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6" r:id="rId29"/>
    <p:sldId id="283" r:id="rId30"/>
    <p:sldId id="284" r:id="rId31"/>
    <p:sldId id="285" r:id="rId32"/>
    <p:sldId id="287" r:id="rId33"/>
    <p:sldId id="288" r:id="rId34"/>
    <p:sldId id="292" r:id="rId35"/>
    <p:sldId id="293" r:id="rId36"/>
    <p:sldId id="289" r:id="rId37"/>
    <p:sldId id="290" r:id="rId38"/>
    <p:sldId id="291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60" y="-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microsoft.com/office/2007/relationships/hdphoto" Target="../media/hdphoto6.wdp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3.wmf"/><Relationship Id="rId11" Type="http://schemas.openxmlformats.org/officeDocument/2006/relationships/image" Target="../media/image36.png"/><Relationship Id="rId5" Type="http://schemas.openxmlformats.org/officeDocument/2006/relationships/oleObject" Target="../embeddings/oleObject2.bin"/><Relationship Id="rId10" Type="http://schemas.microsoft.com/office/2007/relationships/hdphoto" Target="../media/hdphoto5.wdp"/><Relationship Id="rId4" Type="http://schemas.openxmlformats.org/officeDocument/2006/relationships/image" Target="../media/image32.wmf"/><Relationship Id="rId9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43.wmf"/><Relationship Id="rId3" Type="http://schemas.openxmlformats.org/officeDocument/2006/relationships/oleObject" Target="../embeddings/oleObject4.bin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42.wmf"/><Relationship Id="rId5" Type="http://schemas.openxmlformats.org/officeDocument/2006/relationships/image" Target="../media/image45.png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7.bin"/><Relationship Id="rId4" Type="http://schemas.openxmlformats.org/officeDocument/2006/relationships/image" Target="../media/image39.wmf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9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microsoft.com/office/2007/relationships/hdphoto" Target="../media/hdphoto9.wdp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.png"/><Relationship Id="rId5" Type="http://schemas.microsoft.com/office/2007/relationships/hdphoto" Target="../media/hdphoto12.wdp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3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2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microsoft.com/office/2007/relationships/hdphoto" Target="../media/hdphoto15.wdp"/><Relationship Id="rId5" Type="http://schemas.openxmlformats.org/officeDocument/2006/relationships/image" Target="../media/image79.png"/><Relationship Id="rId4" Type="http://schemas.openxmlformats.org/officeDocument/2006/relationships/image" Target="../media/image78.wmf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81.emf"/><Relationship Id="rId1" Type="http://schemas.openxmlformats.org/officeDocument/2006/relationships/slideLayout" Target="../slideLayouts/slideLayout6.xml"/><Relationship Id="rId4" Type="http://schemas.microsoft.com/office/2007/relationships/hdphoto" Target="../media/hdphoto15.wdp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8.wdp"/><Relationship Id="rId4" Type="http://schemas.openxmlformats.org/officeDocument/2006/relationships/image" Target="../media/image8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системы управления</a:t>
            </a:r>
            <a:endParaRPr lang="ru-RU" sz="3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 занятие №1</a:t>
            </a: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ru-RU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Элементы теории нечетких множеств</a:t>
            </a:r>
            <a:endParaRPr lang="ru-RU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79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352928" cy="64807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задания нечетких множеств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Дискретные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н.м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63385" y="836712"/>
            <a:ext cx="8847950" cy="574850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r>
              <a:rPr lang="en-US" sz="20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1: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искретное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н.м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2000" i="1" dirty="0"/>
              <a:t>A ≡ {&lt;x,</a:t>
            </a:r>
            <a:r>
              <a:rPr lang="el-GR" sz="2000" i="1" dirty="0"/>
              <a:t>μ</a:t>
            </a:r>
            <a:r>
              <a:rPr lang="en-US" sz="2000" i="1" baseline="-25000" dirty="0"/>
              <a:t>A</a:t>
            </a:r>
            <a:r>
              <a:rPr lang="en-US" sz="2000" i="1" dirty="0"/>
              <a:t>(x)&gt;|x</a:t>
            </a:r>
            <a:r>
              <a:rPr lang="el-GR" sz="2000" i="1" dirty="0"/>
              <a:t>ϵ</a:t>
            </a:r>
            <a:r>
              <a:rPr lang="en-US" sz="2000" i="1" dirty="0"/>
              <a:t> U}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A ={(0.1, 0.3), (0.5, 0.1), (1.2, 1.0), (1.5, 0.0), (2.5, 0.6)}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A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= {0.3/0.1, 0.1/0.5, 1.0/1.2, 0.0/1.5, 0.6/2.5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A: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100" y="1565858"/>
            <a:ext cx="40671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6870"/>
              </p:ext>
            </p:extLst>
          </p:nvPr>
        </p:nvGraphicFramePr>
        <p:xfrm>
          <a:off x="899592" y="2593072"/>
          <a:ext cx="6096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0.1</a:t>
                      </a:r>
                      <a:endParaRPr lang="ru-RU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n-US" sz="140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sz="1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3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sz="1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4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= 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X</a:t>
                      </a:r>
                      <a:r>
                        <a:rPr kumimoji="0" lang="en-US" sz="1400" b="0" i="0" u="none" strike="noStrike" kern="1200" cap="none" spc="0" normalizeH="0" baseline="-2500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</a:t>
                      </a: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= 2.5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l-GR" dirty="0" smtClean="0"/>
                        <a:t>μ</a:t>
                      </a:r>
                      <a:r>
                        <a:rPr lang="en-US" baseline="-25000" dirty="0" smtClean="0"/>
                        <a:t>A</a:t>
                      </a:r>
                      <a:r>
                        <a:rPr lang="en-US" baseline="0" dirty="0" smtClean="0"/>
                        <a:t>(x)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0.6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Прямая со стрелкой 6"/>
          <p:cNvCxnSpPr/>
          <p:nvPr/>
        </p:nvCxnSpPr>
        <p:spPr>
          <a:xfrm>
            <a:off x="2064310" y="5811045"/>
            <a:ext cx="612068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065280" y="3539451"/>
            <a:ext cx="5" cy="228413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20972" y="5439696"/>
            <a:ext cx="288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97972" y="3339396"/>
            <a:ext cx="88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785" y="5809028"/>
            <a:ext cx="45719" cy="10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11283" y="3769423"/>
            <a:ext cx="45719" cy="10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846" y="5816774"/>
            <a:ext cx="42862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934" y="5823582"/>
            <a:ext cx="42862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899" y="5809028"/>
            <a:ext cx="42862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2902" y="5823582"/>
            <a:ext cx="42862" cy="10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1752510" y="3744497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62610" y="5969084"/>
            <a:ext cx="573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438729" y="5938584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098764" y="5912216"/>
            <a:ext cx="576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321249" y="5919962"/>
            <a:ext cx="5469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899965" y="5912216"/>
            <a:ext cx="561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 flipV="1">
            <a:off x="2134783" y="5151844"/>
            <a:ext cx="45719" cy="64807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2551846" y="5624362"/>
            <a:ext cx="45719" cy="18466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3343934" y="3821016"/>
            <a:ext cx="45719" cy="19880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/>
          <p:cNvSpPr/>
          <p:nvPr/>
        </p:nvSpPr>
        <p:spPr>
          <a:xfrm>
            <a:off x="5683899" y="5763309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 26"/>
          <p:cNvSpPr/>
          <p:nvPr/>
        </p:nvSpPr>
        <p:spPr>
          <a:xfrm>
            <a:off x="7392902" y="4562686"/>
            <a:ext cx="45719" cy="124634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TextBox 27"/>
          <p:cNvSpPr txBox="1"/>
          <p:nvPr/>
        </p:nvSpPr>
        <p:spPr>
          <a:xfrm>
            <a:off x="7305803" y="4144607"/>
            <a:ext cx="430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sz="900" dirty="0" smtClean="0"/>
              <a:t>5</a:t>
            </a:r>
            <a:endParaRPr lang="ru-RU" dirty="0"/>
          </a:p>
        </p:txBody>
      </p:sp>
      <p:cxnSp>
        <p:nvCxnSpPr>
          <p:cNvPr id="29" name="Прямая соединительная линия 28"/>
          <p:cNvCxnSpPr>
            <a:stCxn id="27" idx="0"/>
          </p:cNvCxnSpPr>
          <p:nvPr/>
        </p:nvCxnSpPr>
        <p:spPr>
          <a:xfrm flipH="1">
            <a:off x="2157642" y="4562686"/>
            <a:ext cx="525812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4486" y="3817131"/>
            <a:ext cx="14233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) =0.6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071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Способы задания нечетких множеств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Непрерывные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н.м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 txBox="1">
                <a:spLocks/>
              </p:cNvSpPr>
              <p:nvPr/>
            </p:nvSpPr>
            <p:spPr>
              <a:xfrm>
                <a:off x="457200" y="836712"/>
                <a:ext cx="8229600" cy="5289451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ru-RU" sz="20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Пример</a:t>
                </a:r>
                <a:r>
                  <a:rPr lang="en-US" sz="2000" u="sng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2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Непрерывное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ru-RU" sz="2000" dirty="0" err="1" smtClean="0">
                    <a:latin typeface="Arial" panose="020B0604020202020204" pitchFamily="34" charset="0"/>
                    <a:cs typeface="Arial" panose="020B0604020202020204" pitchFamily="34" charset="0"/>
                  </a:rPr>
                  <a:t>н.м</a:t>
                </a: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A.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ru-RU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Формульный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el-GR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sz="2000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(x)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 smtClean="0">
                            <a:latin typeface="Cambria Math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0,  </m:t>
                            </m:r>
                            <m:r>
                              <a:rPr lang="ru-RU" sz="2000" b="0" i="1" smtClean="0">
                                <a:latin typeface="Cambria Math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если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&lt;0.5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smtClean="0">
                                    <a:latin typeface="Cambria Math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−1.5</m:t>
                                </m:r>
                              </m:e>
                            </m:d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ru-RU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если 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0.5≤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≤2.5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ru-RU" sz="20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если</m:t>
                            </m:r>
                            <m:r>
                              <a:rPr lang="en-US" sz="200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&gt;2.5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marL="0" indent="0">
                  <a:buFont typeface="Arial" pitchFamily="34" charset="0"/>
                  <a:buNone/>
                </a:pPr>
                <a:r>
                  <a:rPr lang="ru-RU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Графический</a:t>
                </a:r>
                <a:r>
                  <a:rPr lang="en-US" sz="20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en-US" sz="2000" dirty="0"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endParaRPr lang="ru-RU" sz="2000" dirty="0" smtClean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Font typeface="Arial" pitchFamily="34" charset="0"/>
                  <a:buNone/>
                </a:pPr>
                <a:r>
                  <a:rPr lang="ru-RU" sz="20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Если</a:t>
                </a:r>
                <a:r>
                  <a:rPr lang="en-US" sz="20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x=1.0 </a:t>
                </a:r>
                <a:r>
                  <a:rPr lang="ru-RU" sz="20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то</a:t>
                </a:r>
                <a:r>
                  <a:rPr lang="en-US" sz="20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l-GR" sz="20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μ</a:t>
                </a:r>
                <a:r>
                  <a:rPr lang="en-US" sz="2000" baseline="-250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sz="2000" dirty="0" smtClean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(x=1.0) = 0.5</a:t>
                </a:r>
              </a:p>
            </p:txBody>
          </p:sp>
        </mc:Choice>
        <mc:Fallback xmlns="">
          <p:sp>
            <p:nvSpPr>
              <p:cNvPr id="3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836712"/>
                <a:ext cx="8229600" cy="5289451"/>
              </a:xfrm>
              <a:prstGeom prst="rect">
                <a:avLst/>
              </a:prstGeom>
              <a:blipFill rotWithShape="1">
                <a:blip r:embed="rId2"/>
                <a:stretch>
                  <a:fillRect l="-741" t="-4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/>
          <p:nvPr/>
        </p:nvCxnSpPr>
        <p:spPr>
          <a:xfrm>
            <a:off x="1475656" y="4656465"/>
            <a:ext cx="475252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/>
          <p:cNvCxnSpPr/>
          <p:nvPr/>
        </p:nvCxnSpPr>
        <p:spPr>
          <a:xfrm flipV="1">
            <a:off x="1475656" y="3144297"/>
            <a:ext cx="0" cy="15121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2580" y="4675763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3370" y="2944242"/>
            <a:ext cx="857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(x)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9" y="4663180"/>
            <a:ext cx="45719" cy="92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0489" y="4664075"/>
            <a:ext cx="42862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665171"/>
            <a:ext cx="42862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343" y="4665047"/>
            <a:ext cx="42863" cy="9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403648" y="3429000"/>
            <a:ext cx="62837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1488689" y="4656465"/>
            <a:ext cx="75939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Picture 1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808" y="4625350"/>
            <a:ext cx="768350" cy="3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5" name="Прямая соединительная линия 14"/>
          <p:cNvCxnSpPr>
            <a:stCxn id="11" idx="0"/>
          </p:cNvCxnSpPr>
          <p:nvPr/>
        </p:nvCxnSpPr>
        <p:spPr>
          <a:xfrm flipV="1">
            <a:off x="2261775" y="3474719"/>
            <a:ext cx="1568714" cy="1190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endCxn id="14" idx="1"/>
          </p:cNvCxnSpPr>
          <p:nvPr/>
        </p:nvCxnSpPr>
        <p:spPr>
          <a:xfrm>
            <a:off x="3830489" y="3474719"/>
            <a:ext cx="1579319" cy="116571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V="1">
            <a:off x="3081263" y="4057575"/>
            <a:ext cx="0" cy="56777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 flipH="1">
            <a:off x="1502376" y="4057575"/>
            <a:ext cx="1543756" cy="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141908" y="3228945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38779" y="3857520"/>
            <a:ext cx="6027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810" y="4036144"/>
            <a:ext cx="66675" cy="42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2951820" y="4767594"/>
            <a:ext cx="216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56601" y="4774394"/>
            <a:ext cx="633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132330" y="4767594"/>
            <a:ext cx="567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62284" y="4774394"/>
            <a:ext cx="561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30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функции принадлежности непрерывных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н.м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677887"/>
            <a:ext cx="2880320" cy="20162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64776" y="1455167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Z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тип</a:t>
            </a:r>
            <a:endParaRPr lang="ru-RU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67544" y="4322911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</a:t>
            </a:r>
            <a:r>
              <a:rPr lang="ru-RU" sz="2400" dirty="0" smtClean="0"/>
              <a:t>-</a:t>
            </a:r>
            <a:r>
              <a:rPr lang="en-US" sz="2400" dirty="0" smtClean="0"/>
              <a:t> </a:t>
            </a:r>
            <a:r>
              <a:rPr lang="ru-RU" sz="2400" dirty="0" smtClean="0"/>
              <a:t>тип</a:t>
            </a:r>
            <a:endParaRPr lang="ru-RU" sz="24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717032"/>
            <a:ext cx="298132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5" descr="C:\Users\acer\Desktop\funtrapL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19302" y="3770355"/>
            <a:ext cx="4127500" cy="2564904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95" y="875163"/>
            <a:ext cx="41243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5156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функции принадлежности непрерывных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н.м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36712"/>
            <a:ext cx="2880320" cy="2016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46864" y="4005064"/>
            <a:ext cx="1465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Π</a:t>
            </a:r>
            <a:r>
              <a:rPr lang="ru-RU" sz="2400" dirty="0" smtClean="0"/>
              <a:t> – тип</a:t>
            </a:r>
          </a:p>
          <a:p>
            <a:r>
              <a:rPr lang="ru-RU" sz="2400" dirty="0" smtClean="0"/>
              <a:t>(</a:t>
            </a:r>
            <a:r>
              <a:rPr lang="ru-RU" sz="2400" dirty="0" err="1" smtClean="0"/>
              <a:t>трапец</a:t>
            </a:r>
            <a:r>
              <a:rPr lang="ru-RU" sz="2400" dirty="0" smtClean="0"/>
              <a:t>.)</a:t>
            </a:r>
            <a:endParaRPr lang="ru-RU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31912" y="1429591"/>
            <a:ext cx="1431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 smtClean="0"/>
              <a:t>Λ</a:t>
            </a:r>
            <a:r>
              <a:rPr lang="ru-RU" sz="2400" dirty="0" smtClean="0"/>
              <a:t>  – тип</a:t>
            </a:r>
          </a:p>
          <a:p>
            <a:r>
              <a:rPr lang="ru-RU" sz="2400" dirty="0" smtClean="0"/>
              <a:t>(</a:t>
            </a:r>
            <a:r>
              <a:rPr lang="ru-RU" sz="2400" dirty="0" err="1" smtClean="0"/>
              <a:t>треуг</a:t>
            </a:r>
            <a:r>
              <a:rPr lang="ru-RU" sz="2400" dirty="0" smtClean="0"/>
              <a:t>.)</a:t>
            </a:r>
            <a:endParaRPr lang="ru-RU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429000"/>
            <a:ext cx="319180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C:\Users\acer\Desktop\funtr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292080" y="606839"/>
            <a:ext cx="3095625" cy="2476500"/>
          </a:xfrm>
          <a:prstGeom prst="rect">
            <a:avLst/>
          </a:prstGeom>
          <a:noFill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062" y="3232518"/>
            <a:ext cx="4006932" cy="3207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1389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93610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Типовые функции принадлежности непрерывных </a:t>
            </a:r>
            <a:r>
              <a:rPr lang="ru-RU" sz="2400" dirty="0" err="1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н.м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1412775"/>
            <a:ext cx="1926491" cy="873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908721"/>
            <a:ext cx="3335412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861048"/>
            <a:ext cx="3307080" cy="2026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4776" y="1455167"/>
            <a:ext cx="177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Гауссовский</a:t>
            </a:r>
            <a:r>
              <a:rPr lang="en-US" sz="2400" dirty="0" smtClean="0"/>
              <a:t> </a:t>
            </a:r>
            <a:r>
              <a:rPr lang="ru-RU" sz="2400" dirty="0" smtClean="0"/>
              <a:t>тип</a:t>
            </a:r>
            <a:endParaRPr lang="ru-RU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56356" y="4508950"/>
            <a:ext cx="437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err="1" smtClean="0"/>
              <a:t>Синглтон</a:t>
            </a:r>
            <a:r>
              <a:rPr lang="ru-RU" sz="2400" dirty="0" smtClean="0"/>
              <a:t> </a:t>
            </a:r>
            <a:r>
              <a:rPr lang="ru-RU" sz="2400" dirty="0" smtClean="0"/>
              <a:t>(одноточечное </a:t>
            </a:r>
            <a:r>
              <a:rPr lang="ru-RU" sz="2400" dirty="0" err="1" smtClean="0"/>
              <a:t>н.м</a:t>
            </a:r>
            <a:r>
              <a:rPr lang="ru-RU" sz="2400" dirty="0" smtClean="0"/>
              <a:t>.)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56043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использования непрерывных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н.м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1" y="548680"/>
            <a:ext cx="82296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1" y="4160548"/>
            <a:ext cx="8606678" cy="954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6561" y="5301207"/>
            <a:ext cx="81378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    Нечеткие множества позволяют сопоставить значения числовой переменной и значения соответствующей лингвистической переменной. При этом каждому терму ставится в соответствие определенной нечеткое множество.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28519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3408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0.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251520" y="980728"/>
            <a:ext cx="849694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   </a:t>
            </a:r>
            <a:r>
              <a:rPr lang="ru-RU" sz="2000" dirty="0" smtClean="0"/>
              <a:t>Риелтор  хочет классифицировать дома, которые он предлагает клиентам. Один из индикаторов комфорта является количество спальных комнат в доме. </a:t>
            </a:r>
            <a:endParaRPr lang="en-US" sz="2000" dirty="0"/>
          </a:p>
          <a:p>
            <a:r>
              <a:rPr lang="en-US" sz="2000" dirty="0" smtClean="0"/>
              <a:t>    </a:t>
            </a:r>
            <a:r>
              <a:rPr lang="ru-RU" sz="2000" dirty="0" smtClean="0"/>
              <a:t>Пусть </a:t>
            </a:r>
            <a:r>
              <a:rPr lang="en-US" sz="2000" i="1" dirty="0" smtClean="0"/>
              <a:t>X={1, 2, 3,…,10}  </a:t>
            </a:r>
            <a:r>
              <a:rPr lang="en-US" sz="2000" dirty="0" smtClean="0"/>
              <a:t>– </a:t>
            </a:r>
            <a:r>
              <a:rPr lang="ru-RU" sz="2000" dirty="0" smtClean="0"/>
              <a:t>множество возможных вариантов</a:t>
            </a:r>
            <a:r>
              <a:rPr lang="en-US" sz="2000" dirty="0" smtClean="0"/>
              <a:t>, </a:t>
            </a:r>
            <a:r>
              <a:rPr lang="ru-RU" sz="2000" dirty="0" smtClean="0"/>
              <a:t>где</a:t>
            </a:r>
            <a:r>
              <a:rPr lang="ru-RU" sz="2000" i="1" dirty="0" smtClean="0"/>
              <a:t> </a:t>
            </a:r>
            <a:r>
              <a:rPr lang="ru-RU" sz="2000" dirty="0" smtClean="0"/>
              <a:t>элемент</a:t>
            </a:r>
            <a:r>
              <a:rPr lang="ru-RU" sz="2000" i="1" dirty="0" smtClean="0"/>
              <a:t> </a:t>
            </a:r>
            <a:r>
              <a:rPr lang="ru-RU" sz="2000" dirty="0" smtClean="0"/>
              <a:t>множества</a:t>
            </a:r>
            <a:r>
              <a:rPr lang="ru-RU" sz="2000" i="1" dirty="0" smtClean="0"/>
              <a:t>  </a:t>
            </a:r>
            <a:r>
              <a:rPr lang="en-US" sz="2000" i="1" dirty="0" smtClean="0"/>
              <a:t>x </a:t>
            </a:r>
            <a:r>
              <a:rPr lang="en-US" sz="2000" dirty="0" smtClean="0"/>
              <a:t>– </a:t>
            </a:r>
            <a:r>
              <a:rPr lang="ru-RU" sz="2000" dirty="0" smtClean="0"/>
              <a:t>соответствует количеству спальных комнат в доме.</a:t>
            </a:r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ru-RU" sz="2000" dirty="0" smtClean="0"/>
              <a:t>Комфортность дома для семьи из 4-х человек может отражать функция принадлежности, причем значение 1 соответствует полной комфортности, а 0 – полной не комфортности. Тогда</a:t>
            </a:r>
            <a:r>
              <a:rPr lang="en-US" sz="2000" dirty="0" smtClean="0"/>
              <a:t>, c </a:t>
            </a:r>
            <a:r>
              <a:rPr lang="ru-RU" sz="2000" dirty="0" smtClean="0"/>
              <a:t>помощью нечеткого множества</a:t>
            </a:r>
            <a:r>
              <a:rPr lang="en-US" sz="2000" dirty="0" smtClean="0"/>
              <a:t> </a:t>
            </a:r>
            <a:r>
              <a:rPr lang="ru-RU" sz="2000" dirty="0" smtClean="0"/>
              <a:t> </a:t>
            </a:r>
            <a:endParaRPr lang="en-US" sz="2000" dirty="0" smtClean="0"/>
          </a:p>
          <a:p>
            <a:endParaRPr lang="en-US" sz="800" dirty="0" smtClean="0"/>
          </a:p>
          <a:p>
            <a:r>
              <a:rPr lang="ru-RU" sz="2000" i="1" dirty="0" smtClean="0"/>
              <a:t>         </a:t>
            </a:r>
            <a:r>
              <a:rPr lang="en-US" sz="2000" i="1" dirty="0" smtClean="0"/>
              <a:t>A = {(1, 0.2), (2, 0.5), (3, 0.8), (4, 1.0),</a:t>
            </a:r>
            <a:r>
              <a:rPr lang="ru-RU" sz="2000" i="1" dirty="0" smtClean="0"/>
              <a:t> </a:t>
            </a:r>
            <a:r>
              <a:rPr lang="en-US" sz="2000" i="1" dirty="0" smtClean="0"/>
              <a:t>(5, 0.7),</a:t>
            </a:r>
            <a:r>
              <a:rPr lang="ru-RU" sz="2000" i="1" dirty="0" smtClean="0"/>
              <a:t> </a:t>
            </a:r>
            <a:r>
              <a:rPr lang="en-US" sz="2000" i="1" dirty="0" smtClean="0"/>
              <a:t>(6, 0.3)}</a:t>
            </a:r>
            <a:endParaRPr lang="ru-RU" sz="2000" i="1" dirty="0" smtClean="0"/>
          </a:p>
          <a:p>
            <a:endParaRPr lang="ru-RU" sz="800" i="1" dirty="0"/>
          </a:p>
          <a:p>
            <a:r>
              <a:rPr lang="ru-RU" sz="2000" dirty="0"/>
              <a:t>м</a:t>
            </a:r>
            <a:r>
              <a:rPr lang="ru-RU" sz="2000" dirty="0" smtClean="0"/>
              <a:t>ожно описать комфортность всех предложений для клиента.</a:t>
            </a:r>
            <a:endParaRPr lang="en-US" sz="2000" dirty="0" smtClean="0"/>
          </a:p>
          <a:p>
            <a:endParaRPr lang="en-US" sz="2000" i="1" dirty="0"/>
          </a:p>
          <a:p>
            <a:r>
              <a:rPr lang="ru-RU" sz="2000" dirty="0" smtClean="0"/>
              <a:t>Необходимо представить множество </a:t>
            </a:r>
            <a:r>
              <a:rPr lang="ru-RU" sz="2000" i="1" dirty="0" smtClean="0"/>
              <a:t>А</a:t>
            </a:r>
            <a:r>
              <a:rPr lang="ru-RU" sz="2000" dirty="0" smtClean="0"/>
              <a:t> графически.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4063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0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734" y="1268760"/>
            <a:ext cx="7075722" cy="4239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425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061839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Пусть </a:t>
            </a:r>
            <a:r>
              <a:rPr lang="ru-RU" sz="2000" i="1" dirty="0" smtClean="0"/>
              <a:t>А</a:t>
            </a:r>
            <a:r>
              <a:rPr lang="ru-RU" sz="2000" dirty="0" smtClean="0"/>
              <a:t> – нечеткое множество вещественных чисел, близких к 10.</a:t>
            </a:r>
          </a:p>
          <a:p>
            <a:endParaRPr lang="ru-RU" sz="20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556792"/>
            <a:ext cx="417195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44721" y="2348880"/>
            <a:ext cx="79928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Необходимо изобразить множество </a:t>
            </a:r>
            <a:r>
              <a:rPr lang="ru-RU" sz="2000" i="1" dirty="0" smtClean="0"/>
              <a:t>А</a:t>
            </a:r>
            <a:r>
              <a:rPr lang="ru-RU" sz="2000" dirty="0" smtClean="0"/>
              <a:t> графически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478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Результаты.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3" y="1484784"/>
            <a:ext cx="7915275" cy="3525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34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18058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темы занятия</a:t>
            </a:r>
            <a:endParaRPr lang="ru-RU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836712"/>
            <a:ext cx="80648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Знакомство и требования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Понятие об интеллектуальных системах управления. Классификация и назначение.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+mj-lt"/>
                <a:cs typeface="Times New Roman" panose="02020603050405020304" pitchFamily="18" charset="0"/>
              </a:rPr>
              <a:t>Основы теории нечетких множеств. Нечеткие множества. Функции принадлежности. Базовые операции на нечеткими множествами.</a:t>
            </a:r>
            <a:endParaRPr lang="ru-RU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83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539552" y="980728"/>
            <a:ext cx="8229600" cy="48574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1800" dirty="0" smtClean="0">
                <a:solidFill>
                  <a:schemeClr val="tx1"/>
                </a:solidFill>
              </a:rPr>
              <a:t>Температура атмосферного воздуха описывается тремя термами </a:t>
            </a:r>
            <a:r>
              <a:rPr lang="en-US" sz="1800" dirty="0" smtClean="0">
                <a:solidFill>
                  <a:schemeClr val="tx1"/>
                </a:solidFill>
              </a:rPr>
              <a:t>“</a:t>
            </a:r>
            <a:r>
              <a:rPr lang="ru-RU" sz="1800" dirty="0" smtClean="0">
                <a:solidFill>
                  <a:schemeClr val="tx1"/>
                </a:solidFill>
              </a:rPr>
              <a:t>холодный</a:t>
            </a:r>
            <a:r>
              <a:rPr lang="en-US" sz="1800" dirty="0" smtClean="0">
                <a:solidFill>
                  <a:schemeClr val="tx1"/>
                </a:solidFill>
              </a:rPr>
              <a:t>”</a:t>
            </a:r>
            <a:r>
              <a:rPr lang="ru-RU" sz="1800" dirty="0" smtClean="0">
                <a:solidFill>
                  <a:schemeClr val="tx1"/>
                </a:solidFill>
              </a:rPr>
              <a:t>, </a:t>
            </a:r>
            <a:r>
              <a:rPr lang="en-US" sz="1800" dirty="0" smtClean="0">
                <a:solidFill>
                  <a:schemeClr val="tx1"/>
                </a:solidFill>
              </a:rPr>
              <a:t>“</a:t>
            </a:r>
            <a:r>
              <a:rPr lang="ru-RU" sz="1800" dirty="0" smtClean="0">
                <a:solidFill>
                  <a:schemeClr val="tx1"/>
                </a:solidFill>
              </a:rPr>
              <a:t>теплый</a:t>
            </a:r>
            <a:r>
              <a:rPr lang="en-US" sz="1800" dirty="0" smtClean="0">
                <a:solidFill>
                  <a:schemeClr val="tx1"/>
                </a:solidFill>
              </a:rPr>
              <a:t>”, “</a:t>
            </a:r>
            <a:r>
              <a:rPr lang="ru-RU" sz="1800" dirty="0" smtClean="0">
                <a:solidFill>
                  <a:schemeClr val="tx1"/>
                </a:solidFill>
              </a:rPr>
              <a:t>жаркий</a:t>
            </a:r>
            <a:r>
              <a:rPr lang="en-US" sz="1800" dirty="0" smtClean="0">
                <a:solidFill>
                  <a:schemeClr val="tx1"/>
                </a:solidFill>
              </a:rPr>
              <a:t>”. </a:t>
            </a:r>
            <a:r>
              <a:rPr lang="ru-RU" sz="1800" dirty="0" smtClean="0">
                <a:solidFill>
                  <a:schemeClr val="tx1"/>
                </a:solidFill>
              </a:rPr>
              <a:t> Зададим соответствующие нечеткие множества</a:t>
            </a:r>
            <a:r>
              <a:rPr lang="en-US" sz="1800" dirty="0" smtClean="0">
                <a:solidFill>
                  <a:schemeClr val="tx1"/>
                </a:solidFill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 &lt; 0</a:t>
            </a:r>
            <a:r>
              <a:rPr lang="en-US" sz="1800" baseline="30000" dirty="0" smtClean="0">
                <a:solidFill>
                  <a:schemeClr val="tx1"/>
                </a:solidFill>
              </a:rPr>
              <a:t>o</a:t>
            </a:r>
            <a:r>
              <a:rPr lang="en-US" sz="1800" dirty="0" smtClean="0">
                <a:solidFill>
                  <a:schemeClr val="tx1"/>
                </a:solidFill>
              </a:rPr>
              <a:t>C – “</a:t>
            </a:r>
            <a:r>
              <a:rPr lang="ru-RU" sz="1800" dirty="0" smtClean="0">
                <a:solidFill>
                  <a:schemeClr val="tx1"/>
                </a:solidFill>
              </a:rPr>
              <a:t>холодный</a:t>
            </a:r>
            <a:r>
              <a:rPr lang="en-US" sz="1800" dirty="0" smtClean="0">
                <a:solidFill>
                  <a:schemeClr val="tx1"/>
                </a:solidFill>
              </a:rPr>
              <a:t>”;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0 &lt; T &lt; 10 – </a:t>
            </a:r>
            <a:r>
              <a:rPr lang="ru-RU" sz="1800" dirty="0" smtClean="0">
                <a:solidFill>
                  <a:schemeClr val="tx1"/>
                </a:solidFill>
              </a:rPr>
              <a:t>частично</a:t>
            </a:r>
            <a:r>
              <a:rPr lang="en-US" sz="1800" dirty="0" smtClean="0">
                <a:solidFill>
                  <a:schemeClr val="tx1"/>
                </a:solidFill>
              </a:rPr>
              <a:t> “</a:t>
            </a:r>
            <a:r>
              <a:rPr lang="ru-RU" sz="1800" dirty="0" smtClean="0">
                <a:solidFill>
                  <a:schemeClr val="tx1"/>
                </a:solidFill>
              </a:rPr>
              <a:t>холодный</a:t>
            </a:r>
            <a:r>
              <a:rPr lang="en-US" sz="1800" dirty="0" smtClean="0">
                <a:solidFill>
                  <a:schemeClr val="tx1"/>
                </a:solidFill>
              </a:rPr>
              <a:t>”, </a:t>
            </a:r>
            <a:r>
              <a:rPr lang="ru-RU" sz="1800" dirty="0" smtClean="0">
                <a:solidFill>
                  <a:schemeClr val="tx1"/>
                </a:solidFill>
              </a:rPr>
              <a:t>частично</a:t>
            </a:r>
            <a:r>
              <a:rPr lang="en-US" sz="1800" dirty="0" smtClean="0">
                <a:solidFill>
                  <a:schemeClr val="tx1"/>
                </a:solidFill>
              </a:rPr>
              <a:t> “</a:t>
            </a:r>
            <a:r>
              <a:rPr lang="ru-RU" sz="1800" dirty="0" smtClean="0">
                <a:solidFill>
                  <a:schemeClr val="tx1"/>
                </a:solidFill>
              </a:rPr>
              <a:t>теплый</a:t>
            </a:r>
            <a:r>
              <a:rPr lang="en-US" sz="1800" dirty="0" smtClean="0">
                <a:solidFill>
                  <a:schemeClr val="tx1"/>
                </a:solidFill>
              </a:rPr>
              <a:t>”;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10 &lt; T &lt; 20 – “</a:t>
            </a:r>
            <a:r>
              <a:rPr lang="ru-RU" sz="1800" dirty="0" smtClean="0">
                <a:solidFill>
                  <a:schemeClr val="tx1"/>
                </a:solidFill>
              </a:rPr>
              <a:t>теплый</a:t>
            </a:r>
            <a:r>
              <a:rPr lang="en-US" sz="1800" dirty="0" smtClean="0">
                <a:solidFill>
                  <a:schemeClr val="tx1"/>
                </a:solidFill>
              </a:rPr>
              <a:t>”;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20 &lt; T &lt; 30 – </a:t>
            </a:r>
            <a:r>
              <a:rPr lang="ru-RU" sz="1800" dirty="0" smtClean="0">
                <a:solidFill>
                  <a:schemeClr val="tx1"/>
                </a:solidFill>
              </a:rPr>
              <a:t>частично </a:t>
            </a:r>
            <a:r>
              <a:rPr lang="en-US" sz="1800" dirty="0" smtClean="0">
                <a:solidFill>
                  <a:schemeClr val="tx1"/>
                </a:solidFill>
              </a:rPr>
              <a:t>“</a:t>
            </a:r>
            <a:r>
              <a:rPr lang="ru-RU" sz="1800" dirty="0" smtClean="0">
                <a:solidFill>
                  <a:schemeClr val="tx1"/>
                </a:solidFill>
              </a:rPr>
              <a:t>теплый</a:t>
            </a:r>
            <a:r>
              <a:rPr lang="en-US" sz="1800" dirty="0" smtClean="0">
                <a:solidFill>
                  <a:schemeClr val="tx1"/>
                </a:solidFill>
              </a:rPr>
              <a:t>”, </a:t>
            </a:r>
            <a:r>
              <a:rPr lang="ru-RU" sz="1800" dirty="0" smtClean="0">
                <a:solidFill>
                  <a:schemeClr val="tx1"/>
                </a:solidFill>
              </a:rPr>
              <a:t>частично</a:t>
            </a:r>
            <a:r>
              <a:rPr lang="en-US" sz="1800" dirty="0" smtClean="0">
                <a:solidFill>
                  <a:schemeClr val="tx1"/>
                </a:solidFill>
              </a:rPr>
              <a:t> “</a:t>
            </a:r>
            <a:r>
              <a:rPr lang="ru-RU" sz="1800" dirty="0" smtClean="0">
                <a:solidFill>
                  <a:schemeClr val="tx1"/>
                </a:solidFill>
              </a:rPr>
              <a:t>жаркий</a:t>
            </a:r>
            <a:r>
              <a:rPr lang="en-US" sz="1800" dirty="0" smtClean="0">
                <a:solidFill>
                  <a:schemeClr val="tx1"/>
                </a:solidFill>
              </a:rPr>
              <a:t>”;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 smtClean="0">
                <a:solidFill>
                  <a:schemeClr val="tx1"/>
                </a:solidFill>
              </a:rPr>
              <a:t>T &gt; 30 – “</a:t>
            </a:r>
            <a:r>
              <a:rPr lang="ru-RU" sz="1800" dirty="0" smtClean="0">
                <a:solidFill>
                  <a:schemeClr val="tx1"/>
                </a:solidFill>
              </a:rPr>
              <a:t>жаркий</a:t>
            </a:r>
            <a:r>
              <a:rPr lang="en-US" sz="1800" dirty="0" smtClean="0">
                <a:solidFill>
                  <a:schemeClr val="tx1"/>
                </a:solidFill>
              </a:rPr>
              <a:t>”;</a:t>
            </a:r>
          </a:p>
          <a:p>
            <a:pPr marL="0" indent="0">
              <a:buFont typeface="Arial" pitchFamily="34" charset="0"/>
              <a:buNone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ru-RU" sz="1800" b="1" dirty="0" smtClean="0">
                <a:solidFill>
                  <a:schemeClr val="tx1"/>
                </a:solidFill>
              </a:rPr>
              <a:t>Задача</a:t>
            </a:r>
            <a:r>
              <a:rPr lang="en-US" sz="1800" b="1" dirty="0" smtClean="0">
                <a:solidFill>
                  <a:schemeClr val="tx1"/>
                </a:solidFill>
              </a:rPr>
              <a:t>:</a:t>
            </a:r>
            <a:r>
              <a:rPr lang="en-US" sz="1800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Необходимо графически изобразить функции принадлежности всех нечетких множеств</a:t>
            </a:r>
            <a:r>
              <a:rPr lang="en-US" sz="1800" dirty="0" smtClean="0">
                <a:solidFill>
                  <a:schemeClr val="tx1"/>
                </a:solidFill>
              </a:rPr>
              <a:t>, </a:t>
            </a:r>
            <a:r>
              <a:rPr lang="ru-RU" sz="1800" dirty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используя</a:t>
            </a:r>
            <a:r>
              <a:rPr lang="en-US" sz="1800" b="1" dirty="0" smtClean="0">
                <a:solidFill>
                  <a:schemeClr val="tx1"/>
                </a:solidFill>
              </a:rPr>
              <a:t> S-, Z- </a:t>
            </a:r>
            <a:r>
              <a:rPr lang="ru-RU" sz="1800" dirty="0" smtClean="0">
                <a:solidFill>
                  <a:schemeClr val="tx1"/>
                </a:solidFill>
              </a:rPr>
              <a:t>и </a:t>
            </a:r>
            <a:r>
              <a:rPr lang="ru-RU" sz="1800" b="1" dirty="0" smtClean="0">
                <a:solidFill>
                  <a:schemeClr val="tx1"/>
                </a:solidFill>
              </a:rPr>
              <a:t>П-</a:t>
            </a:r>
            <a:r>
              <a:rPr lang="en-US" sz="1800" b="1" dirty="0" smtClean="0">
                <a:solidFill>
                  <a:schemeClr val="tx1"/>
                </a:solidFill>
              </a:rPr>
              <a:t> </a:t>
            </a:r>
            <a:r>
              <a:rPr lang="ru-RU" sz="1800" dirty="0" smtClean="0">
                <a:solidFill>
                  <a:schemeClr val="tx1"/>
                </a:solidFill>
              </a:rPr>
              <a:t>типы функций принадлежности</a:t>
            </a:r>
            <a:r>
              <a:rPr lang="en-US" sz="1800" dirty="0" smtClean="0">
                <a:solidFill>
                  <a:schemeClr val="tx1"/>
                </a:solidFill>
              </a:rPr>
              <a:t>.</a:t>
            </a:r>
            <a:endParaRPr lang="ru-RU" sz="1800" b="1" dirty="0" smtClean="0">
              <a:solidFill>
                <a:schemeClr val="tx1"/>
              </a:solidFill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680851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268760"/>
            <a:ext cx="6912619" cy="3455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3808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9305" y="188640"/>
            <a:ext cx="8229600" cy="418058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Множество </a:t>
            </a:r>
            <a:r>
              <a:rPr lang="el-GR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–уровня нечеткого множества (</a:t>
            </a:r>
            <a:r>
              <a:rPr lang="el-GR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срез </a:t>
            </a:r>
            <a:r>
              <a:rPr lang="ru-RU" sz="2400" dirty="0" err="1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н.м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536" y="764704"/>
            <a:ext cx="61926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Носитель</a:t>
            </a:r>
            <a:r>
              <a:rPr lang="ru-RU" altLang="ko-KR" i="1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 </a:t>
            </a:r>
            <a:r>
              <a:rPr lang="ru-RU" altLang="ko-KR" i="1" dirty="0">
                <a:latin typeface="Times New Roman" pitchFamily="18" charset="0"/>
              </a:rPr>
              <a:t> </a:t>
            </a:r>
            <a:r>
              <a:rPr lang="ru-RU" altLang="ko-KR" dirty="0" smtClean="0">
                <a:latin typeface="Times New Roman" pitchFamily="18" charset="0"/>
              </a:rPr>
              <a:t>  </a:t>
            </a:r>
            <a:r>
              <a:rPr lang="ru-RU" altLang="ko-KR" dirty="0">
                <a:latin typeface="Times New Roman" pitchFamily="18" charset="0"/>
              </a:rPr>
              <a:t>нечеткого множества  </a:t>
            </a:r>
            <a:r>
              <a:rPr lang="ru-RU" altLang="ko-KR" i="1" dirty="0">
                <a:latin typeface="Times New Roman" pitchFamily="18" charset="0"/>
              </a:rPr>
              <a:t>А</a:t>
            </a:r>
            <a:r>
              <a:rPr lang="ru-RU" altLang="ko-KR" dirty="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0903208"/>
              </p:ext>
            </p:extLst>
          </p:nvPr>
        </p:nvGraphicFramePr>
        <p:xfrm>
          <a:off x="4211960" y="781611"/>
          <a:ext cx="158432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Equation" r:id="rId3" imgW="1218960" imgH="279360" progId="Equation.DSMT4">
                  <p:embed/>
                </p:oleObj>
              </mc:Choice>
              <mc:Fallback>
                <p:oleObj name="Equation" r:id="rId3" imgW="1218960" imgH="27936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960" y="781611"/>
                        <a:ext cx="1584325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472030"/>
              </p:ext>
            </p:extLst>
          </p:nvPr>
        </p:nvGraphicFramePr>
        <p:xfrm>
          <a:off x="1475656" y="819724"/>
          <a:ext cx="18256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Equation" r:id="rId5" imgW="152280" imgH="190440" progId="Equation.DSMT4">
                  <p:embed/>
                </p:oleObj>
              </mc:Choice>
              <mc:Fallback>
                <p:oleObj name="Equation" r:id="rId5" imgW="152280" imgH="1904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819724"/>
                        <a:ext cx="182563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Прямоугольник 6"/>
          <p:cNvSpPr/>
          <p:nvPr/>
        </p:nvSpPr>
        <p:spPr>
          <a:xfrm>
            <a:off x="395536" y="1134036"/>
            <a:ext cx="5616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b="1" kern="0" dirty="0">
                <a:solidFill>
                  <a:schemeClr val="tx2">
                    <a:lumMod val="75000"/>
                  </a:schemeClr>
                </a:solidFill>
                <a:latin typeface="Times New Roman" pitchFamily="18" charset="0"/>
              </a:rPr>
              <a:t>Ядро</a:t>
            </a:r>
            <a:r>
              <a:rPr lang="ru-RU" altLang="ko-KR" b="1" kern="0" dirty="0">
                <a:solidFill>
                  <a:srgbClr val="00007D"/>
                </a:solidFill>
                <a:latin typeface="Times New Roman" pitchFamily="18" charset="0"/>
              </a:rPr>
              <a:t> </a:t>
            </a:r>
            <a:r>
              <a:rPr lang="ru-RU" altLang="ko-KR" kern="0" dirty="0">
                <a:solidFill>
                  <a:srgbClr val="000000"/>
                </a:solidFill>
                <a:latin typeface="Times New Roman" pitchFamily="18" charset="0"/>
              </a:rPr>
              <a:t>нечеткого множества </a:t>
            </a:r>
            <a:r>
              <a:rPr lang="ru-RU" altLang="ko-KR" i="1" kern="0" dirty="0">
                <a:solidFill>
                  <a:srgbClr val="000000"/>
                </a:solidFill>
                <a:latin typeface="Times New Roman" pitchFamily="18" charset="0"/>
              </a:rPr>
              <a:t>А</a:t>
            </a:r>
            <a:r>
              <a:rPr lang="ru-RU" altLang="ko-KR" kern="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ru-RU" dirty="0"/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26606"/>
              </p:ext>
            </p:extLst>
          </p:nvPr>
        </p:nvGraphicFramePr>
        <p:xfrm>
          <a:off x="3491880" y="1130306"/>
          <a:ext cx="283686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Equation" r:id="rId7" imgW="1930320" imgH="253800" progId="Equation.DSMT4">
                  <p:embed/>
                </p:oleObj>
              </mc:Choice>
              <mc:Fallback>
                <p:oleObj name="Equation" r:id="rId7" imgW="193032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1130306"/>
                        <a:ext cx="2836863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23" y="2780928"/>
            <a:ext cx="4019550" cy="3646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773" y="2780928"/>
            <a:ext cx="3888432" cy="271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Прямоугольник 10"/>
          <p:cNvSpPr/>
          <p:nvPr/>
        </p:nvSpPr>
        <p:spPr>
          <a:xfrm>
            <a:off x="395536" y="1514700"/>
            <a:ext cx="8352928" cy="1277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buFontTx/>
              <a:buNone/>
              <a:defRPr/>
            </a:pPr>
            <a:r>
              <a:rPr lang="ru-RU" b="1" i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</a:t>
            </a:r>
            <a:r>
              <a:rPr lang="ru-RU" b="1" i="1" dirty="0">
                <a:solidFill>
                  <a:schemeClr val="tx2">
                    <a:lumMod val="75000"/>
                  </a:schemeClr>
                </a:solidFill>
              </a:rPr>
              <a:t>-срез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dirty="0"/>
              <a:t>нечеткого множества (или множество </a:t>
            </a:r>
            <a:r>
              <a:rPr lang="ru-RU" b="1" i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</a:t>
            </a:r>
            <a:r>
              <a:rPr lang="ru-RU" b="1" i="1" dirty="0">
                <a:solidFill>
                  <a:schemeClr val="tx2">
                    <a:lumMod val="75000"/>
                  </a:schemeClr>
                </a:solidFill>
              </a:rPr>
              <a:t>-уровня</a:t>
            </a:r>
            <a:r>
              <a:rPr lang="ru-RU" dirty="0"/>
              <a:t>) есть множество (обычное) элементов </a:t>
            </a:r>
            <a:r>
              <a:rPr lang="ru-RU" i="1" dirty="0"/>
              <a:t>х</a:t>
            </a:r>
            <a:r>
              <a:rPr lang="ru-RU" dirty="0"/>
              <a:t>, для которых </a:t>
            </a:r>
            <a:r>
              <a:rPr lang="ru-RU" i="1" dirty="0"/>
              <a:t>µ</a:t>
            </a:r>
            <a:r>
              <a:rPr lang="en-US" i="1" baseline="-25000" dirty="0"/>
              <a:t>A</a:t>
            </a:r>
            <a:r>
              <a:rPr lang="ru-RU" i="1" dirty="0"/>
              <a:t>(</a:t>
            </a:r>
            <a:r>
              <a:rPr lang="en-US" i="1" dirty="0"/>
              <a:t>x</a:t>
            </a:r>
            <a:r>
              <a:rPr lang="ru-RU" i="1" dirty="0"/>
              <a:t>) </a:t>
            </a:r>
            <a:r>
              <a:rPr lang="ru-RU" dirty="0"/>
              <a:t>принимает значение  не меньше заданного числа </a:t>
            </a:r>
            <a:r>
              <a:rPr lang="ru-RU" dirty="0">
                <a:sym typeface="Symbol"/>
              </a:rPr>
              <a:t></a:t>
            </a:r>
            <a:r>
              <a:rPr lang="ru-RU" dirty="0"/>
              <a:t> </a:t>
            </a:r>
            <a:r>
              <a:rPr lang="ru-RU" b="1" i="1" dirty="0"/>
              <a:t>(</a:t>
            </a:r>
            <a:r>
              <a:rPr lang="ru-RU" i="1" dirty="0"/>
              <a:t>0&lt;=</a:t>
            </a:r>
            <a:r>
              <a:rPr lang="ru-RU" i="1" dirty="0">
                <a:sym typeface="Symbol"/>
              </a:rPr>
              <a:t></a:t>
            </a:r>
            <a:r>
              <a:rPr lang="ru-RU" i="1" dirty="0"/>
              <a:t>&lt;=1</a:t>
            </a:r>
            <a:r>
              <a:rPr lang="ru-RU" i="1" dirty="0" smtClean="0"/>
              <a:t>): А</a:t>
            </a:r>
            <a:r>
              <a:rPr lang="ru-RU" i="1" baseline="-25000" dirty="0">
                <a:sym typeface="Symbol"/>
              </a:rPr>
              <a:t></a:t>
            </a:r>
            <a:r>
              <a:rPr lang="ru-RU" i="1" dirty="0"/>
              <a:t>={</a:t>
            </a:r>
            <a:r>
              <a:rPr lang="en-US" i="1" dirty="0" err="1"/>
              <a:t>x</a:t>
            </a:r>
            <a:r>
              <a:rPr lang="en-US" i="1" dirty="0" err="1">
                <a:sym typeface="Symbol"/>
              </a:rPr>
              <a:t></a:t>
            </a:r>
            <a:r>
              <a:rPr lang="en-US" i="1" dirty="0" err="1"/>
              <a:t>X</a:t>
            </a:r>
            <a:r>
              <a:rPr lang="ru-RU" i="1" dirty="0"/>
              <a:t> | µ</a:t>
            </a:r>
            <a:r>
              <a:rPr lang="en-US" i="1" baseline="-25000" dirty="0"/>
              <a:t>A</a:t>
            </a:r>
            <a:r>
              <a:rPr lang="en-US" i="1" dirty="0">
                <a:sym typeface="Symbol"/>
              </a:rPr>
              <a:t></a:t>
            </a:r>
            <a:r>
              <a:rPr lang="en-US" i="1" dirty="0"/>
              <a:t> </a:t>
            </a:r>
            <a:r>
              <a:rPr lang="en-US" i="1" dirty="0">
                <a:sym typeface="Symbol"/>
              </a:rPr>
              <a:t></a:t>
            </a:r>
            <a:r>
              <a:rPr lang="ru-RU" i="1" dirty="0"/>
              <a:t>}.  </a:t>
            </a:r>
            <a:endParaRPr lang="ru-RU" i="1" dirty="0" smtClean="0"/>
          </a:p>
          <a:p>
            <a:pPr algn="just">
              <a:spcBef>
                <a:spcPts val="600"/>
              </a:spcBef>
              <a:buFontTx/>
              <a:buNone/>
              <a:defRPr/>
            </a:pPr>
            <a:r>
              <a:rPr lang="ru-RU" b="1" dirty="0" smtClean="0">
                <a:solidFill>
                  <a:schemeClr val="tx2">
                    <a:lumMod val="75000"/>
                  </a:schemeClr>
                </a:solidFill>
              </a:rPr>
              <a:t>Строгий 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  <a:sym typeface="Symbol"/>
              </a:rPr>
              <a:t></a:t>
            </a:r>
            <a:r>
              <a:rPr lang="ru-RU" b="1" dirty="0">
                <a:solidFill>
                  <a:schemeClr val="tx2">
                    <a:lumMod val="75000"/>
                  </a:schemeClr>
                </a:solidFill>
              </a:rPr>
              <a:t>-срез</a:t>
            </a:r>
            <a:r>
              <a:rPr lang="ru-RU" dirty="0"/>
              <a:t>: </a:t>
            </a:r>
            <a:r>
              <a:rPr lang="ru-RU" i="1" dirty="0"/>
              <a:t>А</a:t>
            </a:r>
            <a:r>
              <a:rPr lang="ru-RU" i="1" baseline="-25000" dirty="0">
                <a:sym typeface="Symbol"/>
              </a:rPr>
              <a:t></a:t>
            </a:r>
            <a:r>
              <a:rPr lang="ru-RU" i="1" dirty="0"/>
              <a:t>={</a:t>
            </a:r>
            <a:r>
              <a:rPr lang="en-US" i="1" dirty="0" err="1"/>
              <a:t>x</a:t>
            </a:r>
            <a:r>
              <a:rPr lang="en-US" i="1" dirty="0" err="1">
                <a:sym typeface="Symbol"/>
              </a:rPr>
              <a:t></a:t>
            </a:r>
            <a:r>
              <a:rPr lang="en-US" i="1" dirty="0" err="1"/>
              <a:t>X</a:t>
            </a:r>
            <a:r>
              <a:rPr lang="ru-RU" i="1" dirty="0"/>
              <a:t> | µ</a:t>
            </a:r>
            <a:r>
              <a:rPr lang="en-US" i="1" baseline="-25000" dirty="0"/>
              <a:t>A</a:t>
            </a:r>
            <a:r>
              <a:rPr lang="ru-RU" i="1" dirty="0"/>
              <a:t>&gt; </a:t>
            </a:r>
            <a:r>
              <a:rPr lang="en-US" i="1" dirty="0">
                <a:sym typeface="Symbol"/>
              </a:rPr>
              <a:t></a:t>
            </a:r>
            <a:r>
              <a:rPr lang="ru-RU" i="1" dirty="0"/>
              <a:t>}.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61506" y="5805264"/>
            <a:ext cx="231475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</a:t>
            </a:r>
            <a:r>
              <a:rPr lang="en-US" sz="2000" baseline="-25000" dirty="0" smtClean="0"/>
              <a:t>0.</a:t>
            </a:r>
            <a:r>
              <a:rPr lang="ru-RU" sz="2000" baseline="-25000" dirty="0" smtClean="0"/>
              <a:t>5</a:t>
            </a:r>
            <a:r>
              <a:rPr lang="en-US" sz="2000" dirty="0" smtClean="0"/>
              <a:t>={2,</a:t>
            </a:r>
            <a:r>
              <a:rPr lang="ru-RU" sz="2000" dirty="0" smtClean="0"/>
              <a:t>3</a:t>
            </a:r>
            <a:r>
              <a:rPr lang="en-US" sz="2000" dirty="0" smtClean="0"/>
              <a:t>,</a:t>
            </a:r>
            <a:r>
              <a:rPr lang="ru-RU" sz="2000" dirty="0" smtClean="0"/>
              <a:t>4</a:t>
            </a:r>
            <a:r>
              <a:rPr lang="en-US" sz="2000" dirty="0" smtClean="0"/>
              <a:t>,</a:t>
            </a:r>
            <a:r>
              <a:rPr lang="ru-RU" sz="2000" dirty="0" smtClean="0"/>
              <a:t>5</a:t>
            </a:r>
            <a:r>
              <a:rPr lang="en-US" sz="2000" dirty="0" smtClean="0"/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23358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836712"/>
            <a:ext cx="3672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Задано нечеткое множество А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08473"/>
            <a:ext cx="473392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9552" y="2060848"/>
            <a:ext cx="6984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Необходимо найти </a:t>
            </a:r>
            <a:r>
              <a:rPr lang="el-GR" sz="2000" dirty="0" smtClean="0"/>
              <a:t>α</a:t>
            </a:r>
            <a:r>
              <a:rPr lang="en-US" sz="2000" dirty="0" smtClean="0"/>
              <a:t>-</a:t>
            </a:r>
            <a:r>
              <a:rPr lang="ru-RU" sz="2000" dirty="0" smtClean="0"/>
              <a:t>множества следующих уровней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83568" y="2564904"/>
            <a:ext cx="30243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 = 0.2; 0.5; 0.8; 1.0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004048" y="324433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592331" y="3044279"/>
            <a:ext cx="4968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 строгое </a:t>
            </a:r>
            <a:r>
              <a:rPr lang="el-GR" sz="2000" dirty="0" smtClean="0"/>
              <a:t>α</a:t>
            </a:r>
            <a:r>
              <a:rPr lang="ru-RU" sz="2000" dirty="0" smtClean="0"/>
              <a:t>- множество уровня 0.8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141815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Результаты.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7" y="836712"/>
            <a:ext cx="5981283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337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Расстояние между двумя нечеткими множествами</a:t>
            </a:r>
            <a:endParaRPr lang="ru-RU" dirty="0"/>
          </a:p>
        </p:txBody>
      </p:sp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408666" y="764704"/>
            <a:ext cx="79819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ru-RU" altLang="ru-RU" sz="1800" dirty="0" smtClean="0"/>
              <a:t>В </a:t>
            </a:r>
            <a:r>
              <a:rPr lang="ru-RU" altLang="ru-RU" sz="1800" dirty="0"/>
              <a:t>функциональных пространствах наиболее часто используют два способа вычисления </a:t>
            </a:r>
            <a:r>
              <a:rPr lang="ru-RU" altLang="ru-RU" sz="1800" dirty="0" smtClean="0"/>
              <a:t>расстояний (метрики): </a:t>
            </a:r>
            <a:r>
              <a:rPr lang="ru-RU" altLang="ru-RU" sz="1800" dirty="0"/>
              <a:t>линейное (расстояние Хемминга) и </a:t>
            </a:r>
            <a:r>
              <a:rPr lang="ru-RU" altLang="ru-RU" sz="1800" dirty="0" smtClean="0"/>
              <a:t>евклидово</a:t>
            </a:r>
            <a:endParaRPr lang="ru-RU" altLang="ru-RU" sz="1800" dirty="0"/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656152"/>
              </p:ext>
            </p:extLst>
          </p:nvPr>
        </p:nvGraphicFramePr>
        <p:xfrm>
          <a:off x="1259632" y="1772816"/>
          <a:ext cx="3420906" cy="432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2" name="Equation" r:id="rId3" imgW="1752480" imgH="228600" progId="Equation.DSMT4">
                  <p:embed/>
                </p:oleObj>
              </mc:Choice>
              <mc:Fallback>
                <p:oleObj name="Equation" r:id="rId3" imgW="1752480" imgH="2286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632" y="1772816"/>
                        <a:ext cx="3420906" cy="4320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tabl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524" y="2348880"/>
            <a:ext cx="7881938" cy="2813050"/>
          </a:xfrm>
          <a:prstGeom prst="rect">
            <a:avLst/>
          </a:prstGeom>
        </p:spPr>
      </p:pic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426478"/>
              </p:ext>
            </p:extLst>
          </p:nvPr>
        </p:nvGraphicFramePr>
        <p:xfrm>
          <a:off x="2555776" y="3784290"/>
          <a:ext cx="26781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3" name="Equation" r:id="rId6" imgW="1942920" imgH="431640" progId="Equation.DSMT4">
                  <p:embed/>
                </p:oleObj>
              </mc:Choice>
              <mc:Fallback>
                <p:oleObj name="Equation" r:id="rId6" imgW="1942920" imgH="431640" progId="Equation.DSMT4">
                  <p:embed/>
                  <p:pic>
                    <p:nvPicPr>
                      <p:cNvPr id="0" name="Объект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776" y="3784290"/>
                        <a:ext cx="267811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0305138"/>
              </p:ext>
            </p:extLst>
          </p:nvPr>
        </p:nvGraphicFramePr>
        <p:xfrm>
          <a:off x="2411760" y="4466605"/>
          <a:ext cx="2954338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4" name="Equation" r:id="rId8" imgW="2197080" imgH="482400" progId="Equation.DSMT4">
                  <p:embed/>
                </p:oleObj>
              </mc:Choice>
              <mc:Fallback>
                <p:oleObj name="Equation" r:id="rId8" imgW="2197080" imgH="482400" progId="Equation.DSMT4">
                  <p:embed/>
                  <p:pic>
                    <p:nvPicPr>
                      <p:cNvPr id="0" name="Объект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4466605"/>
                        <a:ext cx="2954338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27089"/>
              </p:ext>
            </p:extLst>
          </p:nvPr>
        </p:nvGraphicFramePr>
        <p:xfrm>
          <a:off x="5652120" y="3784290"/>
          <a:ext cx="2489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5" name="Equation" r:id="rId10" imgW="1917360" imgH="482400" progId="Equation.DSMT4">
                  <p:embed/>
                </p:oleObj>
              </mc:Choice>
              <mc:Fallback>
                <p:oleObj name="Equation" r:id="rId10" imgW="1917360" imgH="4824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784290"/>
                        <a:ext cx="24892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497765"/>
              </p:ext>
            </p:extLst>
          </p:nvPr>
        </p:nvGraphicFramePr>
        <p:xfrm>
          <a:off x="5622725" y="4465017"/>
          <a:ext cx="2801938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6" name="Equation" r:id="rId12" imgW="2197080" imgH="520560" progId="Equation.DSMT4">
                  <p:embed/>
                </p:oleObj>
              </mc:Choice>
              <mc:Fallback>
                <p:oleObj name="Equation" r:id="rId12" imgW="2197080" imgH="520560" progId="Equation.DSMT4">
                  <p:embed/>
                  <p:pic>
                    <p:nvPicPr>
                      <p:cNvPr id="0" name="Объект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2725" y="4465017"/>
                        <a:ext cx="2801938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27524" y="5302232"/>
            <a:ext cx="778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Иногда используют понятие нормализованного расс</a:t>
            </a:r>
            <a:r>
              <a:rPr lang="ru-RU" dirty="0"/>
              <a:t>т</a:t>
            </a:r>
            <a:r>
              <a:rPr lang="ru-RU" dirty="0" smtClean="0"/>
              <a:t>ояния</a:t>
            </a:r>
            <a:r>
              <a:rPr lang="en-US" dirty="0" smtClean="0"/>
              <a:t>:</a:t>
            </a:r>
            <a:endParaRPr lang="ru-RU" dirty="0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745591"/>
              </p:ext>
            </p:extLst>
          </p:nvPr>
        </p:nvGraphicFramePr>
        <p:xfrm>
          <a:off x="776288" y="5794375"/>
          <a:ext cx="2924175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" name="Equation" r:id="rId14" imgW="1498320" imgH="241200" progId="Equation.DSMT4">
                  <p:embed/>
                </p:oleObj>
              </mc:Choice>
              <mc:Fallback>
                <p:oleObj name="Equation" r:id="rId14" imgW="1498320" imgH="241200" progId="Equation.DSMT4">
                  <p:embed/>
                  <p:pic>
                    <p:nvPicPr>
                      <p:cNvPr id="0" name="Объект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5794375"/>
                        <a:ext cx="2924175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7456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4867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458231"/>
            <a:ext cx="78488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Пусть заданы два нечетких множества </a:t>
            </a:r>
            <a:r>
              <a:rPr lang="ru-RU" sz="2000" i="1" dirty="0" smtClean="0"/>
              <a:t>А</a:t>
            </a:r>
            <a:r>
              <a:rPr lang="ru-RU" sz="2000" dirty="0" smtClean="0"/>
              <a:t> и </a:t>
            </a:r>
            <a:r>
              <a:rPr lang="en-US" sz="2000" i="1" dirty="0" smtClean="0"/>
              <a:t>B, </a:t>
            </a:r>
            <a:r>
              <a:rPr lang="ru-RU" sz="2000" dirty="0" smtClean="0"/>
              <a:t>заданные  на универсальном множестве </a:t>
            </a:r>
            <a:r>
              <a:rPr lang="en-US" sz="2000" i="1" dirty="0" smtClean="0"/>
              <a:t>U = {1,2,3,4,5,6,7}:</a:t>
            </a:r>
            <a:endParaRPr lang="ru-RU" sz="2000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03343" y="1232755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/>
              <a:t>A = {(1, 0.7), (2 ,0.2), (4, 0.6), (5, 0.5), (6, 1.0)}</a:t>
            </a:r>
          </a:p>
          <a:p>
            <a:r>
              <a:rPr lang="en-US" sz="2000" i="1" dirty="0" smtClean="0"/>
              <a:t>B = {(</a:t>
            </a:r>
            <a:r>
              <a:rPr lang="en-US" sz="2000" i="1" dirty="0"/>
              <a:t>1, </a:t>
            </a:r>
            <a:r>
              <a:rPr lang="en-US" sz="2000" i="1" dirty="0" smtClean="0"/>
              <a:t>0.2), (4</a:t>
            </a:r>
            <a:r>
              <a:rPr lang="en-US" sz="2000" i="1" dirty="0"/>
              <a:t>, 0.6), (5, </a:t>
            </a:r>
            <a:r>
              <a:rPr lang="en-US" sz="2000" i="1" dirty="0" smtClean="0"/>
              <a:t>0.8), (7, 1.0)}</a:t>
            </a:r>
            <a:endParaRPr lang="ru-RU" sz="20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403343" y="2132856"/>
            <a:ext cx="8633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Необходимо найти расстояние Хэмминга </a:t>
            </a:r>
            <a:r>
              <a:rPr lang="en-US" sz="2000" i="1" dirty="0" err="1" smtClean="0"/>
              <a:t>d</a:t>
            </a:r>
            <a:r>
              <a:rPr lang="en-US" sz="2000" i="1" baseline="-25000" dirty="0" err="1" smtClean="0"/>
              <a:t>H</a:t>
            </a:r>
            <a:r>
              <a:rPr lang="en-US" sz="2000" i="1" dirty="0" smtClean="0"/>
              <a:t>(A,B) </a:t>
            </a:r>
            <a:r>
              <a:rPr lang="ru-RU" sz="2000" dirty="0" smtClean="0"/>
              <a:t>и Евклида </a:t>
            </a:r>
            <a:r>
              <a:rPr lang="en-US" sz="2000" i="1" dirty="0" err="1" smtClean="0"/>
              <a:t>d</a:t>
            </a:r>
            <a:r>
              <a:rPr lang="en-US" sz="2000" i="1" baseline="-25000" dirty="0" err="1" smtClean="0"/>
              <a:t>E</a:t>
            </a:r>
            <a:r>
              <a:rPr lang="en-US" sz="2000" i="1" dirty="0" smtClean="0"/>
              <a:t>(A,B</a:t>
            </a:r>
            <a:r>
              <a:rPr lang="en-US" sz="2000" dirty="0" smtClean="0"/>
              <a:t>) </a:t>
            </a:r>
            <a:r>
              <a:rPr lang="ru-RU" sz="2000" dirty="0" smtClean="0"/>
              <a:t>между множествами </a:t>
            </a:r>
            <a:r>
              <a:rPr lang="ru-RU" sz="2000" i="1" dirty="0" smtClean="0"/>
              <a:t>А,</a:t>
            </a:r>
            <a:r>
              <a:rPr lang="en-US" sz="2000" i="1" dirty="0" smtClean="0"/>
              <a:t>B</a:t>
            </a:r>
            <a:r>
              <a:rPr lang="en-US" sz="2000" dirty="0" smtClean="0"/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337468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757"/>
            <a:ext cx="8229600" cy="490066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Результаты.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692696"/>
            <a:ext cx="2620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Расстояние Хэмминга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340768"/>
            <a:ext cx="6120680" cy="585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1940397"/>
            <a:ext cx="2443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Расстояние Евклида</a:t>
            </a:r>
            <a:r>
              <a:rPr lang="en-US" sz="2000" dirty="0" smtClean="0"/>
              <a:t>:</a:t>
            </a:r>
            <a:endParaRPr lang="ru-RU" sz="2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5" y="2440383"/>
            <a:ext cx="7191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952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091" y="0"/>
            <a:ext cx="8229600" cy="980728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над нечеткими множествами.</a:t>
            </a:r>
            <a:br>
              <a:rPr lang="ru-RU" sz="32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свойства операций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043608" y="980728"/>
            <a:ext cx="5040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￢  операция дополнения (отрицания) “нет” </a:t>
            </a:r>
          </a:p>
          <a:p>
            <a:r>
              <a:rPr lang="ru-RU" dirty="0"/>
              <a:t>∧    операция пересечения “И” (взятие </a:t>
            </a:r>
            <a:r>
              <a:rPr lang="en-US" dirty="0"/>
              <a:t>min</a:t>
            </a:r>
            <a:r>
              <a:rPr lang="ru-RU" dirty="0"/>
              <a:t>)</a:t>
            </a:r>
          </a:p>
          <a:p>
            <a:r>
              <a:rPr lang="ru-RU" dirty="0"/>
              <a:t>∨    операция объединения  “ИЛИ” (взятие </a:t>
            </a:r>
            <a:r>
              <a:rPr lang="en-US" dirty="0"/>
              <a:t>max</a:t>
            </a:r>
            <a:r>
              <a:rPr lang="ru-RU" dirty="0"/>
              <a:t>)</a:t>
            </a:r>
          </a:p>
          <a:p>
            <a:r>
              <a:rPr lang="ru-RU" dirty="0"/>
              <a:t>⇒  правило “ЕСЛИ…ТО…” </a:t>
            </a:r>
          </a:p>
          <a:p>
            <a:r>
              <a:rPr lang="ru-RU" dirty="0"/>
              <a:t>⇔  правило “</a:t>
            </a:r>
            <a:r>
              <a:rPr lang="ru-RU" dirty="0" smtClean="0"/>
              <a:t>ЕСЛИ… </a:t>
            </a:r>
            <a:r>
              <a:rPr lang="ru-RU" dirty="0"/>
              <a:t>И ТОЛЬКО </a:t>
            </a:r>
            <a:r>
              <a:rPr lang="ru-RU" dirty="0" smtClean="0"/>
              <a:t>ЕСЛИ…”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458056"/>
            <a:ext cx="5086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1993" y="3047874"/>
            <a:ext cx="29146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01994" y="3047874"/>
            <a:ext cx="2257425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87284" y="3845300"/>
            <a:ext cx="28479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801994" y="3895614"/>
            <a:ext cx="346710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2343" y="4581414"/>
            <a:ext cx="29241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801994" y="4653136"/>
            <a:ext cx="1609725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5894" y="5526714"/>
            <a:ext cx="3086100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801994" y="5463350"/>
            <a:ext cx="4238625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5207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757"/>
            <a:ext cx="8229600" cy="994122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над нечеткими множествами.</a:t>
            </a:r>
            <a:br>
              <a:rPr lang="ru-RU" sz="32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Эквивалентность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124744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Два нечетких множества называются</a:t>
            </a:r>
            <a:r>
              <a:rPr lang="ru-RU" sz="2000" b="1" dirty="0" smtClean="0"/>
              <a:t> эквивалентными</a:t>
            </a:r>
            <a:r>
              <a:rPr lang="ru-RU" sz="2000" dirty="0" smtClean="0"/>
              <a:t>, если  они имеют одинаковые функции принадлежности на всей области определения </a:t>
            </a:r>
            <a:r>
              <a:rPr lang="en-US" sz="2000" i="1" dirty="0" smtClean="0"/>
              <a:t>U</a:t>
            </a:r>
            <a:endParaRPr lang="ru-RU" sz="2000" i="1" dirty="0"/>
          </a:p>
        </p:txBody>
      </p:sp>
      <p:pic>
        <p:nvPicPr>
          <p:cNvPr id="7220" name="Picture 5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32630"/>
            <a:ext cx="8136904" cy="1620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755576" y="3453324"/>
            <a:ext cx="14401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Пример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7221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789040"/>
            <a:ext cx="5328592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362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57606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Общие требования и рекомендации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3568" y="1052736"/>
            <a:ext cx="813690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Соколов Петр Владимирович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необходимости найти меня можно в ауд. 8209 (каф. САУ)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Практические занятия по ИСУ будут проходить один раз в две недели во вторник в ауд. 1229.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средам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будут лекции (дистанционно), их ведет к.т.н., доцент Приходько Ирина Аркадьевна.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Также у вас будут лабораторные работы.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течение семестра предполагаются 1 контрольная работа и ИДЗ.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сессию будет экзамен.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Явка на практические занятия будет контролироваться!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работы потребуются тетради и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Moodle</a:t>
            </a:r>
            <a:endParaRPr lang="ru-RU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6257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562074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Включение</a:t>
            </a: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692696"/>
            <a:ext cx="7920880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6" y="2852936"/>
            <a:ext cx="4289216" cy="2930387"/>
          </a:xfrm>
          <a:prstGeom prst="rect">
            <a:avLst/>
          </a:prstGeom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09294"/>
            <a:ext cx="5800725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1956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562074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</a:t>
            </a:r>
            <a:endParaRPr lang="ru-RU" dirty="0"/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64704"/>
            <a:ext cx="8136904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45482" y="1809690"/>
            <a:ext cx="76709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Long crocodiles =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/>
              <a:t>{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0.0/3.0, 0.6/3.6, 1.0/4.0, 1.0/4.3</a:t>
            </a:r>
            <a:r>
              <a:rPr lang="en-US" sz="2000" dirty="0" smtClean="0"/>
              <a:t>}</a:t>
            </a: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NOT Long crocodiles = 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1.0/3.0, 0.4/3.6, 0.0/4.0,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0.0/4.3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endParaRPr lang="ru-RU" sz="2000" dirty="0"/>
          </a:p>
        </p:txBody>
      </p:sp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08920"/>
            <a:ext cx="3672408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3391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36658" y="2382376"/>
            <a:ext cx="8568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Long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crocodiles = {0.0/2.5, 0.0/3.0, 0.6/3.6, 1.0/4.0, 1.0/4.3}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Medium crocodiles =  {0.5/2.5, 1.0/3.0, 0.4/3.6, 0.0/4.0, 0.0/4.3}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Long crocodiles ∩ Medium crocodiles =  {0.0/2.5, 0.0/3.0, 0.4/3.6, 0.0/4.0, 0.0/4.3}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68" y="3284984"/>
            <a:ext cx="3593700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908720"/>
            <a:ext cx="8676456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3781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490066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Объединение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0945" y="2492896"/>
            <a:ext cx="82812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Palatino Linotype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                                       Long 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crocodiles = {0.0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/2.5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, 0.0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/3.0, 0.6/3.6, 1.0/4.0, 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1.0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/4.3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Palatino Linotype"/>
              </a:rPr>
              <a:t> 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                                Medium 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crocodiles =  {0.5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/2.5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, 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1.0/3.0, 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0.4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/3.6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, 0.0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/4.0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, 0.0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/4.3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}</a:t>
            </a:r>
          </a:p>
          <a:p>
            <a:r>
              <a:rPr lang="en-US" dirty="0">
                <a:solidFill>
                  <a:prstClr val="black"/>
                </a:solidFill>
                <a:latin typeface="Palatino Linotype"/>
              </a:rPr>
              <a:t> Long crocodiles </a:t>
            </a:r>
            <a:r>
              <a:rPr lang="en-US" sz="1200" dirty="0" smtClean="0">
                <a:solidFill>
                  <a:prstClr val="black"/>
                </a:solidFill>
                <a:latin typeface="Palatino Linotype"/>
              </a:rPr>
              <a:t>U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 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Medium crocodiles =  {0.5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/2.5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, 1.0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/3.0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, 0.6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/3.6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, 1.0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/4.0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, 1.0</a:t>
            </a:r>
            <a:r>
              <a:rPr lang="en-US" dirty="0" smtClean="0">
                <a:solidFill>
                  <a:prstClr val="black"/>
                </a:solidFill>
                <a:latin typeface="Palatino Linotype"/>
              </a:rPr>
              <a:t>/4.3</a:t>
            </a:r>
            <a:r>
              <a:rPr lang="en-US" dirty="0">
                <a:solidFill>
                  <a:prstClr val="black"/>
                </a:solidFill>
                <a:latin typeface="Palatino Linotype"/>
              </a:rPr>
              <a:t>}</a:t>
            </a:r>
          </a:p>
        </p:txBody>
      </p:sp>
      <p:pic>
        <p:nvPicPr>
          <p:cNvPr id="4" name="Picture 8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573016"/>
            <a:ext cx="3456384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00" name="Picture 1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99"/>
          <a:stretch/>
        </p:blipFill>
        <p:spPr bwMode="auto">
          <a:xfrm>
            <a:off x="630945" y="764704"/>
            <a:ext cx="811751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9744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2405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764704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Найти объединение и пересечение двух нечетких множеств А и </a:t>
            </a:r>
            <a:r>
              <a:rPr lang="en-US" dirty="0" smtClean="0"/>
              <a:t>B.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27584" y="1340768"/>
            <a:ext cx="6984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= {(1, 0.1), (2, 0.5), (3, 0.8), (4, 1.0), (5, 0.7), (6, 0.2)} and</a:t>
            </a:r>
          </a:p>
          <a:p>
            <a:r>
              <a:rPr lang="en-US" dirty="0" smtClean="0"/>
              <a:t>B </a:t>
            </a:r>
            <a:r>
              <a:rPr lang="en-US" dirty="0"/>
              <a:t>= {(1, 1), (2, 0.8), (3, 0.4), (4, 0.1)}:</a:t>
            </a:r>
          </a:p>
        </p:txBody>
      </p:sp>
    </p:spTree>
    <p:extLst>
      <p:ext uri="{BB962C8B-B14F-4D97-AF65-F5344CB8AC3E}">
        <p14:creationId xmlns:p14="http://schemas.microsoft.com/office/powerpoint/2010/main" val="2448586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197620"/>
            <a:ext cx="8352928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b="1" dirty="0">
                <a:solidFill>
                  <a:prstClr val="black"/>
                </a:solidFill>
                <a:latin typeface="Century Gothic"/>
              </a:rPr>
              <a:t>A∪ B 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= {(1,max(0.1, 1)), (2,max(0.5, 0.8)), (3,max(0.8, 0.4)),</a:t>
            </a:r>
          </a:p>
          <a:p>
            <a:pPr lvl="0">
              <a:spcBef>
                <a:spcPct val="20000"/>
              </a:spcBef>
            </a:pPr>
            <a:r>
              <a:rPr lang="fr-FR" sz="2000" dirty="0">
                <a:solidFill>
                  <a:prstClr val="black"/>
                </a:solidFill>
                <a:latin typeface="Century Gothic"/>
              </a:rPr>
              <a:t>(4,max(1, 0.1)), (5,max(0.7, 0)), (6,max(0.2, 0)} =</a:t>
            </a:r>
          </a:p>
          <a:p>
            <a:pPr lvl="0">
              <a:spcBef>
                <a:spcPct val="20000"/>
              </a:spcBef>
            </a:pPr>
            <a:r>
              <a:rPr lang="en-US" sz="2000" b="1" dirty="0">
                <a:solidFill>
                  <a:prstClr val="black"/>
                </a:solidFill>
                <a:latin typeface="Century Gothic"/>
              </a:rPr>
              <a:t>= </a:t>
            </a:r>
            <a:r>
              <a:rPr lang="ru-RU" sz="2000" b="1" dirty="0">
                <a:solidFill>
                  <a:prstClr val="black"/>
                </a:solidFill>
                <a:latin typeface="Century Gothic"/>
              </a:rPr>
              <a:t>{(1, 1), (2, 0.8), (3, 0.8), (4, 1), (5, 0.7), (6, 0.2)}</a:t>
            </a:r>
            <a:endParaRPr lang="en-US" sz="2000" b="1" dirty="0">
              <a:solidFill>
                <a:prstClr val="black"/>
              </a:solidFill>
              <a:latin typeface="Century Gothic"/>
            </a:endParaRPr>
          </a:p>
          <a:p>
            <a:pPr lvl="0">
              <a:spcBef>
                <a:spcPct val="20000"/>
              </a:spcBef>
            </a:pPr>
            <a:endParaRPr lang="ru-RU" sz="2000" dirty="0">
              <a:solidFill>
                <a:prstClr val="black"/>
              </a:solidFill>
              <a:latin typeface="Century Gothic"/>
            </a:endParaRPr>
          </a:p>
          <a:p>
            <a:pPr lvl="0">
              <a:spcBef>
                <a:spcPct val="20000"/>
              </a:spcBef>
            </a:pPr>
            <a:r>
              <a:rPr lang="sv-SE" sz="2000" b="1" dirty="0">
                <a:solidFill>
                  <a:prstClr val="black"/>
                </a:solidFill>
                <a:latin typeface="Century Gothic"/>
              </a:rPr>
              <a:t>A ∩ B </a:t>
            </a:r>
            <a:r>
              <a:rPr lang="sv-SE" sz="2000" dirty="0">
                <a:solidFill>
                  <a:prstClr val="black"/>
                </a:solidFill>
                <a:latin typeface="Century Gothic"/>
              </a:rPr>
              <a:t>= {(1,min(0.1, 1)), (2,min(0.5, 0.8)), (3,min(0.8, 0.4)),</a:t>
            </a:r>
          </a:p>
          <a:p>
            <a:pPr lvl="0">
              <a:spcBef>
                <a:spcPct val="20000"/>
              </a:spcBef>
            </a:pPr>
            <a:r>
              <a:rPr lang="sv-SE" sz="2000" dirty="0">
                <a:solidFill>
                  <a:prstClr val="black"/>
                </a:solidFill>
                <a:latin typeface="Century Gothic"/>
              </a:rPr>
              <a:t>(4,min(1, 0.1)), (5,min(0.7, 0)), (6,min(0.2, 0)} =</a:t>
            </a:r>
          </a:p>
          <a:p>
            <a:pPr lvl="0">
              <a:spcBef>
                <a:spcPct val="20000"/>
              </a:spcBef>
            </a:pPr>
            <a:r>
              <a:rPr lang="en-US" sz="2000" b="1" dirty="0">
                <a:solidFill>
                  <a:prstClr val="black"/>
                </a:solidFill>
                <a:latin typeface="Century Gothic"/>
              </a:rPr>
              <a:t>= </a:t>
            </a:r>
            <a:r>
              <a:rPr lang="ru-RU" sz="2000" b="1" dirty="0">
                <a:solidFill>
                  <a:prstClr val="black"/>
                </a:solidFill>
                <a:latin typeface="Century Gothic"/>
              </a:rPr>
              <a:t>{(1, 0.1), (2, 0.5), (3, 0.4), (4, 0.1), (5, 0), (6, 0)}</a:t>
            </a:r>
          </a:p>
        </p:txBody>
      </p:sp>
    </p:spTree>
    <p:extLst>
      <p:ext uri="{BB962C8B-B14F-4D97-AF65-F5344CB8AC3E}">
        <p14:creationId xmlns:p14="http://schemas.microsoft.com/office/powerpoint/2010/main" val="3832433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757"/>
            <a:ext cx="8229600" cy="562074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6. 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548680"/>
            <a:ext cx="82809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Необходимо найти объединение и пересечение </a:t>
            </a:r>
            <a:r>
              <a:rPr lang="ru-RU" sz="2000" dirty="0" err="1" smtClean="0"/>
              <a:t>н.м</a:t>
            </a:r>
            <a:r>
              <a:rPr lang="ru-RU" sz="2000" dirty="0" smtClean="0"/>
              <a:t>. </a:t>
            </a:r>
            <a:r>
              <a:rPr lang="en-US" sz="2000" dirty="0" smtClean="0"/>
              <a:t>“</a:t>
            </a:r>
            <a:r>
              <a:rPr lang="ru-RU" sz="2000" dirty="0" smtClean="0"/>
              <a:t>низкая температура</a:t>
            </a:r>
            <a:r>
              <a:rPr lang="en-US" sz="2000" dirty="0" smtClean="0"/>
              <a:t>”L</a:t>
            </a:r>
            <a:r>
              <a:rPr lang="ru-RU" sz="2000" dirty="0" smtClean="0"/>
              <a:t> и </a:t>
            </a:r>
            <a:r>
              <a:rPr lang="ru-RU" sz="2000" dirty="0" err="1" smtClean="0"/>
              <a:t>н.м</a:t>
            </a:r>
            <a:r>
              <a:rPr lang="ru-RU" sz="2000" dirty="0" smtClean="0"/>
              <a:t>. </a:t>
            </a:r>
            <a:r>
              <a:rPr lang="en-US" sz="2000" dirty="0" smtClean="0"/>
              <a:t>“</a:t>
            </a:r>
            <a:r>
              <a:rPr lang="ru-RU" sz="2000" dirty="0" smtClean="0"/>
              <a:t>средняя температура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en-US" sz="2000" dirty="0" smtClean="0"/>
              <a:t>M</a:t>
            </a:r>
            <a:r>
              <a:rPr lang="ru-RU" sz="2000" dirty="0" smtClean="0"/>
              <a:t>, заданных в формульном и графическом видах. Также необходимо найти дополнение к </a:t>
            </a:r>
            <a:r>
              <a:rPr lang="en-US" sz="2000" dirty="0" smtClean="0"/>
              <a:t>M</a:t>
            </a:r>
            <a:r>
              <a:rPr lang="ru-RU" sz="2000" dirty="0" smtClean="0"/>
              <a:t>. Результат должен быть представлен в формульном и </a:t>
            </a:r>
            <a:r>
              <a:rPr lang="ru-RU" sz="2000" dirty="0" err="1" smtClean="0"/>
              <a:t>графичесокм</a:t>
            </a:r>
            <a:r>
              <a:rPr lang="ru-RU" sz="2000" dirty="0" smtClean="0"/>
              <a:t> видах.</a:t>
            </a:r>
            <a:endParaRPr lang="ru-RU" sz="2000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92" y="1784159"/>
            <a:ext cx="7180232" cy="1440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140968"/>
            <a:ext cx="568389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5545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620688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6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48790"/>
            <a:ext cx="7992888" cy="228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5576" y="548680"/>
            <a:ext cx="1892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Объединение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2332" y="3247578"/>
            <a:ext cx="191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Пересечение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651081"/>
            <a:ext cx="7776864" cy="64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971600" y="4509120"/>
            <a:ext cx="1728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Дополнение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956408"/>
            <a:ext cx="7776864" cy="992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2001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547339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20688"/>
            <a:ext cx="6336704" cy="2736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789040"/>
            <a:ext cx="6912768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2132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64" y="1268760"/>
            <a:ext cx="8053139" cy="207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9552" y="620688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Даны три нечетких множества </a:t>
            </a:r>
            <a:r>
              <a:rPr lang="en-US" sz="2000" dirty="0" smtClean="0"/>
              <a:t>A,B,C</a:t>
            </a:r>
            <a:r>
              <a:rPr lang="ru-RU" sz="2000" dirty="0" smtClean="0"/>
              <a:t>, заданных графически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5671" y="3431538"/>
            <a:ext cx="3011777" cy="5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39552" y="3497228"/>
            <a:ext cx="4824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Необходимо найти нечеткое множество 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6126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рекомендованной литературы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196752"/>
            <a:ext cx="799288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dirty="0" err="1" smtClean="0"/>
              <a:t>Поляхов</a:t>
            </a:r>
            <a:r>
              <a:rPr lang="ru-RU" dirty="0"/>
              <a:t>, Николай Дмитриевич. Нечеткие системы управления [Текст] :</a:t>
            </a:r>
          </a:p>
          <a:p>
            <a:r>
              <a:rPr lang="ru-RU" dirty="0"/>
              <a:t>Учеб. пособие / </a:t>
            </a:r>
            <a:r>
              <a:rPr lang="ru-RU" dirty="0" err="1"/>
              <a:t>Н.Д.Поляхов</a:t>
            </a:r>
            <a:r>
              <a:rPr lang="ru-RU" dirty="0"/>
              <a:t>, </a:t>
            </a:r>
            <a:r>
              <a:rPr lang="ru-RU" dirty="0" err="1"/>
              <a:t>И.А.Приходько</a:t>
            </a:r>
            <a:r>
              <a:rPr lang="ru-RU" dirty="0"/>
              <a:t>, 2003. ­48 </a:t>
            </a:r>
            <a:r>
              <a:rPr lang="ru-RU" dirty="0" smtClean="0"/>
              <a:t>с.</a:t>
            </a:r>
          </a:p>
          <a:p>
            <a:r>
              <a:rPr lang="ru-RU" dirty="0" smtClean="0"/>
              <a:t>2.    Борисов</a:t>
            </a:r>
            <a:r>
              <a:rPr lang="ru-RU" dirty="0"/>
              <a:t>, Вадим Владимирович. Нечеткие модели и сети [Текст] / В. В.</a:t>
            </a:r>
          </a:p>
          <a:p>
            <a:r>
              <a:rPr lang="ru-RU" dirty="0"/>
              <a:t>Борисов, В. В. Круглов, А. С. Федулов, 2015. ­283 с.</a:t>
            </a:r>
          </a:p>
          <a:p>
            <a:r>
              <a:rPr lang="ru-RU" dirty="0" smtClean="0"/>
              <a:t>3.    Интеллектуальные </a:t>
            </a:r>
            <a:r>
              <a:rPr lang="ru-RU" dirty="0"/>
              <a:t>системы управления [Текст] : учеб. пособие / [Н.Д. По­</a:t>
            </a:r>
          </a:p>
          <a:p>
            <a:r>
              <a:rPr lang="ru-RU" dirty="0"/>
              <a:t>ляхов, И.А. Приходько, В.Е. Кузнецов, О.Э. </a:t>
            </a:r>
            <a:r>
              <a:rPr lang="ru-RU" dirty="0" err="1"/>
              <a:t>Якупов</a:t>
            </a:r>
            <a:r>
              <a:rPr lang="ru-RU" dirty="0"/>
              <a:t>], 2010. ­72 с.</a:t>
            </a:r>
          </a:p>
          <a:p>
            <a:r>
              <a:rPr lang="ru-RU" dirty="0" smtClean="0"/>
              <a:t>4.     </a:t>
            </a:r>
            <a:r>
              <a:rPr lang="ru-RU" dirty="0"/>
              <a:t>Искусственные нейронные сети. Практические задачи [Текст] : учеб.­</a:t>
            </a:r>
            <a:r>
              <a:rPr lang="ru-RU" dirty="0" err="1"/>
              <a:t>ме</a:t>
            </a:r>
            <a:r>
              <a:rPr lang="ru-RU" dirty="0"/>
              <a:t>­</a:t>
            </a:r>
          </a:p>
          <a:p>
            <a:r>
              <a:rPr lang="ru-RU" dirty="0" err="1"/>
              <a:t>тод</a:t>
            </a:r>
            <a:r>
              <a:rPr lang="ru-RU" dirty="0"/>
              <a:t>. пособие / [Т. Р. </a:t>
            </a:r>
            <a:r>
              <a:rPr lang="ru-RU" dirty="0" err="1"/>
              <a:t>Жангиров</a:t>
            </a:r>
            <a:r>
              <a:rPr lang="ru-RU" dirty="0"/>
              <a:t> [и др.], 2022. ­88 с.</a:t>
            </a:r>
          </a:p>
          <a:p>
            <a:r>
              <a:rPr lang="ru-RU" dirty="0" smtClean="0"/>
              <a:t>5.     Исследование </a:t>
            </a:r>
            <a:r>
              <a:rPr lang="ru-RU" dirty="0"/>
              <a:t>нечетких и </a:t>
            </a:r>
            <a:r>
              <a:rPr lang="ru-RU" dirty="0" err="1"/>
              <a:t>нейросетевых</a:t>
            </a:r>
            <a:r>
              <a:rPr lang="ru-RU" dirty="0"/>
              <a:t> систем [Текст] : метод. указания</a:t>
            </a:r>
          </a:p>
          <a:p>
            <a:r>
              <a:rPr lang="ru-RU" dirty="0"/>
              <a:t>к лаб. работам / </a:t>
            </a:r>
            <a:r>
              <a:rPr lang="ru-RU" dirty="0" err="1"/>
              <a:t>Санкт­Петербургский</a:t>
            </a:r>
            <a:r>
              <a:rPr lang="ru-RU" dirty="0"/>
              <a:t> государственный </a:t>
            </a:r>
            <a:r>
              <a:rPr lang="ru-RU" dirty="0" err="1"/>
              <a:t>электротехниче</a:t>
            </a:r>
            <a:r>
              <a:rPr lang="ru-RU" dirty="0"/>
              <a:t>­</a:t>
            </a:r>
          </a:p>
          <a:p>
            <a:r>
              <a:rPr lang="ru-RU" dirty="0" err="1"/>
              <a:t>ский</a:t>
            </a:r>
            <a:r>
              <a:rPr lang="ru-RU" dirty="0"/>
              <a:t> университет им. В.И. Ульянова (Ленина) ”ЛЭТИ”, 2005. ­28 с.</a:t>
            </a:r>
          </a:p>
          <a:p>
            <a:endParaRPr lang="ru-RU" dirty="0"/>
          </a:p>
          <a:p>
            <a:r>
              <a:rPr lang="ru-RU" dirty="0" smtClean="0"/>
              <a:t>6.      Котова</a:t>
            </a:r>
            <a:r>
              <a:rPr lang="ru-RU" dirty="0"/>
              <a:t>, Елена Евгеньевна. Интеллектуальные информационные </a:t>
            </a:r>
            <a:r>
              <a:rPr lang="ru-RU" dirty="0" err="1"/>
              <a:t>техноло</a:t>
            </a:r>
            <a:r>
              <a:rPr lang="ru-RU" dirty="0"/>
              <a:t>­</a:t>
            </a:r>
          </a:p>
          <a:p>
            <a:r>
              <a:rPr lang="ru-RU" dirty="0" err="1"/>
              <a:t>гии</a:t>
            </a:r>
            <a:r>
              <a:rPr lang="ru-RU" dirty="0"/>
              <a:t>. Методы инженерии знаний [Текст] : учеб. пособие / Е. Е. Котова, А.</a:t>
            </a:r>
          </a:p>
          <a:p>
            <a:r>
              <a:rPr lang="ru-RU" dirty="0"/>
              <a:t>С. Писарев, И. А. Писарев, 2016. ­73 с.</a:t>
            </a:r>
          </a:p>
        </p:txBody>
      </p:sp>
    </p:spTree>
    <p:extLst>
      <p:ext uri="{BB962C8B-B14F-4D97-AF65-F5344CB8AC3E}">
        <p14:creationId xmlns:p14="http://schemas.microsoft.com/office/powerpoint/2010/main" val="1921785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en-US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Результаты.</a:t>
            </a:r>
            <a:endParaRPr lang="ru-RU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980728"/>
            <a:ext cx="7848872" cy="246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2952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6856" y="18757"/>
            <a:ext cx="8229600" cy="562074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692696"/>
            <a:ext cx="85689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Заданы два нечетких множества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:</a:t>
            </a:r>
            <a:endParaRPr lang="en-US" sz="2000" dirty="0">
              <a:solidFill>
                <a:prstClr val="black"/>
              </a:solidFill>
              <a:latin typeface="Century Gothic"/>
            </a:endParaRP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A = {(x1,1.0), (x2, 0.8), (x3, 0.6), (x4, 0.4), (x5, 0.2), (x6, 0.0)} and</a:t>
            </a: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 B = {(x1, 0.0), (x2, 0.2), (x3, 0.4), (x4, 0.6), (x5, 0.8), (x6,1.0)}.</a:t>
            </a:r>
          </a:p>
          <a:p>
            <a:pPr lvl="0">
              <a:spcBef>
                <a:spcPct val="20000"/>
              </a:spcBef>
            </a:pP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Необходимо найти пересечение множеств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A∩B, </a:t>
            </a: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и их  произведение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 A*B </a:t>
            </a: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 (альтернативный способ определения пересечения )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. </a:t>
            </a:r>
            <a:endParaRPr lang="en-US" sz="2000" dirty="0">
              <a:solidFill>
                <a:prstClr val="black"/>
              </a:solidFill>
              <a:latin typeface="Century Gothic"/>
            </a:endParaRPr>
          </a:p>
          <a:p>
            <a:pPr lvl="0">
              <a:spcBef>
                <a:spcPct val="20000"/>
              </a:spcBef>
            </a:pPr>
            <a:endParaRPr lang="ru-RU" sz="2000" dirty="0" smtClean="0">
              <a:solidFill>
                <a:prstClr val="black"/>
              </a:solidFill>
              <a:latin typeface="Century Gothic"/>
            </a:endParaRPr>
          </a:p>
          <a:p>
            <a:pPr lvl="0">
              <a:spcBef>
                <a:spcPct val="20000"/>
              </a:spcBef>
            </a:pP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Представить результат в графическом виде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.</a:t>
            </a:r>
            <a:endParaRPr lang="ru-RU" sz="2000" dirty="0">
              <a:solidFill>
                <a:prstClr val="black"/>
              </a:solidFill>
              <a:latin typeface="Century Gothic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9337824"/>
              </p:ext>
            </p:extLst>
          </p:nvPr>
        </p:nvGraphicFramePr>
        <p:xfrm>
          <a:off x="603379" y="2708920"/>
          <a:ext cx="2877917" cy="466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3" imgW="1473200" imgH="241300" progId="Equation.DSMT4">
                  <p:embed/>
                </p:oleObj>
              </mc:Choice>
              <mc:Fallback>
                <p:oleObj name="Equation" r:id="rId3" imgW="1473200" imgH="2413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379" y="2708920"/>
                        <a:ext cx="2877917" cy="466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555018"/>
            <a:ext cx="6140112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765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757"/>
            <a:ext cx="8229600" cy="529923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Результаты.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620688"/>
            <a:ext cx="6048672" cy="513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18231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54868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476672"/>
            <a:ext cx="8352928" cy="2628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20000"/>
              </a:spcBef>
            </a:pP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Даны два нечетких множества 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A </a:t>
            </a: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и 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B:</a:t>
            </a:r>
            <a:endParaRPr lang="en-US" sz="2000" dirty="0">
              <a:solidFill>
                <a:prstClr val="black"/>
              </a:solidFill>
              <a:latin typeface="Century Gothic"/>
            </a:endParaRP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A = {(x1,1.0), (x2, 0.8), (x3, 0.6), (x4, 0.4), (x5, 0.2), (x6, 0.0)} and</a:t>
            </a:r>
          </a:p>
          <a:p>
            <a:pPr lvl="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entury Gothic"/>
              </a:rPr>
              <a:t> B = {(x1, 0.0), (x2, 0.2), (x3, 0.4), (x4, 0.6), (x5, 0.8), (x6,1.0)}.</a:t>
            </a:r>
          </a:p>
          <a:p>
            <a:pPr lvl="0">
              <a:spcBef>
                <a:spcPct val="20000"/>
              </a:spcBef>
            </a:pP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Необходимо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найти их объединение 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AUB</a:t>
            </a: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, и сумму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entury Gothic"/>
              </a:rPr>
              <a:t>A+B </a:t>
            </a: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(альтернативный способ задания объединения)</a:t>
            </a:r>
          </a:p>
          <a:p>
            <a:pPr lvl="0">
              <a:spcBef>
                <a:spcPct val="20000"/>
              </a:spcBef>
            </a:pPr>
            <a:endParaRPr lang="ru-RU" sz="2400" dirty="0">
              <a:solidFill>
                <a:prstClr val="black"/>
              </a:solidFill>
              <a:latin typeface="Century Gothic"/>
            </a:endParaRPr>
          </a:p>
          <a:p>
            <a:pPr lvl="0">
              <a:spcBef>
                <a:spcPct val="20000"/>
              </a:spcBef>
            </a:pPr>
            <a:r>
              <a:rPr lang="ru-RU" sz="2000" dirty="0" smtClean="0">
                <a:solidFill>
                  <a:prstClr val="black"/>
                </a:solidFill>
                <a:latin typeface="Century Gothic"/>
              </a:rPr>
              <a:t>Представьте результат в графическом виде</a:t>
            </a:r>
            <a:r>
              <a:rPr lang="en-US" sz="2000" dirty="0" smtClean="0">
                <a:solidFill>
                  <a:prstClr val="black"/>
                </a:solidFill>
                <a:latin typeface="Century Gothic"/>
              </a:rPr>
              <a:t>.</a:t>
            </a:r>
            <a:endParaRPr lang="ru-RU" sz="2000" dirty="0">
              <a:solidFill>
                <a:prstClr val="black"/>
              </a:solidFill>
              <a:latin typeface="Century Gothic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2204864"/>
            <a:ext cx="7560840" cy="51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8960"/>
            <a:ext cx="7056784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5142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4988"/>
            <a:ext cx="8229600" cy="605700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Результаты</a:t>
            </a:r>
            <a:endParaRPr lang="ru-RU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548680"/>
            <a:ext cx="453650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503" y="1700808"/>
            <a:ext cx="5705475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8083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757"/>
            <a:ext cx="8229600" cy="562074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Прямое 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декартово</a:t>
            </a:r>
            <a:r>
              <a:rPr lang="en-US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произведение</a:t>
            </a:r>
            <a:endParaRPr lang="ru-RU" dirty="0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620688"/>
            <a:ext cx="7888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Прямоугольник 12"/>
          <p:cNvSpPr/>
          <p:nvPr/>
        </p:nvSpPr>
        <p:spPr>
          <a:xfrm>
            <a:off x="340688" y="2564904"/>
            <a:ext cx="69847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/>
              <a:t>Example </a:t>
            </a:r>
            <a:r>
              <a:rPr lang="en-US" sz="2000" b="1" i="1" dirty="0" smtClean="0"/>
              <a:t>1 </a:t>
            </a:r>
            <a:r>
              <a:rPr lang="en-US" sz="2000" b="1" i="1" dirty="0"/>
              <a:t>:</a:t>
            </a:r>
          </a:p>
          <a:p>
            <a:r>
              <a:rPr lang="en-US" sz="2000" dirty="0"/>
              <a:t>Let </a:t>
            </a:r>
            <a:r>
              <a:rPr lang="en-US" sz="2000" i="1" dirty="0"/>
              <a:t>A(x) </a:t>
            </a:r>
            <a:r>
              <a:rPr lang="en-US" sz="2000" dirty="0"/>
              <a:t>= {(3, </a:t>
            </a:r>
            <a:r>
              <a:rPr lang="en-US" sz="2000" dirty="0" smtClean="0"/>
              <a:t>0.5</a:t>
            </a:r>
            <a:r>
              <a:rPr lang="en-US" sz="2000" dirty="0"/>
              <a:t>), (5, </a:t>
            </a:r>
            <a:r>
              <a:rPr lang="en-US" sz="2000" dirty="0" smtClean="0"/>
              <a:t>1.0)}, </a:t>
            </a:r>
            <a:r>
              <a:rPr lang="pl-PL" sz="2000" i="1" dirty="0" smtClean="0"/>
              <a:t>B(x</a:t>
            </a:r>
            <a:r>
              <a:rPr lang="pl-PL" sz="2000" i="1" dirty="0"/>
              <a:t>) </a:t>
            </a:r>
            <a:r>
              <a:rPr lang="pl-PL" sz="2000" dirty="0"/>
              <a:t>= </a:t>
            </a:r>
            <a:r>
              <a:rPr lang="pl-PL" sz="2000" dirty="0" smtClean="0"/>
              <a:t>{(</a:t>
            </a:r>
            <a:r>
              <a:rPr lang="en-US" sz="2000" dirty="0"/>
              <a:t>a</a:t>
            </a:r>
            <a:r>
              <a:rPr lang="pl-PL" sz="2000" dirty="0" smtClean="0"/>
              <a:t>, 1</a:t>
            </a:r>
            <a:r>
              <a:rPr lang="en-US" sz="2000" dirty="0" smtClean="0"/>
              <a:t>.0</a:t>
            </a:r>
            <a:r>
              <a:rPr lang="pl-PL" sz="2000" dirty="0" smtClean="0"/>
              <a:t>), (</a:t>
            </a:r>
            <a:r>
              <a:rPr lang="en-US" sz="2000" dirty="0"/>
              <a:t>b</a:t>
            </a:r>
            <a:r>
              <a:rPr lang="pl-PL" sz="2000" dirty="0" smtClean="0"/>
              <a:t>, </a:t>
            </a:r>
            <a:r>
              <a:rPr lang="en-US" sz="2000" dirty="0" smtClean="0"/>
              <a:t>0</a:t>
            </a:r>
            <a:r>
              <a:rPr lang="pl-PL" sz="2000" dirty="0" smtClean="0"/>
              <a:t>.6)}</a:t>
            </a:r>
            <a:endParaRPr lang="en-US" sz="2000" dirty="0" smtClean="0"/>
          </a:p>
          <a:p>
            <a:endParaRPr lang="pl-PL" sz="2000" dirty="0"/>
          </a:p>
          <a:p>
            <a:r>
              <a:rPr lang="ru-RU" sz="2000" dirty="0" smtClean="0"/>
              <a:t>Прямое произведение</a:t>
            </a:r>
            <a:r>
              <a:rPr lang="en-US" sz="2000" dirty="0" smtClean="0"/>
              <a:t>:</a:t>
            </a:r>
            <a:endParaRPr lang="ru-RU" sz="2000" dirty="0" smtClean="0"/>
          </a:p>
          <a:p>
            <a:endParaRPr lang="en-US" sz="2000" dirty="0"/>
          </a:p>
          <a:p>
            <a:r>
              <a:rPr lang="pt-BR" sz="2000" i="1" dirty="0"/>
              <a:t>A × B </a:t>
            </a:r>
            <a:r>
              <a:rPr lang="pt-BR" sz="2000" dirty="0"/>
              <a:t>= {[(3; a</a:t>
            </a:r>
            <a:r>
              <a:rPr lang="pt-BR" sz="2000" dirty="0" smtClean="0"/>
              <a:t>), min(0.5, 1,0)], [(3; </a:t>
            </a:r>
            <a:r>
              <a:rPr lang="pt-BR" sz="2000" dirty="0"/>
              <a:t>b</a:t>
            </a:r>
            <a:r>
              <a:rPr lang="pt-BR" sz="2000" dirty="0" smtClean="0"/>
              <a:t>), min(0.5, 0.6], </a:t>
            </a:r>
          </a:p>
          <a:p>
            <a:r>
              <a:rPr lang="pt-BR" sz="2000" dirty="0"/>
              <a:t> </a:t>
            </a:r>
            <a:r>
              <a:rPr lang="pt-BR" sz="2000" dirty="0" smtClean="0"/>
              <a:t>              [(</a:t>
            </a:r>
            <a:r>
              <a:rPr lang="pt-BR" sz="2000" dirty="0"/>
              <a:t>5</a:t>
            </a:r>
            <a:r>
              <a:rPr lang="pt-BR" sz="2000" dirty="0" smtClean="0"/>
              <a:t>; </a:t>
            </a:r>
            <a:r>
              <a:rPr lang="pt-BR" sz="2000" dirty="0"/>
              <a:t>a</a:t>
            </a:r>
            <a:r>
              <a:rPr lang="pt-BR" sz="2000" dirty="0" smtClean="0"/>
              <a:t>), min(1.0, 1.0)], </a:t>
            </a:r>
            <a:r>
              <a:rPr lang="ru-RU" sz="2000" dirty="0" smtClean="0"/>
              <a:t>[(</a:t>
            </a:r>
            <a:r>
              <a:rPr lang="en-US" sz="2000" dirty="0"/>
              <a:t>5</a:t>
            </a:r>
            <a:r>
              <a:rPr lang="ru-RU" sz="2000" dirty="0" smtClean="0"/>
              <a:t>; </a:t>
            </a:r>
            <a:r>
              <a:rPr lang="en-US" sz="2000" dirty="0"/>
              <a:t>b</a:t>
            </a:r>
            <a:r>
              <a:rPr lang="ru-RU" sz="2000" dirty="0" smtClean="0"/>
              <a:t>), </a:t>
            </a:r>
            <a:r>
              <a:rPr lang="en-US" sz="2000" dirty="0" smtClean="0"/>
              <a:t>min(1.0,0.6)</a:t>
            </a:r>
            <a:r>
              <a:rPr lang="ru-RU" sz="2000" dirty="0" smtClean="0"/>
              <a:t>], }=</a:t>
            </a:r>
          </a:p>
          <a:p>
            <a:endParaRPr lang="ru-RU" sz="2000" dirty="0" smtClean="0"/>
          </a:p>
          <a:p>
            <a:r>
              <a:rPr lang="ru-RU" sz="2000" dirty="0" smtClean="0"/>
              <a:t>          = </a:t>
            </a:r>
            <a:r>
              <a:rPr lang="pt-BR" sz="2000" dirty="0" smtClean="0"/>
              <a:t>{ [(</a:t>
            </a:r>
            <a:r>
              <a:rPr lang="pt-BR" sz="2000" dirty="0"/>
              <a:t>3; </a:t>
            </a:r>
            <a:r>
              <a:rPr lang="pt-BR" sz="2000" dirty="0" smtClean="0"/>
              <a:t>a), 0.5], [(3; b), 0.5 ],</a:t>
            </a:r>
            <a:endParaRPr lang="pt-BR" sz="2000" dirty="0"/>
          </a:p>
          <a:p>
            <a:r>
              <a:rPr lang="ru-RU" sz="2000" dirty="0"/>
              <a:t>               </a:t>
            </a:r>
            <a:r>
              <a:rPr lang="ru-RU" sz="2000" dirty="0" smtClean="0"/>
              <a:t>[(</a:t>
            </a:r>
            <a:r>
              <a:rPr lang="ru-RU" sz="2000" dirty="0"/>
              <a:t>5; </a:t>
            </a:r>
            <a:r>
              <a:rPr lang="en-US" sz="2000" dirty="0"/>
              <a:t>a</a:t>
            </a:r>
            <a:r>
              <a:rPr lang="ru-RU" sz="2000" dirty="0" smtClean="0"/>
              <a:t>),</a:t>
            </a:r>
            <a:r>
              <a:rPr lang="en-US" sz="2000" dirty="0" smtClean="0"/>
              <a:t> </a:t>
            </a:r>
            <a:r>
              <a:rPr lang="en-US" sz="2000" dirty="0"/>
              <a:t>0</a:t>
            </a:r>
            <a:r>
              <a:rPr lang="ru-RU" sz="2000" dirty="0" smtClean="0"/>
              <a:t>.</a:t>
            </a:r>
            <a:r>
              <a:rPr lang="en-US" sz="2000" dirty="0" smtClean="0"/>
              <a:t>5</a:t>
            </a:r>
            <a:r>
              <a:rPr lang="ru-RU" sz="2000" dirty="0" smtClean="0"/>
              <a:t>], [(</a:t>
            </a:r>
            <a:r>
              <a:rPr lang="en-US" sz="2000" dirty="0" smtClean="0"/>
              <a:t>5</a:t>
            </a:r>
            <a:r>
              <a:rPr lang="ru-RU" sz="2000" dirty="0" smtClean="0"/>
              <a:t>; </a:t>
            </a:r>
            <a:r>
              <a:rPr lang="en-US" sz="2000" dirty="0" smtClean="0"/>
              <a:t>b</a:t>
            </a:r>
            <a:r>
              <a:rPr lang="ru-RU" sz="2000" dirty="0" smtClean="0"/>
              <a:t>), </a:t>
            </a:r>
            <a:r>
              <a:rPr lang="en-US" sz="2000" dirty="0" smtClean="0"/>
              <a:t> </a:t>
            </a:r>
            <a:r>
              <a:rPr lang="en-US" sz="2000" dirty="0"/>
              <a:t>0</a:t>
            </a:r>
            <a:r>
              <a:rPr lang="ru-RU" sz="2000" dirty="0"/>
              <a:t>.6]}</a:t>
            </a:r>
          </a:p>
        </p:txBody>
      </p:sp>
    </p:spTree>
    <p:extLst>
      <p:ext uri="{BB962C8B-B14F-4D97-AF65-F5344CB8AC3E}">
        <p14:creationId xmlns:p14="http://schemas.microsoft.com/office/powerpoint/2010/main" val="2621120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341"/>
            <a:ext cx="8229600" cy="562074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67544" y="764704"/>
            <a:ext cx="8229600" cy="514543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Пусть</a:t>
            </a:r>
            <a:r>
              <a:rPr lang="en-US" sz="2000" dirty="0" smtClean="0"/>
              <a:t> </a:t>
            </a:r>
            <a:r>
              <a:rPr lang="en-US" sz="2000" i="1" dirty="0" smtClean="0"/>
              <a:t>A(x) </a:t>
            </a:r>
            <a:r>
              <a:rPr lang="en-US" sz="2000" dirty="0" smtClean="0"/>
              <a:t>= {(a, 0.1), (b, 0.9), (c, 0.6)}, </a:t>
            </a:r>
            <a:r>
              <a:rPr lang="pl-PL" sz="2000" i="1" dirty="0" smtClean="0"/>
              <a:t>B(x) </a:t>
            </a:r>
            <a:r>
              <a:rPr lang="pl-PL" sz="2000" dirty="0" smtClean="0"/>
              <a:t>= {(</a:t>
            </a:r>
            <a:r>
              <a:rPr lang="en-US" sz="2000" dirty="0" smtClean="0"/>
              <a:t>x</a:t>
            </a:r>
            <a:r>
              <a:rPr lang="pl-PL" sz="2000" dirty="0" smtClean="0"/>
              <a:t>, </a:t>
            </a:r>
            <a:r>
              <a:rPr lang="en-US" sz="2000" dirty="0" smtClean="0"/>
              <a:t>0.0</a:t>
            </a:r>
            <a:r>
              <a:rPr lang="pl-PL" sz="2000" dirty="0" smtClean="0"/>
              <a:t>), (</a:t>
            </a:r>
            <a:r>
              <a:rPr lang="en-US" sz="2000" dirty="0" smtClean="0"/>
              <a:t>y</a:t>
            </a:r>
            <a:r>
              <a:rPr lang="pl-PL" sz="2000" dirty="0" smtClean="0"/>
              <a:t>, </a:t>
            </a:r>
            <a:r>
              <a:rPr lang="en-US" sz="2000" dirty="0" smtClean="0"/>
              <a:t>0</a:t>
            </a:r>
            <a:r>
              <a:rPr lang="pl-PL" sz="2000" dirty="0" smtClean="0"/>
              <a:t>.</a:t>
            </a:r>
            <a:r>
              <a:rPr lang="en-US" sz="2000" dirty="0" smtClean="0"/>
              <a:t>2</a:t>
            </a:r>
            <a:r>
              <a:rPr lang="pl-PL" sz="2000" dirty="0" smtClean="0"/>
              <a:t>)</a:t>
            </a:r>
            <a:r>
              <a:rPr lang="en-US" sz="2000" dirty="0" smtClean="0"/>
              <a:t>,(z, 0,5)</a:t>
            </a:r>
            <a:r>
              <a:rPr lang="pl-PL" sz="2000" dirty="0" smtClean="0"/>
              <a:t>}</a:t>
            </a:r>
            <a:endParaRPr lang="en-US" sz="2000" dirty="0" smtClean="0"/>
          </a:p>
          <a:p>
            <a:pPr marL="0" indent="0">
              <a:buFont typeface="Arial" pitchFamily="34" charset="0"/>
              <a:buNone/>
            </a:pPr>
            <a:r>
              <a:rPr lang="ru-RU" sz="2000" dirty="0" smtClean="0"/>
              <a:t>Необходимо найти</a:t>
            </a:r>
            <a:r>
              <a:rPr lang="en-US" sz="2000" dirty="0" smtClean="0"/>
              <a:t> </a:t>
            </a:r>
            <a:r>
              <a:rPr lang="pt-BR" sz="2000" dirty="0" smtClean="0"/>
              <a:t>A × B.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050934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49006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Упражнение </a:t>
            </a:r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endParaRPr lang="ru-RU" dirty="0"/>
          </a:p>
        </p:txBody>
      </p:sp>
      <p:sp>
        <p:nvSpPr>
          <p:cNvPr id="3" name="Объект 2"/>
          <p:cNvSpPr txBox="1">
            <a:spLocks/>
          </p:cNvSpPr>
          <p:nvPr/>
        </p:nvSpPr>
        <p:spPr>
          <a:xfrm>
            <a:off x="457200" y="620688"/>
            <a:ext cx="8229600" cy="5505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A(x)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 {(a, 0.1), (b, 0.9), (c, 0.6)}, </a:t>
            </a:r>
            <a:r>
              <a:rPr kumimoji="0" lang="pl-PL" sz="2000" b="0" i="1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B(x) 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= {(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x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0.0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), (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y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0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2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)</a:t>
            </a: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,(z, 0,5)</a:t>
            </a:r>
            <a:r>
              <a:rPr kumimoji="0" lang="pl-PL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}</a:t>
            </a: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AxB = 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888696"/>
              </p:ext>
            </p:extLst>
          </p:nvPr>
        </p:nvGraphicFramePr>
        <p:xfrm>
          <a:off x="1524000" y="1397000"/>
          <a:ext cx="6096000" cy="1483360"/>
        </p:xfrm>
        <a:graphic>
          <a:graphicData uri="http://schemas.openxmlformats.org/drawingml/2006/table">
            <a:tbl>
              <a:tblPr firstRow="1" bandRow="1"/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x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z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a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b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c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Palatino Linotype"/>
                        </a:defRPr>
                      </a:lvl9pPr>
                    </a:lstStyle>
                    <a:p>
                      <a:pPr algn="ctr"/>
                      <a:r>
                        <a:rPr lang="en-US" dirty="0" smtClean="0"/>
                        <a:t>0.5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18837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11295" y="2214156"/>
            <a:ext cx="5616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3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2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-19846"/>
            <a:ext cx="8229600" cy="5040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Интеллектуальные системы управления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Стрелка вниз 2"/>
          <p:cNvSpPr/>
          <p:nvPr/>
        </p:nvSpPr>
        <p:spPr>
          <a:xfrm rot="10800000">
            <a:off x="135478" y="468259"/>
            <a:ext cx="576064" cy="60486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594636"/>
              </p:ext>
            </p:extLst>
          </p:nvPr>
        </p:nvGraphicFramePr>
        <p:xfrm>
          <a:off x="827584" y="500110"/>
          <a:ext cx="7992887" cy="63665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4176"/>
                <a:gridCol w="3024336"/>
                <a:gridCol w="3384375"/>
              </a:tblGrid>
              <a:tr h="1589992">
                <a:tc>
                  <a:txBody>
                    <a:bodyPr/>
                    <a:lstStyle/>
                    <a:p>
                      <a:r>
                        <a:rPr lang="ru-RU" dirty="0" err="1" smtClean="0"/>
                        <a:t>Интеллек</a:t>
                      </a:r>
                      <a:r>
                        <a:rPr lang="en-US" dirty="0" smtClean="0"/>
                        <a:t>-</a:t>
                      </a:r>
                      <a:endParaRPr lang="ru-RU" dirty="0" smtClean="0"/>
                    </a:p>
                    <a:p>
                      <a:r>
                        <a:rPr lang="ru-RU" dirty="0" err="1" smtClean="0"/>
                        <a:t>туальные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системы</a:t>
                      </a:r>
                      <a:r>
                        <a:rPr lang="ru-RU" baseline="0" dirty="0" smtClean="0"/>
                        <a:t> управления</a:t>
                      </a:r>
                      <a:endParaRPr lang="ru-RU" dirty="0"/>
                    </a:p>
                  </a:txBody>
                  <a:tcP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dirty="0" smtClean="0"/>
                        <a:t>Нечеткие системы упр.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1" dirty="0" err="1" smtClean="0"/>
                        <a:t>Нейросетевые</a:t>
                      </a:r>
                      <a:r>
                        <a:rPr lang="ru-RU" b="1" baseline="0" dirty="0" smtClean="0"/>
                        <a:t> системы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baseline="0" dirty="0" smtClean="0"/>
                        <a:t>Экспертные системы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baseline="0" dirty="0" smtClean="0"/>
                        <a:t>Генетические алгоритмы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baseline="0" dirty="0" err="1" smtClean="0"/>
                        <a:t>Мультиагентные</a:t>
                      </a:r>
                      <a:r>
                        <a:rPr lang="ru-RU" b="0" baseline="0" dirty="0" smtClean="0"/>
                        <a:t> системы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="0" baseline="0" dirty="0" smtClean="0"/>
                        <a:t>и др.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нестандартное описание системы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обучение</a:t>
                      </a:r>
                      <a:r>
                        <a:rPr lang="ru-RU" baseline="0" dirty="0" smtClean="0"/>
                        <a:t> и самообучение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эвристический подход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высокая неопр. системы</a:t>
                      </a:r>
                      <a:endParaRPr lang="ru-RU" dirty="0"/>
                    </a:p>
                  </a:txBody>
                  <a:tcPr/>
                </a:tc>
              </a:tr>
              <a:tr h="2092095">
                <a:tc>
                  <a:txBody>
                    <a:bodyPr/>
                    <a:lstStyle/>
                    <a:p>
                      <a:r>
                        <a:rPr lang="ru-RU" dirty="0" smtClean="0"/>
                        <a:t>Более сложные системы управления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Оптимальные системы упр.</a:t>
                      </a:r>
                    </a:p>
                    <a:p>
                      <a:r>
                        <a:rPr lang="ru-RU" dirty="0" smtClean="0"/>
                        <a:t>Робастные системы упр.</a:t>
                      </a:r>
                    </a:p>
                    <a:p>
                      <a:r>
                        <a:rPr lang="ru-RU" dirty="0" smtClean="0"/>
                        <a:t>Адаптивные системы упр.</a:t>
                      </a:r>
                      <a:endParaRPr lang="en-US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поисковые</a:t>
                      </a:r>
                      <a:r>
                        <a:rPr lang="ru-RU" baseline="0" dirty="0" smtClean="0"/>
                        <a:t> системы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системы с эталонной моделью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идентификационные системы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smtClean="0"/>
                        <a:t>“</a:t>
                      </a:r>
                      <a:r>
                        <a:rPr lang="ru-RU" dirty="0" smtClean="0"/>
                        <a:t>классическое</a:t>
                      </a:r>
                      <a:r>
                        <a:rPr lang="en-US" dirty="0" smtClean="0"/>
                        <a:t>”</a:t>
                      </a:r>
                      <a:r>
                        <a:rPr lang="ru-RU" dirty="0" smtClean="0"/>
                        <a:t> мат. описание системы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может</a:t>
                      </a:r>
                      <a:r>
                        <a:rPr lang="ru-RU" baseline="0" dirty="0" smtClean="0"/>
                        <a:t> быть частичная априорная и текущая неопределенность системы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более сложные задачи управления</a:t>
                      </a:r>
                      <a:endParaRPr lang="ru-RU" dirty="0"/>
                    </a:p>
                  </a:txBody>
                  <a:tcPr>
                    <a:lnL>
                      <a:noFill/>
                    </a:lnL>
                  </a:tcPr>
                </a:tc>
              </a:tr>
              <a:tr h="2343147">
                <a:tc>
                  <a:txBody>
                    <a:bodyPr/>
                    <a:lstStyle/>
                    <a:p>
                      <a:r>
                        <a:rPr lang="ru-RU" dirty="0" smtClean="0"/>
                        <a:t>Классические</a:t>
                      </a:r>
                      <a:r>
                        <a:rPr lang="en-US" dirty="0" smtClean="0"/>
                        <a:t> </a:t>
                      </a:r>
                      <a:r>
                        <a:rPr lang="ru-RU" dirty="0" smtClean="0"/>
                        <a:t>системы</a:t>
                      </a:r>
                      <a:r>
                        <a:rPr lang="ru-RU" baseline="0" dirty="0" smtClean="0"/>
                        <a:t> управления</a:t>
                      </a:r>
                      <a:endParaRPr lang="ru-RU" dirty="0"/>
                    </a:p>
                  </a:txBody>
                  <a:tcPr>
                    <a:lnT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Системы</a:t>
                      </a:r>
                      <a:r>
                        <a:rPr lang="ru-RU" baseline="0" dirty="0" smtClean="0"/>
                        <a:t> комбинирован-</a:t>
                      </a:r>
                      <a:r>
                        <a:rPr lang="ru-RU" baseline="0" dirty="0" err="1" smtClean="0"/>
                        <a:t>ного</a:t>
                      </a:r>
                      <a:r>
                        <a:rPr lang="ru-RU" baseline="0" dirty="0" smtClean="0"/>
                        <a:t> упр.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Замкнутые системы (ПИД)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Системы программного управления (разомкнутые)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 smtClean="0"/>
                        <a:t>полностью</a:t>
                      </a:r>
                      <a:r>
                        <a:rPr lang="ru-RU" baseline="0" dirty="0" smtClean="0"/>
                        <a:t> определенная</a:t>
                      </a:r>
                      <a:endParaRPr lang="en-US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baseline="0" dirty="0" smtClean="0"/>
                        <a:t>мат. модель системы</a:t>
                      </a:r>
                      <a:endParaRPr lang="en-US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smtClean="0"/>
                        <a:t>“</a:t>
                      </a:r>
                      <a:r>
                        <a:rPr lang="ru-RU" baseline="0" dirty="0" smtClean="0"/>
                        <a:t>классическое</a:t>
                      </a:r>
                      <a:r>
                        <a:rPr lang="en-US" baseline="0" dirty="0" smtClean="0"/>
                        <a:t>”</a:t>
                      </a:r>
                      <a:r>
                        <a:rPr lang="ru-RU" baseline="0" dirty="0" smtClean="0"/>
                        <a:t> мат. описание системы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baseline="0" dirty="0" smtClean="0"/>
                        <a:t>Неизменяемые параметры и режимы работы системы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977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274042"/>
          </a:xfrm>
        </p:spPr>
        <p:txBody>
          <a:bodyPr>
            <a:noAutofit/>
          </a:bodyPr>
          <a:lstStyle/>
          <a:p>
            <a:pPr algn="l"/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Нечеткое управление. Основные термины</a:t>
            </a:r>
            <a:endParaRPr lang="ru-RU" sz="2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16632"/>
            <a:ext cx="1920106" cy="263234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632485" y="2958277"/>
            <a:ext cx="24985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Lotfi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Aliasker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Zadeh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(1921 – 2017) 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603082"/>
            <a:ext cx="3960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Fuzzy</a:t>
            </a:r>
            <a:r>
              <a:rPr lang="en-US" sz="2000" dirty="0" smtClean="0"/>
              <a:t> – </a:t>
            </a:r>
            <a:r>
              <a:rPr lang="ru-RU" sz="2000" dirty="0" smtClean="0"/>
              <a:t>нечеткий, размытый</a:t>
            </a:r>
            <a:r>
              <a:rPr lang="en-US" sz="2000" dirty="0" smtClean="0"/>
              <a:t> </a:t>
            </a:r>
            <a:endParaRPr lang="ru-RU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03252" y="1077891"/>
            <a:ext cx="65730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Нечеткое управление (</a:t>
            </a:r>
            <a:r>
              <a:rPr lang="en-US" sz="2000" b="1" dirty="0" smtClean="0"/>
              <a:t>fuzzy control</a:t>
            </a:r>
            <a:r>
              <a:rPr lang="ru-RU" sz="2000" dirty="0" smtClean="0"/>
              <a:t>)</a:t>
            </a:r>
            <a:r>
              <a:rPr lang="en-US" sz="2000" dirty="0"/>
              <a:t> </a:t>
            </a:r>
            <a:r>
              <a:rPr lang="en-US" sz="2000" dirty="0" smtClean="0"/>
              <a:t>– </a:t>
            </a:r>
            <a:r>
              <a:rPr lang="ru-RU" sz="2000" dirty="0" smtClean="0"/>
              <a:t>один из типов интеллектуального управления, сочетающий экспертные системы и нечеткую математику</a:t>
            </a:r>
            <a:endParaRPr lang="ru-RU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23527" y="2093554"/>
            <a:ext cx="65527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Нечеткая математика </a:t>
            </a:r>
            <a:r>
              <a:rPr lang="ru-RU" sz="2000" dirty="0" smtClean="0"/>
              <a:t>– раздел математики, основанный на теории нечетких множеств и нечеткой логике</a:t>
            </a: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36140" y="4129845"/>
            <a:ext cx="85689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Нечеткая логика (</a:t>
            </a:r>
            <a:r>
              <a:rPr lang="en-US" sz="2000" b="1" dirty="0" smtClean="0"/>
              <a:t>fuzzy logic</a:t>
            </a:r>
            <a:r>
              <a:rPr lang="ru-RU" sz="2000" dirty="0" smtClean="0"/>
              <a:t>)</a:t>
            </a:r>
            <a:r>
              <a:rPr lang="en-US" sz="2000" dirty="0" smtClean="0"/>
              <a:t> – </a:t>
            </a:r>
            <a:r>
              <a:rPr lang="ru-RU" sz="2000" dirty="0" smtClean="0"/>
              <a:t>непрерывная</a:t>
            </a:r>
            <a:r>
              <a:rPr lang="ru-RU" sz="2000" dirty="0"/>
              <a:t> </a:t>
            </a:r>
            <a:r>
              <a:rPr lang="ru-RU" sz="2000" dirty="0" smtClean="0"/>
              <a:t>либо дискретная логика, в которой разрешена частичная истинность. </a:t>
            </a:r>
            <a:r>
              <a:rPr lang="ru-RU" sz="2000" dirty="0">
                <a:solidFill>
                  <a:srgbClr val="202122"/>
                </a:solidFill>
              </a:rPr>
              <a:t>Предметом нечёткой логики считается исследование рассуждений в условиях нечёткости, размытости, сходных с рассуждениями в обычном смысле, и их применение в вычислительных </a:t>
            </a:r>
            <a:r>
              <a:rPr lang="ru-RU" sz="2000" dirty="0" smtClean="0">
                <a:solidFill>
                  <a:srgbClr val="202122"/>
                </a:solidFill>
              </a:rPr>
              <a:t>системах.</a:t>
            </a:r>
            <a:endParaRPr lang="ru-RU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97280" y="2806406"/>
            <a:ext cx="65730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Теория нечетких множеств (</a:t>
            </a:r>
            <a:r>
              <a:rPr lang="en-US" sz="2000" b="1" dirty="0" smtClean="0"/>
              <a:t>fuzzy sets  theory</a:t>
            </a:r>
            <a:r>
              <a:rPr lang="ru-RU" sz="2000" dirty="0" smtClean="0"/>
              <a:t>)</a:t>
            </a:r>
            <a:r>
              <a:rPr lang="en-US" sz="2000" dirty="0" smtClean="0"/>
              <a:t> – </a:t>
            </a:r>
            <a:r>
              <a:rPr lang="ru-RU" sz="2000" dirty="0" smtClean="0"/>
              <a:t>раздел теории множеств, в которой элемент может иметь частичную (неполну</a:t>
            </a:r>
            <a:r>
              <a:rPr lang="ru-RU" sz="2000" dirty="0"/>
              <a:t>ю</a:t>
            </a:r>
            <a:r>
              <a:rPr lang="ru-RU" sz="2000" dirty="0" smtClean="0"/>
              <a:t>) принадлежность к тому или иному множеству.</a:t>
            </a:r>
            <a:endParaRPr lang="ru-RU" sz="2000" b="1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36140" y="5761061"/>
            <a:ext cx="83403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smtClean="0"/>
              <a:t>Классическая (булева) логика (</a:t>
            </a:r>
            <a:r>
              <a:rPr lang="en-US" sz="2000" b="1" dirty="0" smtClean="0"/>
              <a:t>crisp, ,</a:t>
            </a:r>
            <a:r>
              <a:rPr lang="en-US" sz="2000" b="1" dirty="0" err="1" smtClean="0"/>
              <a:t>boolean</a:t>
            </a:r>
            <a:r>
              <a:rPr lang="en-US" sz="2000" b="1" dirty="0" smtClean="0"/>
              <a:t> logic</a:t>
            </a:r>
            <a:r>
              <a:rPr lang="ru-RU" sz="2000" b="1" dirty="0" smtClean="0"/>
              <a:t>)</a:t>
            </a:r>
            <a:r>
              <a:rPr lang="ru-RU" sz="2000" dirty="0" smtClean="0"/>
              <a:t>-</a:t>
            </a:r>
            <a:r>
              <a:rPr lang="en-US" sz="2000" dirty="0" smtClean="0"/>
              <a:t> </a:t>
            </a:r>
            <a:r>
              <a:rPr lang="ru-RU" sz="2000" dirty="0" smtClean="0"/>
              <a:t>логика, оперирующая строгими понятиями истинно(1), либо ложно (0).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2129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олилиния 22"/>
          <p:cNvSpPr/>
          <p:nvPr/>
        </p:nvSpPr>
        <p:spPr>
          <a:xfrm>
            <a:off x="4355976" y="2105495"/>
            <a:ext cx="4300500" cy="1951732"/>
          </a:xfrm>
          <a:custGeom>
            <a:avLst/>
            <a:gdLst>
              <a:gd name="connsiteX0" fmla="*/ 460605 w 4763445"/>
              <a:gd name="connsiteY0" fmla="*/ 1784117 h 1951732"/>
              <a:gd name="connsiteX1" fmla="*/ 487900 w 4763445"/>
              <a:gd name="connsiteY1" fmla="*/ 255568 h 1951732"/>
              <a:gd name="connsiteX2" fmla="*/ 4090909 w 4763445"/>
              <a:gd name="connsiteY2" fmla="*/ 146386 h 1951732"/>
              <a:gd name="connsiteX3" fmla="*/ 4432103 w 4763445"/>
              <a:gd name="connsiteY3" fmla="*/ 1729526 h 1951732"/>
              <a:gd name="connsiteX4" fmla="*/ 460605 w 4763445"/>
              <a:gd name="connsiteY4" fmla="*/ 1784117 h 195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3445" h="1951732">
                <a:moveTo>
                  <a:pt x="460605" y="1784117"/>
                </a:moveTo>
                <a:cubicBezTo>
                  <a:pt x="-196762" y="1538457"/>
                  <a:pt x="-117151" y="528523"/>
                  <a:pt x="487900" y="255568"/>
                </a:cubicBezTo>
                <a:cubicBezTo>
                  <a:pt x="1092951" y="-17387"/>
                  <a:pt x="3433542" y="-99274"/>
                  <a:pt x="4090909" y="146386"/>
                </a:cubicBezTo>
                <a:cubicBezTo>
                  <a:pt x="4748276" y="392046"/>
                  <a:pt x="5037154" y="1458846"/>
                  <a:pt x="4432103" y="1729526"/>
                </a:cubicBezTo>
                <a:cubicBezTo>
                  <a:pt x="3827052" y="2000206"/>
                  <a:pt x="1117972" y="2029777"/>
                  <a:pt x="460605" y="1784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504056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теории нечетких множеств.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9253" y="886419"/>
                <a:ext cx="8496944" cy="2512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 smtClean="0"/>
                  <a:t>Классические множества. </a:t>
                </a:r>
                <a:r>
                  <a:rPr lang="ru-RU" sz="2000" dirty="0" smtClean="0"/>
                  <a:t>Пусть имеется универсальное </a:t>
                </a:r>
                <a:r>
                  <a:rPr lang="en-US" sz="2000" dirty="0"/>
                  <a:t> </a:t>
                </a:r>
                <a:r>
                  <a:rPr lang="ru-RU" sz="2000" dirty="0" smtClean="0"/>
                  <a:t>множество </a:t>
                </a:r>
                <a:r>
                  <a:rPr lang="en-US" sz="2000" i="1" dirty="0" smtClean="0"/>
                  <a:t>U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на котором определены элементы </a:t>
                </a:r>
                <a:r>
                  <a:rPr lang="en-US" sz="2000" i="1" dirty="0" smtClean="0"/>
                  <a:t>x</a:t>
                </a:r>
                <a:r>
                  <a:rPr lang="el-GR" sz="2000" i="1" dirty="0" smtClean="0"/>
                  <a:t>ϵ</a:t>
                </a:r>
                <a:r>
                  <a:rPr lang="en-US" sz="2000" i="1" dirty="0" smtClean="0"/>
                  <a:t>U (x). </a:t>
                </a:r>
                <a:r>
                  <a:rPr lang="ru-RU" sz="2000" dirty="0" smtClean="0"/>
                  <a:t>Пусть на </a:t>
                </a:r>
                <a:r>
                  <a:rPr lang="en-US" sz="2000" i="1" dirty="0" smtClean="0"/>
                  <a:t>U</a:t>
                </a:r>
                <a:r>
                  <a:rPr lang="en-US" sz="2000" dirty="0" smtClean="0"/>
                  <a:t> </a:t>
                </a:r>
                <a:r>
                  <a:rPr lang="ru-RU" sz="2000" dirty="0" smtClean="0"/>
                  <a:t>определено  множество </a:t>
                </a:r>
                <a:r>
                  <a:rPr lang="en-US" sz="2000" i="1" dirty="0" smtClean="0"/>
                  <a:t>A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причем часть элементов х принадлежит </a:t>
                </a:r>
                <a:r>
                  <a:rPr lang="ru-RU" sz="2000" i="1" dirty="0" smtClean="0"/>
                  <a:t>А</a:t>
                </a:r>
                <a:r>
                  <a:rPr lang="ru-RU" sz="2000" dirty="0" smtClean="0"/>
                  <a:t>, а другая часть не принадлежит. Факт принадлежности </a:t>
                </a:r>
                <a:r>
                  <a:rPr lang="en-US" sz="2000" i="1" dirty="0">
                    <a:solidFill>
                      <a:prstClr val="black"/>
                    </a:solidFill>
                  </a:rPr>
                  <a:t>x</a:t>
                </a:r>
                <a:r>
                  <a:rPr lang="el-GR" sz="2000" i="1" dirty="0" smtClean="0">
                    <a:solidFill>
                      <a:prstClr val="black"/>
                    </a:solidFill>
                  </a:rPr>
                  <a:t>ϵ</a:t>
                </a:r>
                <a:r>
                  <a:rPr lang="en-US" sz="2000" i="1" dirty="0" smtClean="0">
                    <a:solidFill>
                      <a:prstClr val="black"/>
                    </a:solidFill>
                  </a:rPr>
                  <a:t>A</a:t>
                </a:r>
                <a:r>
                  <a:rPr lang="en-US" sz="2000" dirty="0" smtClean="0">
                    <a:solidFill>
                      <a:prstClr val="black"/>
                    </a:solidFill>
                  </a:rPr>
                  <a:t> </a:t>
                </a:r>
                <a:r>
                  <a:rPr lang="ru-RU" sz="2000" dirty="0" smtClean="0">
                    <a:solidFill>
                      <a:prstClr val="black"/>
                    </a:solidFill>
                  </a:rPr>
                  <a:t>можно описать с помощью </a:t>
                </a:r>
                <a:r>
                  <a:rPr lang="ru-RU" sz="2000" b="1" dirty="0" smtClean="0">
                    <a:solidFill>
                      <a:prstClr val="black"/>
                    </a:solidFill>
                  </a:rPr>
                  <a:t>функции принадлежности.</a:t>
                </a:r>
                <a:endParaRPr lang="en-US" sz="2000" b="1" dirty="0">
                  <a:solidFill>
                    <a:prstClr val="black"/>
                  </a:solidFill>
                </a:endParaRPr>
              </a:p>
              <a:p>
                <a:endParaRPr lang="ru-RU" sz="2000" b="1" dirty="0">
                  <a:solidFill>
                    <a:prstClr val="black"/>
                  </a:solidFill>
                </a:endParaRPr>
              </a:p>
              <a:p>
                <a:r>
                  <a:rPr lang="el-GR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μ</a:t>
                </a:r>
                <a:r>
                  <a:rPr lang="en-US" sz="2000" i="1" baseline="-250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000" i="1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(x) 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000" i="1">
                            <a:latin typeface="Cambria Math"/>
                            <a:cs typeface="Arial" panose="020B0604020202020204" pitchFamily="3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</m:ctrlPr>
                          </m:eqArrPr>
                          <m:e>
                            <m: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  <m:t>1, </m:t>
                            </m:r>
                            <m:r>
                              <a:rPr lang="en-US" sz="20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ru-RU" sz="20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если </m:t>
                            </m:r>
                            <m:r>
                              <a:rPr lang="en-US" sz="20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l-GR" sz="2000" i="1">
                                <a:latin typeface="Cambria Math"/>
                                <a:cs typeface="Arial" panose="020B0604020202020204" pitchFamily="34" charset="0"/>
                              </a:rPr>
                              <m:t>ϵ</m:t>
                            </m:r>
                            <m: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  <m:t>, </m:t>
                            </m:r>
                            <m:r>
                              <a:rPr lang="ru-RU" sz="2000" b="0" i="1" smtClean="0">
                                <a:latin typeface="Cambria Math"/>
                                <a:cs typeface="Arial" panose="020B0604020202020204" pitchFamily="34" charset="0"/>
                              </a:rPr>
                              <m:t>т</m:t>
                            </m:r>
                            <m: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  <m:t>𝑒</m:t>
                            </m:r>
                            <m: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  <m:t>. "</m:t>
                            </m:r>
                            <m: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  <m:t>𝑡𝑟𝑢𝑒</m:t>
                            </m:r>
                            <m:r>
                              <a:rPr lang="en-US" sz="2000" i="1">
                                <a:latin typeface="Cambria Math"/>
                                <a:cs typeface="Arial" panose="020B0604020202020204" pitchFamily="34" charset="0"/>
                              </a:rPr>
                              <m:t>"</m:t>
                            </m:r>
                          </m:e>
                          <m:e>
                            <m:r>
                              <a:rPr lang="en-US" sz="2000" i="1">
                                <a:latin typeface="Cambria Math"/>
                              </a:rPr>
                              <m:t> 0,  </m:t>
                            </m:r>
                            <m:r>
                              <a:rPr lang="ru-RU" sz="2000" b="0" i="1" smtClean="0">
                                <a:latin typeface="Cambria Math"/>
                              </a:rPr>
                              <m:t>если 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l-GR" sz="2000" i="1">
                                <a:latin typeface="Cambria Math"/>
                              </a:rPr>
                              <m:t>∉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𝐴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, </m:t>
                            </m:r>
                            <m:r>
                              <a:rPr lang="ru-RU" sz="2000" b="0" i="1" smtClean="0">
                                <a:latin typeface="Cambria Math"/>
                              </a:rPr>
                              <m:t>т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.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. "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𝑓𝑎𝑙𝑠𝑒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"</m:t>
                            </m:r>
                          </m:e>
                        </m:eqArr>
                      </m:e>
                    </m:d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53" y="886419"/>
                <a:ext cx="8496944" cy="2512419"/>
              </a:xfrm>
              <a:prstGeom prst="rect">
                <a:avLst/>
              </a:prstGeom>
              <a:blipFill rotWithShape="1">
                <a:blip r:embed="rId2"/>
                <a:stretch>
                  <a:fillRect l="-717" t="-1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олилиния 7"/>
          <p:cNvSpPr/>
          <p:nvPr/>
        </p:nvSpPr>
        <p:spPr>
          <a:xfrm>
            <a:off x="4657725" y="2408744"/>
            <a:ext cx="2930600" cy="1568309"/>
          </a:xfrm>
          <a:custGeom>
            <a:avLst/>
            <a:gdLst>
              <a:gd name="connsiteX0" fmla="*/ 27461 w 2930600"/>
              <a:gd name="connsiteY0" fmla="*/ 394601 h 1568309"/>
              <a:gd name="connsiteX1" fmla="*/ 27461 w 2930600"/>
              <a:gd name="connsiteY1" fmla="*/ 394601 h 1568309"/>
              <a:gd name="connsiteX2" fmla="*/ 165 w 2930600"/>
              <a:gd name="connsiteY2" fmla="*/ 517431 h 1568309"/>
              <a:gd name="connsiteX3" fmla="*/ 109347 w 2930600"/>
              <a:gd name="connsiteY3" fmla="*/ 722148 h 1568309"/>
              <a:gd name="connsiteX4" fmla="*/ 177586 w 2930600"/>
              <a:gd name="connsiteY4" fmla="*/ 763091 h 1568309"/>
              <a:gd name="connsiteX5" fmla="*/ 245825 w 2930600"/>
              <a:gd name="connsiteY5" fmla="*/ 844977 h 1568309"/>
              <a:gd name="connsiteX6" fmla="*/ 327712 w 2930600"/>
              <a:gd name="connsiteY6" fmla="*/ 967807 h 1568309"/>
              <a:gd name="connsiteX7" fmla="*/ 368655 w 2930600"/>
              <a:gd name="connsiteY7" fmla="*/ 981455 h 1568309"/>
              <a:gd name="connsiteX8" fmla="*/ 491485 w 2930600"/>
              <a:gd name="connsiteY8" fmla="*/ 1090637 h 1568309"/>
              <a:gd name="connsiteX9" fmla="*/ 709849 w 2930600"/>
              <a:gd name="connsiteY9" fmla="*/ 1322649 h 1568309"/>
              <a:gd name="connsiteX10" fmla="*/ 819031 w 2930600"/>
              <a:gd name="connsiteY10" fmla="*/ 1254410 h 1568309"/>
              <a:gd name="connsiteX11" fmla="*/ 1269407 w 2930600"/>
              <a:gd name="connsiteY11" fmla="*/ 1240763 h 1568309"/>
              <a:gd name="connsiteX12" fmla="*/ 1515067 w 2930600"/>
              <a:gd name="connsiteY12" fmla="*/ 1390888 h 1568309"/>
              <a:gd name="connsiteX13" fmla="*/ 1637897 w 2930600"/>
              <a:gd name="connsiteY13" fmla="*/ 1472774 h 1568309"/>
              <a:gd name="connsiteX14" fmla="*/ 1760727 w 2930600"/>
              <a:gd name="connsiteY14" fmla="*/ 1486422 h 1568309"/>
              <a:gd name="connsiteX15" fmla="*/ 2088273 w 2930600"/>
              <a:gd name="connsiteY15" fmla="*/ 1568309 h 1568309"/>
              <a:gd name="connsiteX16" fmla="*/ 2374876 w 2930600"/>
              <a:gd name="connsiteY16" fmla="*/ 1541013 h 1568309"/>
              <a:gd name="connsiteX17" fmla="*/ 2552297 w 2930600"/>
              <a:gd name="connsiteY17" fmla="*/ 1349945 h 1568309"/>
              <a:gd name="connsiteX18" fmla="*/ 2757013 w 2930600"/>
              <a:gd name="connsiteY18" fmla="*/ 940512 h 1568309"/>
              <a:gd name="connsiteX19" fmla="*/ 2907138 w 2930600"/>
              <a:gd name="connsiteY19" fmla="*/ 694852 h 1568309"/>
              <a:gd name="connsiteX20" fmla="*/ 2825252 w 2930600"/>
              <a:gd name="connsiteY20" fmla="*/ 326363 h 1568309"/>
              <a:gd name="connsiteX21" fmla="*/ 2702422 w 2930600"/>
              <a:gd name="connsiteY21" fmla="*/ 258124 h 1568309"/>
              <a:gd name="connsiteX22" fmla="*/ 2552297 w 2930600"/>
              <a:gd name="connsiteY22" fmla="*/ 162589 h 1568309"/>
              <a:gd name="connsiteX23" fmla="*/ 2374876 w 2930600"/>
              <a:gd name="connsiteY23" fmla="*/ 94351 h 1568309"/>
              <a:gd name="connsiteX24" fmla="*/ 928213 w 2930600"/>
              <a:gd name="connsiteY24" fmla="*/ 39760 h 1568309"/>
              <a:gd name="connsiteX25" fmla="*/ 327712 w 2930600"/>
              <a:gd name="connsiteY25" fmla="*/ 94351 h 1568309"/>
              <a:gd name="connsiteX26" fmla="*/ 286768 w 2930600"/>
              <a:gd name="connsiteY26" fmla="*/ 121646 h 1568309"/>
              <a:gd name="connsiteX27" fmla="*/ 259473 w 2930600"/>
              <a:gd name="connsiteY27" fmla="*/ 230828 h 1568309"/>
              <a:gd name="connsiteX28" fmla="*/ 177586 w 2930600"/>
              <a:gd name="connsiteY28" fmla="*/ 312715 h 1568309"/>
              <a:gd name="connsiteX29" fmla="*/ 136643 w 2930600"/>
              <a:gd name="connsiteY29" fmla="*/ 353658 h 1568309"/>
              <a:gd name="connsiteX30" fmla="*/ 82052 w 2930600"/>
              <a:gd name="connsiteY30" fmla="*/ 380954 h 1568309"/>
              <a:gd name="connsiteX31" fmla="*/ 27461 w 2930600"/>
              <a:gd name="connsiteY31" fmla="*/ 394601 h 156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930600" h="1568309">
                <a:moveTo>
                  <a:pt x="27461" y="394601"/>
                </a:moveTo>
                <a:lnTo>
                  <a:pt x="27461" y="394601"/>
                </a:lnTo>
                <a:cubicBezTo>
                  <a:pt x="18362" y="435544"/>
                  <a:pt x="-2039" y="475547"/>
                  <a:pt x="165" y="517431"/>
                </a:cubicBezTo>
                <a:cubicBezTo>
                  <a:pt x="5499" y="618767"/>
                  <a:pt x="37903" y="664993"/>
                  <a:pt x="109347" y="722148"/>
                </a:cubicBezTo>
                <a:cubicBezTo>
                  <a:pt x="130061" y="738719"/>
                  <a:pt x="154840" y="749443"/>
                  <a:pt x="177586" y="763091"/>
                </a:cubicBezTo>
                <a:cubicBezTo>
                  <a:pt x="304918" y="954085"/>
                  <a:pt x="88170" y="634769"/>
                  <a:pt x="245825" y="844977"/>
                </a:cubicBezTo>
                <a:cubicBezTo>
                  <a:pt x="267263" y="873561"/>
                  <a:pt x="297612" y="942724"/>
                  <a:pt x="327712" y="967807"/>
                </a:cubicBezTo>
                <a:cubicBezTo>
                  <a:pt x="338764" y="977017"/>
                  <a:pt x="355788" y="975021"/>
                  <a:pt x="368655" y="981455"/>
                </a:cubicBezTo>
                <a:cubicBezTo>
                  <a:pt x="412632" y="1003444"/>
                  <a:pt x="466447" y="1060035"/>
                  <a:pt x="491485" y="1090637"/>
                </a:cubicBezTo>
                <a:cubicBezTo>
                  <a:pt x="686516" y="1329008"/>
                  <a:pt x="562866" y="1285903"/>
                  <a:pt x="709849" y="1322649"/>
                </a:cubicBezTo>
                <a:cubicBezTo>
                  <a:pt x="746243" y="1299903"/>
                  <a:pt x="779812" y="1271840"/>
                  <a:pt x="819031" y="1254410"/>
                </a:cubicBezTo>
                <a:cubicBezTo>
                  <a:pt x="991665" y="1177684"/>
                  <a:pt x="1050694" y="1221744"/>
                  <a:pt x="1269407" y="1240763"/>
                </a:cubicBezTo>
                <a:cubicBezTo>
                  <a:pt x="1436458" y="1315008"/>
                  <a:pt x="1360549" y="1269482"/>
                  <a:pt x="1515067" y="1390888"/>
                </a:cubicBezTo>
                <a:cubicBezTo>
                  <a:pt x="1545341" y="1414675"/>
                  <a:pt x="1594863" y="1462843"/>
                  <a:pt x="1637897" y="1472774"/>
                </a:cubicBezTo>
                <a:cubicBezTo>
                  <a:pt x="1678037" y="1482037"/>
                  <a:pt x="1720092" y="1479649"/>
                  <a:pt x="1760727" y="1486422"/>
                </a:cubicBezTo>
                <a:cubicBezTo>
                  <a:pt x="1958353" y="1519360"/>
                  <a:pt x="1930067" y="1515574"/>
                  <a:pt x="2088273" y="1568309"/>
                </a:cubicBezTo>
                <a:cubicBezTo>
                  <a:pt x="2183807" y="1559210"/>
                  <a:pt x="2281775" y="1564288"/>
                  <a:pt x="2374876" y="1541013"/>
                </a:cubicBezTo>
                <a:cubicBezTo>
                  <a:pt x="2456325" y="1520651"/>
                  <a:pt x="2516761" y="1409171"/>
                  <a:pt x="2552297" y="1349945"/>
                </a:cubicBezTo>
                <a:cubicBezTo>
                  <a:pt x="2657644" y="1174366"/>
                  <a:pt x="2647260" y="1153159"/>
                  <a:pt x="2757013" y="940512"/>
                </a:cubicBezTo>
                <a:cubicBezTo>
                  <a:pt x="2811901" y="834166"/>
                  <a:pt x="2847168" y="784808"/>
                  <a:pt x="2907138" y="694852"/>
                </a:cubicBezTo>
                <a:cubicBezTo>
                  <a:pt x="2942687" y="552659"/>
                  <a:pt x="2953222" y="550310"/>
                  <a:pt x="2825252" y="326363"/>
                </a:cubicBezTo>
                <a:cubicBezTo>
                  <a:pt x="2802014" y="285697"/>
                  <a:pt x="2742585" y="282222"/>
                  <a:pt x="2702422" y="258124"/>
                </a:cubicBezTo>
                <a:cubicBezTo>
                  <a:pt x="2651560" y="227607"/>
                  <a:pt x="2605350" y="189115"/>
                  <a:pt x="2552297" y="162589"/>
                </a:cubicBezTo>
                <a:cubicBezTo>
                  <a:pt x="2495623" y="134252"/>
                  <a:pt x="2434425" y="116005"/>
                  <a:pt x="2374876" y="94351"/>
                </a:cubicBezTo>
                <a:cubicBezTo>
                  <a:pt x="1879823" y="-85668"/>
                  <a:pt x="1820434" y="48958"/>
                  <a:pt x="928213" y="39760"/>
                </a:cubicBezTo>
                <a:cubicBezTo>
                  <a:pt x="628821" y="54729"/>
                  <a:pt x="515468" y="-12938"/>
                  <a:pt x="327712" y="94351"/>
                </a:cubicBezTo>
                <a:cubicBezTo>
                  <a:pt x="313470" y="102489"/>
                  <a:pt x="300416" y="112548"/>
                  <a:pt x="286768" y="121646"/>
                </a:cubicBezTo>
                <a:cubicBezTo>
                  <a:pt x="277670" y="158040"/>
                  <a:pt x="273901" y="196200"/>
                  <a:pt x="259473" y="230828"/>
                </a:cubicBezTo>
                <a:cubicBezTo>
                  <a:pt x="234433" y="290924"/>
                  <a:pt x="218891" y="278294"/>
                  <a:pt x="177586" y="312715"/>
                </a:cubicBezTo>
                <a:cubicBezTo>
                  <a:pt x="162759" y="325071"/>
                  <a:pt x="152349" y="342440"/>
                  <a:pt x="136643" y="353658"/>
                </a:cubicBezTo>
                <a:cubicBezTo>
                  <a:pt x="120088" y="365483"/>
                  <a:pt x="100942" y="373398"/>
                  <a:pt x="82052" y="380954"/>
                </a:cubicBezTo>
                <a:cubicBezTo>
                  <a:pt x="55338" y="391640"/>
                  <a:pt x="36560" y="392326"/>
                  <a:pt x="27461" y="394601"/>
                </a:cubicBezTo>
                <a:close/>
              </a:path>
            </a:pathLst>
          </a:cu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5225052" y="2751554"/>
            <a:ext cx="283051" cy="24539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5945132" y="3170038"/>
            <a:ext cx="283051" cy="2288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6521196" y="2802227"/>
            <a:ext cx="283051" cy="194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793004" y="3543642"/>
            <a:ext cx="283051" cy="261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4452759" y="3384556"/>
            <a:ext cx="48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x</a:t>
            </a:r>
            <a:r>
              <a:rPr lang="en-US" sz="1600" i="1" dirty="0" smtClean="0"/>
              <a:t>i</a:t>
            </a:r>
            <a:endParaRPr lang="ru-RU" sz="1600" i="1" dirty="0"/>
          </a:p>
        </p:txBody>
      </p:sp>
      <p:sp>
        <p:nvSpPr>
          <p:cNvPr id="18" name="TextBox 17"/>
          <p:cNvSpPr txBox="1"/>
          <p:nvPr/>
        </p:nvSpPr>
        <p:spPr>
          <a:xfrm>
            <a:off x="539551" y="3977053"/>
            <a:ext cx="8136905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Множество </a:t>
            </a:r>
            <a:r>
              <a:rPr lang="en-US" sz="2000" i="1" dirty="0" smtClean="0"/>
              <a:t>A</a:t>
            </a:r>
            <a:r>
              <a:rPr lang="ru-RU" sz="2000" dirty="0" smtClean="0"/>
              <a:t> можно представить как  множество упорядоченных пар, составленных из элементов </a:t>
            </a:r>
            <a:r>
              <a:rPr lang="en-US" sz="2000" dirty="0" smtClean="0"/>
              <a:t>x </a:t>
            </a:r>
            <a:r>
              <a:rPr lang="ru-RU" sz="2000" dirty="0" smtClean="0"/>
              <a:t>универсального множества </a:t>
            </a:r>
            <a:r>
              <a:rPr lang="en-US" sz="2000" dirty="0" smtClean="0"/>
              <a:t>U </a:t>
            </a:r>
            <a:r>
              <a:rPr lang="ru-RU" sz="2000" dirty="0" smtClean="0"/>
              <a:t>и соответствующих значений функции принадлежности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0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2000" dirty="0" smtClean="0"/>
          </a:p>
          <a:p>
            <a:r>
              <a:rPr lang="en-US" sz="2400" i="1" dirty="0"/>
              <a:t>A ≡ {&lt;x,</a:t>
            </a:r>
            <a:r>
              <a:rPr lang="el-GR" sz="2400" i="1" dirty="0"/>
              <a:t>μ</a:t>
            </a:r>
            <a:r>
              <a:rPr lang="en-US" sz="2400" i="1" baseline="-25000" dirty="0"/>
              <a:t>A</a:t>
            </a:r>
            <a:r>
              <a:rPr lang="en-US" sz="2400" i="1" dirty="0"/>
              <a:t>(x)&gt;|</a:t>
            </a:r>
            <a:r>
              <a:rPr lang="en-US" sz="2400" i="1" dirty="0" smtClean="0"/>
              <a:t>x</a:t>
            </a:r>
            <a:r>
              <a:rPr lang="el-GR" sz="2400" i="1" dirty="0" smtClean="0"/>
              <a:t>ϵ</a:t>
            </a:r>
            <a:r>
              <a:rPr lang="en-US" sz="2400" i="1" dirty="0" smtClean="0"/>
              <a:t> </a:t>
            </a:r>
            <a:r>
              <a:rPr lang="en-US" sz="2400" i="1" dirty="0"/>
              <a:t>U} </a:t>
            </a:r>
            <a:r>
              <a:rPr lang="en-US" sz="2400" i="1" dirty="0" smtClean="0"/>
              <a:t>,</a:t>
            </a:r>
          </a:p>
          <a:p>
            <a:endParaRPr lang="en-US" sz="2000" dirty="0" smtClean="0"/>
          </a:p>
          <a:p>
            <a:r>
              <a:rPr lang="ru-RU" sz="2000" dirty="0"/>
              <a:t>п</a:t>
            </a:r>
            <a:r>
              <a:rPr lang="ru-RU" sz="2000" dirty="0" smtClean="0"/>
              <a:t>ричем </a:t>
            </a:r>
            <a:r>
              <a:rPr lang="en-US" sz="2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000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{0,1} – </a:t>
            </a:r>
            <a:r>
              <a:rPr lang="ru-RU" sz="2000" b="1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функция принадлежности</a:t>
            </a:r>
            <a:r>
              <a:rPr lang="ru-RU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, указывающая принадлежит элемент 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множеству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A</a:t>
            </a:r>
            <a:r>
              <a:rPr lang="ru-RU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, или нет.</a:t>
            </a:r>
            <a:endParaRPr lang="en-US" sz="2000" dirty="0">
              <a:latin typeface="+mj-lt"/>
            </a:endParaRPr>
          </a:p>
          <a:p>
            <a:endParaRPr lang="ru-RU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372200" y="3398838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</a:t>
            </a:r>
            <a:endParaRPr lang="ru-RU" sz="2400" b="1" i="1" dirty="0"/>
          </a:p>
        </p:txBody>
      </p:sp>
      <p:sp>
        <p:nvSpPr>
          <p:cNvPr id="15" name="Овал 14"/>
          <p:cNvSpPr/>
          <p:nvPr/>
        </p:nvSpPr>
        <p:spPr>
          <a:xfrm>
            <a:off x="7740352" y="2489811"/>
            <a:ext cx="283051" cy="261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>
            <a:off x="7728067" y="3498798"/>
            <a:ext cx="283051" cy="261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7740352" y="2996952"/>
            <a:ext cx="5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U</a:t>
            </a:r>
            <a:endParaRPr lang="ru-RU" sz="2400" b="1" i="1" dirty="0"/>
          </a:p>
        </p:txBody>
      </p:sp>
    </p:spTree>
    <p:extLst>
      <p:ext uri="{BB962C8B-B14F-4D97-AF65-F5344CB8AC3E}">
        <p14:creationId xmlns:p14="http://schemas.microsoft.com/office/powerpoint/2010/main" val="370077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04056"/>
          </a:xfrm>
        </p:spPr>
        <p:txBody>
          <a:bodyPr/>
          <a:lstStyle/>
          <a:p>
            <a:r>
              <a:rPr lang="ru-RU" sz="2400" dirty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понятия теории нечетких множеств.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409253" y="886419"/>
            <a:ext cx="849694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Нечеткие множества. </a:t>
            </a:r>
            <a:r>
              <a:rPr lang="ru-RU" sz="2000" dirty="0" smtClean="0"/>
              <a:t>Пусть имеется универсальное </a:t>
            </a:r>
            <a:r>
              <a:rPr lang="en-US" sz="2000" dirty="0"/>
              <a:t> </a:t>
            </a:r>
            <a:r>
              <a:rPr lang="ru-RU" sz="2000" dirty="0" smtClean="0"/>
              <a:t>множество </a:t>
            </a:r>
            <a:r>
              <a:rPr lang="en-US" sz="2000" i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на котором определены элементы </a:t>
            </a:r>
            <a:r>
              <a:rPr lang="en-US" sz="2000" i="1" dirty="0" smtClean="0"/>
              <a:t>x</a:t>
            </a:r>
            <a:r>
              <a:rPr lang="el-GR" sz="2000" i="1" dirty="0" smtClean="0"/>
              <a:t>ϵ</a:t>
            </a:r>
            <a:r>
              <a:rPr lang="en-US" sz="2000" i="1" dirty="0" smtClean="0"/>
              <a:t>U (x). </a:t>
            </a:r>
            <a:r>
              <a:rPr lang="ru-RU" sz="2000" dirty="0" smtClean="0"/>
              <a:t>Пусть на </a:t>
            </a:r>
            <a:r>
              <a:rPr lang="en-US" sz="2000" i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определено  нечеткое множество </a:t>
            </a:r>
            <a:r>
              <a:rPr lang="en-US" sz="2000" i="1" dirty="0" smtClean="0"/>
              <a:t>A</a:t>
            </a:r>
            <a:r>
              <a:rPr lang="ru-RU" sz="2000" dirty="0"/>
              <a:t>.</a:t>
            </a:r>
            <a:r>
              <a:rPr lang="en-US" sz="2000" dirty="0" smtClean="0"/>
              <a:t> </a:t>
            </a:r>
            <a:r>
              <a:rPr lang="ru-RU" sz="2000" dirty="0" smtClean="0"/>
              <a:t>Для элементов х разрешена частичная принадлежность к множеству </a:t>
            </a:r>
            <a:r>
              <a:rPr lang="ru-RU" sz="2000" i="1" dirty="0" smtClean="0"/>
              <a:t>А</a:t>
            </a:r>
            <a:r>
              <a:rPr lang="ru-RU" sz="2000" dirty="0" smtClean="0"/>
              <a:t>. </a:t>
            </a:r>
            <a:r>
              <a:rPr lang="ru-RU" sz="2000" b="1" dirty="0" smtClean="0">
                <a:solidFill>
                  <a:prstClr val="black"/>
                </a:solidFill>
              </a:rPr>
              <a:t>функции принадлежности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000" b="1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(x) </a:t>
            </a:r>
            <a:r>
              <a:rPr lang="ru-RU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</a:rPr>
              <a:t>может принимать значения в диапазоне от 0 до 1</a:t>
            </a:r>
            <a:r>
              <a:rPr lang="en-US" sz="2000" dirty="0" smtClean="0">
                <a:solidFill>
                  <a:prstClr val="black"/>
                </a:solidFill>
              </a:rPr>
              <a:t>:</a:t>
            </a:r>
            <a:endParaRPr lang="ru-RU" sz="2000" b="1" dirty="0" smtClean="0">
              <a:solidFill>
                <a:prstClr val="black"/>
              </a:solidFill>
            </a:endParaRPr>
          </a:p>
          <a:p>
            <a:endParaRPr lang="ru-RU" sz="800" b="1" dirty="0">
              <a:solidFill>
                <a:prstClr val="black"/>
              </a:solidFill>
            </a:endParaRPr>
          </a:p>
          <a:p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0 ≤ </a:t>
            </a:r>
            <a:r>
              <a:rPr lang="en-US" sz="2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000" b="1" i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(x) ≤ </a:t>
            </a:r>
            <a:r>
              <a:rPr lang="en-US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Полилиния 3"/>
          <p:cNvSpPr/>
          <p:nvPr/>
        </p:nvSpPr>
        <p:spPr>
          <a:xfrm>
            <a:off x="2943807" y="2195339"/>
            <a:ext cx="4300500" cy="1951732"/>
          </a:xfrm>
          <a:custGeom>
            <a:avLst/>
            <a:gdLst>
              <a:gd name="connsiteX0" fmla="*/ 460605 w 4763445"/>
              <a:gd name="connsiteY0" fmla="*/ 1784117 h 1951732"/>
              <a:gd name="connsiteX1" fmla="*/ 487900 w 4763445"/>
              <a:gd name="connsiteY1" fmla="*/ 255568 h 1951732"/>
              <a:gd name="connsiteX2" fmla="*/ 4090909 w 4763445"/>
              <a:gd name="connsiteY2" fmla="*/ 146386 h 1951732"/>
              <a:gd name="connsiteX3" fmla="*/ 4432103 w 4763445"/>
              <a:gd name="connsiteY3" fmla="*/ 1729526 h 1951732"/>
              <a:gd name="connsiteX4" fmla="*/ 460605 w 4763445"/>
              <a:gd name="connsiteY4" fmla="*/ 1784117 h 195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63445" h="1951732">
                <a:moveTo>
                  <a:pt x="460605" y="1784117"/>
                </a:moveTo>
                <a:cubicBezTo>
                  <a:pt x="-196762" y="1538457"/>
                  <a:pt x="-117151" y="528523"/>
                  <a:pt x="487900" y="255568"/>
                </a:cubicBezTo>
                <a:cubicBezTo>
                  <a:pt x="1092951" y="-17387"/>
                  <a:pt x="3433542" y="-99274"/>
                  <a:pt x="4090909" y="146386"/>
                </a:cubicBezTo>
                <a:cubicBezTo>
                  <a:pt x="4748276" y="392046"/>
                  <a:pt x="5037154" y="1458846"/>
                  <a:pt x="4432103" y="1729526"/>
                </a:cubicBezTo>
                <a:cubicBezTo>
                  <a:pt x="3827052" y="2000206"/>
                  <a:pt x="1117972" y="2029777"/>
                  <a:pt x="460605" y="178411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5891570" y="3601307"/>
            <a:ext cx="283051" cy="194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/>
          <p:cNvSpPr/>
          <p:nvPr/>
        </p:nvSpPr>
        <p:spPr>
          <a:xfrm>
            <a:off x="3792903" y="3578527"/>
            <a:ext cx="283051" cy="261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3452658" y="3419441"/>
            <a:ext cx="481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x</a:t>
            </a:r>
            <a:r>
              <a:rPr lang="en-US" sz="1600" i="1" dirty="0" smtClean="0"/>
              <a:t>i</a:t>
            </a:r>
            <a:endParaRPr lang="ru-RU" sz="1600" i="1" dirty="0"/>
          </a:p>
        </p:txBody>
      </p:sp>
      <p:sp>
        <p:nvSpPr>
          <p:cNvPr id="12" name="Овал 11"/>
          <p:cNvSpPr/>
          <p:nvPr/>
        </p:nvSpPr>
        <p:spPr>
          <a:xfrm>
            <a:off x="6598725" y="2742226"/>
            <a:ext cx="283051" cy="26174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6388222" y="3031837"/>
            <a:ext cx="85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smtClean="0"/>
              <a:t>A</a:t>
            </a:r>
            <a:r>
              <a:rPr lang="el-GR" i="1" dirty="0" smtClean="0"/>
              <a:t>Ϲ</a:t>
            </a:r>
            <a:r>
              <a:rPr lang="en-US" sz="2400" b="1" i="1" dirty="0" smtClean="0"/>
              <a:t>U</a:t>
            </a:r>
            <a:endParaRPr lang="ru-RU" sz="2400" b="1" i="1" dirty="0"/>
          </a:p>
        </p:txBody>
      </p:sp>
      <p:sp>
        <p:nvSpPr>
          <p:cNvPr id="15" name="Пирог 14"/>
          <p:cNvSpPr/>
          <p:nvPr/>
        </p:nvSpPr>
        <p:spPr>
          <a:xfrm>
            <a:off x="4366476" y="3493502"/>
            <a:ext cx="291249" cy="301924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6" name="Пирог 15"/>
          <p:cNvSpPr/>
          <p:nvPr/>
        </p:nvSpPr>
        <p:spPr>
          <a:xfrm>
            <a:off x="5220072" y="3192271"/>
            <a:ext cx="380249" cy="301231"/>
          </a:xfrm>
          <a:prstGeom prst="pie">
            <a:avLst>
              <a:gd name="adj1" fmla="val 530877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7" name="Пирог 16"/>
          <p:cNvSpPr/>
          <p:nvPr/>
        </p:nvSpPr>
        <p:spPr>
          <a:xfrm>
            <a:off x="3775007" y="2714933"/>
            <a:ext cx="300139" cy="292955"/>
          </a:xfrm>
          <a:prstGeom prst="pie">
            <a:avLst>
              <a:gd name="adj1" fmla="val 10532692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8" name="Пирог 17"/>
          <p:cNvSpPr/>
          <p:nvPr/>
        </p:nvSpPr>
        <p:spPr>
          <a:xfrm>
            <a:off x="6464687" y="3650273"/>
            <a:ext cx="351577" cy="230833"/>
          </a:xfrm>
          <a:prstGeom prst="pie">
            <a:avLst>
              <a:gd name="adj1" fmla="val 5308770"/>
              <a:gd name="adj2" fmla="val 1620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657725" y="2655567"/>
            <a:ext cx="283051" cy="19472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ирог 19"/>
          <p:cNvSpPr/>
          <p:nvPr/>
        </p:nvSpPr>
        <p:spPr>
          <a:xfrm>
            <a:off x="5600321" y="2559486"/>
            <a:ext cx="291249" cy="301924"/>
          </a:xfrm>
          <a:prstGeom prst="pi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9551" y="4138978"/>
            <a:ext cx="813690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/>
              <a:t>Нечетким множеством  </a:t>
            </a:r>
            <a:r>
              <a:rPr lang="en-US" sz="2000" i="1" dirty="0" smtClean="0"/>
              <a:t>A</a:t>
            </a:r>
            <a:r>
              <a:rPr lang="ru-RU" sz="2000" dirty="0" smtClean="0"/>
              <a:t> называется совокупность упорядоченных пар, составленных из элементов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ru-RU" sz="2000" dirty="0" smtClean="0"/>
              <a:t>универсального множества </a:t>
            </a:r>
            <a:r>
              <a:rPr lang="en-US" sz="2000" i="1" dirty="0" smtClean="0"/>
              <a:t>U</a:t>
            </a:r>
            <a:r>
              <a:rPr lang="en-US" sz="2000" dirty="0" smtClean="0"/>
              <a:t> </a:t>
            </a:r>
            <a:r>
              <a:rPr lang="ru-RU" sz="2000" dirty="0" smtClean="0"/>
              <a:t>и соответствующих значений функции принадлежности</a:t>
            </a:r>
            <a:r>
              <a:rPr lang="en-US" sz="2000" dirty="0" smtClean="0"/>
              <a:t> </a:t>
            </a:r>
            <a:r>
              <a:rPr lang="en-US" sz="20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000" i="1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en-US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800" dirty="0" smtClean="0"/>
          </a:p>
          <a:p>
            <a:r>
              <a:rPr lang="en-US" sz="2400" i="1" dirty="0"/>
              <a:t>A ≡ {&lt;x,</a:t>
            </a:r>
            <a:r>
              <a:rPr lang="el-GR" sz="2400" i="1" dirty="0"/>
              <a:t>μ</a:t>
            </a:r>
            <a:r>
              <a:rPr lang="en-US" sz="2400" i="1" baseline="-25000" dirty="0"/>
              <a:t>A</a:t>
            </a:r>
            <a:r>
              <a:rPr lang="en-US" sz="2400" i="1" dirty="0"/>
              <a:t>(x)&gt;|</a:t>
            </a:r>
            <a:r>
              <a:rPr lang="en-US" sz="2400" i="1" dirty="0" smtClean="0"/>
              <a:t>x</a:t>
            </a:r>
            <a:r>
              <a:rPr lang="el-GR" sz="2400" i="1" dirty="0" smtClean="0"/>
              <a:t>ϵ</a:t>
            </a:r>
            <a:r>
              <a:rPr lang="en-US" sz="2400" i="1" dirty="0" smtClean="0"/>
              <a:t> </a:t>
            </a:r>
            <a:r>
              <a:rPr lang="en-US" sz="2400" i="1" dirty="0"/>
              <a:t>U} </a:t>
            </a:r>
            <a:r>
              <a:rPr lang="en-US" sz="2400" i="1" dirty="0" smtClean="0"/>
              <a:t>,</a:t>
            </a:r>
          </a:p>
          <a:p>
            <a:endParaRPr lang="en-US" sz="800" dirty="0" smtClean="0"/>
          </a:p>
          <a:p>
            <a:r>
              <a:rPr lang="ru-RU" sz="2000" dirty="0"/>
              <a:t>п</a:t>
            </a:r>
            <a:r>
              <a:rPr lang="ru-RU" sz="2000" dirty="0" smtClean="0"/>
              <a:t>ричем </a:t>
            </a:r>
            <a:r>
              <a:rPr lang="en-US" sz="2000" i="1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</a:t>
            </a:r>
            <a:r>
              <a:rPr lang="en-US" sz="2000" i="1" baseline="-250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l-GR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ϵ</a:t>
            </a:r>
            <a:r>
              <a:rPr lang="en-US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[0,1</a:t>
            </a:r>
            <a:r>
              <a:rPr lang="en-US" sz="20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n-US" sz="2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2000" b="1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функция принадлежности</a:t>
            </a:r>
            <a:r>
              <a:rPr lang="ru-RU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, указывающая степень принадлежности элемента 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x</a:t>
            </a:r>
            <a:r>
              <a:rPr lang="en-US" sz="2000" baseline="-25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i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</a:t>
            </a:r>
            <a:r>
              <a:rPr lang="ru-RU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множеству</a:t>
            </a:r>
            <a:r>
              <a:rPr lang="en-US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 A</a:t>
            </a:r>
            <a:r>
              <a:rPr lang="ru-RU" sz="2000" dirty="0" smtClean="0">
                <a:solidFill>
                  <a:prstClr val="black"/>
                </a:solidFill>
                <a:latin typeface="+mj-lt"/>
                <a:cs typeface="Arial" panose="020B0604020202020204" pitchFamily="34" charset="0"/>
              </a:rPr>
              <a:t>.</a:t>
            </a:r>
            <a:endParaRPr lang="en-US" sz="2000" dirty="0">
              <a:latin typeface="+mj-lt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01105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576064"/>
          </a:xfrm>
        </p:spPr>
        <p:txBody>
          <a:bodyPr/>
          <a:lstStyle/>
          <a:p>
            <a:r>
              <a:rPr lang="ru-RU" sz="2400" dirty="0" smtClean="0">
                <a:solidFill>
                  <a:srgbClr val="1F49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нечеткой классификации.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836712"/>
            <a:ext cx="78488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Рассматривается множество автомобилей разных цветов. Автомобили необходимо классифицировать в соответствии с их цветом на два множества</a:t>
            </a:r>
            <a:r>
              <a:rPr lang="en-US" sz="2000" dirty="0" smtClean="0"/>
              <a:t>: “</a:t>
            </a:r>
            <a:r>
              <a:rPr lang="ru-RU" sz="2000" dirty="0" smtClean="0"/>
              <a:t>Зеленый</a:t>
            </a:r>
            <a:r>
              <a:rPr lang="en-US" sz="2000" dirty="0" smtClean="0"/>
              <a:t>”</a:t>
            </a:r>
            <a:r>
              <a:rPr lang="ru-RU" sz="2000" dirty="0" smtClean="0"/>
              <a:t> и </a:t>
            </a:r>
            <a:r>
              <a:rPr lang="en-US" sz="2000" dirty="0" smtClean="0"/>
              <a:t>“</a:t>
            </a:r>
            <a:r>
              <a:rPr lang="ru-RU" sz="2000" dirty="0" smtClean="0"/>
              <a:t>Синий</a:t>
            </a:r>
            <a:r>
              <a:rPr lang="en-US" sz="2000" dirty="0" smtClean="0"/>
              <a:t>”</a:t>
            </a:r>
            <a:r>
              <a:rPr lang="ru-RU" sz="2000" dirty="0"/>
              <a:t>.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48123"/>
            <a:ext cx="1986195" cy="88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239544"/>
            <a:ext cx="1986195" cy="7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5996" y="2239544"/>
            <a:ext cx="1986195" cy="799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281651"/>
            <a:ext cx="1966477" cy="791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89221"/>
              </p:ext>
            </p:extLst>
          </p:nvPr>
        </p:nvGraphicFramePr>
        <p:xfrm>
          <a:off x="613258" y="3356992"/>
          <a:ext cx="7847172" cy="2178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470"/>
                <a:gridCol w="1105254"/>
                <a:gridCol w="1307862"/>
                <a:gridCol w="1307862"/>
                <a:gridCol w="1307862"/>
                <a:gridCol w="1307862"/>
              </a:tblGrid>
              <a:tr h="713474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№</a:t>
                      </a:r>
                    </a:p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33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Зеленый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lang="ru-RU" sz="2000" b="1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зел</a:t>
                      </a:r>
                      <a:r>
                        <a:rPr lang="en-US" sz="20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0.75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72338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“</a:t>
                      </a:r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Синий</a:t>
                      </a:r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”</a:t>
                      </a:r>
                      <a:endParaRPr lang="ru-RU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μ</a:t>
                      </a:r>
                      <a:r>
                        <a:rPr lang="ru-RU" sz="2000" b="1" i="1" baseline="-250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син</a:t>
                      </a:r>
                      <a:r>
                        <a:rPr lang="en-US" sz="2000" b="1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(x)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ru-RU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185237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①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3297557" y="1842252"/>
            <a:ext cx="3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②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5349072" y="1860089"/>
            <a:ext cx="51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③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401301" y="182619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④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8715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</TotalTime>
  <Words>2661</Words>
  <Application>Microsoft Office PowerPoint</Application>
  <PresentationFormat>Экран (4:3)</PresentationFormat>
  <Paragraphs>321</Paragraphs>
  <Slides>48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50" baseType="lpstr">
      <vt:lpstr>Тема Office</vt:lpstr>
      <vt:lpstr>Equation</vt:lpstr>
      <vt:lpstr>Интеллектуальные системы управления</vt:lpstr>
      <vt:lpstr>Основные темы занятия</vt:lpstr>
      <vt:lpstr>Общие требования и рекомендации</vt:lpstr>
      <vt:lpstr>Список рекомендованной литературы</vt:lpstr>
      <vt:lpstr>Интеллектуальные системы управления</vt:lpstr>
      <vt:lpstr>Нечеткое управление. Основные термины</vt:lpstr>
      <vt:lpstr>Основные понятия теории нечетких множеств.</vt:lpstr>
      <vt:lpstr>Основные понятия теории нечетких множеств.</vt:lpstr>
      <vt:lpstr>Пример нечеткой классификации.</vt:lpstr>
      <vt:lpstr>Способы задания нечетких множеств. Дискретные н.м.</vt:lpstr>
      <vt:lpstr>Способы задания нечетких множеств. Непрерывные н.м.</vt:lpstr>
      <vt:lpstr>Типовые функции принадлежности непрерывных н.м.</vt:lpstr>
      <vt:lpstr>Типовые функции принадлежности непрерывных н.м.</vt:lpstr>
      <vt:lpstr>Типовые функции принадлежности непрерывных н.м. </vt:lpstr>
      <vt:lpstr>Пример использования непрерывных н.м.</vt:lpstr>
      <vt:lpstr>Упражнение 0.</vt:lpstr>
      <vt:lpstr>Упражнение 0. Результаты.</vt:lpstr>
      <vt:lpstr>Упражнение 1.</vt:lpstr>
      <vt:lpstr>Упражнение 1. Результаты.</vt:lpstr>
      <vt:lpstr>Упражнение 2</vt:lpstr>
      <vt:lpstr>Упражнение 2. Результаты.</vt:lpstr>
      <vt:lpstr>Множество α –уровня нечеткого множества (α – срез н.м.)</vt:lpstr>
      <vt:lpstr>Упражнение 3</vt:lpstr>
      <vt:lpstr>Упражнение 3. Результаты.</vt:lpstr>
      <vt:lpstr>Расстояние между двумя нечеткими множествами</vt:lpstr>
      <vt:lpstr>Упражнение 4.</vt:lpstr>
      <vt:lpstr>Упражнение 4. Результаты.</vt:lpstr>
      <vt:lpstr>Операции над нечеткими множествами. Основные свойства операций</vt:lpstr>
      <vt:lpstr>Операции над нечеткими множествами. Эквивалентность</vt:lpstr>
      <vt:lpstr>Включение</vt:lpstr>
      <vt:lpstr>Дополнение</vt:lpstr>
      <vt:lpstr>Пересечение</vt:lpstr>
      <vt:lpstr>Объединение</vt:lpstr>
      <vt:lpstr>Упражнение 5. </vt:lpstr>
      <vt:lpstr>Упражнение 5. Результаты</vt:lpstr>
      <vt:lpstr>Упражнение 6. </vt:lpstr>
      <vt:lpstr>Упражнение 6. Результаты.</vt:lpstr>
      <vt:lpstr>Упражнение 6. Результаты.</vt:lpstr>
      <vt:lpstr>Упражнение 7. </vt:lpstr>
      <vt:lpstr>Упражнение 7. Результаты.</vt:lpstr>
      <vt:lpstr>Упражнение 8.</vt:lpstr>
      <vt:lpstr>Упражнение 8. Результаты.</vt:lpstr>
      <vt:lpstr>Упражнение 9.</vt:lpstr>
      <vt:lpstr>Упражнение 9. Результаты</vt:lpstr>
      <vt:lpstr>Прямое (декартово) произведение</vt:lpstr>
      <vt:lpstr>Упражнение 10. </vt:lpstr>
      <vt:lpstr>Упражнение 10. Результаты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Интеллектуальные системы управления</dc:title>
  <dc:creator>AdminPetr</dc:creator>
  <cp:lastModifiedBy>AdminPetr</cp:lastModifiedBy>
  <cp:revision>164</cp:revision>
  <dcterms:created xsi:type="dcterms:W3CDTF">2024-01-27T07:49:36Z</dcterms:created>
  <dcterms:modified xsi:type="dcterms:W3CDTF">2024-02-08T09:26:58Z</dcterms:modified>
</cp:coreProperties>
</file>