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77" r:id="rId21"/>
    <p:sldId id="281" r:id="rId22"/>
    <p:sldId id="282" r:id="rId23"/>
    <p:sldId id="280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03.03.2024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системы управления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3886200"/>
            <a:ext cx="7632848" cy="17526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занятие №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теории нечетких множеств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продолжение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Нечеткие отношения.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7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Дополнение.</a:t>
            </a:r>
            <a:endParaRPr lang="ru-RU" dirty="0"/>
          </a:p>
        </p:txBody>
      </p: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20688"/>
            <a:ext cx="9251950" cy="103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62823"/>
              </p:ext>
            </p:extLst>
          </p:nvPr>
        </p:nvGraphicFramePr>
        <p:xfrm>
          <a:off x="683568" y="2276872"/>
          <a:ext cx="3600399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/>
                <a:gridCol w="1200133"/>
                <a:gridCol w="120013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518873"/>
                  </p:ext>
                </p:extLst>
              </p:nvPr>
            </p:nvGraphicFramePr>
            <p:xfrm>
              <a:off x="611560" y="4509120"/>
              <a:ext cx="3600399" cy="16450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0133"/>
                    <a:gridCol w="1200133"/>
                    <a:gridCol w="1200133"/>
                  </a:tblGrid>
                  <a:tr h="57606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𝑅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ν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ν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ru-RU" dirty="0" smtClean="0"/>
                        </a:p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Таблица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0518873"/>
                  </p:ext>
                </p:extLst>
              </p:nvPr>
            </p:nvGraphicFramePr>
            <p:xfrm>
              <a:off x="611560" y="4509120"/>
              <a:ext cx="3600399" cy="164501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0133"/>
                    <a:gridCol w="1200133"/>
                    <a:gridCol w="1200133"/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1">
                          <a:blip r:embed="rId3"/>
                          <a:stretch>
                            <a:fillRect t="-4762" r="-200000" b="-1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 smtClean="0"/>
                            <a:t>ν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dirty="0" smtClean="0"/>
                            <a:t>ν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ru-RU" dirty="0" smtClean="0"/>
                        </a:p>
                        <a:p>
                          <a:pPr algn="ctr"/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</a:t>
                          </a:r>
                          <a:r>
                            <a:rPr lang="en-US" baseline="-25000" dirty="0" smtClean="0"/>
                            <a:t>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0.3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0.8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024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u</a:t>
                          </a:r>
                          <a:r>
                            <a:rPr lang="en-US" baseline="-25000" dirty="0" smtClean="0"/>
                            <a:t>2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0.1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0.9</a:t>
                          </a:r>
                          <a:endParaRPr lang="ru-RU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729" y="2492896"/>
            <a:ext cx="3726953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873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757"/>
            <a:ext cx="8229600" cy="490066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9251950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608218"/>
              </p:ext>
            </p:extLst>
          </p:nvPr>
        </p:nvGraphicFramePr>
        <p:xfrm>
          <a:off x="683568" y="2276872"/>
          <a:ext cx="3600399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/>
                <a:gridCol w="1200133"/>
                <a:gridCol w="120013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84221"/>
              </p:ext>
            </p:extLst>
          </p:nvPr>
        </p:nvGraphicFramePr>
        <p:xfrm>
          <a:off x="4932040" y="2276872"/>
          <a:ext cx="3528393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131"/>
                <a:gridCol w="1176131"/>
                <a:gridCol w="1176131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31016"/>
              </p:ext>
            </p:extLst>
          </p:nvPr>
        </p:nvGraphicFramePr>
        <p:xfrm>
          <a:off x="679450" y="4437112"/>
          <a:ext cx="3600399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/>
                <a:gridCol w="1200133"/>
                <a:gridCol w="120013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R∪L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3933056"/>
            <a:ext cx="4018881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045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475331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548680"/>
            <a:ext cx="92519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086142"/>
              </p:ext>
            </p:extLst>
          </p:nvPr>
        </p:nvGraphicFramePr>
        <p:xfrm>
          <a:off x="319410" y="3789040"/>
          <a:ext cx="3600399" cy="1645016"/>
        </p:xfrm>
        <a:graphic>
          <a:graphicData uri="http://schemas.openxmlformats.org/drawingml/2006/table">
            <a:tbl>
              <a:tblPr firstRow="1" bandRow="1"/>
              <a:tblGrid>
                <a:gridCol w="1200133"/>
                <a:gridCol w="1200133"/>
                <a:gridCol w="1200133"/>
              </a:tblGrid>
              <a:tr h="57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R∩L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397309"/>
              </p:ext>
            </p:extLst>
          </p:nvPr>
        </p:nvGraphicFramePr>
        <p:xfrm>
          <a:off x="323528" y="1628800"/>
          <a:ext cx="3600399" cy="1645016"/>
        </p:xfrm>
        <a:graphic>
          <a:graphicData uri="http://schemas.openxmlformats.org/drawingml/2006/table">
            <a:tbl>
              <a:tblPr firstRow="1" bandRow="1"/>
              <a:tblGrid>
                <a:gridCol w="1200133"/>
                <a:gridCol w="1200133"/>
                <a:gridCol w="1200133"/>
              </a:tblGrid>
              <a:tr h="5760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554456"/>
              </p:ext>
            </p:extLst>
          </p:nvPr>
        </p:nvGraphicFramePr>
        <p:xfrm>
          <a:off x="4572000" y="1628800"/>
          <a:ext cx="3528393" cy="1645016"/>
        </p:xfrm>
        <a:graphic>
          <a:graphicData uri="http://schemas.openxmlformats.org/drawingml/2006/table">
            <a:tbl>
              <a:tblPr firstRow="1" bandRow="1"/>
              <a:tblGrid>
                <a:gridCol w="1176131"/>
                <a:gridCol w="1176131"/>
                <a:gridCol w="1176131"/>
              </a:tblGrid>
              <a:tr h="50405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24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1.0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573016"/>
            <a:ext cx="439248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3078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56207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Обратное отношение</a:t>
            </a:r>
            <a:endParaRPr lang="ru-RU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9251950" cy="172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605655"/>
              </p:ext>
            </p:extLst>
          </p:nvPr>
        </p:nvGraphicFramePr>
        <p:xfrm>
          <a:off x="683568" y="2276872"/>
          <a:ext cx="3600399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/>
                <a:gridCol w="1200133"/>
                <a:gridCol w="120013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23513"/>
              </p:ext>
            </p:extLst>
          </p:nvPr>
        </p:nvGraphicFramePr>
        <p:xfrm>
          <a:off x="4644008" y="2348880"/>
          <a:ext cx="3600399" cy="1584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/>
                <a:gridCol w="1200133"/>
                <a:gridCol w="1200133"/>
              </a:tblGrid>
              <a:tr h="65699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r>
                        <a:rPr lang="en-US" baseline="30000" dirty="0" smtClean="0"/>
                        <a:t>-1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592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3592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88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2.</a:t>
            </a:r>
            <a:endParaRPr lang="ru-RU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620688"/>
            <a:ext cx="66198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43608" y="4173513"/>
            <a:ext cx="619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Нужно найти объединение и пересечение двух нечетких отношений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7126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0405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2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Результаты.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196752"/>
            <a:ext cx="3375248" cy="1377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793" y="2708920"/>
            <a:ext cx="3154893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3895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450"/>
            <a:ext cx="8229600" cy="50405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10563"/>
            <a:ext cx="5199112" cy="54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41015" cy="541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9450"/>
            <a:ext cx="595480" cy="56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043940"/>
            <a:ext cx="3240360" cy="186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718429"/>
            <a:ext cx="3384376" cy="178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7" y="4869160"/>
            <a:ext cx="748085" cy="44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87" y="5312939"/>
            <a:ext cx="880102" cy="56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8609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80728"/>
            <a:ext cx="3872431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86050"/>
            <a:ext cx="3960440" cy="1533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194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Имеются два нечетких отношения</a:t>
            </a:r>
            <a:endParaRPr lang="ru-RU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04990"/>
            <a:ext cx="4067216" cy="169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21297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Необходимо найти</a:t>
            </a:r>
            <a:endParaRPr lang="ru-RU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11" y="3789040"/>
            <a:ext cx="525658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60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3408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836712"/>
            <a:ext cx="7992575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509120"/>
            <a:ext cx="5256584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143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темы занятия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836712"/>
            <a:ext cx="8064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Нечеткие отношения (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fuzzy relations</a:t>
            </a: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Основные операции над нечеткими отношениями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Композиция нечетких отношений</a:t>
            </a:r>
            <a:endParaRPr lang="ru-RU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3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5955"/>
            <a:ext cx="8229600" cy="562074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Композиция нечетких отношений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89463" y="58555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Операция композиции двух отношений </a:t>
            </a:r>
            <a:r>
              <a:rPr lang="en-US" dirty="0" smtClean="0"/>
              <a:t>R1 </a:t>
            </a:r>
            <a:r>
              <a:rPr lang="ru-RU" dirty="0" smtClean="0"/>
              <a:t>в </a:t>
            </a:r>
            <a:r>
              <a:rPr lang="en-US" dirty="0" err="1" smtClean="0"/>
              <a:t>XxY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R2 </a:t>
            </a:r>
            <a:r>
              <a:rPr lang="ru-RU" dirty="0" smtClean="0"/>
              <a:t>в </a:t>
            </a:r>
            <a:r>
              <a:rPr lang="en-US" dirty="0" err="1" smtClean="0"/>
              <a:t>YxZ</a:t>
            </a:r>
            <a:r>
              <a:rPr lang="en-US" dirty="0" smtClean="0"/>
              <a:t> </a:t>
            </a:r>
            <a:r>
              <a:rPr lang="ru-RU" dirty="0" smtClean="0"/>
              <a:t>позволяет определить третье отношение </a:t>
            </a:r>
            <a:r>
              <a:rPr lang="en-US" dirty="0" smtClean="0"/>
              <a:t>R3 </a:t>
            </a:r>
            <a:r>
              <a:rPr lang="ru-RU" dirty="0" smtClean="0"/>
              <a:t>в </a:t>
            </a:r>
            <a:r>
              <a:rPr lang="en-US" dirty="0" err="1" smtClean="0"/>
              <a:t>XxZ</a:t>
            </a:r>
            <a:endParaRPr lang="ru-RU" dirty="0"/>
          </a:p>
        </p:txBody>
      </p: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1340768"/>
            <a:ext cx="9445877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63" y="1916832"/>
            <a:ext cx="92519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70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428007"/>
            <a:ext cx="6915150" cy="422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302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69269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Даны два нечетких отношения</a:t>
            </a:r>
            <a:endParaRPr lang="ru-RU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04979"/>
            <a:ext cx="3024336" cy="2181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412776"/>
            <a:ext cx="2880320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4437112"/>
            <a:ext cx="6048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Необходимо найти </a:t>
            </a:r>
            <a:r>
              <a:rPr lang="en-US" dirty="0" smtClean="0"/>
              <a:t>max-min </a:t>
            </a:r>
            <a:r>
              <a:rPr lang="ru-RU" dirty="0" smtClean="0"/>
              <a:t>композицию</a:t>
            </a:r>
            <a:endParaRPr lang="ru-RU" dirty="0"/>
          </a:p>
        </p:txBody>
      </p:sp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5184"/>
            <a:ext cx="12241360" cy="64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2299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764704"/>
            <a:ext cx="7200800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067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Композиция нечетких отношений</a:t>
            </a:r>
            <a:endParaRPr lang="ru-RU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48680"/>
            <a:ext cx="9251950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1094521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17061"/>
            <a:ext cx="10945216" cy="593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094" y="2810064"/>
            <a:ext cx="5806218" cy="378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7" name="Picture 1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6792"/>
            <a:ext cx="892492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133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8538"/>
            <a:ext cx="8229600" cy="557218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764704"/>
            <a:ext cx="53285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Даны два нечетких отношения</a:t>
            </a:r>
            <a:endParaRPr lang="ru-RU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4077072"/>
            <a:ext cx="6624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Требуется найти </a:t>
            </a:r>
            <a:r>
              <a:rPr lang="en-US" sz="2000" dirty="0" smtClean="0"/>
              <a:t>max-min </a:t>
            </a:r>
            <a:r>
              <a:rPr lang="ru-RU" sz="2000" dirty="0" smtClean="0"/>
              <a:t>и </a:t>
            </a:r>
            <a:r>
              <a:rPr lang="en-US" sz="2000" dirty="0" smtClean="0"/>
              <a:t>max=prod </a:t>
            </a:r>
            <a:r>
              <a:rPr lang="ru-RU" sz="2000" dirty="0" smtClean="0"/>
              <a:t>композиции</a:t>
            </a:r>
            <a:endParaRPr lang="ru-RU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88768"/>
            <a:ext cx="792088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022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691355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80728"/>
            <a:ext cx="5904656" cy="278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933056"/>
            <a:ext cx="7272654" cy="223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2859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92696"/>
            <a:ext cx="7056784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7994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7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" y="620688"/>
            <a:ext cx="6121961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285" y="3951580"/>
            <a:ext cx="620876" cy="36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115616" y="3910761"/>
            <a:ext cx="4022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</a:t>
            </a:r>
            <a:r>
              <a:rPr lang="en-US" dirty="0" smtClean="0"/>
              <a:t>max-min </a:t>
            </a:r>
            <a:r>
              <a:rPr lang="ru-RU" dirty="0" smtClean="0"/>
              <a:t>композицию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1494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836712"/>
            <a:ext cx="5947479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786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endParaRPr lang="ru-RU" dirty="0"/>
          </a:p>
        </p:txBody>
      </p:sp>
      <p:pic>
        <p:nvPicPr>
          <p:cNvPr id="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772816"/>
            <a:ext cx="3744416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98072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</a:t>
            </a:r>
            <a:r>
              <a:rPr lang="en-US" dirty="0" smtClean="0"/>
              <a:t>max-min </a:t>
            </a:r>
            <a:r>
              <a:rPr lang="ru-RU" dirty="0" smtClean="0"/>
              <a:t>и </a:t>
            </a:r>
            <a:r>
              <a:rPr lang="en-US" dirty="0" smtClean="0"/>
              <a:t>max-prod </a:t>
            </a:r>
            <a:r>
              <a:rPr lang="ru-RU" dirty="0" smtClean="0"/>
              <a:t>композиции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139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бинарного отношения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6672"/>
            <a:ext cx="813690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54" y="1916832"/>
            <a:ext cx="8136904" cy="1521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5" y="3143017"/>
            <a:ext cx="19907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 flipH="1">
            <a:off x="6245206" y="3068960"/>
            <a:ext cx="271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32" y="3438292"/>
            <a:ext cx="6517729" cy="317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375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189" y="1112952"/>
            <a:ext cx="5198380" cy="720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17" y="3789040"/>
            <a:ext cx="4896544" cy="683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628" y="1833031"/>
            <a:ext cx="2805243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24" y="4581128"/>
            <a:ext cx="2952328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440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роекции нечетких отношений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352928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3925"/>
            <a:ext cx="8496943" cy="382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8304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20007"/>
            <a:ext cx="4320479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20007"/>
            <a:ext cx="3409082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101445"/>
            <a:ext cx="13525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03826"/>
            <a:ext cx="3427928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413395" y="0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роекции нечетких отношений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3359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72405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Пусть имеется нечеткое отношение </a:t>
            </a:r>
            <a:r>
              <a:rPr lang="en-US" dirty="0" smtClean="0"/>
              <a:t>R(x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):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268760"/>
            <a:ext cx="2511673" cy="228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386104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Требуется найти проекции </a:t>
            </a:r>
            <a:r>
              <a:rPr lang="en-US" dirty="0" smtClean="0"/>
              <a:t>R </a:t>
            </a:r>
            <a:r>
              <a:rPr lang="ru-RU" dirty="0" smtClean="0"/>
              <a:t>на 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smtClean="0"/>
              <a:t>x</a:t>
            </a:r>
            <a:r>
              <a:rPr lang="en-US" baseline="-25000" dirty="0" smtClean="0"/>
              <a:t>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8865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80728"/>
            <a:ext cx="2511673" cy="228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72891"/>
              </p:ext>
            </p:extLst>
          </p:nvPr>
        </p:nvGraphicFramePr>
        <p:xfrm>
          <a:off x="971600" y="3645024"/>
          <a:ext cx="2520280" cy="437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070"/>
                <a:gridCol w="630070"/>
                <a:gridCol w="630070"/>
                <a:gridCol w="630070"/>
              </a:tblGrid>
              <a:tr h="437768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43789"/>
              </p:ext>
            </p:extLst>
          </p:nvPr>
        </p:nvGraphicFramePr>
        <p:xfrm>
          <a:off x="4211960" y="1124744"/>
          <a:ext cx="1031776" cy="1944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776"/>
              </a:tblGrid>
              <a:tr h="594066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П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5005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52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2307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нечеткого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280920" cy="2952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501008"/>
            <a:ext cx="7200800" cy="310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192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0"/>
            <a:ext cx="8229600" cy="547339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нечеткого отношения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20688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1781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490066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Непрерывные нечеткие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отношения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90872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Понятие нечеткого отношения может быть расширено на случай декартового произведения непрерывных множеств.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752600"/>
            <a:ext cx="72485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60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757"/>
            <a:ext cx="8229600" cy="529923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1.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692696"/>
            <a:ext cx="806489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390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76672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1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Результаты.</a:t>
            </a:r>
            <a:endParaRPr lang="ru-RU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181600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7110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25956"/>
            <a:ext cx="8229600" cy="1006684"/>
          </a:xfrm>
        </p:spPr>
        <p:txBody>
          <a:bodyPr>
            <a:normAutofit/>
          </a:bodyPr>
          <a:lstStyle/>
          <a:p>
            <a:r>
              <a:rPr lang="ru-RU" sz="27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7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сновные операции над нечеткими отношениями.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Включение.</a:t>
            </a:r>
            <a:endParaRPr lang="ru-RU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975" y="934463"/>
            <a:ext cx="92519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37989"/>
              </p:ext>
            </p:extLst>
          </p:nvPr>
        </p:nvGraphicFramePr>
        <p:xfrm>
          <a:off x="683569" y="2060848"/>
          <a:ext cx="3600399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0133"/>
                <a:gridCol w="1200133"/>
                <a:gridCol w="1200133"/>
              </a:tblGrid>
              <a:tr h="57606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70960"/>
              </p:ext>
            </p:extLst>
          </p:nvPr>
        </p:nvGraphicFramePr>
        <p:xfrm>
          <a:off x="4932040" y="2060848"/>
          <a:ext cx="3528393" cy="1645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131"/>
                <a:gridCol w="1176131"/>
                <a:gridCol w="1176131"/>
              </a:tblGrid>
              <a:tr h="50405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ν</a:t>
                      </a:r>
                      <a:r>
                        <a:rPr lang="en-US" baseline="-25000" dirty="0" smtClean="0"/>
                        <a:t>2</a:t>
                      </a:r>
                      <a:endParaRPr lang="ru-RU" dirty="0" smtClean="0"/>
                    </a:p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2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</a:t>
                      </a:r>
                      <a:r>
                        <a:rPr lang="en-US" baseline="-25000" dirty="0" smtClean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221088"/>
            <a:ext cx="396044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5356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</TotalTime>
  <Words>378</Words>
  <Application>Microsoft Office PowerPoint</Application>
  <PresentationFormat>Экран (4:3)</PresentationFormat>
  <Paragraphs>170</Paragraphs>
  <Slides>34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5" baseType="lpstr">
      <vt:lpstr>Тема Office</vt:lpstr>
      <vt:lpstr>Интеллектуальные системы управления</vt:lpstr>
      <vt:lpstr>Основные темы занятия</vt:lpstr>
      <vt:lpstr>Понятие бинарного отношения</vt:lpstr>
      <vt:lpstr>Понятие нечеткого отношения</vt:lpstr>
      <vt:lpstr>Понятие нечеткого отношения</vt:lpstr>
      <vt:lpstr>Непрерывные нечеткие отношения</vt:lpstr>
      <vt:lpstr>Упражнение 1.</vt:lpstr>
      <vt:lpstr>Упражнение 1. Результаты.</vt:lpstr>
      <vt:lpstr>Основные операции над нечеткими отношениями. Включение.</vt:lpstr>
      <vt:lpstr>Дополнение.</vt:lpstr>
      <vt:lpstr>Объединение</vt:lpstr>
      <vt:lpstr>Пересечение</vt:lpstr>
      <vt:lpstr>Обратное отношение</vt:lpstr>
      <vt:lpstr>Упражнение 2.</vt:lpstr>
      <vt:lpstr>Упражнение 2. Результаты.</vt:lpstr>
      <vt:lpstr>Упражнение 3. </vt:lpstr>
      <vt:lpstr>Упражнение 3. Результаты</vt:lpstr>
      <vt:lpstr>Упражнение 4. </vt:lpstr>
      <vt:lpstr>Упражнение 4. Результаты</vt:lpstr>
      <vt:lpstr>Композиция нечетких отношений</vt:lpstr>
      <vt:lpstr>Упражнение 5. </vt:lpstr>
      <vt:lpstr>Упражнение 5. Результаты</vt:lpstr>
      <vt:lpstr>Композиция нечетких отношений</vt:lpstr>
      <vt:lpstr>Упражнение 6. </vt:lpstr>
      <vt:lpstr>Упражнение 6. Результаты</vt:lpstr>
      <vt:lpstr>Упражнение 6. Результаты</vt:lpstr>
      <vt:lpstr>Упражнение 7. </vt:lpstr>
      <vt:lpstr>Упражнение 7. Результаты</vt:lpstr>
      <vt:lpstr>Упражнение 8. </vt:lpstr>
      <vt:lpstr>Упражнение 8. Результаты</vt:lpstr>
      <vt:lpstr>Проекции нечетких отношений</vt:lpstr>
      <vt:lpstr>Проекции нечетких отношений</vt:lpstr>
      <vt:lpstr>Упражнение 9. </vt:lpstr>
      <vt:lpstr>Упражнение 9. 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системы управления</dc:title>
  <dc:creator>AdminPetr</dc:creator>
  <cp:lastModifiedBy>AdminPetr</cp:lastModifiedBy>
  <cp:revision>229</cp:revision>
  <dcterms:created xsi:type="dcterms:W3CDTF">2024-01-27T07:49:36Z</dcterms:created>
  <dcterms:modified xsi:type="dcterms:W3CDTF">2024-03-03T15:37:59Z</dcterms:modified>
</cp:coreProperties>
</file>