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2" r:id="rId32"/>
    <p:sldId id="293" r:id="rId33"/>
    <p:sldId id="291" r:id="rId34"/>
    <p:sldId id="294" r:id="rId35"/>
    <p:sldId id="290" r:id="rId36"/>
    <p:sldId id="295" r:id="rId37"/>
    <p:sldId id="296" r:id="rId38"/>
    <p:sldId id="297" r:id="rId39"/>
    <p:sldId id="298" r:id="rId40"/>
    <p:sldId id="299" r:id="rId41"/>
    <p:sldId id="303" r:id="rId42"/>
    <p:sldId id="300" r:id="rId43"/>
    <p:sldId id="301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l-GR" dirty="0" smtClean="0">
                <a:latin typeface="Calibri"/>
              </a:rPr>
              <a:t>μ</a:t>
            </a:r>
            <a:r>
              <a:rPr lang="ru-RU" dirty="0" smtClean="0"/>
              <a:t>(х)</a:t>
            </a:r>
            <a:endParaRPr lang="ru-RU" dirty="0"/>
          </a:p>
        </c:rich>
      </c:tx>
      <c:layout>
        <c:manualLayout>
          <c:xMode val="edge"/>
          <c:yMode val="edge"/>
          <c:x val="0.430692749343832"/>
          <c:y val="1.8749999999999999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0.4</c:v>
                </c:pt>
                <c:pt idx="1">
                  <c:v>0</c:v>
                </c:pt>
                <c:pt idx="2">
                  <c:v>0.6</c:v>
                </c:pt>
                <c:pt idx="3">
                  <c:v>0.8</c:v>
                </c:pt>
                <c:pt idx="4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958912"/>
        <c:axId val="159346048"/>
      </c:barChart>
      <c:catAx>
        <c:axId val="113958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9346048"/>
        <c:crosses val="autoZero"/>
        <c:auto val="1"/>
        <c:lblAlgn val="ctr"/>
        <c:lblOffset val="100"/>
        <c:noMultiLvlLbl val="0"/>
      </c:catAx>
      <c:valAx>
        <c:axId val="159346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9589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oleObject" Target="../embeddings/oleObject7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microsoft.com/office/2007/relationships/hdphoto" Target="../media/hdphoto1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1.wdp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microsoft.com/office/2007/relationships/hdphoto" Target="../media/hdphoto13.wdp"/><Relationship Id="rId4" Type="http://schemas.microsoft.com/office/2007/relationships/hdphoto" Target="../media/hdphoto10.wdp"/><Relationship Id="rId9" Type="http://schemas.openxmlformats.org/officeDocument/2006/relationships/image" Target="../media/image25.png"/><Relationship Id="rId14" Type="http://schemas.microsoft.com/office/2007/relationships/hdphoto" Target="../media/hdphoto1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7" Type="http://schemas.microsoft.com/office/2007/relationships/hdphoto" Target="../media/hdphoto19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microsoft.com/office/2007/relationships/hdphoto" Target="../media/hdphoto18.wdp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0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microsoft.com/office/2007/relationships/hdphoto" Target="../media/hdphoto22.wdp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microsoft.com/office/2007/relationships/hdphoto" Target="../media/hdphoto23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4.wdp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6.wdp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7.wdp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8.wdp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microsoft.com/office/2007/relationships/hdphoto" Target="../media/hdphoto9.wdp"/><Relationship Id="rId5" Type="http://schemas.microsoft.com/office/2007/relationships/hdphoto" Target="../media/hdphoto6.wdp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Интеллектуальные системы управления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632848" cy="17526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занятие №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Нечеткий логический вывод. (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inference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7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404664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Импликация</a:t>
            </a:r>
            <a:r>
              <a:rPr lang="en-US" dirty="0" smtClean="0"/>
              <a:t> R</a:t>
            </a:r>
            <a:r>
              <a:rPr lang="ru-RU" dirty="0" smtClean="0"/>
              <a:t>: </a:t>
            </a:r>
            <a:r>
              <a:rPr lang="ru-RU" dirty="0"/>
              <a:t>если </a:t>
            </a:r>
            <a:r>
              <a:rPr lang="en-US" i="1" dirty="0"/>
              <a:t>u</a:t>
            </a:r>
            <a:r>
              <a:rPr lang="ru-RU" dirty="0"/>
              <a:t> есть "мало", то </a:t>
            </a:r>
            <a:r>
              <a:rPr lang="en-US" i="1" dirty="0"/>
              <a:t>v </a:t>
            </a:r>
            <a:r>
              <a:rPr lang="ru-RU" dirty="0"/>
              <a:t>есть "среднее";</a:t>
            </a:r>
          </a:p>
          <a:p>
            <a:r>
              <a:rPr lang="ru-RU" dirty="0"/>
              <a:t>условие: </a:t>
            </a:r>
            <a:r>
              <a:rPr lang="en-US" i="1" dirty="0"/>
              <a:t>u </a:t>
            </a:r>
            <a:r>
              <a:rPr lang="ru-RU" dirty="0"/>
              <a:t>есть "очень мало";	 </a:t>
            </a:r>
          </a:p>
          <a:p>
            <a:r>
              <a:rPr lang="ru-RU" i="1" dirty="0"/>
              <a:t>------------------------------------------------------------------</a:t>
            </a:r>
            <a:endParaRPr lang="ru-RU" dirty="0"/>
          </a:p>
          <a:p>
            <a:r>
              <a:rPr lang="ru-RU" dirty="0"/>
              <a:t>вывод: </a:t>
            </a:r>
            <a:r>
              <a:rPr lang="en-US" i="1" dirty="0"/>
              <a:t>v</a:t>
            </a:r>
            <a:r>
              <a:rPr lang="ru-RU" dirty="0"/>
              <a:t> есть 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77281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Нечеткие множества   A = [мало] =  </a:t>
            </a:r>
            <a:r>
              <a:rPr lang="ru-RU" dirty="0" smtClean="0"/>
              <a:t>0.</a:t>
            </a:r>
            <a:r>
              <a:rPr lang="en-US" dirty="0"/>
              <a:t>5</a:t>
            </a:r>
            <a:r>
              <a:rPr lang="ru-RU" dirty="0" smtClean="0"/>
              <a:t>|2</a:t>
            </a:r>
            <a:r>
              <a:rPr lang="ru-RU" dirty="0"/>
              <a:t>+ </a:t>
            </a:r>
            <a:r>
              <a:rPr lang="ru-RU" dirty="0" smtClean="0"/>
              <a:t>0.</a:t>
            </a:r>
            <a:r>
              <a:rPr lang="en-US" dirty="0"/>
              <a:t>4</a:t>
            </a:r>
            <a:r>
              <a:rPr lang="ru-RU" dirty="0" smtClean="0"/>
              <a:t>|3+0.</a:t>
            </a:r>
            <a:r>
              <a:rPr lang="en-US" dirty="0"/>
              <a:t>7</a:t>
            </a:r>
            <a:r>
              <a:rPr lang="ru-RU" dirty="0" smtClean="0"/>
              <a:t>|4</a:t>
            </a:r>
            <a:r>
              <a:rPr lang="ru-RU" dirty="0"/>
              <a:t>, B = [среднее]  = </a:t>
            </a:r>
            <a:r>
              <a:rPr lang="ru-RU" dirty="0" smtClean="0"/>
              <a:t>0.</a:t>
            </a:r>
            <a:r>
              <a:rPr lang="en-US" dirty="0"/>
              <a:t>3</a:t>
            </a:r>
            <a:r>
              <a:rPr lang="ru-RU" dirty="0" smtClean="0"/>
              <a:t>|</a:t>
            </a:r>
            <a:r>
              <a:rPr lang="en-US" dirty="0" smtClean="0"/>
              <a:t>5</a:t>
            </a:r>
            <a:r>
              <a:rPr lang="ru-RU" dirty="0" smtClean="0"/>
              <a:t>+0.</a:t>
            </a:r>
            <a:r>
              <a:rPr lang="en-US" dirty="0"/>
              <a:t>6</a:t>
            </a:r>
            <a:r>
              <a:rPr lang="ru-RU" dirty="0" smtClean="0"/>
              <a:t>|</a:t>
            </a:r>
            <a:r>
              <a:rPr lang="en-US" dirty="0" smtClean="0"/>
              <a:t>6</a:t>
            </a:r>
            <a:r>
              <a:rPr lang="ru-RU" dirty="0" smtClean="0"/>
              <a:t>+0.</a:t>
            </a:r>
            <a:r>
              <a:rPr lang="en-US" dirty="0"/>
              <a:t>2</a:t>
            </a:r>
            <a:r>
              <a:rPr lang="ru-RU" dirty="0" smtClean="0"/>
              <a:t>|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2142148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</a:t>
            </a:r>
            <a:r>
              <a:rPr lang="ru-RU" i="1" dirty="0"/>
              <a:t>’ </a:t>
            </a:r>
            <a:r>
              <a:rPr lang="ru-RU" dirty="0"/>
              <a:t>= [очень мало</a:t>
            </a:r>
            <a:r>
              <a:rPr lang="ru-RU" dirty="0" smtClean="0"/>
              <a:t>]</a:t>
            </a:r>
            <a:r>
              <a:rPr lang="ru-RU" i="1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0.</a:t>
            </a:r>
            <a:r>
              <a:rPr lang="en-US" dirty="0"/>
              <a:t>4</a:t>
            </a:r>
            <a:r>
              <a:rPr lang="ru-RU" dirty="0" smtClean="0"/>
              <a:t>|2</a:t>
            </a:r>
            <a:r>
              <a:rPr lang="ru-RU" dirty="0"/>
              <a:t>+ </a:t>
            </a:r>
            <a:r>
              <a:rPr lang="ru-RU" dirty="0" smtClean="0"/>
              <a:t>0.</a:t>
            </a:r>
            <a:r>
              <a:rPr lang="en-US" dirty="0" smtClean="0"/>
              <a:t>8</a:t>
            </a:r>
            <a:r>
              <a:rPr lang="ru-RU" dirty="0" smtClean="0"/>
              <a:t>|3+0.</a:t>
            </a:r>
            <a:r>
              <a:rPr lang="en-US" dirty="0"/>
              <a:t>3</a:t>
            </a:r>
            <a:r>
              <a:rPr lang="ru-RU" dirty="0" smtClean="0"/>
              <a:t>|4 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933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0"/>
            <a:ext cx="8229600" cy="547339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404664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Импликация</a:t>
            </a:r>
            <a:r>
              <a:rPr lang="en-US" dirty="0" smtClean="0"/>
              <a:t> R</a:t>
            </a:r>
            <a:r>
              <a:rPr lang="ru-RU" dirty="0" smtClean="0"/>
              <a:t>: </a:t>
            </a:r>
            <a:r>
              <a:rPr lang="ru-RU" dirty="0"/>
              <a:t>если </a:t>
            </a:r>
            <a:r>
              <a:rPr lang="en-US" i="1" dirty="0"/>
              <a:t>u</a:t>
            </a:r>
            <a:r>
              <a:rPr lang="ru-RU" dirty="0"/>
              <a:t> есть "мало", то </a:t>
            </a:r>
            <a:r>
              <a:rPr lang="en-US" i="1" dirty="0"/>
              <a:t>v </a:t>
            </a:r>
            <a:r>
              <a:rPr lang="ru-RU" dirty="0"/>
              <a:t>есть "среднее";</a:t>
            </a:r>
          </a:p>
          <a:p>
            <a:r>
              <a:rPr lang="ru-RU" dirty="0"/>
              <a:t>условие: </a:t>
            </a:r>
            <a:r>
              <a:rPr lang="en-US" i="1" dirty="0"/>
              <a:t>u </a:t>
            </a:r>
            <a:r>
              <a:rPr lang="ru-RU" dirty="0"/>
              <a:t>есть "очень мало";	 </a:t>
            </a:r>
          </a:p>
          <a:p>
            <a:r>
              <a:rPr lang="ru-RU" i="1" dirty="0"/>
              <a:t>------------------------------------------------------------------</a:t>
            </a:r>
            <a:endParaRPr lang="ru-RU" dirty="0"/>
          </a:p>
          <a:p>
            <a:r>
              <a:rPr lang="ru-RU" dirty="0"/>
              <a:t>вывод: </a:t>
            </a:r>
            <a:r>
              <a:rPr lang="en-US" i="1" dirty="0"/>
              <a:t>v</a:t>
            </a:r>
            <a:r>
              <a:rPr lang="ru-RU" dirty="0"/>
              <a:t> есть 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77281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Нечеткие множества   A = [мало] =  </a:t>
            </a:r>
            <a:r>
              <a:rPr lang="ru-RU" dirty="0" smtClean="0"/>
              <a:t>0.</a:t>
            </a:r>
            <a:r>
              <a:rPr lang="en-US" dirty="0"/>
              <a:t>5</a:t>
            </a:r>
            <a:r>
              <a:rPr lang="ru-RU" dirty="0" smtClean="0"/>
              <a:t>|2</a:t>
            </a:r>
            <a:r>
              <a:rPr lang="ru-RU" dirty="0"/>
              <a:t>+ </a:t>
            </a:r>
            <a:r>
              <a:rPr lang="ru-RU" dirty="0" smtClean="0"/>
              <a:t>0.</a:t>
            </a:r>
            <a:r>
              <a:rPr lang="en-US" dirty="0"/>
              <a:t>4</a:t>
            </a:r>
            <a:r>
              <a:rPr lang="ru-RU" dirty="0" smtClean="0"/>
              <a:t>|3+0.</a:t>
            </a:r>
            <a:r>
              <a:rPr lang="en-US" dirty="0"/>
              <a:t>7</a:t>
            </a:r>
            <a:r>
              <a:rPr lang="ru-RU" dirty="0" smtClean="0"/>
              <a:t>|4</a:t>
            </a:r>
            <a:r>
              <a:rPr lang="ru-RU" dirty="0"/>
              <a:t>, B = [среднее]  = </a:t>
            </a:r>
            <a:r>
              <a:rPr lang="ru-RU" dirty="0" smtClean="0"/>
              <a:t>0.</a:t>
            </a:r>
            <a:r>
              <a:rPr lang="en-US" dirty="0"/>
              <a:t>3</a:t>
            </a:r>
            <a:r>
              <a:rPr lang="ru-RU" dirty="0" smtClean="0"/>
              <a:t>|</a:t>
            </a:r>
            <a:r>
              <a:rPr lang="en-US" dirty="0" smtClean="0"/>
              <a:t>5</a:t>
            </a:r>
            <a:r>
              <a:rPr lang="ru-RU" dirty="0" smtClean="0"/>
              <a:t>+0.</a:t>
            </a:r>
            <a:r>
              <a:rPr lang="en-US" dirty="0"/>
              <a:t>6</a:t>
            </a:r>
            <a:r>
              <a:rPr lang="ru-RU" dirty="0" smtClean="0"/>
              <a:t>|</a:t>
            </a:r>
            <a:r>
              <a:rPr lang="en-US" dirty="0" smtClean="0"/>
              <a:t>6</a:t>
            </a:r>
            <a:r>
              <a:rPr lang="ru-RU" dirty="0" smtClean="0"/>
              <a:t>+0.</a:t>
            </a:r>
            <a:r>
              <a:rPr lang="en-US" dirty="0"/>
              <a:t>2</a:t>
            </a:r>
            <a:r>
              <a:rPr lang="ru-RU" dirty="0" smtClean="0"/>
              <a:t>|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2142148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</a:t>
            </a:r>
            <a:r>
              <a:rPr lang="ru-RU" i="1" dirty="0"/>
              <a:t>’ </a:t>
            </a:r>
            <a:r>
              <a:rPr lang="ru-RU" dirty="0"/>
              <a:t>= [очень мало</a:t>
            </a:r>
            <a:r>
              <a:rPr lang="ru-RU" dirty="0" smtClean="0"/>
              <a:t>]</a:t>
            </a:r>
            <a:r>
              <a:rPr lang="ru-RU" i="1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0.</a:t>
            </a:r>
            <a:r>
              <a:rPr lang="en-US" dirty="0"/>
              <a:t>4</a:t>
            </a:r>
            <a:r>
              <a:rPr lang="ru-RU" dirty="0" smtClean="0"/>
              <a:t>|2</a:t>
            </a:r>
            <a:r>
              <a:rPr lang="ru-RU" dirty="0"/>
              <a:t>+ </a:t>
            </a:r>
            <a:r>
              <a:rPr lang="ru-RU" dirty="0" smtClean="0"/>
              <a:t>0.</a:t>
            </a:r>
            <a:r>
              <a:rPr lang="en-US" dirty="0" smtClean="0"/>
              <a:t>8</a:t>
            </a:r>
            <a:r>
              <a:rPr lang="ru-RU" dirty="0" smtClean="0"/>
              <a:t>|3+0.</a:t>
            </a:r>
            <a:r>
              <a:rPr lang="en-US" dirty="0"/>
              <a:t>3</a:t>
            </a:r>
            <a:r>
              <a:rPr lang="ru-RU" dirty="0" smtClean="0"/>
              <a:t>|4 </a:t>
            </a:r>
            <a:r>
              <a:rPr lang="ru-RU" dirty="0"/>
              <a:t>.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84886"/>
              </p:ext>
            </p:extLst>
          </p:nvPr>
        </p:nvGraphicFramePr>
        <p:xfrm>
          <a:off x="503936" y="2993470"/>
          <a:ext cx="3024337" cy="1512168"/>
        </p:xfrm>
        <a:graphic>
          <a:graphicData uri="http://schemas.openxmlformats.org/drawingml/2006/table">
            <a:tbl>
              <a:tblPr firstRow="1" firstCol="1" bandRow="1"/>
              <a:tblGrid>
                <a:gridCol w="984808"/>
                <a:gridCol w="679843"/>
                <a:gridCol w="679843"/>
                <a:gridCol w="679843"/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R(</a:t>
                      </a:r>
                      <a:r>
                        <a:rPr lang="en-US" sz="1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u,ν</a:t>
                      </a: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0.5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0.6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7912" y="2511480"/>
            <a:ext cx="380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Используем импликацию </a:t>
            </a:r>
            <a:r>
              <a:rPr lang="ru-RU" dirty="0" err="1" smtClean="0"/>
              <a:t>Мамдани</a:t>
            </a:r>
            <a:r>
              <a:rPr lang="en-US" dirty="0" smtClean="0"/>
              <a:t>: 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272353"/>
              </p:ext>
            </p:extLst>
          </p:nvPr>
        </p:nvGraphicFramePr>
        <p:xfrm>
          <a:off x="4248352" y="2511480"/>
          <a:ext cx="3483719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" name="Equation" r:id="rId3" imgW="2476500" imgH="266700" progId="Equation.DSMT4">
                  <p:embed/>
                </p:oleObj>
              </mc:Choice>
              <mc:Fallback>
                <p:oleObj name="Equation" r:id="rId3" imgW="24765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352" y="2511480"/>
                        <a:ext cx="3483719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7912" y="4585314"/>
            <a:ext cx="9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</a:t>
            </a:r>
            <a:r>
              <a:rPr lang="ru-RU" dirty="0" smtClean="0"/>
              <a:t>айдем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193148"/>
              </p:ext>
            </p:extLst>
          </p:nvPr>
        </p:nvGraphicFramePr>
        <p:xfrm>
          <a:off x="1248175" y="4524195"/>
          <a:ext cx="2640216" cy="491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8" name="Equation" r:id="rId5" imgW="1307880" imgH="241200" progId="Equation.DSMT4">
                  <p:embed/>
                </p:oleObj>
              </mc:Choice>
              <mc:Fallback>
                <p:oleObj name="Equation" r:id="rId5" imgW="1307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175" y="4524195"/>
                        <a:ext cx="2640216" cy="491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52690"/>
              </p:ext>
            </p:extLst>
          </p:nvPr>
        </p:nvGraphicFramePr>
        <p:xfrm>
          <a:off x="434920" y="5122352"/>
          <a:ext cx="3024337" cy="1512168"/>
        </p:xfrm>
        <a:graphic>
          <a:graphicData uri="http://schemas.openxmlformats.org/drawingml/2006/table">
            <a:tbl>
              <a:tblPr firstRow="1" firstCol="1" bandRow="1"/>
              <a:tblGrid>
                <a:gridCol w="984808"/>
                <a:gridCol w="679843"/>
                <a:gridCol w="679843"/>
                <a:gridCol w="679843"/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R(</a:t>
                      </a:r>
                      <a:r>
                        <a:rPr lang="en-US" sz="1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u,ν</a:t>
                      </a: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</a:t>
                      </a:r>
                      <a:r>
                        <a:rPr lang="ru-RU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18920"/>
              </p:ext>
            </p:extLst>
          </p:nvPr>
        </p:nvGraphicFramePr>
        <p:xfrm>
          <a:off x="4536384" y="4561948"/>
          <a:ext cx="4176464" cy="76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" name="Equation" r:id="rId7" imgW="3009900" imgH="635000" progId="Equation.DSMT4">
                  <p:embed/>
                </p:oleObj>
              </mc:Choice>
              <mc:Fallback>
                <p:oleObj name="Equation" r:id="rId7" imgW="30099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6384" y="4561948"/>
                        <a:ext cx="4176464" cy="766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536383" y="5513750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B </a:t>
            </a:r>
            <a:r>
              <a:rPr lang="en-US" dirty="0" smtClean="0"/>
              <a:t>‘</a:t>
            </a:r>
            <a:r>
              <a:rPr lang="ru-RU" dirty="0" smtClean="0"/>
              <a:t>  </a:t>
            </a:r>
            <a:r>
              <a:rPr lang="ru-RU" dirty="0"/>
              <a:t>= </a:t>
            </a:r>
            <a:r>
              <a:rPr lang="ru-RU" dirty="0" smtClean="0"/>
              <a:t>0.</a:t>
            </a:r>
            <a:r>
              <a:rPr lang="en-US" dirty="0" smtClean="0"/>
              <a:t>3</a:t>
            </a:r>
            <a:r>
              <a:rPr lang="ru-RU" dirty="0" smtClean="0"/>
              <a:t>|</a:t>
            </a:r>
            <a:r>
              <a:rPr lang="en-US" dirty="0"/>
              <a:t>5</a:t>
            </a:r>
            <a:r>
              <a:rPr lang="ru-RU" dirty="0" smtClean="0"/>
              <a:t>+0.</a:t>
            </a:r>
            <a:r>
              <a:rPr lang="en-US" dirty="0" smtClean="0"/>
              <a:t>4</a:t>
            </a:r>
            <a:r>
              <a:rPr lang="ru-RU" dirty="0" smtClean="0"/>
              <a:t>|</a:t>
            </a:r>
            <a:r>
              <a:rPr lang="en-US" dirty="0"/>
              <a:t>6</a:t>
            </a:r>
            <a:r>
              <a:rPr lang="ru-RU" dirty="0" smtClean="0"/>
              <a:t>+0.</a:t>
            </a:r>
            <a:r>
              <a:rPr lang="en-US" dirty="0" smtClean="0"/>
              <a:t>2</a:t>
            </a:r>
            <a:r>
              <a:rPr lang="ru-RU" dirty="0" smtClean="0"/>
              <a:t>|</a:t>
            </a:r>
            <a:r>
              <a:rPr lang="en-US" dirty="0"/>
              <a:t>7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478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5955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способ.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57360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Найдем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932946"/>
              </p:ext>
            </p:extLst>
          </p:nvPr>
        </p:nvGraphicFramePr>
        <p:xfrm>
          <a:off x="1247559" y="2567618"/>
          <a:ext cx="2475038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Equation" r:id="rId3" imgW="1701800" imgH="241300" progId="Equation.DSMT4">
                  <p:embed/>
                </p:oleObj>
              </mc:Choice>
              <mc:Fallback>
                <p:oleObj name="Equation" r:id="rId3" imgW="17018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559" y="2567618"/>
                        <a:ext cx="2475038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160444"/>
              </p:ext>
            </p:extLst>
          </p:nvPr>
        </p:nvGraphicFramePr>
        <p:xfrm>
          <a:off x="3923928" y="2629042"/>
          <a:ext cx="2160240" cy="359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Equation" r:id="rId5" imgW="1879600" imgH="317500" progId="Equation.DSMT4">
                  <p:embed/>
                </p:oleObj>
              </mc:Choice>
              <mc:Fallback>
                <p:oleObj name="Equation" r:id="rId5" imgW="1879600" imgH="317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629042"/>
                        <a:ext cx="2160240" cy="359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404664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Импликация</a:t>
            </a:r>
            <a:r>
              <a:rPr lang="en-US" dirty="0" smtClean="0"/>
              <a:t> R</a:t>
            </a:r>
            <a:r>
              <a:rPr lang="ru-RU" dirty="0" smtClean="0"/>
              <a:t>: </a:t>
            </a:r>
            <a:r>
              <a:rPr lang="ru-RU" dirty="0"/>
              <a:t>если </a:t>
            </a:r>
            <a:r>
              <a:rPr lang="en-US" i="1" dirty="0"/>
              <a:t>u</a:t>
            </a:r>
            <a:r>
              <a:rPr lang="ru-RU" dirty="0"/>
              <a:t> есть "мало", то </a:t>
            </a:r>
            <a:r>
              <a:rPr lang="en-US" i="1" dirty="0"/>
              <a:t>v </a:t>
            </a:r>
            <a:r>
              <a:rPr lang="ru-RU" dirty="0"/>
              <a:t>есть "среднее";</a:t>
            </a:r>
          </a:p>
          <a:p>
            <a:r>
              <a:rPr lang="ru-RU" dirty="0"/>
              <a:t>условие: </a:t>
            </a:r>
            <a:r>
              <a:rPr lang="en-US" i="1" dirty="0"/>
              <a:t>u </a:t>
            </a:r>
            <a:r>
              <a:rPr lang="ru-RU" dirty="0"/>
              <a:t>есть "очень мало";	 </a:t>
            </a:r>
          </a:p>
          <a:p>
            <a:r>
              <a:rPr lang="ru-RU" i="1" dirty="0"/>
              <a:t>------------------------------------------------------------------</a:t>
            </a:r>
            <a:endParaRPr lang="ru-RU" dirty="0"/>
          </a:p>
          <a:p>
            <a:r>
              <a:rPr lang="ru-RU" dirty="0"/>
              <a:t>вывод: </a:t>
            </a:r>
            <a:r>
              <a:rPr lang="en-US" i="1" dirty="0"/>
              <a:t>v</a:t>
            </a:r>
            <a:r>
              <a:rPr lang="ru-RU" dirty="0"/>
              <a:t> есть ?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177281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Нечеткие множества   A = [мало] =  </a:t>
            </a:r>
            <a:r>
              <a:rPr lang="ru-RU" dirty="0" smtClean="0"/>
              <a:t>0.</a:t>
            </a:r>
            <a:r>
              <a:rPr lang="en-US" dirty="0"/>
              <a:t>5</a:t>
            </a:r>
            <a:r>
              <a:rPr lang="ru-RU" dirty="0" smtClean="0"/>
              <a:t>|2</a:t>
            </a:r>
            <a:r>
              <a:rPr lang="ru-RU" dirty="0"/>
              <a:t>+ </a:t>
            </a:r>
            <a:r>
              <a:rPr lang="ru-RU" dirty="0" smtClean="0"/>
              <a:t>0.</a:t>
            </a:r>
            <a:r>
              <a:rPr lang="en-US" dirty="0"/>
              <a:t>4</a:t>
            </a:r>
            <a:r>
              <a:rPr lang="ru-RU" dirty="0" smtClean="0"/>
              <a:t>|3+0.</a:t>
            </a:r>
            <a:r>
              <a:rPr lang="en-US" dirty="0"/>
              <a:t>7</a:t>
            </a:r>
            <a:r>
              <a:rPr lang="ru-RU" dirty="0" smtClean="0"/>
              <a:t>|4</a:t>
            </a:r>
            <a:r>
              <a:rPr lang="ru-RU" dirty="0"/>
              <a:t>, B = [среднее]  = </a:t>
            </a:r>
            <a:r>
              <a:rPr lang="ru-RU" dirty="0" smtClean="0"/>
              <a:t>0.</a:t>
            </a:r>
            <a:r>
              <a:rPr lang="en-US" dirty="0"/>
              <a:t>3</a:t>
            </a:r>
            <a:r>
              <a:rPr lang="ru-RU" dirty="0" smtClean="0"/>
              <a:t>|</a:t>
            </a:r>
            <a:r>
              <a:rPr lang="en-US" dirty="0" smtClean="0"/>
              <a:t>5</a:t>
            </a:r>
            <a:r>
              <a:rPr lang="ru-RU" dirty="0" smtClean="0"/>
              <a:t>+0.</a:t>
            </a:r>
            <a:r>
              <a:rPr lang="en-US" dirty="0"/>
              <a:t>6</a:t>
            </a:r>
            <a:r>
              <a:rPr lang="ru-RU" dirty="0" smtClean="0"/>
              <a:t>|</a:t>
            </a:r>
            <a:r>
              <a:rPr lang="en-US" dirty="0" smtClean="0"/>
              <a:t>6</a:t>
            </a:r>
            <a:r>
              <a:rPr lang="ru-RU" dirty="0" smtClean="0"/>
              <a:t>+0.</a:t>
            </a:r>
            <a:r>
              <a:rPr lang="en-US" dirty="0"/>
              <a:t>2</a:t>
            </a:r>
            <a:r>
              <a:rPr lang="ru-RU" dirty="0" smtClean="0"/>
              <a:t>|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2142148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</a:t>
            </a:r>
            <a:r>
              <a:rPr lang="ru-RU" i="1" dirty="0"/>
              <a:t>’ </a:t>
            </a:r>
            <a:r>
              <a:rPr lang="ru-RU" dirty="0"/>
              <a:t>= [очень мало</a:t>
            </a:r>
            <a:r>
              <a:rPr lang="ru-RU" dirty="0" smtClean="0"/>
              <a:t>]</a:t>
            </a:r>
            <a:r>
              <a:rPr lang="ru-RU" i="1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0.</a:t>
            </a:r>
            <a:r>
              <a:rPr lang="en-US" dirty="0"/>
              <a:t>4</a:t>
            </a:r>
            <a:r>
              <a:rPr lang="ru-RU" dirty="0" smtClean="0"/>
              <a:t>|2</a:t>
            </a:r>
            <a:r>
              <a:rPr lang="ru-RU" dirty="0"/>
              <a:t>+ </a:t>
            </a:r>
            <a:r>
              <a:rPr lang="ru-RU" dirty="0" smtClean="0"/>
              <a:t>0.</a:t>
            </a:r>
            <a:r>
              <a:rPr lang="en-US" dirty="0" smtClean="0"/>
              <a:t>8</a:t>
            </a:r>
            <a:r>
              <a:rPr lang="ru-RU" dirty="0" smtClean="0"/>
              <a:t>|3+0.</a:t>
            </a:r>
            <a:r>
              <a:rPr lang="en-US" dirty="0"/>
              <a:t>3</a:t>
            </a:r>
            <a:r>
              <a:rPr lang="ru-RU" dirty="0" smtClean="0"/>
              <a:t>|4 </a:t>
            </a:r>
            <a:r>
              <a:rPr lang="ru-RU" dirty="0"/>
              <a:t>.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24347"/>
              </p:ext>
            </p:extLst>
          </p:nvPr>
        </p:nvGraphicFramePr>
        <p:xfrm>
          <a:off x="377719" y="32023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A’ᴖA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0347" y="398467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80367" y="399004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0,4</a:t>
            </a:r>
            <a:endParaRPr lang="ru-RU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65041"/>
              </p:ext>
            </p:extLst>
          </p:nvPr>
        </p:nvGraphicFramePr>
        <p:xfrm>
          <a:off x="323528" y="435937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B’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5" y="5229200"/>
            <a:ext cx="5186361" cy="16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79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Нечеткий логический вывод для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двух простых правил.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79512" y="548680"/>
            <a:ext cx="8507288" cy="59046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R1: If x = A</a:t>
            </a:r>
            <a:r>
              <a:rPr 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then y = B</a:t>
            </a:r>
            <a:r>
              <a:rPr 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R2: If x = A</a:t>
            </a:r>
            <a:r>
              <a:rPr 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then y = B</a:t>
            </a:r>
            <a:r>
              <a:rPr 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x = x*</a:t>
            </a:r>
          </a:p>
          <a:p>
            <a:pPr marL="0" indent="0">
              <a:buFont typeface="Arial" pitchFamily="34" charset="0"/>
              <a:buNone/>
            </a:pP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---------------------------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y = B*</a:t>
            </a:r>
          </a:p>
          <a:p>
            <a:pPr marL="0" indent="0">
              <a:buFont typeface="Arial" pitchFamily="34" charset="0"/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6AE3FB71-4FA5-4C87-B8DD-F0FA8272CFEA}" type="slidenum">
              <a:rPr lang="ru-RU" smtClean="0"/>
              <a:t>13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21632"/>
            <a:ext cx="13906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71" y="846507"/>
            <a:ext cx="3705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84657"/>
            <a:ext cx="1924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70324"/>
            <a:ext cx="3114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08" y="2852936"/>
            <a:ext cx="4948238" cy="381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852936"/>
            <a:ext cx="3743325" cy="374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601" y="2165624"/>
            <a:ext cx="3419872" cy="6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0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54868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If x =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then y = B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If x =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then y = B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x*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---------------------------</a:t>
            </a:r>
            <a:endParaRPr lang="ru-RU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 = B*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59" y="213285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ru-RU" baseline="-25000" dirty="0" smtClean="0"/>
              <a:t>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94784"/>
              </p:ext>
            </p:extLst>
          </p:nvPr>
        </p:nvGraphicFramePr>
        <p:xfrm>
          <a:off x="1148587" y="1946682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0,5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0,4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6494" y="303911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en-US" baseline="-25000" dirty="0"/>
              <a:t>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30994"/>
              </p:ext>
            </p:extLst>
          </p:nvPr>
        </p:nvGraphicFramePr>
        <p:xfrm>
          <a:off x="1213522" y="2852936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55052" y="213285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ru-RU" baseline="-25000" dirty="0" smtClean="0"/>
              <a:t>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23896"/>
              </p:ext>
            </p:extLst>
          </p:nvPr>
        </p:nvGraphicFramePr>
        <p:xfrm>
          <a:off x="5292080" y="1946682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87712" y="303911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17347"/>
              </p:ext>
            </p:extLst>
          </p:nvPr>
        </p:nvGraphicFramePr>
        <p:xfrm>
          <a:off x="5330724" y="2860735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1559" y="3933056"/>
            <a:ext cx="201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3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11559" y="458112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Найти </a:t>
            </a:r>
            <a:r>
              <a:rPr lang="en-US" dirty="0" smtClean="0"/>
              <a:t>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708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305" y="87266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ru-RU" baseline="-25000" dirty="0" smtClean="0"/>
              <a:t>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78819"/>
              </p:ext>
            </p:extLst>
          </p:nvPr>
        </p:nvGraphicFramePr>
        <p:xfrm>
          <a:off x="932333" y="686487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0,5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0,4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0240" y="177891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en-US" baseline="-25000" dirty="0"/>
              <a:t>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90020"/>
              </p:ext>
            </p:extLst>
          </p:nvPr>
        </p:nvGraphicFramePr>
        <p:xfrm>
          <a:off x="997268" y="1592741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38798" y="87266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ru-RU" baseline="-25000" dirty="0" smtClean="0"/>
              <a:t>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089601"/>
              </p:ext>
            </p:extLst>
          </p:nvPr>
        </p:nvGraphicFramePr>
        <p:xfrm>
          <a:off x="5075826" y="686487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1458" y="177891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44647"/>
              </p:ext>
            </p:extLst>
          </p:nvPr>
        </p:nvGraphicFramePr>
        <p:xfrm>
          <a:off x="5114470" y="1600540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946964" y="2636912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3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0240" y="3429000"/>
            <a:ext cx="26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dirty="0" smtClean="0"/>
              <a:t>1 = 0,5</a:t>
            </a:r>
          </a:p>
          <a:p>
            <a:r>
              <a:rPr lang="el-GR" dirty="0"/>
              <a:t>α</a:t>
            </a:r>
            <a:r>
              <a:rPr lang="en-US" dirty="0" smtClean="0"/>
              <a:t>2 =  0,3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018748" y="319241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ru-RU" baseline="-25000" dirty="0" smtClean="0"/>
              <a:t>1</a:t>
            </a:r>
            <a:r>
              <a:rPr lang="en-US" dirty="0" smtClean="0"/>
              <a:t>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01374"/>
              </p:ext>
            </p:extLst>
          </p:nvPr>
        </p:nvGraphicFramePr>
        <p:xfrm>
          <a:off x="2555776" y="3006244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051408" y="409867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07146"/>
              </p:ext>
            </p:extLst>
          </p:nvPr>
        </p:nvGraphicFramePr>
        <p:xfrm>
          <a:off x="2594420" y="3920297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1144" y="5013176"/>
            <a:ext cx="196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B’ = B</a:t>
            </a:r>
            <a:r>
              <a:rPr lang="en-US" baseline="-25000" dirty="0" smtClean="0"/>
              <a:t>1</a:t>
            </a:r>
            <a:r>
              <a:rPr lang="en-US" dirty="0" smtClean="0"/>
              <a:t>’ᴜ B</a:t>
            </a:r>
            <a:r>
              <a:rPr lang="en-US" baseline="-25000" dirty="0" smtClean="0"/>
              <a:t>2</a:t>
            </a:r>
            <a:r>
              <a:rPr lang="en-US" dirty="0" smtClean="0"/>
              <a:t>’ =</a:t>
            </a:r>
            <a:endParaRPr lang="ru-RU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575945"/>
              </p:ext>
            </p:extLst>
          </p:nvPr>
        </p:nvGraphicFramePr>
        <p:xfrm>
          <a:off x="2195736" y="4860022"/>
          <a:ext cx="3264024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60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 прямого нечеткого логического вывода</a:t>
            </a:r>
            <a:b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регулятора с двумя входами и одним выходом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908720"/>
            <a:ext cx="806489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96" y="4581128"/>
            <a:ext cx="8034867" cy="169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83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412776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 прямого нечеткого логического вывода</a:t>
            </a:r>
            <a:b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регулятора с двумя входами и одним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выходом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хема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Мамдани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(Не 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синглетон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56083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45224"/>
            <a:ext cx="727280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30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34891" y="108330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ru-RU" baseline="-25000" dirty="0" smtClean="0"/>
              <a:t>1</a:t>
            </a:r>
            <a:r>
              <a:rPr lang="en-US" baseline="-25000" dirty="0" smtClean="0"/>
              <a:t>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42427"/>
              </p:ext>
            </p:extLst>
          </p:nvPr>
        </p:nvGraphicFramePr>
        <p:xfrm>
          <a:off x="971919" y="897135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99826" y="198956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en-US" baseline="-25000" dirty="0" smtClean="0"/>
              <a:t>12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298253"/>
              </p:ext>
            </p:extLst>
          </p:nvPr>
        </p:nvGraphicFramePr>
        <p:xfrm>
          <a:off x="1036854" y="1803389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8384" y="108330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52923"/>
              </p:ext>
            </p:extLst>
          </p:nvPr>
        </p:nvGraphicFramePr>
        <p:xfrm>
          <a:off x="5115412" y="897135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611044" y="198956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1140"/>
              </p:ext>
            </p:extLst>
          </p:nvPr>
        </p:nvGraphicFramePr>
        <p:xfrm>
          <a:off x="5154056" y="1811188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0,9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7240" y="289509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ru-RU" baseline="-25000" dirty="0" smtClean="0"/>
              <a:t>1</a:t>
            </a:r>
            <a:r>
              <a:rPr lang="en-US" dirty="0" smtClean="0"/>
              <a:t>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23760"/>
              </p:ext>
            </p:extLst>
          </p:nvPr>
        </p:nvGraphicFramePr>
        <p:xfrm>
          <a:off x="1044268" y="2708920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72175" y="38013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055"/>
              </p:ext>
            </p:extLst>
          </p:nvPr>
        </p:nvGraphicFramePr>
        <p:xfrm>
          <a:off x="1109203" y="3615174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650733" y="28950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ru-RU" baseline="-25000" dirty="0" smtClean="0"/>
              <a:t>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16418"/>
              </p:ext>
            </p:extLst>
          </p:nvPr>
        </p:nvGraphicFramePr>
        <p:xfrm>
          <a:off x="5187761" y="2708920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683393" y="380134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30137"/>
              </p:ext>
            </p:extLst>
          </p:nvPr>
        </p:nvGraphicFramePr>
        <p:xfrm>
          <a:off x="5226405" y="3622973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35440" y="46985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794939" y="4725144"/>
            <a:ext cx="24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найти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47040" y="54075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06173"/>
              </p:ext>
            </p:extLst>
          </p:nvPr>
        </p:nvGraphicFramePr>
        <p:xfrm>
          <a:off x="1090052" y="5229200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77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46168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" y="1083309"/>
            <a:ext cx="145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’∩</a:t>
            </a:r>
            <a:r>
              <a:rPr lang="ru-RU" dirty="0" smtClean="0"/>
              <a:t>А</a:t>
            </a:r>
            <a:r>
              <a:rPr lang="ru-RU" baseline="-25000" dirty="0" smtClean="0"/>
              <a:t>1</a:t>
            </a:r>
            <a:r>
              <a:rPr lang="en-US" baseline="-25000" dirty="0" smtClean="0"/>
              <a:t>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19261"/>
              </p:ext>
            </p:extLst>
          </p:nvPr>
        </p:nvGraphicFramePr>
        <p:xfrm>
          <a:off x="971919" y="897135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" y="1989563"/>
            <a:ext cx="15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’∩ </a:t>
            </a:r>
            <a:r>
              <a:rPr lang="ru-RU" dirty="0" smtClean="0"/>
              <a:t>А</a:t>
            </a:r>
            <a:r>
              <a:rPr lang="en-US" baseline="-25000" dirty="0" smtClean="0"/>
              <a:t>12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43341"/>
              </p:ext>
            </p:extLst>
          </p:nvPr>
        </p:nvGraphicFramePr>
        <p:xfrm>
          <a:off x="1036854" y="1803389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03146" y="1083309"/>
            <a:ext cx="144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r>
              <a:rPr lang="en-US" dirty="0"/>
              <a:t>∩ </a:t>
            </a:r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00417"/>
              </p:ext>
            </p:extLst>
          </p:nvPr>
        </p:nvGraphicFramePr>
        <p:xfrm>
          <a:off x="5364088" y="897135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3968" y="1989563"/>
            <a:ext cx="140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’∩ A</a:t>
            </a:r>
            <a:r>
              <a:rPr lang="en-US" baseline="-25000" dirty="0" smtClean="0"/>
              <a:t>22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71125"/>
              </p:ext>
            </p:extLst>
          </p:nvPr>
        </p:nvGraphicFramePr>
        <p:xfrm>
          <a:off x="5436096" y="1803389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469856"/>
            <a:ext cx="804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Найдем вначале пересечения входных множеств предпосылки и условия</a:t>
            </a:r>
            <a:r>
              <a:rPr lang="ru-RU" dirty="0"/>
              <a:t> </a:t>
            </a:r>
            <a:r>
              <a:rPr lang="ru-RU" dirty="0" smtClean="0"/>
              <a:t>А</a:t>
            </a:r>
            <a:r>
              <a:rPr lang="en-US" baseline="-25000" dirty="0" err="1"/>
              <a:t>i</a:t>
            </a:r>
            <a:r>
              <a:rPr lang="en-US" dirty="0" smtClean="0"/>
              <a:t>’∩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2578501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Найдем </a:t>
            </a:r>
            <a:r>
              <a:rPr lang="en-US" dirty="0" smtClean="0"/>
              <a:t> </a:t>
            </a:r>
            <a:r>
              <a:rPr lang="ru-RU" dirty="0" smtClean="0"/>
              <a:t>уровни </a:t>
            </a:r>
            <a:r>
              <a:rPr lang="el-GR" dirty="0" smtClean="0"/>
              <a:t>α</a:t>
            </a:r>
            <a:r>
              <a:rPr lang="en-US" baseline="-25000" dirty="0" err="1" smtClean="0"/>
              <a:t>ij</a:t>
            </a:r>
            <a:r>
              <a:rPr lang="en-US" dirty="0" smtClean="0"/>
              <a:t> = sup(</a:t>
            </a:r>
            <a:r>
              <a:rPr lang="ru-RU" dirty="0" smtClean="0"/>
              <a:t>А</a:t>
            </a:r>
            <a:r>
              <a:rPr lang="en-US" baseline="-25000" dirty="0" err="1"/>
              <a:t>i</a:t>
            </a:r>
            <a:r>
              <a:rPr lang="en-US" dirty="0"/>
              <a:t>’∩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)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53826"/>
              </p:ext>
            </p:extLst>
          </p:nvPr>
        </p:nvGraphicFramePr>
        <p:xfrm>
          <a:off x="611560" y="2947833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α11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α12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α21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 smtClean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331912" y="3764539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Найдем </a:t>
            </a:r>
            <a:r>
              <a:rPr lang="en-US" dirty="0" smtClean="0"/>
              <a:t> </a:t>
            </a:r>
            <a:r>
              <a:rPr lang="ru-RU" dirty="0" smtClean="0"/>
              <a:t>уровни </a:t>
            </a:r>
            <a:r>
              <a:rPr lang="el-GR" dirty="0" smtClean="0"/>
              <a:t>α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l-GR" dirty="0" smtClean="0"/>
              <a:t>α</a:t>
            </a:r>
            <a:r>
              <a:rPr lang="ru-RU" baseline="-25000" dirty="0" smtClean="0"/>
              <a:t>2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843808" y="3767040"/>
            <a:ext cx="337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ru-RU" baseline="-25000" dirty="0" smtClean="0"/>
              <a:t>1</a:t>
            </a:r>
            <a:r>
              <a:rPr lang="ru-RU" dirty="0" smtClean="0"/>
              <a:t> = </a:t>
            </a:r>
            <a:r>
              <a:rPr lang="en-US" dirty="0" smtClean="0"/>
              <a:t>min(</a:t>
            </a:r>
            <a:r>
              <a:rPr lang="el-GR" dirty="0" smtClean="0"/>
              <a:t>α</a:t>
            </a:r>
            <a:r>
              <a:rPr lang="en-US" dirty="0" smtClean="0"/>
              <a:t>11,</a:t>
            </a:r>
            <a:r>
              <a:rPr lang="el-GR" dirty="0" smtClean="0"/>
              <a:t>α</a:t>
            </a:r>
            <a:r>
              <a:rPr lang="en-US" dirty="0" smtClean="0"/>
              <a:t>21) = 0,5 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455263" y="3753650"/>
            <a:ext cx="337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/>
              <a:t>2</a:t>
            </a:r>
            <a:r>
              <a:rPr lang="ru-RU" dirty="0" smtClean="0"/>
              <a:t> = </a:t>
            </a:r>
            <a:r>
              <a:rPr lang="en-US" dirty="0" smtClean="0"/>
              <a:t>min(</a:t>
            </a:r>
            <a:r>
              <a:rPr lang="el-GR" dirty="0" smtClean="0"/>
              <a:t>α</a:t>
            </a:r>
            <a:r>
              <a:rPr lang="en-US" dirty="0" smtClean="0"/>
              <a:t>12,</a:t>
            </a:r>
            <a:r>
              <a:rPr lang="el-GR" dirty="0" smtClean="0"/>
              <a:t>α</a:t>
            </a:r>
            <a:r>
              <a:rPr lang="en-US" dirty="0" smtClean="0"/>
              <a:t>22)= 0,4 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31912" y="4109423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Найдем </a:t>
            </a:r>
            <a:r>
              <a:rPr lang="en-US" dirty="0" smtClean="0"/>
              <a:t> </a:t>
            </a:r>
            <a:r>
              <a:rPr lang="ru-RU" dirty="0" smtClean="0"/>
              <a:t>уровни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’ </a:t>
            </a:r>
            <a:r>
              <a:rPr lang="ru-RU" dirty="0" smtClean="0"/>
              <a:t>и </a:t>
            </a:r>
            <a:r>
              <a:rPr lang="en-US" dirty="0"/>
              <a:t>B</a:t>
            </a:r>
            <a:r>
              <a:rPr lang="ru-RU" baseline="-25000" dirty="0" smtClean="0"/>
              <a:t>2</a:t>
            </a:r>
            <a:r>
              <a:rPr lang="en-US" dirty="0" smtClean="0"/>
              <a:t>’  :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02094" y="473948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ru-RU" baseline="-25000" dirty="0" smtClean="0"/>
              <a:t>1</a:t>
            </a:r>
            <a:r>
              <a:rPr lang="en-US" dirty="0" smtClean="0"/>
              <a:t>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58541"/>
              </p:ext>
            </p:extLst>
          </p:nvPr>
        </p:nvGraphicFramePr>
        <p:xfrm>
          <a:off x="939122" y="4553313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41660" y="473168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190577"/>
              </p:ext>
            </p:extLst>
          </p:nvPr>
        </p:nvGraphicFramePr>
        <p:xfrm>
          <a:off x="4984672" y="4553313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9599" y="5387555"/>
            <a:ext cx="24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Найдем </a:t>
            </a:r>
            <a:r>
              <a:rPr lang="en-US" dirty="0" smtClean="0"/>
              <a:t>B’ = B</a:t>
            </a:r>
            <a:r>
              <a:rPr lang="en-US" baseline="-25000" dirty="0" smtClean="0"/>
              <a:t>1</a:t>
            </a:r>
            <a:r>
              <a:rPr lang="en-US" dirty="0" smtClean="0"/>
              <a:t>’UB</a:t>
            </a:r>
            <a:r>
              <a:rPr lang="en-US" baseline="-25000" dirty="0" smtClean="0"/>
              <a:t>2</a:t>
            </a:r>
            <a:r>
              <a:rPr lang="en-US" dirty="0" smtClean="0"/>
              <a:t>’: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95653" y="609211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30957"/>
              </p:ext>
            </p:extLst>
          </p:nvPr>
        </p:nvGraphicFramePr>
        <p:xfrm>
          <a:off x="1038665" y="5913738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92" y="4020781"/>
            <a:ext cx="3884771" cy="54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темы занятия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836712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Нечеткие отношения и импликация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Правило нечеткого логического вывода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Вывод для набора правил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Случай нескольких входных переменных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+mj-lt"/>
                <a:cs typeface="Times New Roman" panose="02020603050405020304" pitchFamily="18" charset="0"/>
              </a:rPr>
              <a:t>Мамдани</a:t>
            </a: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, Ларсен, </a:t>
            </a:r>
            <a:r>
              <a:rPr lang="ru-RU" sz="2000" dirty="0" err="1" smtClean="0">
                <a:latin typeface="+mj-lt"/>
                <a:cs typeface="Times New Roman" panose="02020603050405020304" pitchFamily="18" charset="0"/>
              </a:rPr>
              <a:t>Такаги-Сугено</a:t>
            </a: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 и др.</a:t>
            </a:r>
            <a:endParaRPr lang="ru-RU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3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 прямого нечеткого логического вывода</a:t>
            </a:r>
            <a:b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регулятора с двумя входами и одним выходом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хема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Мамдани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инглетон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6408712" cy="457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4725145"/>
            <a:ext cx="27540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4" y="5373218"/>
            <a:ext cx="3873306" cy="74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82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2307"/>
            <a:ext cx="8229600" cy="56207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92836" y="108330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ru-RU" baseline="-25000" dirty="0" smtClean="0"/>
              <a:t>1</a:t>
            </a:r>
            <a:r>
              <a:rPr lang="en-US" baseline="-25000" dirty="0" smtClean="0"/>
              <a:t>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45661"/>
              </p:ext>
            </p:extLst>
          </p:nvPr>
        </p:nvGraphicFramePr>
        <p:xfrm>
          <a:off x="1029864" y="897135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7771" y="198956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en-US" baseline="-25000" dirty="0" smtClean="0"/>
              <a:t>12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97077"/>
              </p:ext>
            </p:extLst>
          </p:nvPr>
        </p:nvGraphicFramePr>
        <p:xfrm>
          <a:off x="1094799" y="1803389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36329" y="108330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50455"/>
              </p:ext>
            </p:extLst>
          </p:nvPr>
        </p:nvGraphicFramePr>
        <p:xfrm>
          <a:off x="5173357" y="897135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68989" y="198956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74153"/>
              </p:ext>
            </p:extLst>
          </p:nvPr>
        </p:nvGraphicFramePr>
        <p:xfrm>
          <a:off x="5212001" y="1811188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0,9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52884" y="4725144"/>
            <a:ext cx="24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найти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04985" y="54075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67678"/>
              </p:ext>
            </p:extLst>
          </p:nvPr>
        </p:nvGraphicFramePr>
        <p:xfrm>
          <a:off x="1147997" y="5229200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35440" y="46985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35440" y="2924944"/>
            <a:ext cx="480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Значения входных переменных </a:t>
            </a:r>
            <a:r>
              <a:rPr lang="en-US" dirty="0" smtClean="0"/>
              <a:t>u</a:t>
            </a:r>
            <a:r>
              <a:rPr lang="en-US" baseline="-25000" dirty="0" smtClean="0"/>
              <a:t>1</a:t>
            </a:r>
            <a:r>
              <a:rPr lang="en-US" dirty="0" smtClean="0"/>
              <a:t> = 3, u</a:t>
            </a:r>
            <a:r>
              <a:rPr lang="en-US" baseline="-25000" dirty="0" smtClean="0"/>
              <a:t>2 </a:t>
            </a:r>
            <a:r>
              <a:rPr lang="en-US" dirty="0" smtClean="0"/>
              <a:t>= 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231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1576" y="812762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Найдем </a:t>
            </a:r>
            <a:r>
              <a:rPr lang="en-US" dirty="0" smtClean="0"/>
              <a:t> </a:t>
            </a:r>
            <a:r>
              <a:rPr lang="ru-RU" dirty="0" smtClean="0"/>
              <a:t>уровни </a:t>
            </a:r>
            <a:r>
              <a:rPr lang="el-GR" dirty="0" smtClean="0"/>
              <a:t>α</a:t>
            </a:r>
            <a:r>
              <a:rPr lang="en-US" baseline="-25000" dirty="0" err="1" smtClean="0"/>
              <a:t>ij</a:t>
            </a:r>
            <a:r>
              <a:rPr lang="en-US" dirty="0" smtClean="0"/>
              <a:t> = </a:t>
            </a:r>
            <a:r>
              <a:rPr lang="el-GR" dirty="0" smtClean="0"/>
              <a:t>μ</a:t>
            </a:r>
            <a:r>
              <a:rPr lang="en-US" dirty="0" smtClean="0"/>
              <a:t>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/>
              <a:t>)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61733"/>
              </p:ext>
            </p:extLst>
          </p:nvPr>
        </p:nvGraphicFramePr>
        <p:xfrm>
          <a:off x="833624" y="1373013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α11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α12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α21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 smtClean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53976" y="2189719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Найдем </a:t>
            </a:r>
            <a:r>
              <a:rPr lang="en-US" dirty="0" smtClean="0"/>
              <a:t> </a:t>
            </a:r>
            <a:r>
              <a:rPr lang="ru-RU" dirty="0" smtClean="0"/>
              <a:t>уровни </a:t>
            </a:r>
            <a:r>
              <a:rPr lang="el-GR" dirty="0" smtClean="0"/>
              <a:t>α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l-GR" dirty="0" smtClean="0"/>
              <a:t>α</a:t>
            </a:r>
            <a:r>
              <a:rPr lang="ru-RU" baseline="-25000" dirty="0" smtClean="0"/>
              <a:t>2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065872" y="2192220"/>
            <a:ext cx="337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ru-RU" baseline="-25000" dirty="0" smtClean="0"/>
              <a:t>1</a:t>
            </a:r>
            <a:r>
              <a:rPr lang="ru-RU" dirty="0" smtClean="0"/>
              <a:t> = </a:t>
            </a:r>
            <a:r>
              <a:rPr lang="en-US" dirty="0" smtClean="0"/>
              <a:t>min(</a:t>
            </a:r>
            <a:r>
              <a:rPr lang="el-GR" dirty="0" smtClean="0"/>
              <a:t>α</a:t>
            </a:r>
            <a:r>
              <a:rPr lang="en-US" dirty="0" smtClean="0"/>
              <a:t>11,</a:t>
            </a:r>
            <a:r>
              <a:rPr lang="el-GR" dirty="0" smtClean="0"/>
              <a:t>α</a:t>
            </a:r>
            <a:r>
              <a:rPr lang="en-US" dirty="0" smtClean="0"/>
              <a:t>21) = 0,5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677327" y="2178830"/>
            <a:ext cx="337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/>
              <a:t>2</a:t>
            </a:r>
            <a:r>
              <a:rPr lang="ru-RU" dirty="0" smtClean="0"/>
              <a:t> = </a:t>
            </a:r>
            <a:r>
              <a:rPr lang="en-US" dirty="0" smtClean="0"/>
              <a:t>min(</a:t>
            </a:r>
            <a:r>
              <a:rPr lang="el-GR" dirty="0" smtClean="0"/>
              <a:t>α</a:t>
            </a:r>
            <a:r>
              <a:rPr lang="en-US" dirty="0" smtClean="0"/>
              <a:t>12,</a:t>
            </a:r>
            <a:r>
              <a:rPr lang="el-GR" dirty="0" smtClean="0"/>
              <a:t>α</a:t>
            </a:r>
            <a:r>
              <a:rPr lang="en-US" dirty="0" smtClean="0"/>
              <a:t>22)= 0,2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3976" y="2534603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Найдем </a:t>
            </a:r>
            <a:r>
              <a:rPr lang="en-US" dirty="0" smtClean="0"/>
              <a:t> </a:t>
            </a:r>
            <a:r>
              <a:rPr lang="ru-RU" dirty="0" smtClean="0"/>
              <a:t>уровни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’ </a:t>
            </a:r>
            <a:r>
              <a:rPr lang="ru-RU" dirty="0" smtClean="0"/>
              <a:t>и </a:t>
            </a:r>
            <a:r>
              <a:rPr lang="en-US" dirty="0"/>
              <a:t>B</a:t>
            </a:r>
            <a:r>
              <a:rPr lang="ru-RU" baseline="-25000" dirty="0" smtClean="0"/>
              <a:t>2</a:t>
            </a:r>
            <a:r>
              <a:rPr lang="en-US" dirty="0" smtClean="0"/>
              <a:t>’: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24158" y="31646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ru-RU" baseline="-25000" dirty="0" smtClean="0"/>
              <a:t>1</a:t>
            </a:r>
            <a:r>
              <a:rPr lang="en-US" dirty="0" smtClean="0"/>
              <a:t>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42049"/>
              </p:ext>
            </p:extLst>
          </p:nvPr>
        </p:nvGraphicFramePr>
        <p:xfrm>
          <a:off x="1161186" y="2978493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63724" y="31568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9019"/>
              </p:ext>
            </p:extLst>
          </p:nvPr>
        </p:nvGraphicFramePr>
        <p:xfrm>
          <a:off x="5206736" y="2978493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1663" y="3812735"/>
            <a:ext cx="24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Найдем </a:t>
            </a:r>
            <a:r>
              <a:rPr lang="en-US" dirty="0" smtClean="0"/>
              <a:t>B’ = B</a:t>
            </a:r>
            <a:r>
              <a:rPr lang="en-US" baseline="-25000" dirty="0" smtClean="0"/>
              <a:t>1</a:t>
            </a:r>
            <a:r>
              <a:rPr lang="en-US" dirty="0" smtClean="0"/>
              <a:t>’UB</a:t>
            </a:r>
            <a:r>
              <a:rPr lang="en-US" baseline="-25000" dirty="0" smtClean="0"/>
              <a:t>2</a:t>
            </a:r>
            <a:r>
              <a:rPr lang="en-US" dirty="0" smtClean="0"/>
              <a:t>’: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17717" y="451729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90053"/>
              </p:ext>
            </p:extLst>
          </p:nvPr>
        </p:nvGraphicFramePr>
        <p:xfrm>
          <a:off x="1260729" y="4338918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592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Дефаззификация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62068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Дефаззификация</a:t>
            </a:r>
            <a:r>
              <a:rPr lang="ru-RU" dirty="0"/>
              <a:t> в системах нечеткого вывода представляет собой процедуру или процесс нахождения обычного (не нечеткого) значения для каждой из </a:t>
            </a:r>
            <a:r>
              <a:rPr lang="ru-RU" dirty="0" smtClean="0"/>
              <a:t>выходных переменных.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41277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Метод  центра тяжести </a:t>
            </a:r>
            <a:r>
              <a:rPr lang="ru-RU" dirty="0"/>
              <a:t>(</a:t>
            </a:r>
            <a:r>
              <a:rPr lang="ru-RU" dirty="0" err="1"/>
              <a:t>CoG</a:t>
            </a:r>
            <a:r>
              <a:rPr lang="ru-RU" dirty="0"/>
              <a:t>, COG, </a:t>
            </a:r>
            <a:r>
              <a:rPr lang="ru-RU" dirty="0" err="1"/>
              <a:t>Centre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Gravity</a:t>
            </a:r>
            <a:r>
              <a:rPr lang="ru-RU" dirty="0"/>
              <a:t>) или </a:t>
            </a:r>
            <a:r>
              <a:rPr lang="ru-RU" dirty="0" err="1"/>
              <a:t>центроид</a:t>
            </a:r>
            <a:r>
              <a:rPr lang="ru-RU" dirty="0"/>
              <a:t> площади рассчитывается по формуле: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46966" y="3664259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где </a:t>
            </a:r>
            <a:r>
              <a:rPr lang="ru-RU" dirty="0"/>
              <a:t>у — результат </a:t>
            </a:r>
            <a:r>
              <a:rPr lang="ru-RU" dirty="0" err="1"/>
              <a:t>дефаззификации</a:t>
            </a:r>
            <a:r>
              <a:rPr lang="ru-RU" dirty="0"/>
              <a:t>; </a:t>
            </a:r>
            <a:r>
              <a:rPr lang="ru-RU" dirty="0" smtClean="0"/>
              <a:t>х— переменная</a:t>
            </a:r>
            <a:r>
              <a:rPr lang="ru-RU" dirty="0"/>
              <a:t>, соответствующая выходной лингвистической переменной </a:t>
            </a:r>
            <a:r>
              <a:rPr lang="ru-RU" dirty="0" smtClean="0"/>
              <a:t>;        — функция принадлежности </a:t>
            </a:r>
            <a:r>
              <a:rPr lang="ru-RU" dirty="0"/>
              <a:t>нечеткого множества, соответствующего выходной переменной </a:t>
            </a:r>
            <a:r>
              <a:rPr lang="ru-RU" dirty="0" smtClean="0"/>
              <a:t>после этапа </a:t>
            </a:r>
            <a:r>
              <a:rPr lang="ru-RU" dirty="0"/>
              <a:t>аккумуляции; </a:t>
            </a:r>
            <a:r>
              <a:rPr lang="ru-RU" dirty="0" err="1"/>
              <a:t>Min</a:t>
            </a:r>
            <a:r>
              <a:rPr lang="ru-RU" dirty="0"/>
              <a:t> и </a:t>
            </a:r>
            <a:r>
              <a:rPr lang="ru-RU" dirty="0" err="1"/>
              <a:t>Мaх</a:t>
            </a:r>
            <a:r>
              <a:rPr lang="ru-RU" dirty="0"/>
              <a:t>— левая и правая точки интервала носителя нечеткого множества рассматриваемой выходной переменной 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1" y="5149477"/>
            <a:ext cx="8424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</a:t>
            </a:r>
            <a:r>
              <a:rPr lang="ru-RU" dirty="0" err="1"/>
              <a:t>дефаззификации</a:t>
            </a:r>
            <a:r>
              <a:rPr lang="ru-RU" dirty="0"/>
              <a:t> методом центра тяжести обычное (не нечеткое) значение выходной переменной равно абсциссе центра тяжести площади, ограниченной графиком </a:t>
            </a:r>
            <a:r>
              <a:rPr lang="ru-RU" dirty="0" smtClean="0"/>
              <a:t>кривой функции </a:t>
            </a:r>
            <a:r>
              <a:rPr lang="ru-RU" dirty="0"/>
              <a:t>принадлежности соответствующей выходной переменной.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223224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16832"/>
            <a:ext cx="3744416" cy="175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03" y="4015943"/>
            <a:ext cx="349250" cy="22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294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0"/>
            <a:ext cx="8229600" cy="475331"/>
          </a:xfrm>
        </p:spPr>
        <p:txBody>
          <a:bodyPr>
            <a:normAutofit/>
          </a:bodyPr>
          <a:lstStyle/>
          <a:p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Дефаззификация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40466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Метод центра </a:t>
            </a:r>
            <a:r>
              <a:rPr lang="ru-RU" b="1" dirty="0"/>
              <a:t>тяжести для одноточечных </a:t>
            </a:r>
            <a:r>
              <a:rPr lang="ru-RU" b="1" dirty="0" smtClean="0"/>
              <a:t>множеств </a:t>
            </a:r>
            <a:r>
              <a:rPr lang="ru-RU" dirty="0" smtClean="0"/>
              <a:t>(COGS</a:t>
            </a:r>
            <a:r>
              <a:rPr lang="ru-RU" dirty="0"/>
              <a:t>, </a:t>
            </a:r>
            <a:r>
              <a:rPr lang="ru-RU" dirty="0" err="1"/>
              <a:t>Centre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Gravity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Singletons</a:t>
            </a:r>
            <a:r>
              <a:rPr lang="ru-RU" dirty="0"/>
              <a:t>) </a:t>
            </a:r>
            <a:r>
              <a:rPr lang="ru-RU" dirty="0" smtClean="0"/>
              <a:t>рассчитывается </a:t>
            </a:r>
            <a:r>
              <a:rPr lang="ru-RU" dirty="0"/>
              <a:t>по формуле: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261584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96752"/>
            <a:ext cx="396044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3568" y="28993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n — число одноточечных (одноэлементных) нечетких множеств, каждое из которых характеризует единственное значение рассматриваемой выходной лингвистической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163286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Дефаззификация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62068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Метод центра </a:t>
            </a:r>
            <a:r>
              <a:rPr lang="ru-RU" b="1" dirty="0"/>
              <a:t>площади </a:t>
            </a:r>
            <a:r>
              <a:rPr lang="ru-RU" dirty="0"/>
              <a:t>(</a:t>
            </a:r>
            <a:r>
              <a:rPr lang="ru-RU" dirty="0" err="1"/>
              <a:t>СоА</a:t>
            </a:r>
            <a:r>
              <a:rPr lang="ru-RU" dirty="0"/>
              <a:t>, СОА, </a:t>
            </a:r>
            <a:r>
              <a:rPr lang="ru-RU" dirty="0" err="1"/>
              <a:t>Centre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, </a:t>
            </a:r>
            <a:r>
              <a:rPr lang="ru-RU" dirty="0" err="1"/>
              <a:t>Bisector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) равен у = u, где значение </a:t>
            </a:r>
            <a:r>
              <a:rPr lang="ru-RU" dirty="0" smtClean="0"/>
              <a:t>u определяется </a:t>
            </a:r>
            <a:r>
              <a:rPr lang="ru-RU" dirty="0"/>
              <a:t>из уравнения: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2" y="1484784"/>
            <a:ext cx="279700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15056"/>
            <a:ext cx="4104456" cy="17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3114226"/>
            <a:ext cx="83112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Другими словами, центр площади равен абсциссе, которая делит площадь, ограниченную графиком кривой функции принадлежности соответствующей выходной переменной, </a:t>
            </a:r>
            <a:r>
              <a:rPr lang="ru-RU" dirty="0" smtClean="0"/>
              <a:t>на две </a:t>
            </a:r>
            <a:r>
              <a:rPr lang="ru-RU" dirty="0"/>
              <a:t>равные части. Иногда центр площади называют биссектрисой площади. Этот метод </a:t>
            </a:r>
            <a:r>
              <a:rPr lang="ru-RU" dirty="0" smtClean="0"/>
              <a:t>не может </a:t>
            </a:r>
            <a:r>
              <a:rPr lang="ru-RU" dirty="0"/>
              <a:t>быть использован в случае одноточечных множеств.</a:t>
            </a:r>
          </a:p>
        </p:txBody>
      </p:sp>
    </p:spTree>
    <p:extLst>
      <p:ext uri="{BB962C8B-B14F-4D97-AF65-F5344CB8AC3E}">
        <p14:creationId xmlns:p14="http://schemas.microsoft.com/office/powerpoint/2010/main" val="306896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194483821"/>
              </p:ext>
            </p:extLst>
          </p:nvPr>
        </p:nvGraphicFramePr>
        <p:xfrm>
          <a:off x="1632012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83671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найти значение выходной переменной после операции агрегирования, используя метод центра тяжести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593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134076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= (5*0.4 + 15*0.6 + 20*0.8 + 25*0.6) /(0.4+0.6+0.8+0.6) = 17.5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352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53369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6756" y="539388"/>
            <a:ext cx="867724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упражнении требуется поставить диагнозы пациентам больницы.</a:t>
            </a:r>
            <a:endParaRPr lang="en-US" dirty="0" smtClean="0"/>
          </a:p>
          <a:p>
            <a:endParaRPr lang="ru-RU" sz="800" dirty="0" smtClean="0"/>
          </a:p>
          <a:p>
            <a:r>
              <a:rPr lang="ru-RU" dirty="0" smtClean="0"/>
              <a:t>Имеется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 множество пациентов</a:t>
            </a:r>
            <a:r>
              <a:rPr lang="en-US" dirty="0" smtClean="0"/>
              <a:t> P = {P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}</a:t>
            </a:r>
            <a:r>
              <a:rPr lang="en-US" dirty="0"/>
              <a:t>;</a:t>
            </a:r>
            <a:endParaRPr lang="ru-RU" dirty="0" smtClean="0"/>
          </a:p>
          <a:p>
            <a:r>
              <a:rPr lang="ru-RU" dirty="0"/>
              <a:t>м</a:t>
            </a:r>
            <a:r>
              <a:rPr lang="ru-RU" dirty="0" smtClean="0"/>
              <a:t>ножество симптомов </a:t>
            </a:r>
            <a:r>
              <a:rPr lang="en-US" dirty="0" smtClean="0"/>
              <a:t>S = {S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S</a:t>
            </a:r>
            <a:r>
              <a:rPr lang="en-US" baseline="-25000" dirty="0" smtClean="0"/>
              <a:t>3</a:t>
            </a:r>
            <a:r>
              <a:rPr lang="en-US" dirty="0" smtClean="0"/>
              <a:t>, S</a:t>
            </a:r>
            <a:r>
              <a:rPr lang="en-US" baseline="-25000" dirty="0" smtClean="0"/>
              <a:t>4</a:t>
            </a:r>
            <a:r>
              <a:rPr lang="en-US" dirty="0" smtClean="0"/>
              <a:t>};</a:t>
            </a:r>
          </a:p>
          <a:p>
            <a:r>
              <a:rPr lang="ru-RU" dirty="0"/>
              <a:t>м</a:t>
            </a:r>
            <a:r>
              <a:rPr lang="ru-RU" dirty="0" smtClean="0"/>
              <a:t>ножество диагнозов </a:t>
            </a:r>
            <a:r>
              <a:rPr lang="en-US" dirty="0" smtClean="0"/>
              <a:t>D = {D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D</a:t>
            </a:r>
            <a:r>
              <a:rPr lang="en-US" baseline="-25000" dirty="0" smtClean="0"/>
              <a:t>3</a:t>
            </a:r>
            <a:r>
              <a:rPr lang="en-US" dirty="0" smtClean="0"/>
              <a:t>}.</a:t>
            </a:r>
          </a:p>
          <a:p>
            <a:endParaRPr lang="en-US" sz="800" dirty="0"/>
          </a:p>
          <a:p>
            <a:r>
              <a:rPr lang="ru-RU" dirty="0" smtClean="0"/>
              <a:t>Путем опроса пациентов и с помощью анализов была установлена степень наличия того или иного симптома у каждого из пациентов, что выражается нечетким отношением </a:t>
            </a:r>
            <a:r>
              <a:rPr lang="en-US" dirty="0" smtClean="0"/>
              <a:t>“</a:t>
            </a:r>
            <a:r>
              <a:rPr lang="ru-RU" dirty="0" smtClean="0"/>
              <a:t>пациенты</a:t>
            </a:r>
            <a:r>
              <a:rPr lang="en-US" dirty="0" smtClean="0"/>
              <a:t> - </a:t>
            </a:r>
            <a:r>
              <a:rPr lang="ru-RU" dirty="0" smtClean="0"/>
              <a:t>симптомы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en-US" dirty="0" smtClean="0"/>
              <a:t>PS =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Степень важности наличия симптома для постановки диагноза выражается нечетким отношением </a:t>
            </a:r>
            <a:r>
              <a:rPr lang="en-US" dirty="0" smtClean="0"/>
              <a:t>“</a:t>
            </a:r>
            <a:r>
              <a:rPr lang="ru-RU" dirty="0" smtClean="0"/>
              <a:t>симптомы - диагнозы</a:t>
            </a:r>
            <a:r>
              <a:rPr lang="en-US" dirty="0" smtClean="0"/>
              <a:t>”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SD = </a:t>
            </a:r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87714"/>
              </p:ext>
            </p:extLst>
          </p:nvPr>
        </p:nvGraphicFramePr>
        <p:xfrm>
          <a:off x="1187624" y="3068960"/>
          <a:ext cx="3960440" cy="100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  <a:gridCol w="792088"/>
              </a:tblGrid>
              <a:tr h="336037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81688"/>
              </p:ext>
            </p:extLst>
          </p:nvPr>
        </p:nvGraphicFramePr>
        <p:xfrm>
          <a:off x="1187624" y="4659824"/>
          <a:ext cx="3617752" cy="179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438"/>
                <a:gridCol w="904438"/>
                <a:gridCol w="904438"/>
                <a:gridCol w="904438"/>
              </a:tblGrid>
              <a:tr h="358702">
                <a:tc>
                  <a:txBody>
                    <a:bodyPr/>
                    <a:lstStyle/>
                    <a:p>
                      <a:pPr algn="ctr"/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sz="16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ru-RU" sz="1600" b="1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02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02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02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807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636"/>
            <a:ext cx="8229600" cy="52004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54868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Поставить диагнозы пациентам означает найти  нечеткое отношение  </a:t>
            </a:r>
            <a:r>
              <a:rPr lang="en-US" dirty="0" smtClean="0"/>
              <a:t>PD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пациенты - диагнозы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Это можно сделать, используя правило </a:t>
            </a:r>
            <a:r>
              <a:rPr lang="en-US" dirty="0" smtClean="0"/>
              <a:t>max-min </a:t>
            </a:r>
            <a:r>
              <a:rPr lang="ru-RU" dirty="0" smtClean="0"/>
              <a:t>композиции.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9168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 = PS </a:t>
            </a:r>
            <a:r>
              <a:rPr lang="en-US" dirty="0" smtClean="0">
                <a:latin typeface="Calibri"/>
              </a:rPr>
              <a:t>ο SD =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49702"/>
              </p:ext>
            </p:extLst>
          </p:nvPr>
        </p:nvGraphicFramePr>
        <p:xfrm>
          <a:off x="2195736" y="1782108"/>
          <a:ext cx="3528390" cy="107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/>
                <a:gridCol w="705678"/>
                <a:gridCol w="705678"/>
                <a:gridCol w="705678"/>
                <a:gridCol w="705678"/>
              </a:tblGrid>
              <a:tr h="356943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4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4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83952"/>
              </p:ext>
            </p:extLst>
          </p:nvPr>
        </p:nvGraphicFramePr>
        <p:xfrm>
          <a:off x="5940152" y="1700808"/>
          <a:ext cx="2520280" cy="179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70"/>
                <a:gridCol w="630070"/>
                <a:gridCol w="630070"/>
                <a:gridCol w="630070"/>
              </a:tblGrid>
              <a:tr h="358702">
                <a:tc>
                  <a:txBody>
                    <a:bodyPr/>
                    <a:lstStyle/>
                    <a:p>
                      <a:pPr algn="ctr"/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sz="16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ru-RU" sz="1600" b="1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02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02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02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37170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92689"/>
              </p:ext>
            </p:extLst>
          </p:nvPr>
        </p:nvGraphicFramePr>
        <p:xfrm>
          <a:off x="1513348" y="3693024"/>
          <a:ext cx="32746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69"/>
                <a:gridCol w="818669"/>
                <a:gridCol w="818669"/>
                <a:gridCol w="81866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71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Нечеткая импликация (напоминание)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45" y="4365104"/>
            <a:ext cx="784887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4906"/>
            <a:ext cx="8280920" cy="388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606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599239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Построить нечеткую базу знаний (использовать не менее 3 </a:t>
            </a:r>
            <a:r>
              <a:rPr lang="ru-RU" dirty="0" smtClean="0"/>
              <a:t>лингвистических </a:t>
            </a:r>
            <a:r>
              <a:rPr lang="ru-RU" dirty="0"/>
              <a:t>переменных) для задачи определения временных затрат для </a:t>
            </a:r>
            <a:r>
              <a:rPr lang="ru-RU" dirty="0" smtClean="0"/>
              <a:t>решения </a:t>
            </a:r>
            <a:r>
              <a:rPr lang="ru-RU" dirty="0"/>
              <a:t>студентом задач данного пособия (учитывать успеваемость студента </a:t>
            </a:r>
            <a:r>
              <a:rPr lang="ru-RU" dirty="0" smtClean="0"/>
              <a:t>и </a:t>
            </a:r>
            <a:r>
              <a:rPr lang="ru-RU" dirty="0"/>
              <a:t>количество решаемых вариантов), проверить ее на полноту и произвести </a:t>
            </a:r>
            <a:r>
              <a:rPr lang="ru-RU" dirty="0" smtClean="0"/>
              <a:t>нечеткий </a:t>
            </a:r>
            <a:r>
              <a:rPr lang="ru-RU" dirty="0"/>
              <a:t>вывод для конкретных значений (выбрать случайным образом).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2766" y="2076567"/>
            <a:ext cx="86217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Предложения, описывающие задачу </a:t>
            </a:r>
            <a:r>
              <a:rPr lang="ru-RU" dirty="0" smtClean="0"/>
              <a:t>следующие: </a:t>
            </a:r>
            <a:endParaRPr lang="en-US" dirty="0" smtClean="0"/>
          </a:p>
          <a:p>
            <a:endParaRPr lang="ru-RU" dirty="0"/>
          </a:p>
          <a:p>
            <a:r>
              <a:rPr lang="en-US" dirty="0" smtClean="0"/>
              <a:t>R1: </a:t>
            </a:r>
            <a:r>
              <a:rPr lang="ru-RU" i="1" dirty="0" smtClean="0"/>
              <a:t>ЕСЛИ</a:t>
            </a:r>
            <a:r>
              <a:rPr lang="ru-RU" dirty="0" smtClean="0"/>
              <a:t> </a:t>
            </a:r>
            <a:r>
              <a:rPr lang="ru-RU" dirty="0"/>
              <a:t>успеваемость студента </a:t>
            </a:r>
            <a:r>
              <a:rPr lang="ru-RU" b="1" dirty="0"/>
              <a:t>высокая</a:t>
            </a:r>
            <a:r>
              <a:rPr lang="ru-RU" dirty="0"/>
              <a:t> </a:t>
            </a:r>
            <a:r>
              <a:rPr lang="ru-RU" i="1" dirty="0" smtClean="0"/>
              <a:t>ИЛИ</a:t>
            </a:r>
            <a:r>
              <a:rPr lang="ru-RU" dirty="0" smtClean="0"/>
              <a:t> </a:t>
            </a:r>
            <a:r>
              <a:rPr lang="ru-RU" b="1" dirty="0"/>
              <a:t>хорошая</a:t>
            </a:r>
            <a:r>
              <a:rPr lang="ru-RU" dirty="0"/>
              <a:t> </a:t>
            </a:r>
            <a:r>
              <a:rPr lang="ru-RU" i="1" dirty="0" smtClean="0"/>
              <a:t>И</a:t>
            </a:r>
            <a:r>
              <a:rPr lang="ru-RU" dirty="0" smtClean="0"/>
              <a:t> </a:t>
            </a:r>
            <a:r>
              <a:rPr lang="ru-RU" dirty="0"/>
              <a:t>он </a:t>
            </a:r>
            <a:r>
              <a:rPr lang="ru-RU" dirty="0" smtClean="0"/>
              <a:t>решает </a:t>
            </a:r>
            <a:r>
              <a:rPr lang="ru-RU" b="1" dirty="0"/>
              <a:t>малое</a:t>
            </a:r>
            <a:r>
              <a:rPr lang="ru-RU" dirty="0"/>
              <a:t> </a:t>
            </a:r>
            <a:r>
              <a:rPr lang="ru-RU" dirty="0" smtClean="0"/>
              <a:t>количество </a:t>
            </a:r>
            <a:r>
              <a:rPr lang="ru-RU" dirty="0"/>
              <a:t>вариантов, </a:t>
            </a:r>
            <a:r>
              <a:rPr lang="ru-RU" i="1" dirty="0" smtClean="0"/>
              <a:t>ТО</a:t>
            </a:r>
            <a:r>
              <a:rPr lang="ru-RU" dirty="0" smtClean="0"/>
              <a:t> </a:t>
            </a:r>
            <a:r>
              <a:rPr lang="ru-RU" dirty="0"/>
              <a:t>ему требуется </a:t>
            </a:r>
            <a:r>
              <a:rPr lang="ru-RU" b="1" dirty="0"/>
              <a:t>немного</a:t>
            </a:r>
            <a:r>
              <a:rPr lang="ru-RU" dirty="0"/>
              <a:t> времени.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R</a:t>
            </a:r>
            <a:r>
              <a:rPr lang="ru-RU" dirty="0" smtClean="0">
                <a:solidFill>
                  <a:prstClr val="black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ru-RU" i="1" dirty="0" smtClean="0"/>
              <a:t>ЕСЛИ</a:t>
            </a:r>
            <a:r>
              <a:rPr lang="ru-RU" dirty="0" smtClean="0"/>
              <a:t> </a:t>
            </a:r>
            <a:r>
              <a:rPr lang="ru-RU" dirty="0"/>
              <a:t>успеваемость студента </a:t>
            </a:r>
            <a:r>
              <a:rPr lang="ru-RU" b="1" dirty="0"/>
              <a:t>высокая</a:t>
            </a:r>
            <a:r>
              <a:rPr lang="ru-RU" dirty="0"/>
              <a:t> </a:t>
            </a:r>
            <a:r>
              <a:rPr lang="ru-RU" i="1" dirty="0" smtClean="0"/>
              <a:t>ИЛИ</a:t>
            </a:r>
            <a:r>
              <a:rPr lang="ru-RU" dirty="0" smtClean="0"/>
              <a:t> </a:t>
            </a:r>
            <a:r>
              <a:rPr lang="ru-RU" b="1" dirty="0" smtClean="0"/>
              <a:t>хорошая</a:t>
            </a:r>
            <a:r>
              <a:rPr lang="ru-RU" i="1" dirty="0" smtClean="0"/>
              <a:t> И </a:t>
            </a:r>
            <a:r>
              <a:rPr lang="ru-RU" dirty="0" smtClean="0"/>
              <a:t>он решает </a:t>
            </a:r>
            <a:r>
              <a:rPr lang="ru-RU" b="1" dirty="0"/>
              <a:t>много</a:t>
            </a:r>
            <a:r>
              <a:rPr lang="ru-RU" dirty="0"/>
              <a:t> </a:t>
            </a:r>
            <a:r>
              <a:rPr lang="ru-RU" dirty="0" smtClean="0"/>
              <a:t>вариантов</a:t>
            </a:r>
            <a:r>
              <a:rPr lang="ru-RU" dirty="0"/>
              <a:t>, </a:t>
            </a:r>
            <a:r>
              <a:rPr lang="ru-RU" i="1" dirty="0" smtClean="0"/>
              <a:t>ТО</a:t>
            </a:r>
            <a:r>
              <a:rPr lang="ru-RU" dirty="0" smtClean="0"/>
              <a:t> </a:t>
            </a:r>
            <a:r>
              <a:rPr lang="ru-RU" dirty="0"/>
              <a:t>ему требуется </a:t>
            </a:r>
            <a:r>
              <a:rPr lang="ru-RU" b="1" dirty="0"/>
              <a:t>достаточно большой </a:t>
            </a:r>
            <a:r>
              <a:rPr lang="ru-RU" dirty="0"/>
              <a:t>промежуток времени.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R</a:t>
            </a:r>
            <a:r>
              <a:rPr lang="ru-RU" dirty="0" smtClean="0">
                <a:solidFill>
                  <a:prstClr val="black"/>
                </a:solidFill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  <a:r>
              <a:rPr lang="ru-RU" dirty="0" smtClean="0"/>
              <a:t> </a:t>
            </a:r>
            <a:r>
              <a:rPr lang="ru-RU" i="1" dirty="0" smtClean="0"/>
              <a:t>ЕСЛИ</a:t>
            </a:r>
            <a:r>
              <a:rPr lang="ru-RU" dirty="0" smtClean="0"/>
              <a:t> </a:t>
            </a:r>
            <a:r>
              <a:rPr lang="ru-RU" dirty="0"/>
              <a:t>успеваемость студента </a:t>
            </a:r>
            <a:r>
              <a:rPr lang="ru-RU" b="1" dirty="0"/>
              <a:t>низкая</a:t>
            </a:r>
            <a:r>
              <a:rPr lang="ru-RU" dirty="0"/>
              <a:t> </a:t>
            </a:r>
            <a:r>
              <a:rPr lang="ru-RU" i="1" dirty="0" smtClean="0"/>
              <a:t>И</a:t>
            </a:r>
            <a:r>
              <a:rPr lang="ru-RU" dirty="0" smtClean="0"/>
              <a:t> </a:t>
            </a:r>
            <a:r>
              <a:rPr lang="ru-RU" dirty="0"/>
              <a:t>он </a:t>
            </a:r>
            <a:r>
              <a:rPr lang="ru-RU" dirty="0" smtClean="0"/>
              <a:t>решает </a:t>
            </a:r>
            <a:r>
              <a:rPr lang="ru-RU" b="1" dirty="0"/>
              <a:t>много</a:t>
            </a:r>
            <a:r>
              <a:rPr lang="ru-RU" dirty="0"/>
              <a:t> вариантов, </a:t>
            </a:r>
            <a:r>
              <a:rPr lang="ru-RU" i="1" dirty="0" smtClean="0"/>
              <a:t>ТО</a:t>
            </a:r>
            <a:r>
              <a:rPr lang="ru-RU" dirty="0" smtClean="0"/>
              <a:t> ему </a:t>
            </a:r>
            <a:r>
              <a:rPr lang="ru-RU" dirty="0"/>
              <a:t>требуется </a:t>
            </a:r>
            <a:r>
              <a:rPr lang="ru-RU" b="1" dirty="0"/>
              <a:t>много</a:t>
            </a:r>
            <a:r>
              <a:rPr lang="ru-RU" dirty="0"/>
              <a:t> времени.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R</a:t>
            </a:r>
            <a:r>
              <a:rPr lang="ru-RU" dirty="0" smtClean="0">
                <a:solidFill>
                  <a:prstClr val="black"/>
                </a:solidFill>
              </a:rPr>
              <a:t>4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ru-RU" i="1" dirty="0" smtClean="0"/>
              <a:t>ЕСЛИ</a:t>
            </a:r>
            <a:r>
              <a:rPr lang="ru-RU" dirty="0" smtClean="0"/>
              <a:t> </a:t>
            </a:r>
            <a:r>
              <a:rPr lang="ru-RU" dirty="0"/>
              <a:t>успеваемость студента </a:t>
            </a:r>
            <a:r>
              <a:rPr lang="ru-RU" b="1" dirty="0"/>
              <a:t>средняя</a:t>
            </a:r>
            <a:r>
              <a:rPr lang="ru-RU" dirty="0"/>
              <a:t> </a:t>
            </a:r>
            <a:r>
              <a:rPr lang="ru-RU" i="1" dirty="0" smtClean="0"/>
              <a:t>И</a:t>
            </a:r>
            <a:r>
              <a:rPr lang="ru-RU" dirty="0" smtClean="0"/>
              <a:t> </a:t>
            </a:r>
            <a:r>
              <a:rPr lang="ru-RU" dirty="0"/>
              <a:t>он </a:t>
            </a:r>
            <a:r>
              <a:rPr lang="ru-RU" dirty="0" smtClean="0"/>
              <a:t>решает </a:t>
            </a:r>
            <a:r>
              <a:rPr lang="ru-RU" dirty="0"/>
              <a:t>достаточно </a:t>
            </a:r>
            <a:r>
              <a:rPr lang="ru-RU" b="1" dirty="0"/>
              <a:t>большое</a:t>
            </a:r>
            <a:r>
              <a:rPr lang="ru-RU" dirty="0"/>
              <a:t> </a:t>
            </a:r>
            <a:r>
              <a:rPr lang="ru-RU" dirty="0" smtClean="0"/>
              <a:t>количество </a:t>
            </a:r>
            <a:r>
              <a:rPr lang="ru-RU" dirty="0"/>
              <a:t>вариантов, </a:t>
            </a:r>
            <a:r>
              <a:rPr lang="ru-RU" i="1" dirty="0" smtClean="0"/>
              <a:t>ТО</a:t>
            </a:r>
            <a:r>
              <a:rPr lang="ru-RU" dirty="0" smtClean="0"/>
              <a:t> </a:t>
            </a:r>
            <a:r>
              <a:rPr lang="ru-RU" dirty="0"/>
              <a:t>ему требуется достаточно </a:t>
            </a:r>
            <a:r>
              <a:rPr lang="ru-RU" b="1" dirty="0"/>
              <a:t>большой</a:t>
            </a:r>
            <a:r>
              <a:rPr lang="ru-RU" dirty="0"/>
              <a:t> промежуток </a:t>
            </a:r>
          </a:p>
          <a:p>
            <a:r>
              <a:rPr lang="ru-RU" dirty="0"/>
              <a:t>времени.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522920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1. Требуется создать базу правил в форме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R…: </a:t>
            </a:r>
            <a:r>
              <a:rPr lang="ru-RU" b="1" dirty="0" smtClean="0"/>
              <a:t>ЕСЛИ </a:t>
            </a:r>
            <a:r>
              <a:rPr lang="ru-RU" b="1" dirty="0"/>
              <a:t>У</a:t>
            </a:r>
            <a:r>
              <a:rPr lang="ru-RU" b="1" dirty="0" smtClean="0"/>
              <a:t>спеваемость =</a:t>
            </a:r>
            <a:r>
              <a:rPr lang="en-US" b="1" dirty="0" smtClean="0"/>
              <a:t> “…” </a:t>
            </a:r>
            <a:r>
              <a:rPr lang="ru-RU" b="1" dirty="0" smtClean="0"/>
              <a:t>И Количество вариантов =</a:t>
            </a:r>
            <a:r>
              <a:rPr lang="en-US" b="1" dirty="0" smtClean="0"/>
              <a:t> “</a:t>
            </a:r>
            <a:r>
              <a:rPr lang="ru-RU" b="1" dirty="0" smtClean="0"/>
              <a:t>…</a:t>
            </a:r>
            <a:r>
              <a:rPr lang="en-US" b="1" dirty="0" smtClean="0"/>
              <a:t> ”, </a:t>
            </a:r>
            <a:r>
              <a:rPr lang="ru-RU" b="1" dirty="0" smtClean="0"/>
              <a:t>ТО Количество времени = </a:t>
            </a:r>
            <a:r>
              <a:rPr lang="en-US" b="1" dirty="0" smtClean="0"/>
              <a:t>“…”;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86719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692696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учетом выделенных лингвистических переменных, нечеткие правила </a:t>
            </a:r>
          </a:p>
          <a:p>
            <a:r>
              <a:rPr lang="ru-RU" dirty="0"/>
              <a:t>следующие: 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1. </a:t>
            </a:r>
            <a:r>
              <a:rPr lang="ru-RU" dirty="0" smtClean="0"/>
              <a:t>ЕСЛИ </a:t>
            </a:r>
            <a:r>
              <a:rPr lang="ru-RU" b="1" dirty="0"/>
              <a:t>Успеваемость</a:t>
            </a:r>
            <a:r>
              <a:rPr lang="ru-RU" dirty="0"/>
              <a:t> = «</a:t>
            </a:r>
            <a:r>
              <a:rPr lang="ru-RU" i="1" dirty="0"/>
              <a:t>высокая</a:t>
            </a:r>
            <a:r>
              <a:rPr lang="ru-RU" dirty="0" smtClean="0"/>
              <a:t>» ИЛИ </a:t>
            </a:r>
            <a:r>
              <a:rPr lang="ru-RU" b="1" dirty="0" smtClean="0"/>
              <a:t>Успеваемость</a:t>
            </a:r>
            <a:r>
              <a:rPr lang="ru-RU" dirty="0" smtClean="0"/>
              <a:t> </a:t>
            </a:r>
            <a:r>
              <a:rPr lang="ru-RU" dirty="0"/>
              <a:t>= «</a:t>
            </a:r>
            <a:r>
              <a:rPr lang="ru-RU" i="1" dirty="0"/>
              <a:t>средняя</a:t>
            </a:r>
            <a:r>
              <a:rPr lang="ru-RU" dirty="0" smtClean="0"/>
              <a:t>» И </a:t>
            </a:r>
            <a:r>
              <a:rPr lang="ru-RU" b="1" dirty="0" smtClean="0"/>
              <a:t>Количество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b="1" dirty="0"/>
              <a:t>вариантов</a:t>
            </a:r>
            <a:r>
              <a:rPr lang="ru-RU" dirty="0"/>
              <a:t> = «</a:t>
            </a:r>
            <a:r>
              <a:rPr lang="ru-RU" i="1" dirty="0"/>
              <a:t>мало</a:t>
            </a:r>
            <a:r>
              <a:rPr lang="ru-RU" dirty="0"/>
              <a:t>», </a:t>
            </a:r>
            <a:r>
              <a:rPr lang="ru-RU" dirty="0" smtClean="0"/>
              <a:t>ТО </a:t>
            </a:r>
            <a:r>
              <a:rPr lang="ru-RU" b="1" dirty="0"/>
              <a:t>Количество времени </a:t>
            </a:r>
            <a:r>
              <a:rPr lang="ru-RU" dirty="0"/>
              <a:t>= «</a:t>
            </a:r>
            <a:r>
              <a:rPr lang="ru-RU" i="1" dirty="0"/>
              <a:t>мало</a:t>
            </a:r>
            <a:r>
              <a:rPr lang="ru-RU" dirty="0"/>
              <a:t>». </a:t>
            </a:r>
          </a:p>
          <a:p>
            <a:r>
              <a:rPr lang="ru-RU" dirty="0"/>
              <a:t>2. </a:t>
            </a:r>
            <a:r>
              <a:rPr lang="ru-RU" dirty="0" smtClean="0"/>
              <a:t>ЕСЛИ </a:t>
            </a:r>
            <a:r>
              <a:rPr lang="ru-RU" b="1" dirty="0"/>
              <a:t>Успеваемость</a:t>
            </a:r>
            <a:r>
              <a:rPr lang="ru-RU" dirty="0"/>
              <a:t> = «</a:t>
            </a:r>
            <a:r>
              <a:rPr lang="ru-RU" i="1" dirty="0"/>
              <a:t>высокая</a:t>
            </a:r>
            <a:r>
              <a:rPr lang="ru-RU" dirty="0"/>
              <a:t>» </a:t>
            </a:r>
            <a:r>
              <a:rPr lang="ru-RU" dirty="0" smtClean="0"/>
              <a:t>ИЛИ </a:t>
            </a:r>
            <a:r>
              <a:rPr lang="ru-RU" b="1" dirty="0"/>
              <a:t>Успеваемость</a:t>
            </a:r>
            <a:r>
              <a:rPr lang="ru-RU" dirty="0"/>
              <a:t> = «</a:t>
            </a:r>
            <a:r>
              <a:rPr lang="ru-RU" i="1" dirty="0"/>
              <a:t>средняя</a:t>
            </a:r>
            <a:r>
              <a:rPr lang="ru-RU" dirty="0"/>
              <a:t>» </a:t>
            </a:r>
            <a:r>
              <a:rPr lang="ru-RU" dirty="0" smtClean="0"/>
              <a:t>И </a:t>
            </a:r>
            <a:r>
              <a:rPr lang="ru-RU" b="1" dirty="0"/>
              <a:t>Количество</a:t>
            </a:r>
            <a:r>
              <a:rPr lang="ru-RU" dirty="0"/>
              <a:t> </a:t>
            </a:r>
          </a:p>
          <a:p>
            <a:r>
              <a:rPr lang="ru-RU" b="1" dirty="0"/>
              <a:t>вариантов</a:t>
            </a:r>
            <a:r>
              <a:rPr lang="ru-RU" dirty="0"/>
              <a:t> = «</a:t>
            </a:r>
            <a:r>
              <a:rPr lang="ru-RU" i="1" dirty="0"/>
              <a:t>много</a:t>
            </a:r>
            <a:r>
              <a:rPr lang="ru-RU" dirty="0"/>
              <a:t>», </a:t>
            </a:r>
            <a:r>
              <a:rPr lang="ru-RU" dirty="0" smtClean="0"/>
              <a:t>ТО </a:t>
            </a:r>
            <a:r>
              <a:rPr lang="ru-RU" b="1" dirty="0"/>
              <a:t>Количество времени </a:t>
            </a:r>
            <a:r>
              <a:rPr lang="ru-RU" dirty="0"/>
              <a:t>= «</a:t>
            </a:r>
            <a:r>
              <a:rPr lang="ru-RU" i="1" dirty="0"/>
              <a:t>достаточно</a:t>
            </a:r>
            <a:r>
              <a:rPr lang="ru-RU" dirty="0"/>
              <a:t>». </a:t>
            </a:r>
          </a:p>
          <a:p>
            <a:r>
              <a:rPr lang="ru-RU" dirty="0"/>
              <a:t>3. </a:t>
            </a:r>
            <a:r>
              <a:rPr lang="ru-RU" dirty="0" smtClean="0"/>
              <a:t>ЕСЛИ </a:t>
            </a:r>
            <a:r>
              <a:rPr lang="ru-RU" b="1" dirty="0"/>
              <a:t>Успеваемость</a:t>
            </a:r>
            <a:r>
              <a:rPr lang="ru-RU" dirty="0"/>
              <a:t> = «</a:t>
            </a:r>
            <a:r>
              <a:rPr lang="ru-RU" i="1" dirty="0"/>
              <a:t>низкая</a:t>
            </a:r>
            <a:r>
              <a:rPr lang="ru-RU" dirty="0"/>
              <a:t>» </a:t>
            </a:r>
            <a:r>
              <a:rPr lang="ru-RU" dirty="0" smtClean="0"/>
              <a:t>И </a:t>
            </a:r>
            <a:r>
              <a:rPr lang="ru-RU" b="1" dirty="0"/>
              <a:t>Количество вариантов </a:t>
            </a:r>
            <a:r>
              <a:rPr lang="ru-RU" dirty="0"/>
              <a:t>= «</a:t>
            </a:r>
            <a:r>
              <a:rPr lang="ru-RU" i="1" dirty="0"/>
              <a:t>много</a:t>
            </a:r>
            <a:r>
              <a:rPr lang="ru-RU" dirty="0"/>
              <a:t>», </a:t>
            </a:r>
            <a:r>
              <a:rPr lang="ru-RU" dirty="0" smtClean="0"/>
              <a:t>ТО 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времени </a:t>
            </a:r>
            <a:r>
              <a:rPr lang="ru-RU" dirty="0"/>
              <a:t>= «</a:t>
            </a:r>
            <a:r>
              <a:rPr lang="ru-RU" i="1" dirty="0"/>
              <a:t>много</a:t>
            </a:r>
            <a:r>
              <a:rPr lang="ru-RU" dirty="0"/>
              <a:t>». </a:t>
            </a:r>
          </a:p>
          <a:p>
            <a:r>
              <a:rPr lang="ru-RU" dirty="0"/>
              <a:t>4. </a:t>
            </a:r>
            <a:r>
              <a:rPr lang="ru-RU" dirty="0" smtClean="0"/>
              <a:t>ЕСЛИ </a:t>
            </a:r>
            <a:r>
              <a:rPr lang="ru-RU" b="1" dirty="0"/>
              <a:t>Успеваемость</a:t>
            </a:r>
            <a:r>
              <a:rPr lang="ru-RU" dirty="0"/>
              <a:t> = «</a:t>
            </a:r>
            <a:r>
              <a:rPr lang="ru-RU" i="1" dirty="0"/>
              <a:t>средняя</a:t>
            </a:r>
            <a:r>
              <a:rPr lang="ru-RU" dirty="0"/>
              <a:t>» </a:t>
            </a:r>
            <a:r>
              <a:rPr lang="ru-RU" dirty="0" smtClean="0"/>
              <a:t>И </a:t>
            </a:r>
            <a:r>
              <a:rPr lang="ru-RU" b="1" dirty="0"/>
              <a:t>Количество варианто</a:t>
            </a:r>
            <a:r>
              <a:rPr lang="ru-RU" dirty="0"/>
              <a:t>в = «</a:t>
            </a:r>
            <a:r>
              <a:rPr lang="ru-RU" i="1" dirty="0"/>
              <a:t>достаточно</a:t>
            </a:r>
            <a:r>
              <a:rPr lang="ru-RU" dirty="0"/>
              <a:t>», </a:t>
            </a:r>
            <a:r>
              <a:rPr lang="ru-RU" dirty="0" smtClean="0"/>
              <a:t>ТО </a:t>
            </a:r>
            <a:endParaRPr lang="ru-RU" dirty="0"/>
          </a:p>
          <a:p>
            <a:r>
              <a:rPr lang="ru-RU" b="1" dirty="0"/>
              <a:t>Количество времени </a:t>
            </a:r>
            <a:r>
              <a:rPr lang="ru-RU" dirty="0"/>
              <a:t>= «</a:t>
            </a:r>
            <a:r>
              <a:rPr lang="ru-RU" i="1" dirty="0"/>
              <a:t>достаточно</a:t>
            </a:r>
            <a:r>
              <a:rPr lang="ru-RU" dirty="0"/>
              <a:t>».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077072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</a:t>
            </a:r>
            <a:r>
              <a:rPr lang="ru-RU" b="1" dirty="0" smtClean="0"/>
              <a:t>Требуется проверить </a:t>
            </a:r>
            <a:r>
              <a:rPr lang="ru-RU" b="1" dirty="0"/>
              <a:t>полученную базу на полноту</a:t>
            </a:r>
            <a:r>
              <a:rPr lang="ru-RU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 </a:t>
            </a:r>
            <a:r>
              <a:rPr lang="ru-RU" b="1" dirty="0" smtClean="0"/>
              <a:t>существует </a:t>
            </a:r>
            <a:r>
              <a:rPr lang="ru-RU" b="1" dirty="0"/>
              <a:t>хотя бы одно правило для каждого лингвистического </a:t>
            </a:r>
          </a:p>
          <a:p>
            <a:r>
              <a:rPr lang="ru-RU" b="1" dirty="0"/>
              <a:t>терма выходной </a:t>
            </a:r>
            <a:r>
              <a:rPr lang="ru-RU" b="1" dirty="0" smtClean="0"/>
              <a:t>переменной</a:t>
            </a:r>
            <a:r>
              <a:rPr lang="en-US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для любого терма входной переменной имеется хотя бы одно </a:t>
            </a:r>
          </a:p>
          <a:p>
            <a:r>
              <a:rPr lang="ru-RU" b="1" dirty="0"/>
              <a:t>правило, в котором этот терм используется в качестве </a:t>
            </a:r>
          </a:p>
          <a:p>
            <a:r>
              <a:rPr lang="ru-RU" b="1" dirty="0" smtClean="0"/>
              <a:t>предпосылки</a:t>
            </a:r>
            <a:r>
              <a:rPr lang="en-US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73269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692696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en-US" dirty="0" smtClean="0"/>
              <a:t>1. </a:t>
            </a:r>
            <a:r>
              <a:rPr lang="ru-RU" dirty="0"/>
              <a:t>В</a:t>
            </a:r>
            <a:r>
              <a:rPr lang="ru-RU" dirty="0" smtClean="0"/>
              <a:t>ыходная </a:t>
            </a:r>
            <a:r>
              <a:rPr lang="ru-RU" dirty="0"/>
              <a:t>переменная </a:t>
            </a:r>
            <a:r>
              <a:rPr lang="ru-RU" dirty="0" smtClean="0"/>
              <a:t>«</a:t>
            </a:r>
            <a:r>
              <a:rPr lang="ru-RU" b="1" dirty="0"/>
              <a:t>Количество времени</a:t>
            </a:r>
            <a:r>
              <a:rPr lang="ru-RU" dirty="0"/>
              <a:t>» имеет 3 терма: «</a:t>
            </a:r>
            <a:r>
              <a:rPr lang="ru-RU" i="1" dirty="0"/>
              <a:t>мало</a:t>
            </a:r>
            <a:r>
              <a:rPr lang="ru-RU" dirty="0"/>
              <a:t>» используется в 1 </a:t>
            </a:r>
            <a:r>
              <a:rPr lang="ru-RU" dirty="0" smtClean="0"/>
              <a:t>правиле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«</a:t>
            </a:r>
            <a:r>
              <a:rPr lang="ru-RU" i="1" dirty="0"/>
              <a:t>достаточно</a:t>
            </a:r>
            <a:r>
              <a:rPr lang="ru-RU" dirty="0"/>
              <a:t>» - в 2 и 4, </a:t>
            </a:r>
            <a:endParaRPr lang="ru-RU" dirty="0" smtClean="0"/>
          </a:p>
          <a:p>
            <a:r>
              <a:rPr lang="ru-RU" dirty="0" smtClean="0"/>
              <a:t>«</a:t>
            </a:r>
            <a:r>
              <a:rPr lang="ru-RU" i="1" dirty="0"/>
              <a:t>много</a:t>
            </a:r>
            <a:r>
              <a:rPr lang="ru-RU" dirty="0"/>
              <a:t>» - в третьем; </a:t>
            </a:r>
            <a:endParaRPr lang="ru-RU" dirty="0" smtClean="0"/>
          </a:p>
          <a:p>
            <a:r>
              <a:rPr lang="ru-RU" dirty="0"/>
              <a:t>2. </a:t>
            </a:r>
            <a:r>
              <a:rPr lang="ru-RU" dirty="0" smtClean="0"/>
              <a:t>Есть </a:t>
            </a:r>
            <a:r>
              <a:rPr lang="ru-RU" dirty="0"/>
              <a:t>две входных переменных «</a:t>
            </a:r>
            <a:r>
              <a:rPr lang="ru-RU" b="1" dirty="0"/>
              <a:t>Успеваемость</a:t>
            </a:r>
            <a:r>
              <a:rPr lang="ru-RU" dirty="0"/>
              <a:t>» и </a:t>
            </a:r>
            <a:r>
              <a:rPr lang="ru-RU" dirty="0" smtClean="0"/>
              <a:t>«</a:t>
            </a:r>
            <a:r>
              <a:rPr lang="ru-RU" b="1" dirty="0"/>
              <a:t>Количество вариантов</a:t>
            </a:r>
            <a:r>
              <a:rPr lang="ru-RU" dirty="0"/>
              <a:t>» у каждой из них 3 терма: </a:t>
            </a:r>
            <a:endParaRPr lang="ru-RU" dirty="0" smtClean="0"/>
          </a:p>
          <a:p>
            <a:r>
              <a:rPr lang="ru-RU" dirty="0" smtClean="0"/>
              <a:t>«</a:t>
            </a:r>
            <a:r>
              <a:rPr lang="ru-RU" i="1" dirty="0"/>
              <a:t>высокая</a:t>
            </a:r>
            <a:r>
              <a:rPr lang="ru-RU" dirty="0"/>
              <a:t>» </a:t>
            </a:r>
            <a:r>
              <a:rPr lang="ru-RU" dirty="0" smtClean="0"/>
              <a:t>используется </a:t>
            </a:r>
            <a:r>
              <a:rPr lang="ru-RU" dirty="0"/>
              <a:t>в 1 и 2 правиле, «</a:t>
            </a:r>
            <a:r>
              <a:rPr lang="ru-RU" i="1" dirty="0"/>
              <a:t>средняя</a:t>
            </a:r>
            <a:r>
              <a:rPr lang="ru-RU" dirty="0"/>
              <a:t>» - 1,2 и 4, «</a:t>
            </a:r>
            <a:r>
              <a:rPr lang="ru-RU" i="1" dirty="0"/>
              <a:t>низкая</a:t>
            </a:r>
            <a:r>
              <a:rPr lang="ru-RU" dirty="0"/>
              <a:t>» - в 3, </a:t>
            </a:r>
          </a:p>
          <a:p>
            <a:r>
              <a:rPr lang="ru-RU" dirty="0"/>
              <a:t>«</a:t>
            </a:r>
            <a:r>
              <a:rPr lang="ru-RU" i="1" dirty="0"/>
              <a:t>мало</a:t>
            </a:r>
            <a:r>
              <a:rPr lang="ru-RU" dirty="0"/>
              <a:t>» - в 1, «</a:t>
            </a:r>
            <a:r>
              <a:rPr lang="ru-RU" i="1" dirty="0"/>
              <a:t>достаточно</a:t>
            </a:r>
            <a:r>
              <a:rPr lang="ru-RU" dirty="0"/>
              <a:t>» - 4,  «</a:t>
            </a:r>
            <a:r>
              <a:rPr lang="ru-RU" i="1" dirty="0"/>
              <a:t>много</a:t>
            </a:r>
            <a:r>
              <a:rPr lang="ru-RU" dirty="0"/>
              <a:t>» - 3 и 2. </a:t>
            </a:r>
          </a:p>
        </p:txBody>
      </p:sp>
    </p:spTree>
    <p:extLst>
      <p:ext uri="{BB962C8B-B14F-4D97-AF65-F5344CB8AC3E}">
        <p14:creationId xmlns:p14="http://schemas.microsoft.com/office/powerpoint/2010/main" val="3853710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45912" y="54868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Зададим нечеткие множества, соответствующие термам лингвистических переменных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871538"/>
            <a:ext cx="82962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644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53369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548680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Пусть имеется студент Иванов А.А., имеющий среднюю оценку 3,5 и </a:t>
            </a:r>
            <a:r>
              <a:rPr lang="ru-RU" dirty="0" smtClean="0"/>
              <a:t>решивший </a:t>
            </a:r>
            <a:r>
              <a:rPr lang="ru-RU" dirty="0"/>
              <a:t>9 </a:t>
            </a:r>
            <a:r>
              <a:rPr lang="ru-RU" dirty="0" smtClean="0"/>
              <a:t>вариантов</a:t>
            </a:r>
            <a:r>
              <a:rPr lang="en-US" dirty="0"/>
              <a:t>.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ru-RU" b="1" dirty="0" smtClean="0"/>
              <a:t>Требуется определить </a:t>
            </a:r>
            <a:r>
              <a:rPr lang="ru-RU" b="1" dirty="0"/>
              <a:t>сколько ему </a:t>
            </a:r>
            <a:r>
              <a:rPr lang="ru-RU" b="1" dirty="0" smtClean="0"/>
              <a:t>понадобится </a:t>
            </a:r>
            <a:r>
              <a:rPr lang="ru-RU" b="1" dirty="0"/>
              <a:t>времени. </a:t>
            </a:r>
            <a:endParaRPr lang="en-US" b="1" dirty="0" smtClean="0"/>
          </a:p>
          <a:p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346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53369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386104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Определим степени уверенности посылок правил: </a:t>
            </a:r>
            <a:endParaRPr lang="ru-RU" dirty="0" smtClean="0">
              <a:solidFill>
                <a:prstClr val="black"/>
              </a:solidFill>
            </a:endParaRPr>
          </a:p>
          <a:p>
            <a:pPr lvl="0"/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Правило 1: </a:t>
            </a:r>
            <a:r>
              <a:rPr lang="ru-RU" dirty="0" err="1">
                <a:solidFill>
                  <a:prstClr val="black"/>
                </a:solidFill>
              </a:rPr>
              <a:t>min</a:t>
            </a:r>
            <a:r>
              <a:rPr lang="ru-RU" dirty="0">
                <a:solidFill>
                  <a:prstClr val="black"/>
                </a:solidFill>
              </a:rPr>
              <a:t> (</a:t>
            </a:r>
            <a:r>
              <a:rPr lang="ru-RU" dirty="0" err="1">
                <a:solidFill>
                  <a:prstClr val="black"/>
                </a:solidFill>
              </a:rPr>
              <a:t>max</a:t>
            </a:r>
            <a:r>
              <a:rPr lang="ru-RU" dirty="0">
                <a:solidFill>
                  <a:prstClr val="black"/>
                </a:solidFill>
              </a:rPr>
              <a:t> (0, 0.5), 0) = 0; </a:t>
            </a: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Правило 2: </a:t>
            </a:r>
            <a:r>
              <a:rPr lang="ru-RU" dirty="0" err="1">
                <a:solidFill>
                  <a:prstClr val="black"/>
                </a:solidFill>
              </a:rPr>
              <a:t>min</a:t>
            </a:r>
            <a:r>
              <a:rPr lang="ru-RU" dirty="0">
                <a:solidFill>
                  <a:prstClr val="black"/>
                </a:solidFill>
              </a:rPr>
              <a:t> (</a:t>
            </a:r>
            <a:r>
              <a:rPr lang="ru-RU" dirty="0" err="1">
                <a:solidFill>
                  <a:prstClr val="black"/>
                </a:solidFill>
              </a:rPr>
              <a:t>max</a:t>
            </a:r>
            <a:r>
              <a:rPr lang="ru-RU" dirty="0">
                <a:solidFill>
                  <a:prstClr val="black"/>
                </a:solidFill>
              </a:rPr>
              <a:t> (0, 0.5), 0.125) = 0.125; </a:t>
            </a: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Правило 3: </a:t>
            </a:r>
            <a:r>
              <a:rPr lang="ru-RU" dirty="0" err="1">
                <a:solidFill>
                  <a:prstClr val="black"/>
                </a:solidFill>
              </a:rPr>
              <a:t>min</a:t>
            </a:r>
            <a:r>
              <a:rPr lang="ru-RU" dirty="0">
                <a:solidFill>
                  <a:prstClr val="black"/>
                </a:solidFill>
              </a:rPr>
              <a:t> (1, 0.125) = 0.125; </a:t>
            </a: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Правило 4: </a:t>
            </a:r>
            <a:r>
              <a:rPr lang="ru-RU" dirty="0" err="1">
                <a:solidFill>
                  <a:prstClr val="black"/>
                </a:solidFill>
              </a:rPr>
              <a:t>min</a:t>
            </a:r>
            <a:r>
              <a:rPr lang="ru-RU" dirty="0">
                <a:solidFill>
                  <a:prstClr val="black"/>
                </a:solidFill>
              </a:rPr>
              <a:t> (0.5, 0.5) = 0.5. 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577711"/>
            <a:ext cx="54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Определим степени уверенности простейших утверждений: </a:t>
            </a:r>
            <a:endParaRPr lang="en-US" dirty="0">
              <a:solidFill>
                <a:prstClr val="black"/>
              </a:solidFill>
            </a:endParaRPr>
          </a:p>
          <a:p>
            <a:pPr lvl="0"/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b="1" dirty="0">
                <a:solidFill>
                  <a:prstClr val="black"/>
                </a:solidFill>
              </a:rPr>
              <a:t>Успеваемость</a:t>
            </a:r>
            <a:r>
              <a:rPr lang="ru-RU" dirty="0">
                <a:solidFill>
                  <a:prstClr val="black"/>
                </a:solidFill>
              </a:rPr>
              <a:t> = «</a:t>
            </a:r>
            <a:r>
              <a:rPr lang="ru-RU" i="1" dirty="0">
                <a:solidFill>
                  <a:prstClr val="black"/>
                </a:solidFill>
              </a:rPr>
              <a:t>высокая</a:t>
            </a:r>
            <a:r>
              <a:rPr lang="ru-RU" dirty="0">
                <a:solidFill>
                  <a:prstClr val="black"/>
                </a:solidFill>
              </a:rPr>
              <a:t>» - 0; </a:t>
            </a:r>
          </a:p>
          <a:p>
            <a:pPr lvl="0"/>
            <a:r>
              <a:rPr lang="ru-RU" b="1" dirty="0">
                <a:solidFill>
                  <a:prstClr val="black"/>
                </a:solidFill>
              </a:rPr>
              <a:t>Успеваемость</a:t>
            </a:r>
            <a:r>
              <a:rPr lang="ru-RU" dirty="0">
                <a:solidFill>
                  <a:prstClr val="black"/>
                </a:solidFill>
              </a:rPr>
              <a:t> = «</a:t>
            </a:r>
            <a:r>
              <a:rPr lang="ru-RU" i="1" dirty="0">
                <a:solidFill>
                  <a:prstClr val="black"/>
                </a:solidFill>
              </a:rPr>
              <a:t>средняя</a:t>
            </a:r>
            <a:r>
              <a:rPr lang="ru-RU" dirty="0">
                <a:solidFill>
                  <a:prstClr val="black"/>
                </a:solidFill>
              </a:rPr>
              <a:t>» - 0.5; </a:t>
            </a:r>
          </a:p>
          <a:p>
            <a:pPr lvl="0"/>
            <a:r>
              <a:rPr lang="ru-RU" b="1" dirty="0">
                <a:solidFill>
                  <a:prstClr val="black"/>
                </a:solidFill>
              </a:rPr>
              <a:t>Успеваемость</a:t>
            </a:r>
            <a:r>
              <a:rPr lang="ru-RU" dirty="0">
                <a:solidFill>
                  <a:prstClr val="black"/>
                </a:solidFill>
              </a:rPr>
              <a:t> = «</a:t>
            </a:r>
            <a:r>
              <a:rPr lang="ru-RU" i="1" dirty="0">
                <a:solidFill>
                  <a:prstClr val="black"/>
                </a:solidFill>
              </a:rPr>
              <a:t>низкая</a:t>
            </a:r>
            <a:r>
              <a:rPr lang="ru-RU" dirty="0">
                <a:solidFill>
                  <a:prstClr val="black"/>
                </a:solidFill>
              </a:rPr>
              <a:t>» - 1; </a:t>
            </a:r>
            <a:endParaRPr lang="en-US" dirty="0">
              <a:solidFill>
                <a:prstClr val="black"/>
              </a:solidFill>
            </a:endParaRPr>
          </a:p>
          <a:p>
            <a:pPr lvl="0"/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b="1" dirty="0">
                <a:solidFill>
                  <a:prstClr val="black"/>
                </a:solidFill>
              </a:rPr>
              <a:t>Количество вариантов </a:t>
            </a:r>
            <a:r>
              <a:rPr lang="ru-RU" dirty="0">
                <a:solidFill>
                  <a:prstClr val="black"/>
                </a:solidFill>
              </a:rPr>
              <a:t>= «</a:t>
            </a:r>
            <a:r>
              <a:rPr lang="ru-RU" i="1" dirty="0">
                <a:solidFill>
                  <a:prstClr val="black"/>
                </a:solidFill>
              </a:rPr>
              <a:t>мало</a:t>
            </a:r>
            <a:r>
              <a:rPr lang="ru-RU" dirty="0">
                <a:solidFill>
                  <a:prstClr val="black"/>
                </a:solidFill>
              </a:rPr>
              <a:t>» - 0; </a:t>
            </a:r>
          </a:p>
          <a:p>
            <a:pPr lvl="0"/>
            <a:r>
              <a:rPr lang="ru-RU" b="1" dirty="0">
                <a:solidFill>
                  <a:prstClr val="black"/>
                </a:solidFill>
              </a:rPr>
              <a:t>Количество вариантов </a:t>
            </a:r>
            <a:r>
              <a:rPr lang="ru-RU" dirty="0">
                <a:solidFill>
                  <a:prstClr val="black"/>
                </a:solidFill>
              </a:rPr>
              <a:t>= «</a:t>
            </a:r>
            <a:r>
              <a:rPr lang="ru-RU" i="1" dirty="0">
                <a:solidFill>
                  <a:prstClr val="black"/>
                </a:solidFill>
              </a:rPr>
              <a:t>достаточно</a:t>
            </a:r>
            <a:r>
              <a:rPr lang="ru-RU" dirty="0">
                <a:solidFill>
                  <a:prstClr val="black"/>
                </a:solidFill>
              </a:rPr>
              <a:t>» - 0.5; </a:t>
            </a:r>
          </a:p>
          <a:p>
            <a:pPr lvl="0"/>
            <a:r>
              <a:rPr lang="ru-RU" b="1" dirty="0">
                <a:solidFill>
                  <a:prstClr val="black"/>
                </a:solidFill>
              </a:rPr>
              <a:t>Количество вариантов </a:t>
            </a:r>
            <a:r>
              <a:rPr lang="ru-RU" dirty="0">
                <a:solidFill>
                  <a:prstClr val="black"/>
                </a:solidFill>
              </a:rPr>
              <a:t>= «</a:t>
            </a:r>
            <a:r>
              <a:rPr lang="ru-RU" i="1" dirty="0">
                <a:solidFill>
                  <a:prstClr val="black"/>
                </a:solidFill>
              </a:rPr>
              <a:t>много</a:t>
            </a:r>
            <a:r>
              <a:rPr lang="ru-RU" dirty="0">
                <a:solidFill>
                  <a:prstClr val="black"/>
                </a:solidFill>
              </a:rPr>
              <a:t>» - 0.125.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05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62068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Построим новую выходную нечеткую переменную, используя </a:t>
            </a:r>
            <a:r>
              <a:rPr lang="ru-RU" dirty="0" smtClean="0"/>
              <a:t>полученные </a:t>
            </a:r>
            <a:r>
              <a:rPr lang="ru-RU" dirty="0"/>
              <a:t>степени уверенности: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2" y="1267019"/>
            <a:ext cx="577103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3568" y="4507379"/>
            <a:ext cx="1533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Аккумуляция: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59061"/>
            <a:ext cx="2952328" cy="172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4876711"/>
            <a:ext cx="2772308" cy="136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50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14988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5111" y="1340768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Исходя из полученного графика степени принадлежности выходного </a:t>
            </a:r>
            <a:r>
              <a:rPr lang="ru-RU" dirty="0" smtClean="0"/>
              <a:t> терма</a:t>
            </a:r>
            <a:r>
              <a:rPr lang="ru-RU" dirty="0"/>
              <a:t>, можно сказать, что Иванову А.А., имеющему среднюю оценку </a:t>
            </a:r>
            <a:r>
              <a:rPr lang="ru-RU" dirty="0" smtClean="0"/>
              <a:t>3.5</a:t>
            </a:r>
            <a:r>
              <a:rPr lang="ru-RU" dirty="0"/>
              <a:t>, на решение 9 вариантов заданий понадобится не менее 2.75 часа </a:t>
            </a:r>
            <a:r>
              <a:rPr lang="ru-RU" dirty="0" smtClean="0"/>
              <a:t>(</a:t>
            </a:r>
            <a:r>
              <a:rPr lang="ru-RU" dirty="0"/>
              <a:t>степень уверенности данного утверждения 0.5).</a:t>
            </a:r>
          </a:p>
        </p:txBody>
      </p:sp>
    </p:spTree>
    <p:extLst>
      <p:ext uri="{BB962C8B-B14F-4D97-AF65-F5344CB8AC3E}">
        <p14:creationId xmlns:p14="http://schemas.microsoft.com/office/powerpoint/2010/main" val="308888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619347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8522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в нечеткой САУ заданы два правила. Условия заданы по методу </a:t>
            </a:r>
            <a:r>
              <a:rPr lang="ru-RU" dirty="0" err="1" smtClean="0"/>
              <a:t>синглетонов</a:t>
            </a:r>
            <a:r>
              <a:rPr lang="ru-RU" dirty="0" smtClean="0"/>
              <a:t>.  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54558"/>
            <a:ext cx="5400600" cy="104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0975" y="2005250"/>
            <a:ext cx="70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ФП соответствующих НМ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B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, C</a:t>
            </a:r>
            <a:r>
              <a:rPr lang="en-US" baseline="-25000" dirty="0" smtClean="0"/>
              <a:t>1,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 определяются формулами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16" y="2374582"/>
            <a:ext cx="708582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5949280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найти </a:t>
            </a:r>
            <a:r>
              <a:rPr lang="en-US" dirty="0" smtClean="0"/>
              <a:t>z,</a:t>
            </a:r>
            <a:r>
              <a:rPr lang="ru-RU" dirty="0" smtClean="0"/>
              <a:t> если </a:t>
            </a:r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795241"/>
            <a:ext cx="208823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430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53369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980728"/>
            <a:ext cx="762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Найдем значения ФП всех 4-х входных НМ для соответствующих условий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71072"/>
            <a:ext cx="208823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0" y="1772816"/>
            <a:ext cx="620369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50100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ru-RU" dirty="0" smtClean="0"/>
              <a:t>Согласно правилу </a:t>
            </a:r>
            <a:r>
              <a:rPr lang="ru-RU" dirty="0" err="1" smtClean="0"/>
              <a:t>Мамдани</a:t>
            </a:r>
            <a:r>
              <a:rPr lang="ru-RU" dirty="0" smtClean="0"/>
              <a:t> найдем </a:t>
            </a:r>
            <a:r>
              <a:rPr lang="el-GR" dirty="0" smtClean="0"/>
              <a:t>α</a:t>
            </a:r>
            <a:r>
              <a:rPr lang="ru-RU" dirty="0" smtClean="0"/>
              <a:t>-уровни для двух правил</a:t>
            </a:r>
            <a:endParaRPr lang="ru-RU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446449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85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Нечеткий логический вывод для одного правила</a:t>
            </a:r>
            <a:endParaRPr lang="ru-RU" dirty="0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5062"/>
            <a:ext cx="8280920" cy="328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7" name="Picture 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8280920" cy="35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642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56207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9. Результаты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76470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 Используя </a:t>
            </a:r>
            <a:r>
              <a:rPr lang="ru-RU" dirty="0" err="1" smtClean="0"/>
              <a:t>дефаззификацию</a:t>
            </a:r>
            <a:r>
              <a:rPr lang="ru-RU" dirty="0" smtClean="0"/>
              <a:t> по методу центра гравитации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23" y="1268760"/>
            <a:ext cx="6626225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40" y="2564904"/>
            <a:ext cx="749416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192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Нечеткий вывод по методу 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Такаги-Сугено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26876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</a:rPr>
              <a:t>Sugeno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</a:rPr>
              <a:t>: If </a:t>
            </a:r>
            <a:r>
              <a:rPr lang="en-US" kern="0" dirty="0" smtClean="0">
                <a:solidFill>
                  <a:prstClr val="black"/>
                </a:solidFill>
                <a:latin typeface="Palatino Linotype"/>
              </a:rPr>
              <a:t>x1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</a:rPr>
              <a:t> is A and x2 is B then y = ax1 + bx2 + c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Нечеткое правило в методе </a:t>
            </a:r>
            <a:r>
              <a:rPr lang="ru-RU" dirty="0" err="1" smtClean="0"/>
              <a:t>Такаги-Сугено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87618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двух правил можно задать</a:t>
            </a:r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14113"/>
            <a:ext cx="2160240" cy="85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335699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Дефаззификацию</a:t>
            </a:r>
            <a:r>
              <a:rPr lang="ru-RU" dirty="0" smtClean="0"/>
              <a:t> можно выполнить методом центра гравитации для </a:t>
            </a:r>
            <a:r>
              <a:rPr lang="ru-RU" dirty="0" err="1" smtClean="0"/>
              <a:t>синглетонов</a:t>
            </a:r>
            <a:endParaRPr lang="ru-RU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9" y="4221088"/>
            <a:ext cx="2501642" cy="127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386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17491" y="49887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БД нечеткой САУ содержит два правила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84" y="994212"/>
            <a:ext cx="5168944" cy="85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2015" y="1979548"/>
            <a:ext cx="212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Условия заданы</a:t>
            </a:r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79548"/>
            <a:ext cx="879038" cy="36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79548"/>
            <a:ext cx="964556" cy="32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5184" y="2564029"/>
            <a:ext cx="79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найти значение выходной переменной </a:t>
            </a:r>
            <a:r>
              <a:rPr lang="en-US" dirty="0" smtClean="0"/>
              <a:t>z, </a:t>
            </a:r>
            <a:r>
              <a:rPr lang="ru-RU" dirty="0" smtClean="0"/>
              <a:t>если ФП входных множеств</a:t>
            </a:r>
            <a:endParaRPr lang="ru-RU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5" y="3356992"/>
            <a:ext cx="682885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774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548680"/>
            <a:ext cx="5368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1. 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Найдем значения ФП для заданных условий</a:t>
            </a:r>
            <a:endParaRPr lang="ru-RU" dirty="0">
              <a:solidFill>
                <a:prstClr val="black"/>
              </a:solidFill>
              <a:latin typeface="Palatino Linotype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2" y="918012"/>
            <a:ext cx="5168226" cy="114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2071623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2. 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Согласно правилу </a:t>
            </a:r>
            <a:r>
              <a:rPr lang="ru-RU" dirty="0" err="1" smtClean="0">
                <a:solidFill>
                  <a:prstClr val="black"/>
                </a:solidFill>
                <a:latin typeface="Palatino Linotype"/>
              </a:rPr>
              <a:t>Мамдани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 найдем </a:t>
            </a:r>
            <a:r>
              <a:rPr lang="el-GR" dirty="0" smtClean="0">
                <a:solidFill>
                  <a:prstClr val="black"/>
                </a:solidFill>
                <a:latin typeface="Palatino Linotype"/>
              </a:rPr>
              <a:t>α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-уровни для двух правил</a:t>
            </a:r>
            <a:endParaRPr lang="ru-RU" dirty="0">
              <a:solidFill>
                <a:prstClr val="black"/>
              </a:solidFill>
              <a:latin typeface="Palatino Linotype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564904"/>
            <a:ext cx="288031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25" y="3043912"/>
            <a:ext cx="2869663" cy="5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85246" y="3482472"/>
            <a:ext cx="729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Кроме того, рассчитаем 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“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индивидуальные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”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значения 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z 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для каждого правила</a:t>
            </a:r>
            <a:endParaRPr lang="ru-RU" dirty="0">
              <a:solidFill>
                <a:prstClr val="black"/>
              </a:solidFill>
              <a:latin typeface="Palatino Linotype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01" y="4123097"/>
            <a:ext cx="3813498" cy="96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555902" y="5050735"/>
            <a:ext cx="8192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3. 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Рассчитаем значение 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z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, используя метод центра гравитации </a:t>
            </a:r>
            <a:endParaRPr lang="ru-RU" dirty="0">
              <a:solidFill>
                <a:prstClr val="black"/>
              </a:solidFill>
              <a:latin typeface="Palatino Linotype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9" y="5420067"/>
            <a:ext cx="3495075" cy="127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43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Нечеткий логический вывод для одного правила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57200" y="548680"/>
            <a:ext cx="8229600" cy="55774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R: If x = A, then y = B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x = A*</a:t>
            </a:r>
          </a:p>
          <a:p>
            <a:pPr marL="0" indent="0">
              <a:buFont typeface="Arial" pitchFamily="34" charset="0"/>
              <a:buNone/>
            </a:pP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---------------------------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y = B*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48680"/>
            <a:ext cx="31527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6" y="1777778"/>
            <a:ext cx="5697438" cy="301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1196752"/>
            <a:ext cx="4162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5" y="4797152"/>
            <a:ext cx="518636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54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90872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Нечеткий логический вывод для одного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правила. Случай 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синглтона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57200" y="404664"/>
            <a:ext cx="8229600" cy="62646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R: If x = A, then y = B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x = x*</a:t>
            </a:r>
          </a:p>
          <a:p>
            <a:pPr marL="0" indent="0">
              <a:buFont typeface="Arial" pitchFamily="34" charset="0"/>
              <a:buNone/>
            </a:pP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---------------------------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y = B*</a:t>
            </a:r>
          </a:p>
          <a:p>
            <a:pPr marL="0" indent="0">
              <a:buFont typeface="Arial" pitchFamily="34" charset="0"/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516842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32" y="4625993"/>
            <a:ext cx="5324475" cy="205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93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Нечеткий логический вывод для одного правила.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Дискретный случай.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57200" y="548680"/>
            <a:ext cx="8229600" cy="55774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R: If x = A, then y = B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x = x*</a:t>
            </a:r>
          </a:p>
          <a:p>
            <a:pPr marL="0" indent="0">
              <a:buFont typeface="Arial" pitchFamily="34" charset="0"/>
              <a:buNone/>
            </a:pP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---------------------------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y = B*</a:t>
            </a:r>
          </a:p>
          <a:p>
            <a:pPr marL="0" indent="0">
              <a:buFont typeface="Arial" pitchFamily="34" charset="0"/>
              <a:buNone/>
            </a:pP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A =                                     B =                                       x* = 6.5</a:t>
            </a:r>
          </a:p>
          <a:p>
            <a:pPr marL="0" indent="0">
              <a:buFont typeface="Arial" pitchFamily="34" charset="0"/>
              <a:buNone/>
            </a:pP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Fuzzy relation A -&gt;B 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8488"/>
            <a:ext cx="2333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28" y="3123456"/>
            <a:ext cx="307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11338"/>
            <a:ext cx="2438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56" y="3717032"/>
            <a:ext cx="3919059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902769"/>
            <a:ext cx="431026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52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1.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404664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Импликация</a:t>
            </a:r>
            <a:r>
              <a:rPr lang="en-US" dirty="0" smtClean="0"/>
              <a:t> R</a:t>
            </a:r>
            <a:r>
              <a:rPr lang="ru-RU" dirty="0" smtClean="0"/>
              <a:t>: </a:t>
            </a:r>
            <a:r>
              <a:rPr lang="ru-RU" dirty="0"/>
              <a:t>если </a:t>
            </a:r>
            <a:r>
              <a:rPr lang="en-US" i="1" dirty="0"/>
              <a:t>u</a:t>
            </a:r>
            <a:r>
              <a:rPr lang="ru-RU" dirty="0"/>
              <a:t> есть "мало", то </a:t>
            </a:r>
            <a:r>
              <a:rPr lang="en-US" i="1" dirty="0"/>
              <a:t>v </a:t>
            </a:r>
            <a:r>
              <a:rPr lang="ru-RU" dirty="0"/>
              <a:t>есть "среднее";</a:t>
            </a:r>
          </a:p>
          <a:p>
            <a:r>
              <a:rPr lang="ru-RU" dirty="0"/>
              <a:t>условие: </a:t>
            </a:r>
            <a:r>
              <a:rPr lang="en-US" i="1" dirty="0"/>
              <a:t>u </a:t>
            </a:r>
            <a:r>
              <a:rPr lang="ru-RU" dirty="0"/>
              <a:t>есть "очень мало";	 </a:t>
            </a:r>
          </a:p>
          <a:p>
            <a:r>
              <a:rPr lang="ru-RU" i="1" dirty="0"/>
              <a:t>------------------------------------------------------------------</a:t>
            </a:r>
            <a:endParaRPr lang="ru-RU" dirty="0"/>
          </a:p>
          <a:p>
            <a:r>
              <a:rPr lang="ru-RU" dirty="0"/>
              <a:t>вывод: </a:t>
            </a:r>
            <a:r>
              <a:rPr lang="en-US" i="1" dirty="0"/>
              <a:t>v</a:t>
            </a:r>
            <a:r>
              <a:rPr lang="ru-RU" dirty="0"/>
              <a:t> есть 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77281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Нечеткие множества   A = [мало] =  </a:t>
            </a:r>
            <a:r>
              <a:rPr lang="ru-RU" dirty="0" smtClean="0"/>
              <a:t>0.</a:t>
            </a:r>
            <a:r>
              <a:rPr lang="en-US" dirty="0" smtClean="0"/>
              <a:t>3</a:t>
            </a:r>
            <a:r>
              <a:rPr lang="ru-RU" dirty="0" smtClean="0"/>
              <a:t>|2</a:t>
            </a:r>
            <a:r>
              <a:rPr lang="ru-RU" dirty="0"/>
              <a:t>+ </a:t>
            </a:r>
            <a:r>
              <a:rPr lang="ru-RU" dirty="0" smtClean="0"/>
              <a:t>0.</a:t>
            </a:r>
            <a:r>
              <a:rPr lang="en-US" dirty="0" smtClean="0"/>
              <a:t>7</a:t>
            </a:r>
            <a:r>
              <a:rPr lang="ru-RU" dirty="0" smtClean="0"/>
              <a:t>|3+0.</a:t>
            </a:r>
            <a:r>
              <a:rPr lang="en-US" dirty="0" smtClean="0"/>
              <a:t>2</a:t>
            </a:r>
            <a:r>
              <a:rPr lang="ru-RU" dirty="0" smtClean="0"/>
              <a:t>|4</a:t>
            </a:r>
            <a:r>
              <a:rPr lang="ru-RU" dirty="0"/>
              <a:t>, B = [среднее]  = </a:t>
            </a:r>
            <a:r>
              <a:rPr lang="ru-RU" dirty="0" smtClean="0"/>
              <a:t>0.</a:t>
            </a:r>
            <a:r>
              <a:rPr lang="en-US" dirty="0" smtClean="0"/>
              <a:t>1</a:t>
            </a:r>
            <a:r>
              <a:rPr lang="ru-RU" dirty="0" smtClean="0"/>
              <a:t>|</a:t>
            </a:r>
            <a:r>
              <a:rPr lang="en-US" dirty="0" smtClean="0"/>
              <a:t>5</a:t>
            </a:r>
            <a:r>
              <a:rPr lang="ru-RU" dirty="0" smtClean="0"/>
              <a:t>+0.</a:t>
            </a:r>
            <a:r>
              <a:rPr lang="en-US" dirty="0" smtClean="0"/>
              <a:t>8</a:t>
            </a:r>
            <a:r>
              <a:rPr lang="ru-RU" dirty="0" smtClean="0"/>
              <a:t>|</a:t>
            </a:r>
            <a:r>
              <a:rPr lang="en-US" dirty="0" smtClean="0"/>
              <a:t>6</a:t>
            </a:r>
            <a:r>
              <a:rPr lang="ru-RU" dirty="0" smtClean="0"/>
              <a:t>+0.</a:t>
            </a:r>
            <a:r>
              <a:rPr lang="en-US" dirty="0" smtClean="0"/>
              <a:t>6</a:t>
            </a:r>
            <a:r>
              <a:rPr lang="ru-RU" dirty="0" smtClean="0"/>
              <a:t>|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2142148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</a:t>
            </a:r>
            <a:r>
              <a:rPr lang="ru-RU" i="1" dirty="0"/>
              <a:t>’ </a:t>
            </a:r>
            <a:r>
              <a:rPr lang="ru-RU" dirty="0"/>
              <a:t>= [очень мало</a:t>
            </a:r>
            <a:r>
              <a:rPr lang="ru-RU" dirty="0" smtClean="0"/>
              <a:t>]</a:t>
            </a:r>
            <a:r>
              <a:rPr lang="ru-RU" i="1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0.</a:t>
            </a:r>
            <a:r>
              <a:rPr lang="en-US" dirty="0" smtClean="0"/>
              <a:t>3</a:t>
            </a:r>
            <a:r>
              <a:rPr lang="ru-RU" dirty="0" smtClean="0"/>
              <a:t>|2</a:t>
            </a:r>
            <a:r>
              <a:rPr lang="ru-RU" dirty="0"/>
              <a:t>+ </a:t>
            </a:r>
            <a:r>
              <a:rPr lang="ru-RU" dirty="0" smtClean="0"/>
              <a:t>0.2|3+0.</a:t>
            </a:r>
            <a:r>
              <a:rPr lang="en-US" dirty="0" smtClean="0"/>
              <a:t>8</a:t>
            </a:r>
            <a:r>
              <a:rPr lang="ru-RU" dirty="0" smtClean="0"/>
              <a:t>|4 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194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1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404664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Импликация</a:t>
            </a:r>
            <a:r>
              <a:rPr lang="en-US" dirty="0" smtClean="0"/>
              <a:t> R</a:t>
            </a:r>
            <a:r>
              <a:rPr lang="ru-RU" dirty="0" smtClean="0"/>
              <a:t>: </a:t>
            </a:r>
            <a:r>
              <a:rPr lang="ru-RU" dirty="0"/>
              <a:t>если </a:t>
            </a:r>
            <a:r>
              <a:rPr lang="en-US" i="1" dirty="0"/>
              <a:t>u</a:t>
            </a:r>
            <a:r>
              <a:rPr lang="ru-RU" dirty="0"/>
              <a:t> есть "мало", то </a:t>
            </a:r>
            <a:r>
              <a:rPr lang="en-US" i="1" dirty="0"/>
              <a:t>v </a:t>
            </a:r>
            <a:r>
              <a:rPr lang="ru-RU" dirty="0"/>
              <a:t>есть "среднее";</a:t>
            </a:r>
          </a:p>
          <a:p>
            <a:r>
              <a:rPr lang="ru-RU" dirty="0"/>
              <a:t>условие: </a:t>
            </a:r>
            <a:r>
              <a:rPr lang="en-US" i="1" dirty="0"/>
              <a:t>u </a:t>
            </a:r>
            <a:r>
              <a:rPr lang="ru-RU" dirty="0"/>
              <a:t>есть "очень мало";	 </a:t>
            </a:r>
          </a:p>
          <a:p>
            <a:r>
              <a:rPr lang="ru-RU" i="1" dirty="0"/>
              <a:t>------------------------------------------------------------------</a:t>
            </a:r>
            <a:endParaRPr lang="ru-RU" dirty="0"/>
          </a:p>
          <a:p>
            <a:r>
              <a:rPr lang="ru-RU" dirty="0"/>
              <a:t>вывод: </a:t>
            </a:r>
            <a:r>
              <a:rPr lang="en-US" i="1" dirty="0"/>
              <a:t>v</a:t>
            </a:r>
            <a:r>
              <a:rPr lang="ru-RU" dirty="0"/>
              <a:t> есть 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644543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Нечеткие множества   A = [мало] =  </a:t>
            </a:r>
            <a:r>
              <a:rPr lang="ru-RU" dirty="0" smtClean="0"/>
              <a:t>0.</a:t>
            </a:r>
            <a:r>
              <a:rPr lang="en-US" dirty="0" smtClean="0"/>
              <a:t>3</a:t>
            </a:r>
            <a:r>
              <a:rPr lang="ru-RU" dirty="0" smtClean="0"/>
              <a:t>|2</a:t>
            </a:r>
            <a:r>
              <a:rPr lang="ru-RU" dirty="0"/>
              <a:t>+ </a:t>
            </a:r>
            <a:r>
              <a:rPr lang="ru-RU" dirty="0" smtClean="0"/>
              <a:t>0.</a:t>
            </a:r>
            <a:r>
              <a:rPr lang="en-US" dirty="0" smtClean="0"/>
              <a:t>7</a:t>
            </a:r>
            <a:r>
              <a:rPr lang="ru-RU" dirty="0" smtClean="0"/>
              <a:t>|3+0.</a:t>
            </a:r>
            <a:r>
              <a:rPr lang="en-US" dirty="0" smtClean="0"/>
              <a:t>2</a:t>
            </a:r>
            <a:r>
              <a:rPr lang="ru-RU" dirty="0" smtClean="0"/>
              <a:t>|4</a:t>
            </a:r>
            <a:r>
              <a:rPr lang="ru-RU" dirty="0"/>
              <a:t>, B = [среднее]  = </a:t>
            </a:r>
            <a:r>
              <a:rPr lang="ru-RU" dirty="0" smtClean="0"/>
              <a:t>0.</a:t>
            </a:r>
            <a:r>
              <a:rPr lang="en-US" dirty="0" smtClean="0"/>
              <a:t>1</a:t>
            </a:r>
            <a:r>
              <a:rPr lang="ru-RU" dirty="0" smtClean="0"/>
              <a:t>|</a:t>
            </a:r>
            <a:r>
              <a:rPr lang="en-US" dirty="0" smtClean="0"/>
              <a:t>5</a:t>
            </a:r>
            <a:r>
              <a:rPr lang="ru-RU" dirty="0" smtClean="0"/>
              <a:t>+0.</a:t>
            </a:r>
            <a:r>
              <a:rPr lang="en-US" dirty="0" smtClean="0"/>
              <a:t>8</a:t>
            </a:r>
            <a:r>
              <a:rPr lang="ru-RU" dirty="0" smtClean="0"/>
              <a:t>|</a:t>
            </a:r>
            <a:r>
              <a:rPr lang="en-US" dirty="0" smtClean="0"/>
              <a:t>6</a:t>
            </a:r>
            <a:r>
              <a:rPr lang="ru-RU" dirty="0" smtClean="0"/>
              <a:t>+0.</a:t>
            </a:r>
            <a:r>
              <a:rPr lang="en-US" dirty="0" smtClean="0"/>
              <a:t>6</a:t>
            </a:r>
            <a:r>
              <a:rPr lang="ru-RU" dirty="0" smtClean="0"/>
              <a:t>|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999677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</a:t>
            </a:r>
            <a:r>
              <a:rPr lang="ru-RU" i="1" dirty="0"/>
              <a:t>’ </a:t>
            </a:r>
            <a:r>
              <a:rPr lang="ru-RU" dirty="0"/>
              <a:t>= [очень мало</a:t>
            </a:r>
            <a:r>
              <a:rPr lang="ru-RU" dirty="0" smtClean="0"/>
              <a:t>]</a:t>
            </a:r>
            <a:r>
              <a:rPr lang="ru-RU" i="1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0.</a:t>
            </a:r>
            <a:r>
              <a:rPr lang="ru-RU" dirty="0"/>
              <a:t>1</a:t>
            </a:r>
            <a:r>
              <a:rPr lang="ru-RU" dirty="0" smtClean="0"/>
              <a:t>|2</a:t>
            </a:r>
            <a:r>
              <a:rPr lang="ru-RU" dirty="0"/>
              <a:t>+ </a:t>
            </a:r>
            <a:r>
              <a:rPr lang="ru-RU" dirty="0" smtClean="0"/>
              <a:t>0.4|3+0.5|4 </a:t>
            </a:r>
            <a:r>
              <a:rPr lang="ru-RU" dirty="0"/>
              <a:t>.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45244"/>
              </p:ext>
            </p:extLst>
          </p:nvPr>
        </p:nvGraphicFramePr>
        <p:xfrm>
          <a:off x="539552" y="2924944"/>
          <a:ext cx="3024337" cy="1512168"/>
        </p:xfrm>
        <a:graphic>
          <a:graphicData uri="http://schemas.openxmlformats.org/drawingml/2006/table">
            <a:tbl>
              <a:tblPr firstRow="1" firstCol="1" bandRow="1"/>
              <a:tblGrid>
                <a:gridCol w="984808"/>
                <a:gridCol w="679843"/>
                <a:gridCol w="679843"/>
                <a:gridCol w="679843"/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R(</a:t>
                      </a:r>
                      <a:r>
                        <a:rPr lang="en-US" sz="1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u,ν</a:t>
                      </a: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0.1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0.7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0.6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2442954"/>
            <a:ext cx="380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Используем импликацию </a:t>
            </a:r>
            <a:r>
              <a:rPr lang="ru-RU" dirty="0" err="1" smtClean="0"/>
              <a:t>Мамдани</a:t>
            </a:r>
            <a:r>
              <a:rPr lang="en-US" dirty="0" smtClean="0"/>
              <a:t>: </a:t>
            </a:r>
            <a:endParaRPr lang="ru-RU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057892"/>
              </p:ext>
            </p:extLst>
          </p:nvPr>
        </p:nvGraphicFramePr>
        <p:xfrm>
          <a:off x="4283968" y="2442954"/>
          <a:ext cx="3483719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Equation" r:id="rId3" imgW="2476500" imgH="266700" progId="Equation.DSMT4">
                  <p:embed/>
                </p:oleObj>
              </mc:Choice>
              <mc:Fallback>
                <p:oleObj name="Equation" r:id="rId3" imgW="24765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442954"/>
                        <a:ext cx="3483719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82650"/>
            <a:ext cx="3337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4516788"/>
            <a:ext cx="9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</a:t>
            </a:r>
            <a:r>
              <a:rPr lang="ru-RU" dirty="0" smtClean="0"/>
              <a:t>айдем</a:t>
            </a:r>
            <a:endParaRPr lang="ru-RU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169343"/>
              </p:ext>
            </p:extLst>
          </p:nvPr>
        </p:nvGraphicFramePr>
        <p:xfrm>
          <a:off x="1283791" y="4455669"/>
          <a:ext cx="2640216" cy="491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Equation" r:id="rId5" imgW="1307880" imgH="241200" progId="Equation.DSMT4">
                  <p:embed/>
                </p:oleObj>
              </mc:Choice>
              <mc:Fallback>
                <p:oleObj name="Equation" r:id="rId5" imgW="130788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791" y="4455669"/>
                        <a:ext cx="2640216" cy="491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87985"/>
              </p:ext>
            </p:extLst>
          </p:nvPr>
        </p:nvGraphicFramePr>
        <p:xfrm>
          <a:off x="470536" y="5053826"/>
          <a:ext cx="3024337" cy="1512168"/>
        </p:xfrm>
        <a:graphic>
          <a:graphicData uri="http://schemas.openxmlformats.org/drawingml/2006/table">
            <a:tbl>
              <a:tblPr firstRow="1" firstCol="1" bandRow="1"/>
              <a:tblGrid>
                <a:gridCol w="984808"/>
                <a:gridCol w="679843"/>
                <a:gridCol w="679843"/>
                <a:gridCol w="679843"/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R(</a:t>
                      </a:r>
                      <a:r>
                        <a:rPr lang="en-US" sz="1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u,ν</a:t>
                      </a: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</a:t>
                      </a:r>
                      <a:r>
                        <a:rPr lang="ru-RU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</a:t>
                      </a:r>
                      <a:r>
                        <a:rPr lang="ru-RU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</a:t>
                      </a:r>
                      <a:r>
                        <a:rPr lang="ru-RU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</a:t>
                      </a:r>
                      <a:r>
                        <a:rPr lang="ru-RU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214480"/>
              </p:ext>
            </p:extLst>
          </p:nvPr>
        </p:nvGraphicFramePr>
        <p:xfrm>
          <a:off x="4572000" y="4493422"/>
          <a:ext cx="4176464" cy="76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Equation" r:id="rId7" imgW="3009900" imgH="635000" progId="Equation.DSMT4">
                  <p:embed/>
                </p:oleObj>
              </mc:Choice>
              <mc:Fallback>
                <p:oleObj name="Equation" r:id="rId7" imgW="3009900" imgH="635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93422"/>
                        <a:ext cx="4176464" cy="766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4571999" y="5445224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B </a:t>
            </a:r>
            <a:r>
              <a:rPr lang="en-US" dirty="0" smtClean="0"/>
              <a:t>‘</a:t>
            </a:r>
            <a:r>
              <a:rPr lang="ru-RU" dirty="0" smtClean="0"/>
              <a:t>  </a:t>
            </a:r>
            <a:r>
              <a:rPr lang="ru-RU" dirty="0"/>
              <a:t>= 0.</a:t>
            </a:r>
            <a:r>
              <a:rPr lang="en-US" dirty="0"/>
              <a:t>1</a:t>
            </a:r>
            <a:r>
              <a:rPr lang="ru-RU" dirty="0"/>
              <a:t>|</a:t>
            </a:r>
            <a:r>
              <a:rPr lang="en-US" dirty="0"/>
              <a:t>5</a:t>
            </a:r>
            <a:r>
              <a:rPr lang="ru-RU" dirty="0" smtClean="0"/>
              <a:t>+0.</a:t>
            </a:r>
            <a:r>
              <a:rPr lang="en-US" dirty="0" smtClean="0"/>
              <a:t>4</a:t>
            </a:r>
            <a:r>
              <a:rPr lang="ru-RU" dirty="0" smtClean="0"/>
              <a:t>|</a:t>
            </a:r>
            <a:r>
              <a:rPr lang="en-US" dirty="0"/>
              <a:t>6</a:t>
            </a:r>
            <a:r>
              <a:rPr lang="ru-RU" dirty="0" smtClean="0"/>
              <a:t>+0.</a:t>
            </a:r>
            <a:r>
              <a:rPr lang="en-US" dirty="0"/>
              <a:t>4</a:t>
            </a:r>
            <a:r>
              <a:rPr lang="ru-RU" dirty="0" smtClean="0"/>
              <a:t>|</a:t>
            </a:r>
            <a:r>
              <a:rPr lang="en-US" dirty="0"/>
              <a:t>7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11203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2690</Words>
  <Application>Microsoft Office PowerPoint</Application>
  <PresentationFormat>Экран (4:3)</PresentationFormat>
  <Paragraphs>730</Paragraphs>
  <Slides>43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5" baseType="lpstr">
      <vt:lpstr>Тема Office</vt:lpstr>
      <vt:lpstr>Equation</vt:lpstr>
      <vt:lpstr>Интеллектуальные системы управления</vt:lpstr>
      <vt:lpstr>Основные темы занятия</vt:lpstr>
      <vt:lpstr>Нечеткая импликация (напоминание)</vt:lpstr>
      <vt:lpstr>Нечеткий логический вывод для одного правила</vt:lpstr>
      <vt:lpstr>Нечеткий логический вывод для одного правила</vt:lpstr>
      <vt:lpstr>Нечеткий логический вывод для одного правила. Случай синглтона.</vt:lpstr>
      <vt:lpstr>Нечеткий логический вывод для одного правила. Дискретный случай.</vt:lpstr>
      <vt:lpstr>Упражнение 1.</vt:lpstr>
      <vt:lpstr>Упражнение 1. Результаты.</vt:lpstr>
      <vt:lpstr>Упражнение 2.</vt:lpstr>
      <vt:lpstr>Упражнение 2. Результаты</vt:lpstr>
      <vt:lpstr>Упражнение 2. Результаты. Другой способ.</vt:lpstr>
      <vt:lpstr>Нечеткий логический вывод для двух простых правил.</vt:lpstr>
      <vt:lpstr>Упражнение 3.</vt:lpstr>
      <vt:lpstr>Упражнение 3. Результаты</vt:lpstr>
      <vt:lpstr>Правило прямого нечеткого логического вывода для регулятора с двумя входами и одним выходом</vt:lpstr>
      <vt:lpstr>Правило прямого нечеткого логического вывода для регулятора с двумя входами и одним выходом Cхема Мамдани. (Не синглетон)</vt:lpstr>
      <vt:lpstr>Упражнение 4. </vt:lpstr>
      <vt:lpstr>Упражнение 4. Результаты</vt:lpstr>
      <vt:lpstr>Правило прямого нечеткого логического вывода для регулятора с двумя входами и одним выходом Cхема Мамдани. (Cинглетон)</vt:lpstr>
      <vt:lpstr>Упражнение 5. </vt:lpstr>
      <vt:lpstr>Упражнение 5. Результаты</vt:lpstr>
      <vt:lpstr>Дефаззификация. </vt:lpstr>
      <vt:lpstr>Дефаззификация. </vt:lpstr>
      <vt:lpstr>Дефаззификация.</vt:lpstr>
      <vt:lpstr>Упражнение 6. </vt:lpstr>
      <vt:lpstr>Упражнение 6. Результаты</vt:lpstr>
      <vt:lpstr>Упражнение 7. </vt:lpstr>
      <vt:lpstr>Упражнение 7. Результаты</vt:lpstr>
      <vt:lpstr>Упражнение 8.</vt:lpstr>
      <vt:lpstr>Упражнение 8. Результаты</vt:lpstr>
      <vt:lpstr>Упражнение 8. Результаты</vt:lpstr>
      <vt:lpstr>Упражнение 8.</vt:lpstr>
      <vt:lpstr>Упражнение 8</vt:lpstr>
      <vt:lpstr>Упражнение 8. Результаты</vt:lpstr>
      <vt:lpstr>Упражнение 8. Результаты</vt:lpstr>
      <vt:lpstr>Упражнение 8. Результаты</vt:lpstr>
      <vt:lpstr>Упражнение 9. </vt:lpstr>
      <vt:lpstr>Упражнение 9. Результаты</vt:lpstr>
      <vt:lpstr>Упражнение 9. Результаты</vt:lpstr>
      <vt:lpstr>Нечеткий вывод по методу Такаги-Сугено</vt:lpstr>
      <vt:lpstr>Упражнение 10. </vt:lpstr>
      <vt:lpstr>Упражнение 10. 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Интеллектуальные системы управления</dc:title>
  <dc:creator>AdminPetr</dc:creator>
  <cp:lastModifiedBy>AdminPetr</cp:lastModifiedBy>
  <cp:revision>320</cp:revision>
  <dcterms:created xsi:type="dcterms:W3CDTF">2024-01-27T07:49:36Z</dcterms:created>
  <dcterms:modified xsi:type="dcterms:W3CDTF">2024-03-18T17:41:31Z</dcterms:modified>
</cp:coreProperties>
</file>