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62" r:id="rId8"/>
    <p:sldId id="265" r:id="rId9"/>
    <p:sldId id="272" r:id="rId10"/>
    <p:sldId id="269" r:id="rId11"/>
    <p:sldId id="270" r:id="rId12"/>
    <p:sldId id="271" r:id="rId13"/>
    <p:sldId id="268" r:id="rId14"/>
    <p:sldId id="273" r:id="rId15"/>
    <p:sldId id="278" r:id="rId16"/>
    <p:sldId id="274" r:id="rId17"/>
    <p:sldId id="275" r:id="rId18"/>
    <p:sldId id="276" r:id="rId19"/>
    <p:sldId id="277" r:id="rId20"/>
    <p:sldId id="289" r:id="rId21"/>
    <p:sldId id="290" r:id="rId22"/>
    <p:sldId id="291" r:id="rId23"/>
    <p:sldId id="292" r:id="rId24"/>
    <p:sldId id="293" r:id="rId25"/>
    <p:sldId id="294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660"/>
  </p:normalViewPr>
  <p:slideViewPr>
    <p:cSldViewPr>
      <p:cViewPr>
        <p:scale>
          <a:sx n="56" d="100"/>
          <a:sy n="56" d="100"/>
        </p:scale>
        <p:origin x="-96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7.wdp"/><Relationship Id="rId5" Type="http://schemas.openxmlformats.org/officeDocument/2006/relationships/image" Target="../media/image3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управления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632848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№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варианты структур нечетких систем управления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7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Следящий электропривод с подчиненным регулированием</a:t>
            </a:r>
            <a:endParaRPr lang="ru-RU" dirty="0"/>
          </a:p>
        </p:txBody>
      </p:sp>
      <p:pic>
        <p:nvPicPr>
          <p:cNvPr id="3" name="Объект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7" y="836712"/>
            <a:ext cx="7920880" cy="4104456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62376"/>
              </p:ext>
            </p:extLst>
          </p:nvPr>
        </p:nvGraphicFramePr>
        <p:xfrm>
          <a:off x="1115616" y="5301208"/>
          <a:ext cx="399794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2120760" imgH="495000" progId="Equation.DSMT4">
                  <p:embed/>
                </p:oleObj>
              </mc:Choice>
              <mc:Fallback>
                <p:oleObj name="Equation" r:id="rId4" imgW="2120760" imgH="4950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301208"/>
                        <a:ext cx="3997944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ПД-регулятором</a:t>
            </a:r>
            <a:endParaRPr lang="ru-RU" dirty="0"/>
          </a:p>
        </p:txBody>
      </p:sp>
      <p:pic>
        <p:nvPicPr>
          <p:cNvPr id="13" name="Объект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51" y="822913"/>
            <a:ext cx="4610100" cy="15144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7" y="4365104"/>
            <a:ext cx="3219621" cy="1728192"/>
          </a:xfrm>
          <a:prstGeom prst="rect">
            <a:avLst/>
          </a:prstGeom>
        </p:spPr>
      </p:pic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45941"/>
              </p:ext>
            </p:extLst>
          </p:nvPr>
        </p:nvGraphicFramePr>
        <p:xfrm>
          <a:off x="3884732" y="2602169"/>
          <a:ext cx="4647707" cy="32751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0636"/>
                <a:gridCol w="388391"/>
                <a:gridCol w="536238"/>
                <a:gridCol w="536238"/>
                <a:gridCol w="536238"/>
                <a:gridCol w="535241"/>
                <a:gridCol w="535241"/>
                <a:gridCol w="535241"/>
                <a:gridCol w="534243"/>
              </a:tblGrid>
              <a:tr h="339707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e</a:t>
                      </a:r>
                      <a:endParaRPr lang="ru-RU" sz="11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92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SN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SP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</a:rPr>
                        <a:t>de/</a:t>
                      </a:r>
                      <a:r>
                        <a:rPr lang="en-US" sz="1000" dirty="0" err="1" smtClean="0">
                          <a:effectLst/>
                          <a:latin typeface="Calibri" panose="020F0502020204030204" pitchFamily="34" charset="0"/>
                        </a:rPr>
                        <a:t>dt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BP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SP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SN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Z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SP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9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BN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BN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BN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SN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Z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7" y="2636912"/>
            <a:ext cx="3191401" cy="172819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49" y="822913"/>
            <a:ext cx="3204419" cy="16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ПД-регулятором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3650322" cy="285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356992"/>
            <a:ext cx="4320480" cy="299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6" y="692696"/>
            <a:ext cx="7824539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41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23370"/>
            <a:ext cx="8229600" cy="5973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Супервизорное управление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нечетким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Д-регулятором</a:t>
            </a:r>
            <a:endParaRPr lang="ru-RU" dirty="0"/>
          </a:p>
        </p:txBody>
      </p:sp>
      <p:sp>
        <p:nvSpPr>
          <p:cNvPr id="3" name="AutoShape 2" descr="https://avatars.mds.yandex.net/i?id=55d9b4617611770244324ff196636a139bc537ad-12935586-images-thumbs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s://avatars.mds.yandex.net/i?id=55d9b4617611770244324ff196636a139bc537ad-12935586-images-thumbs&amp;n=1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s://avatars.mds.yandex.net/i?id=55d9b4617611770244324ff196636a139bc537ad-12935586-images-thumbs&amp;n=1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625509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Объект 12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90" y="4342404"/>
            <a:ext cx="6015443" cy="17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с ПИД-регулятором и нечетким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супервизорным контроллером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5" y="2931983"/>
            <a:ext cx="5030456" cy="39035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5" y="764704"/>
            <a:ext cx="2507368" cy="2664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764704"/>
            <a:ext cx="2616797" cy="37292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2294" y="112474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2545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112474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28251" y="206600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48311" y="31317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6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44267"/>
          </a:xfrm>
        </p:spPr>
        <p:txBody>
          <a:bodyPr/>
          <a:lstStyle/>
          <a:p>
            <a:r>
              <a:rPr lang="ru-RU" sz="2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</a:t>
            </a:r>
            <a:r>
              <a:rPr lang="ru-RU" sz="2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48679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а) Увеличение </a:t>
            </a:r>
            <a:r>
              <a:rPr lang="ru-RU" dirty="0" err="1"/>
              <a:t>Kp</a:t>
            </a:r>
            <a:r>
              <a:rPr lang="ru-RU" dirty="0"/>
              <a:t> ведёт к ускорению переходного процесса, </a:t>
            </a:r>
            <a:r>
              <a:rPr lang="ru-RU" dirty="0" smtClean="0"/>
              <a:t>уменьшению </a:t>
            </a:r>
            <a:r>
              <a:rPr lang="ru-RU" dirty="0"/>
              <a:t>устойчивости и уменьшению статической ошибки.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5440" y="1214735"/>
            <a:ext cx="8689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б) Уменьшение </a:t>
            </a:r>
            <a:r>
              <a:rPr lang="ru-RU" dirty="0" err="1"/>
              <a:t>Кр</a:t>
            </a:r>
            <a:r>
              <a:rPr lang="ru-RU" dirty="0"/>
              <a:t> ведёт к замедлению переходного процесса, </a:t>
            </a:r>
            <a:r>
              <a:rPr lang="ru-RU" dirty="0" smtClean="0"/>
              <a:t>увеличению </a:t>
            </a:r>
            <a:r>
              <a:rPr lang="ru-RU" dirty="0"/>
              <a:t>устойчивости (уменьшение </a:t>
            </a:r>
            <a:r>
              <a:rPr lang="ru-RU" dirty="0" err="1"/>
              <a:t>колебательности</a:t>
            </a:r>
            <a:r>
              <a:rPr lang="ru-RU" dirty="0"/>
              <a:t>) и увеличению </a:t>
            </a:r>
            <a:r>
              <a:rPr lang="ru-RU" dirty="0" smtClean="0"/>
              <a:t>статической </a:t>
            </a:r>
            <a:r>
              <a:rPr lang="ru-RU" dirty="0"/>
              <a:t>ошибки.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5440" y="1847124"/>
            <a:ext cx="8689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в) Увеличение </a:t>
            </a:r>
            <a:r>
              <a:rPr lang="ru-RU" dirty="0" err="1"/>
              <a:t>Ki</a:t>
            </a:r>
            <a:r>
              <a:rPr lang="ru-RU" dirty="0"/>
              <a:t> (исходя из приведённой структуры ПИД-регулятора </a:t>
            </a:r>
            <a:r>
              <a:rPr lang="ru-RU" dirty="0" err="1" smtClean="0"/>
              <a:t>Кi</a:t>
            </a:r>
            <a:r>
              <a:rPr lang="ru-RU" dirty="0" smtClean="0"/>
              <a:t> </a:t>
            </a:r>
            <a:r>
              <a:rPr lang="ru-RU" dirty="0"/>
              <a:t>~ 1/</a:t>
            </a:r>
            <a:r>
              <a:rPr lang="ru-RU" dirty="0" err="1"/>
              <a:t>Ti</a:t>
            </a:r>
            <a:r>
              <a:rPr lang="ru-RU" dirty="0"/>
              <a:t>, значит это правило справедливо для уменьшения </a:t>
            </a:r>
            <a:r>
              <a:rPr lang="ru-RU" dirty="0" err="1"/>
              <a:t>Ti</a:t>
            </a:r>
            <a:r>
              <a:rPr lang="ru-RU" dirty="0"/>
              <a:t>) приводит к </a:t>
            </a:r>
            <a:r>
              <a:rPr lang="ru-RU" dirty="0" smtClean="0"/>
              <a:t>уменьшению </a:t>
            </a:r>
            <a:r>
              <a:rPr lang="ru-RU" dirty="0"/>
              <a:t>статической ошибки и к увеличению его </a:t>
            </a:r>
            <a:r>
              <a:rPr lang="ru-RU" dirty="0" err="1"/>
              <a:t>колебательности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040" y="2770454"/>
            <a:ext cx="858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г) Уменьшение </a:t>
            </a:r>
            <a:r>
              <a:rPr lang="ru-RU" dirty="0" err="1"/>
              <a:t>Ki</a:t>
            </a:r>
            <a:r>
              <a:rPr lang="ru-RU" dirty="0"/>
              <a:t> (увеличение </a:t>
            </a:r>
            <a:r>
              <a:rPr lang="ru-RU" dirty="0" err="1"/>
              <a:t>Ti</a:t>
            </a:r>
            <a:r>
              <a:rPr lang="ru-RU" dirty="0"/>
              <a:t>) приводит к увеличению статической </a:t>
            </a:r>
            <a:r>
              <a:rPr lang="ru-RU" dirty="0" smtClean="0"/>
              <a:t>ошибки</a:t>
            </a:r>
            <a:r>
              <a:rPr lang="ru-RU" dirty="0"/>
              <a:t>, но уменьшает его </a:t>
            </a:r>
            <a:r>
              <a:rPr lang="ru-RU" dirty="0" err="1"/>
              <a:t>колебательность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7052" y="3429000"/>
            <a:ext cx="841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д) Увеличение </a:t>
            </a:r>
            <a:r>
              <a:rPr lang="ru-RU" dirty="0" err="1"/>
              <a:t>Kd</a:t>
            </a:r>
            <a:r>
              <a:rPr lang="ru-RU" dirty="0"/>
              <a:t> (</a:t>
            </a:r>
            <a:r>
              <a:rPr lang="ru-RU" dirty="0" err="1"/>
              <a:t>Kd</a:t>
            </a:r>
            <a:r>
              <a:rPr lang="ru-RU" dirty="0"/>
              <a:t> ~ </a:t>
            </a:r>
            <a:r>
              <a:rPr lang="ru-RU" dirty="0" err="1"/>
              <a:t>Td</a:t>
            </a:r>
            <a:r>
              <a:rPr lang="ru-RU" dirty="0"/>
              <a:t>, значит справедливо для увеличения </a:t>
            </a:r>
            <a:r>
              <a:rPr lang="ru-RU" dirty="0" err="1"/>
              <a:t>Td</a:t>
            </a:r>
            <a:r>
              <a:rPr lang="ru-RU" dirty="0"/>
              <a:t>) </a:t>
            </a:r>
            <a:r>
              <a:rPr lang="ru-RU" dirty="0" smtClean="0"/>
              <a:t>приводит к повышению </a:t>
            </a:r>
            <a:r>
              <a:rPr lang="ru-RU" dirty="0"/>
              <a:t>устойчивости процесса и его быстродействию, но при </a:t>
            </a:r>
            <a:r>
              <a:rPr lang="ru-RU" dirty="0" smtClean="0"/>
              <a:t>этом регулятор становится </a:t>
            </a:r>
            <a:r>
              <a:rPr lang="ru-RU" dirty="0"/>
              <a:t>восприимчивым к высокочастотным шумам.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7199" y="435233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е) Уменьшение </a:t>
            </a:r>
            <a:r>
              <a:rPr lang="ru-RU" dirty="0" err="1"/>
              <a:t>Kd</a:t>
            </a:r>
            <a:r>
              <a:rPr lang="ru-RU" dirty="0"/>
              <a:t> (уменьшение </a:t>
            </a:r>
            <a:r>
              <a:rPr lang="ru-RU" dirty="0" err="1"/>
              <a:t>Td</a:t>
            </a:r>
            <a:r>
              <a:rPr lang="ru-RU" dirty="0"/>
              <a:t>) приводит к уменьшению </a:t>
            </a:r>
            <a:r>
              <a:rPr lang="ru-RU" dirty="0" smtClean="0"/>
              <a:t>устойчивости </a:t>
            </a:r>
            <a:r>
              <a:rPr lang="ru-RU" dirty="0"/>
              <a:t>и </a:t>
            </a:r>
            <a:r>
              <a:rPr lang="ru-RU" dirty="0" smtClean="0"/>
              <a:t>быстродействия процесса</a:t>
            </a:r>
            <a:r>
              <a:rPr lang="ru-RU" dirty="0"/>
              <a:t>, но при этом высокочастотные помехи </a:t>
            </a:r>
            <a:r>
              <a:rPr lang="ru-RU" dirty="0" smtClean="0"/>
              <a:t>оказывают </a:t>
            </a:r>
            <a:r>
              <a:rPr lang="ru-RU" dirty="0"/>
              <a:t>меньшее влияние на процесс управления.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7199" y="5275660"/>
            <a:ext cx="6961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Закономерности </a:t>
            </a:r>
            <a:r>
              <a:rPr lang="ru-RU" dirty="0"/>
              <a:t>для </a:t>
            </a:r>
            <a:r>
              <a:rPr lang="ru-RU" dirty="0" smtClean="0"/>
              <a:t>корректировки </a:t>
            </a:r>
            <a:r>
              <a:rPr lang="ru-RU" dirty="0"/>
              <a:t>параметров: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5629029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Чем больше по модулю ошибка рассогласования и её производная, </a:t>
            </a:r>
            <a:r>
              <a:rPr lang="ru-RU" dirty="0" smtClean="0"/>
              <a:t>тем </a:t>
            </a:r>
            <a:r>
              <a:rPr lang="ru-RU" dirty="0"/>
              <a:t>больше должна быть </a:t>
            </a:r>
            <a:r>
              <a:rPr lang="ru-RU" dirty="0" err="1" smtClean="0"/>
              <a:t>Kp</a:t>
            </a:r>
            <a:r>
              <a:rPr lang="ru-RU" dirty="0" smtClean="0"/>
              <a:t> и </a:t>
            </a:r>
            <a:r>
              <a:rPr lang="ru-RU" dirty="0"/>
              <a:t>тем </a:t>
            </a:r>
            <a:r>
              <a:rPr lang="ru-RU" dirty="0" smtClean="0"/>
              <a:t>меньше </a:t>
            </a:r>
            <a:r>
              <a:rPr lang="ru-RU" dirty="0" err="1" smtClean="0"/>
              <a:t>Кi</a:t>
            </a:r>
            <a:r>
              <a:rPr lang="ru-RU" dirty="0" smtClean="0"/>
              <a:t> и </a:t>
            </a:r>
            <a:r>
              <a:rPr lang="ru-RU" dirty="0" err="1"/>
              <a:t>Кd</a:t>
            </a:r>
            <a:r>
              <a:rPr lang="ru-RU" dirty="0"/>
              <a:t>. </a:t>
            </a:r>
          </a:p>
          <a:p>
            <a:r>
              <a:rPr lang="ru-RU" dirty="0"/>
              <a:t>2. Чем меньше модулю ошибка рассогласования и её производная, тем </a:t>
            </a:r>
            <a:r>
              <a:rPr lang="ru-RU" dirty="0" smtClean="0"/>
              <a:t>меньше </a:t>
            </a:r>
            <a:r>
              <a:rPr lang="ru-RU" dirty="0"/>
              <a:t>должна быть </a:t>
            </a:r>
            <a:r>
              <a:rPr lang="ru-RU" dirty="0" err="1" smtClean="0"/>
              <a:t>Kp</a:t>
            </a:r>
            <a:r>
              <a:rPr lang="ru-RU" dirty="0" smtClean="0"/>
              <a:t> и </a:t>
            </a:r>
            <a:r>
              <a:rPr lang="ru-RU" dirty="0"/>
              <a:t>тем </a:t>
            </a:r>
            <a:r>
              <a:rPr lang="ru-RU" dirty="0" smtClean="0"/>
              <a:t>больше </a:t>
            </a:r>
            <a:r>
              <a:rPr lang="ru-RU" dirty="0" err="1" smtClean="0"/>
              <a:t>Кi</a:t>
            </a:r>
            <a:r>
              <a:rPr lang="ru-RU" dirty="0" smtClean="0"/>
              <a:t> и </a:t>
            </a:r>
            <a:r>
              <a:rPr lang="ru-RU" dirty="0" err="1"/>
              <a:t>Кd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16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нечеткого логического вывода для сигнала коррекции пропорционального </a:t>
            </a:r>
            <a:r>
              <a:rPr lang="ru-RU" sz="2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</a:t>
            </a:r>
            <a:endParaRPr lang="ru-RU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4320480" cy="3799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99" y="1052736"/>
            <a:ext cx="4379502" cy="37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91355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нечеткого логического вывода для сигнала коррекции </a:t>
            </a:r>
            <a:r>
              <a:rPr lang="ru-RU" sz="2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интегрирующего канала</a:t>
            </a:r>
            <a:endParaRPr lang="ru-RU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5" y="1062000"/>
            <a:ext cx="4320480" cy="38164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16" y="1062000"/>
            <a:ext cx="4402616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нечеткого логического вывода для сигнала коррекции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дифференцирующего канала </a:t>
            </a:r>
            <a:endParaRPr lang="ru-RU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980729"/>
            <a:ext cx="4320479" cy="41044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38" y="1035073"/>
            <a:ext cx="4464497" cy="40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907379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моделирования системы с нечетким супервизорным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контроллером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0" y="1031342"/>
            <a:ext cx="4307717" cy="38096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351"/>
            <a:ext cx="4427984" cy="36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темы занятия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Нечеткие П, ПД, ПИ, ПДД (ПИД) -регуляторы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Нечеткие адаптивные системы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Вопросы устойчивости нечетких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08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нечеткое управление с эталонной моделью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12879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38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2129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ЭМС с адаптивным наблюдателем и нечетким регулятором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836712"/>
            <a:ext cx="809889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32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ЭМС с адаптивным наблюдателем и нечетким регулятором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404664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253" y="3429000"/>
            <a:ext cx="4873148" cy="365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24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1934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ЭМС с адаптивным наблюдателем и нечетким регулятором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268760"/>
            <a:ext cx="3344142" cy="16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902603"/>
            <a:ext cx="3314051" cy="161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31964" y="3327191"/>
            <a:ext cx="4032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Функции принадлежности входной переменной </a:t>
            </a:r>
          </a:p>
          <a:p>
            <a:pPr algn="ctr"/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«ошибка слежения»</a:t>
            </a:r>
            <a:endParaRPr lang="ru-RU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6692" y="697256"/>
            <a:ext cx="4356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Функции принадлежности входной переменной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«оценка момента инерции»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2359187"/>
            <a:ext cx="4117203" cy="193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15884" y="1787683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Функции принадлежности выходной переменной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«коэффициент передачи регулятора скорости»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ЭМС с адаптивным наблюдателем и нечетким регулятором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76618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smtClean="0">
                <a:latin typeface="Times New Roman" pitchFamily="18" charset="0"/>
                <a:cs typeface="Times New Roman" pitchFamily="18" charset="0"/>
              </a:rPr>
              <a:t>Правила нечеткого логического вывода</a:t>
            </a:r>
            <a:endParaRPr lang="ru-RU" sz="1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58356"/>
              </p:ext>
            </p:extLst>
          </p:nvPr>
        </p:nvGraphicFramePr>
        <p:xfrm>
          <a:off x="251520" y="1345950"/>
          <a:ext cx="5241768" cy="35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24"/>
                <a:gridCol w="748824"/>
                <a:gridCol w="748824"/>
                <a:gridCol w="748824"/>
                <a:gridCol w="748824"/>
                <a:gridCol w="748824"/>
                <a:gridCol w="748824"/>
              </a:tblGrid>
              <a:tr h="513716">
                <a:tc rowSpan="2" gridSpan="2">
                  <a:txBody>
                    <a:bodyPr/>
                    <a:lstStyle/>
                    <a:p>
                      <a:pPr marL="0" marR="0" indent="0" algn="ctr" defTabSz="13346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ru-RU" sz="1600" b="0" baseline="-25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рс</a:t>
                      </a:r>
                      <a:endParaRPr lang="ru-RU" sz="16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13346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b="0" i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ru-RU" sz="1600" b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3716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i="1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aseline="-2500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i="1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aseline="-2500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1/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716">
                <a:tc rowSpan="5">
                  <a:txBody>
                    <a:bodyPr/>
                    <a:lstStyle/>
                    <a:p>
                      <a:pPr marL="0" marR="0" indent="0" algn="ctr" defTabSz="13346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ru-RU" sz="160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NB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71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71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71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71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PB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205" y="1772816"/>
            <a:ext cx="3597275" cy="23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068646" y="1434262"/>
            <a:ext cx="2642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err="1" smtClean="0">
                <a:latin typeface="Times New Roman" pitchFamily="18" charset="0"/>
                <a:cs typeface="Times New Roman" pitchFamily="18" charset="0"/>
              </a:rPr>
              <a:t>Вход-выходная</a:t>
            </a: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 зависимость</a:t>
            </a:r>
            <a:endParaRPr lang="ru-RU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ЭМС с адаптивным наблюдателем и нечетким регулятором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764704"/>
            <a:ext cx="612068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327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834"/>
            <a:ext cx="8229600" cy="533692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нечеткое управление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двухмассовой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упругой электромеханической системой</a:t>
            </a:r>
            <a:endParaRPr lang="ru-RU" dirty="0"/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3724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 txBox="1">
            <a:spLocks/>
          </p:cNvSpPr>
          <p:nvPr/>
        </p:nvSpPr>
        <p:spPr bwMode="auto">
          <a:xfrm>
            <a:off x="-333251" y="2826775"/>
            <a:ext cx="474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Рисунок 1 – Схема </a:t>
            </a:r>
            <a:r>
              <a:rPr lang="ru-RU" altLang="ru-RU" sz="1600" dirty="0" err="1">
                <a:latin typeface="Times New Roman" pitchFamily="18" charset="0"/>
                <a:cs typeface="Times New Roman" pitchFamily="18" charset="0"/>
              </a:rPr>
              <a:t>двухмассовой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 упругой электромеханической системы. </a:t>
            </a:r>
          </a:p>
        </p:txBody>
      </p:sp>
      <p:pic>
        <p:nvPicPr>
          <p:cNvPr id="5" name="Рисунок 1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9" y="3411537"/>
            <a:ext cx="577532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92696"/>
            <a:ext cx="396044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88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использующим оценки переменных состояния (схема I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9003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02468"/>
            <a:ext cx="3168352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40968"/>
            <a:ext cx="3168351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56" y="5157192"/>
            <a:ext cx="315882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3"/>
          <p:cNvSpPr txBox="1">
            <a:spLocks/>
          </p:cNvSpPr>
          <p:nvPr/>
        </p:nvSpPr>
        <p:spPr bwMode="auto">
          <a:xfrm>
            <a:off x="4283968" y="2694730"/>
            <a:ext cx="4502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Функции принадлежности сигнала </a:t>
            </a:r>
            <a:r>
              <a:rPr lang="ru-RU" altLang="ru-RU" sz="1600" dirty="0" err="1">
                <a:latin typeface="Times New Roman" pitchFamily="18" charset="0"/>
                <a:cs typeface="Times New Roman" pitchFamily="18" charset="0"/>
              </a:rPr>
              <a:t>Му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 bwMode="auto">
          <a:xfrm>
            <a:off x="4252117" y="661587"/>
            <a:ext cx="4502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Функции принадлежности сигнала </a:t>
            </a:r>
            <a:r>
              <a:rPr lang="en-US" altLang="ru-RU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92192"/>
            <a:ext cx="4505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0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2308"/>
            <a:ext cx="8229600" cy="560987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использующим оценки переменных состояния (схема I)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 rot="10800000">
            <a:off x="3495675" y="2463800"/>
            <a:ext cx="128587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FFFFFF"/>
              </a:solidFill>
            </a:endParaRPr>
          </a:p>
        </p:txBody>
      </p:sp>
      <p:pic>
        <p:nvPicPr>
          <p:cNvPr id="4" name="Рисунок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335088"/>
            <a:ext cx="3111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 bwMode="auto">
          <a:xfrm>
            <a:off x="388937" y="998538"/>
            <a:ext cx="31861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Вход/выходная зависимость для </a:t>
            </a:r>
            <a:r>
              <a:rPr lang="en-US" altLang="ru-RU" sz="1600" i="1">
                <a:latin typeface="Times New Roman" pitchFamily="18" charset="0"/>
                <a:cs typeface="Times New Roman" pitchFamily="18" charset="0"/>
              </a:rPr>
              <a:t>z</a:t>
            </a:r>
            <a:endParaRPr lang="ru-RU" altLang="ru-RU" sz="1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49305"/>
              </p:ext>
            </p:extLst>
          </p:nvPr>
        </p:nvGraphicFramePr>
        <p:xfrm>
          <a:off x="251520" y="4509120"/>
          <a:ext cx="5455921" cy="1971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7167"/>
                <a:gridCol w="758384"/>
                <a:gridCol w="760426"/>
                <a:gridCol w="1009559"/>
                <a:gridCol w="723479"/>
                <a:gridCol w="866906"/>
              </a:tblGrid>
              <a:tr h="5994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 anchor="ctr">
                    <a:blipFill rotWithShape="0">
                      <a:blip r:embed="rId3"/>
                      <a:stretch>
                        <a:fillRect l="-455" t="-1010" r="-309091" b="-23737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Рисунок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836712"/>
            <a:ext cx="4320481" cy="33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5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</a:t>
            </a:r>
            <a:r>
              <a:rPr lang="ru-RU" sz="2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endParaRPr lang="ru-RU" dirty="0"/>
          </a:p>
        </p:txBody>
      </p:sp>
      <p:pic>
        <p:nvPicPr>
          <p:cNvPr id="3" name="Рисунок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95937"/>
            <a:ext cx="37306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2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547339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ПИД-регулятор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7768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49733"/>
            <a:ext cx="439248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06095" y="4005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</a:t>
            </a:r>
            <a:r>
              <a:rPr lang="ru-RU" dirty="0" err="1" smtClean="0"/>
              <a:t>сновное</a:t>
            </a:r>
            <a:r>
              <a:rPr lang="ru-RU" dirty="0" smtClean="0"/>
              <a:t> </a:t>
            </a:r>
            <a:r>
              <a:rPr lang="ru-RU" dirty="0"/>
              <a:t>уравнение ПИД-регулятора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5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2307"/>
            <a:ext cx="8229600" cy="560987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II)</a:t>
            </a:r>
            <a:endParaRPr lang="ru-RU" dirty="0"/>
          </a:p>
        </p:txBody>
      </p:sp>
      <p:pic>
        <p:nvPicPr>
          <p:cNvPr id="3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327150"/>
            <a:ext cx="36258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05238"/>
            <a:ext cx="36242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 bwMode="auto">
          <a:xfrm>
            <a:off x="396875" y="869950"/>
            <a:ext cx="3414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Функции принадлежности входного сигнала </a:t>
            </a:r>
            <a:r>
              <a:rPr lang="en-US" altLang="ru-RU" sz="1600">
                <a:latin typeface="Times New Roman" pitchFamily="18" charset="0"/>
                <a:cs typeface="Times New Roman" pitchFamily="18" charset="0"/>
              </a:rPr>
              <a:t>C</a:t>
            </a:r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 bwMode="auto">
          <a:xfrm>
            <a:off x="217488" y="3384550"/>
            <a:ext cx="37734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Функции принадлежности входного сигнала </a:t>
            </a:r>
            <a:r>
              <a:rPr lang="en-US" altLang="ru-RU" sz="1600">
                <a:latin typeface="Times New Roman" pitchFamily="18" charset="0"/>
                <a:cs typeface="Times New Roman" pitchFamily="18" charset="0"/>
              </a:rPr>
              <a:t>(1/J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1600"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03" y="3214815"/>
            <a:ext cx="35512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3"/>
          <p:cNvSpPr txBox="1">
            <a:spLocks/>
          </p:cNvSpPr>
          <p:nvPr/>
        </p:nvSpPr>
        <p:spPr bwMode="auto">
          <a:xfrm>
            <a:off x="4172503" y="4765802"/>
            <a:ext cx="4984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Функции принадлежности выходного сигнала К4</a:t>
            </a:r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 bwMode="auto">
          <a:xfrm>
            <a:off x="4374115" y="2767140"/>
            <a:ext cx="45799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Функции принадлежности выходного сигнала К</a:t>
            </a:r>
            <a:r>
              <a:rPr lang="en-US" altLang="ru-RU" sz="1600">
                <a:latin typeface="Times New Roman" pitchFamily="18" charset="0"/>
                <a:cs typeface="Times New Roman" pitchFamily="18" charset="0"/>
              </a:rPr>
              <a:t>3</a:t>
            </a:r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90" y="1308227"/>
            <a:ext cx="36226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омер слайда 3"/>
          <p:cNvSpPr txBox="1">
            <a:spLocks/>
          </p:cNvSpPr>
          <p:nvPr/>
        </p:nvSpPr>
        <p:spPr bwMode="auto">
          <a:xfrm>
            <a:off x="4374115" y="893890"/>
            <a:ext cx="45799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Функции принадлежности выходного сигнала К</a:t>
            </a:r>
            <a:r>
              <a:rPr lang="en-US" altLang="ru-RU" sz="1600">
                <a:latin typeface="Times New Roman" pitchFamily="18" charset="0"/>
                <a:cs typeface="Times New Roman" pitchFamily="18" charset="0"/>
              </a:rPr>
              <a:t>2</a:t>
            </a:r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40" y="5259064"/>
            <a:ext cx="35179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36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II)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42228"/>
              </p:ext>
            </p:extLst>
          </p:nvPr>
        </p:nvGraphicFramePr>
        <p:xfrm>
          <a:off x="1475656" y="908720"/>
          <a:ext cx="5803900" cy="5184973"/>
        </p:xfrm>
        <a:graphic>
          <a:graphicData uri="http://schemas.openxmlformats.org/drawingml/2006/table">
            <a:tbl>
              <a:tblPr/>
              <a:tblGrid>
                <a:gridCol w="44450"/>
                <a:gridCol w="619125"/>
                <a:gridCol w="985837"/>
                <a:gridCol w="668338"/>
                <a:gridCol w="1003300"/>
                <a:gridCol w="684212"/>
                <a:gridCol w="987425"/>
                <a:gridCol w="733425"/>
                <a:gridCol w="77788"/>
              </a:tblGrid>
              <a:tr h="373063">
                <a:tc rowSpan="1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Параметр жесткости пружины C, (Н/м)</a:t>
                      </a:r>
                      <a:endParaRPr kumimoji="0" lang="ru-RU" alt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Параметр момента инерции (1/J2), о.е.</a:t>
                      </a:r>
                      <a:endParaRPr kumimoji="0" lang="ru-RU" alt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rowSpan="1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-0,16749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-0,17065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-0,17381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1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0,020996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-0,01735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-0,03269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0,018261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0,006093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0,001225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1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-0,16819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-0,17187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-0,17555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37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0,009715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-0,02863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-0,04397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0,007076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-0,0003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-0,00325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K1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-0,04359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70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-0,16853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-0,17248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-0,17642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0,004057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-0,03429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-0,04963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1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0,004237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-0,00192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K4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-0,00438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II)</a:t>
            </a:r>
            <a:endParaRPr lang="ru-RU" dirty="0"/>
          </a:p>
        </p:txBody>
      </p:sp>
      <p:pic>
        <p:nvPicPr>
          <p:cNvPr id="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06" y="1577976"/>
            <a:ext cx="29083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12" y="4293096"/>
            <a:ext cx="29591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3"/>
          <p:cNvSpPr txBox="1">
            <a:spLocks/>
          </p:cNvSpPr>
          <p:nvPr/>
        </p:nvSpPr>
        <p:spPr bwMode="auto">
          <a:xfrm>
            <a:off x="1267564" y="1195388"/>
            <a:ext cx="31861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Вход/выходная зависимость К2</a:t>
            </a: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 bwMode="auto">
          <a:xfrm>
            <a:off x="3073500" y="3862874"/>
            <a:ext cx="31861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Вход/выходная зависимость К4</a:t>
            </a:r>
          </a:p>
        </p:txBody>
      </p:sp>
      <p:pic>
        <p:nvPicPr>
          <p:cNvPr id="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0475"/>
            <a:ext cx="28956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3"/>
          <p:cNvSpPr txBox="1">
            <a:spLocks/>
          </p:cNvSpPr>
          <p:nvPr/>
        </p:nvSpPr>
        <p:spPr bwMode="auto">
          <a:xfrm>
            <a:off x="5118200" y="1127386"/>
            <a:ext cx="31861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Вход/выходная зависимость К3</a:t>
            </a:r>
          </a:p>
        </p:txBody>
      </p:sp>
    </p:spTree>
    <p:extLst>
      <p:ext uri="{BB962C8B-B14F-4D97-AF65-F5344CB8AC3E}">
        <p14:creationId xmlns:p14="http://schemas.microsoft.com/office/powerpoint/2010/main" val="240648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II)</a:t>
            </a:r>
            <a:endParaRPr lang="ru-RU" dirty="0"/>
          </a:p>
        </p:txBody>
      </p:sp>
      <p:pic>
        <p:nvPicPr>
          <p:cNvPr id="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6020"/>
            <a:ext cx="8496944" cy="51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51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 нечетким модальным регулятором, использующая оценки параметров С и (1/J2) для объекта 4-го порядка (Схема II)</a:t>
            </a:r>
            <a:endParaRPr lang="ru-RU" dirty="0"/>
          </a:p>
        </p:txBody>
      </p:sp>
      <p:pic>
        <p:nvPicPr>
          <p:cNvPr id="3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25524"/>
            <a:ext cx="6048672" cy="463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86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88008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прямого метода Ляпунова для анализа устойчивости нечетких систем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2493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7" y="4077072"/>
            <a:ext cx="855959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803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прямого метода Ляпунова для анализа устойчивости нечетких систем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5620"/>
            <a:ext cx="8496944" cy="241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806489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979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прямого метода Ляпунова для анализа устойчивости нечетких систем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5292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84175"/>
            <a:ext cx="7848872" cy="138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5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988"/>
            <a:ext cx="8229600" cy="605700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с ПД-регулятором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76275"/>
            <a:ext cx="42195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1560" y="2775662"/>
                <a:ext cx="3600400" cy="1068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ru-RU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ru-RU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effectLst/>
                    <a:latin typeface="Times New Roman"/>
                    <a:ea typeface="Times New Roman"/>
                    <a:cs typeface="Times New Roman"/>
                  </a:rPr>
                  <a:t>= Ax +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Bu                  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 (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B = [0 b]</a:t>
                </a:r>
                <a:r>
                  <a:rPr lang="en-US" i="1" baseline="30000" dirty="0" smtClean="0">
                    <a:effectLst/>
                    <a:latin typeface="Times New Roman"/>
                    <a:ea typeface="Times New Roman"/>
                    <a:cs typeface="Times New Roman"/>
                  </a:rPr>
                  <a:t>T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)</a:t>
                </a:r>
                <a:endParaRPr lang="ru-RU" sz="14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i="1" dirty="0">
                    <a:effectLst/>
                    <a:latin typeface="Times New Roman"/>
                    <a:ea typeface="Times New Roman"/>
                    <a:cs typeface="Times New Roman"/>
                  </a:rPr>
                  <a:t>y = </a:t>
                </a:r>
                <a:r>
                  <a:rPr lang="en-US" i="1" dirty="0" err="1" smtClean="0">
                    <a:effectLst/>
                    <a:latin typeface="Times New Roman"/>
                    <a:ea typeface="Times New Roman"/>
                    <a:cs typeface="Times New Roman"/>
                  </a:rPr>
                  <a:t>Cx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                          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(С=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[1 0 ]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)</a:t>
                </a:r>
                <a:endParaRPr lang="ru-RU" sz="14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i="1" dirty="0">
                    <a:effectLst/>
                    <a:latin typeface="Times New Roman"/>
                    <a:ea typeface="Times New Roman"/>
                    <a:cs typeface="Times New Roman"/>
                  </a:rPr>
                  <a:t>u 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=</a:t>
                </a:r>
                <a:r>
                  <a:rPr lang="ru-RU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 - (</a:t>
                </a:r>
                <a:r>
                  <a:rPr lang="en-US" i="1" dirty="0" err="1" smtClean="0">
                    <a:effectLst/>
                    <a:latin typeface="Times New Roman"/>
                    <a:ea typeface="Times New Roman"/>
                    <a:cs typeface="Times New Roman"/>
                  </a:rPr>
                  <a:t>k</a:t>
                </a:r>
                <a:r>
                  <a:rPr lang="en-US" i="1" baseline="-25000" dirty="0" err="1" smtClean="0">
                    <a:effectLst/>
                    <a:latin typeface="Times New Roman"/>
                    <a:ea typeface="Times New Roman"/>
                    <a:cs typeface="Times New Roman"/>
                  </a:rPr>
                  <a:t>p</a:t>
                </a:r>
                <a:r>
                  <a:rPr lang="en-US" i="1" dirty="0" err="1" smtClean="0">
                    <a:effectLst/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lang="en-US" i="1" dirty="0" smtClean="0">
                    <a:effectLst/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en-US" i="1" dirty="0">
                    <a:effectLst/>
                    <a:latin typeface="Times New Roman"/>
                    <a:ea typeface="Times New Roman"/>
                    <a:cs typeface="Times New Roman"/>
                  </a:rPr>
                  <a:t>+</a:t>
                </a:r>
                <a:r>
                  <a:rPr lang="en-US" i="1" dirty="0" err="1">
                    <a:effectLst/>
                    <a:latin typeface="Times New Roman"/>
                    <a:ea typeface="Times New Roman"/>
                    <a:cs typeface="Times New Roman"/>
                  </a:rPr>
                  <a:t>k</a:t>
                </a:r>
                <a:r>
                  <a:rPr lang="en-US" i="1" baseline="-25000" dirty="0" err="1">
                    <a:effectLst/>
                    <a:latin typeface="Times New Roman"/>
                    <a:ea typeface="Times New Roman"/>
                    <a:cs typeface="Times New Roman"/>
                  </a:rPr>
                  <a:t>d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ru-RU" b="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1400" dirty="0" smtClean="0">
                    <a:ea typeface="Calibri"/>
                    <a:cs typeface="Times New Roman"/>
                  </a:rPr>
                  <a:t>  = - </a:t>
                </a:r>
                <a:r>
                  <a:rPr lang="en-US" i="1" dirty="0" err="1" smtClean="0">
                    <a:ea typeface="Calibri"/>
                    <a:cs typeface="Times New Roman"/>
                  </a:rPr>
                  <a:t>Kx</a:t>
                </a:r>
                <a:r>
                  <a:rPr lang="en-US" i="1" dirty="0" smtClean="0">
                    <a:ea typeface="Calibri"/>
                    <a:cs typeface="Times New Roman"/>
                  </a:rPr>
                  <a:t>    (K =[</a:t>
                </a:r>
                <a:r>
                  <a:rPr lang="en-US" i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k</a:t>
                </a:r>
                <a:r>
                  <a:rPr lang="en-US" i="1" baseline="-25000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p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en-US" i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k</a:t>
                </a:r>
                <a:r>
                  <a:rPr lang="en-US" i="1" baseline="-25000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d</a:t>
                </a:r>
                <a:r>
                  <a:rPr lang="en-US" i="1" dirty="0" smtClean="0">
                    <a:ea typeface="Calibri"/>
                    <a:cs typeface="Times New Roman"/>
                  </a:rPr>
                  <a:t>])</a:t>
                </a:r>
                <a:endParaRPr lang="ru-RU" i="1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75662"/>
                <a:ext cx="3600400" cy="1068306"/>
              </a:xfrm>
              <a:prstGeom prst="rect">
                <a:avLst/>
              </a:prstGeom>
              <a:blipFill rotWithShape="1">
                <a:blip r:embed="rId3"/>
                <a:stretch>
                  <a:fillRect l="-1354" t="-1136" b="-5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8357" y="2420887"/>
            <a:ext cx="46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Уравнения системы с ПД-регулятором</a:t>
            </a:r>
            <a:r>
              <a:rPr lang="en-US" dirty="0" smtClean="0"/>
              <a:t> (</a:t>
            </a:r>
            <a:r>
              <a:rPr lang="en-US" i="1" dirty="0" smtClean="0"/>
              <a:t>r = 0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6509" y="38439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подстановки </a:t>
            </a:r>
            <a:r>
              <a:rPr lang="en-US" dirty="0"/>
              <a:t>u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6509" y="4213300"/>
                <a:ext cx="38114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= 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(A - BK)x</a:t>
                </a:r>
                <a:r>
                  <a:rPr lang="ru-RU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 = А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’ x</a:t>
                </a:r>
                <a:endParaRPr lang="ru-RU" i="1" dirty="0" smtClean="0">
                  <a:solidFill>
                    <a:prstClr val="black"/>
                  </a:solidFill>
                  <a:latin typeface="Times New Roman"/>
                  <a:ea typeface="Times New Roman"/>
                  <a:cs typeface="Times New Roman"/>
                </a:endParaRPr>
              </a:p>
              <a:p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(</a:t>
                </a:r>
                <a:r>
                  <a:rPr lang="ru-RU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матрицы 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B</a:t>
                </a:r>
                <a:r>
                  <a:rPr lang="ru-RU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 и 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K </a:t>
                </a:r>
                <a:r>
                  <a:rPr lang="ru-RU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нужно дополнить до полной размерности</a:t>
                </a:r>
                <a:r>
                  <a:rPr lang="en-US" i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Times New Roman"/>
                  </a:rPr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9" y="4213300"/>
                <a:ext cx="381147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80" t="-3289" b="-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>
            <a:off x="6372200" y="3645024"/>
            <a:ext cx="0" cy="252028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220072" y="4905164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6094" y="364502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e/</a:t>
            </a:r>
            <a:r>
              <a:rPr lang="en-US" i="1" dirty="0" err="1" smtClean="0"/>
              <a:t>dt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60332" y="49051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364088" y="3843968"/>
            <a:ext cx="2196244" cy="232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40351" y="5854161"/>
                <a:ext cx="1403649" cy="622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sz="24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𝑘𝑝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𝑘𝑑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𝑒</m:t>
                    </m:r>
                  </m:oMath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1" y="5854161"/>
                <a:ext cx="1403649" cy="622286"/>
              </a:xfrm>
              <a:prstGeom prst="rect">
                <a:avLst/>
              </a:prstGeom>
              <a:blipFill rotWithShape="1"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858254" y="4293096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&gt; 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90856" y="5274496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&lt; 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039817" y="3498257"/>
            <a:ext cx="7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0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2" y="676275"/>
            <a:ext cx="342421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9654" y="524197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можно применить любой стандартный метод анализа устойчивости (Ляпунов, Гурвиц и т.д.)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</a:t>
            </a:r>
            <a:r>
              <a:rPr lang="en-US" dirty="0" smtClean="0"/>
              <a:t>’</a:t>
            </a:r>
            <a:r>
              <a:rPr lang="en-US" baseline="30000" dirty="0" smtClean="0"/>
              <a:t>T</a:t>
            </a:r>
            <a:r>
              <a:rPr lang="en-US" dirty="0" smtClean="0"/>
              <a:t>P + PA’ = - Q   (P=P</a:t>
            </a:r>
            <a:r>
              <a:rPr lang="en-US" baseline="30000" dirty="0" smtClean="0"/>
              <a:t>T</a:t>
            </a:r>
            <a:r>
              <a:rPr lang="en-US" dirty="0" smtClean="0"/>
              <a:t>&gt;0; Q=Q</a:t>
            </a:r>
            <a:r>
              <a:rPr lang="en-US" baseline="30000" dirty="0" smtClean="0"/>
              <a:t>T</a:t>
            </a:r>
            <a:r>
              <a:rPr lang="en-US" dirty="0" smtClean="0"/>
              <a:t>&gt;0)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1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1222"/>
            <a:ext cx="619268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57192"/>
            <a:ext cx="496855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8800"/>
            <a:ext cx="284380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516275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структуры нечетких ПИД-регуляторов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8" y="535211"/>
            <a:ext cx="3735060" cy="1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92911"/>
            <a:ext cx="4345982" cy="13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5" y="1891098"/>
            <a:ext cx="3851483" cy="52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7"/>
          <a:stretch/>
        </p:blipFill>
        <p:spPr bwMode="auto">
          <a:xfrm>
            <a:off x="1206898" y="2430218"/>
            <a:ext cx="2026146" cy="128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13878"/>
            <a:ext cx="3508690" cy="52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6"/>
          <a:stretch/>
        </p:blipFill>
        <p:spPr bwMode="auto">
          <a:xfrm>
            <a:off x="7288602" y="1913878"/>
            <a:ext cx="1670329" cy="63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0" y="2443275"/>
            <a:ext cx="2507978" cy="11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976664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8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нечеткого ПД регулятора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208912" cy="30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с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нечетким ПД-регулятором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50" y="3645024"/>
            <a:ext cx="3565525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36712"/>
            <a:ext cx="3074987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5404"/>
            <a:ext cx="41021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3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теории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гиперустойчивости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(Попов)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241360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288032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226958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419872" y="771669"/>
                <a:ext cx="532859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Передаточная функция </a:t>
                </a:r>
                <a:r>
                  <a:rPr lang="en-US" dirty="0" smtClean="0"/>
                  <a:t>G(s)</a:t>
                </a:r>
                <a:r>
                  <a:rPr lang="ru-RU" dirty="0" smtClean="0"/>
                  <a:t> </a:t>
                </a:r>
                <a:r>
                  <a:rPr lang="ru-RU" dirty="0"/>
                  <a:t>линейной стационарной системы управления называется </a:t>
                </a:r>
                <a:r>
                  <a:rPr lang="ru-RU" b="1" dirty="0"/>
                  <a:t>строго вещественно-положительной</a:t>
                </a:r>
                <a:r>
                  <a:rPr lang="ru-RU" dirty="0"/>
                  <a:t>, если все ее полюса располагаются в левой полуплоскости (система устойчива) и вещественная часть частотной передаточной функции </a:t>
                </a:r>
                <a:r>
                  <a:rPr lang="ru-RU" dirty="0" smtClean="0"/>
                  <a:t>W(j</a:t>
                </a:r>
                <a:r>
                  <a:rPr lang="el-GR" dirty="0" smtClean="0"/>
                  <a:t>ω</a:t>
                </a:r>
                <a:r>
                  <a:rPr lang="ru-RU" dirty="0" smtClean="0"/>
                  <a:t>) </a:t>
                </a:r>
                <a:r>
                  <a:rPr lang="ru-RU" dirty="0"/>
                  <a:t>при всех </a:t>
                </a:r>
                <a:r>
                  <a:rPr lang="el-GR" dirty="0" smtClean="0"/>
                  <a:t>ω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dirty="0" smtClean="0"/>
                  <a:t>0 </a:t>
                </a:r>
                <a:r>
                  <a:rPr lang="ru-RU" dirty="0"/>
                  <a:t>положительна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endParaRPr lang="ru-RU" dirty="0"/>
              </a:p>
              <a:p>
                <a:r>
                  <a:rPr lang="en-US" dirty="0" smtClean="0"/>
                  <a:t>Re(W(j</a:t>
                </a:r>
                <a:r>
                  <a:rPr lang="el-GR" dirty="0" smtClean="0"/>
                  <a:t>ω</a:t>
                </a:r>
                <a:r>
                  <a:rPr lang="en-US" dirty="0" smtClean="0"/>
                  <a:t>))  &gt; 0</a:t>
                </a:r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771669"/>
                <a:ext cx="5328592" cy="2585323"/>
              </a:xfrm>
              <a:prstGeom prst="rect">
                <a:avLst/>
              </a:prstGeom>
              <a:blipFill rotWithShape="1">
                <a:blip r:embed="rId5"/>
                <a:stretch>
                  <a:fillRect l="-915" t="-1179" r="-1716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43" y="4221088"/>
            <a:ext cx="440052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3843" y="3645024"/>
            <a:ext cx="418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Интегральное неравенство Попова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47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1112</Words>
  <Application>Microsoft Office PowerPoint</Application>
  <PresentationFormat>Экран (4:3)</PresentationFormat>
  <Paragraphs>318</Paragraphs>
  <Slides>37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Тема Office</vt:lpstr>
      <vt:lpstr>Equation</vt:lpstr>
      <vt:lpstr>Интеллектуальные системы управления</vt:lpstr>
      <vt:lpstr>Основные темы занятия</vt:lpstr>
      <vt:lpstr>Классический ПИД-регулятор</vt:lpstr>
      <vt:lpstr>Анализ устойчивости системы с ПД-регулятором</vt:lpstr>
      <vt:lpstr>Нечеткий ПИД-регулятор</vt:lpstr>
      <vt:lpstr>Некоторые структуры нечетких ПИД-регуляторов</vt:lpstr>
      <vt:lpstr>Структура нечеткого ПД регулятора</vt:lpstr>
      <vt:lpstr>Анализ устойчивости системы с нечетким ПД-регулятором</vt:lpstr>
      <vt:lpstr>Применение теории гиперустойчивости (Попов)</vt:lpstr>
      <vt:lpstr>Следящий электропривод с подчиненным регулированием</vt:lpstr>
      <vt:lpstr>Система с нечетким ПД-регулятором</vt:lpstr>
      <vt:lpstr>Система с нечетким ПД-регулятором</vt:lpstr>
      <vt:lpstr>Супервизорное управление с нечетким ПИД-регулятором</vt:lpstr>
      <vt:lpstr>Структурная схема системы с ПИД-регулятором и нечетким супервизорным контроллером</vt:lpstr>
      <vt:lpstr>Создание базы правил</vt:lpstr>
      <vt:lpstr>Структура нечеткого логического вывода для сигнала коррекции пропорционального канала </vt:lpstr>
      <vt:lpstr>Структура нечеткого логического вывода для сигнала коррекции интегрирующего канала</vt:lpstr>
      <vt:lpstr>Структура нечеткого логического вывода для сигнала коррекции дифференцирующего канала </vt:lpstr>
      <vt:lpstr>Результаты моделирования системы с нечетким супервизорным контроллером</vt:lpstr>
      <vt:lpstr>Адаптивное нечеткое управление с эталонной моделью</vt:lpstr>
      <vt:lpstr>ЭМС с адаптивным наблюдателем и нечетким регулятором</vt:lpstr>
      <vt:lpstr>ЭМС с адаптивным наблюдателем и нечетким регулятором</vt:lpstr>
      <vt:lpstr>ЭМС с адаптивным наблюдателем и нечетким регулятором</vt:lpstr>
      <vt:lpstr>ЭМС с адаптивным наблюдателем и нечетким регулятором</vt:lpstr>
      <vt:lpstr>ЭМС с адаптивным наблюдателем и нечетким регулятором</vt:lpstr>
      <vt:lpstr>Адаптивное нечеткое управление двухмассовой упругой электромеханической системой</vt:lpstr>
      <vt:lpstr>Система с нечетким модальным регулятором, использующим оценки переменных состояния (схема I)</vt:lpstr>
      <vt:lpstr>Система с нечетким модальным регулятором, использующим оценки переменных состояния (схема I)</vt:lpstr>
      <vt:lpstr>Система с нечетким модальным регулятором, использующая оценки параметров С и (1/J2) для объекта 4-го порядка (Схема II)</vt:lpstr>
      <vt:lpstr>Система с нечетким модальным регулятором, использующая оценки параметров С и (1/J2) для объекта 4-го порядка (Схема II)</vt:lpstr>
      <vt:lpstr>Система с нечетким модальным регулятором, использующая оценки параметров С и (1/J2) для объекта 4-го порядка (Схема II)</vt:lpstr>
      <vt:lpstr>Система с нечетким модальным регулятором, использующая оценки параметров С и (1/J2) для объекта 4-го порядка (Схема II)</vt:lpstr>
      <vt:lpstr>Система с нечетким модальным регулятором, использующая оценки параметров С и (1/J2) для объекта 4-го порядка (Схема II)</vt:lpstr>
      <vt:lpstr>Система с нечетким модальным регулятором, использующая оценки параметров С и (1/J2) для объекта 4-го порядка (Схема II)</vt:lpstr>
      <vt:lpstr>Применение прямого метода Ляпунова для анализа устойчивости нечетких систем</vt:lpstr>
      <vt:lpstr>Применение прямого метода Ляпунова для анализа устойчивости нечетких систем</vt:lpstr>
      <vt:lpstr>Применение прямого метода Ляпунова для анализа устойчивости нечетких систем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AdminPetr</cp:lastModifiedBy>
  <cp:revision>390</cp:revision>
  <dcterms:created xsi:type="dcterms:W3CDTF">2024-01-27T07:49:36Z</dcterms:created>
  <dcterms:modified xsi:type="dcterms:W3CDTF">2024-04-01T21:59:14Z</dcterms:modified>
</cp:coreProperties>
</file>