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5" r:id="rId4"/>
    <p:sldId id="264" r:id="rId5"/>
    <p:sldId id="266" r:id="rId6"/>
    <p:sldId id="268" r:id="rId7"/>
    <p:sldId id="269" r:id="rId8"/>
    <p:sldId id="270" r:id="rId9"/>
    <p:sldId id="271" r:id="rId10"/>
    <p:sldId id="272" r:id="rId11"/>
    <p:sldId id="273" r:id="rId12"/>
    <p:sldId id="275" r:id="rId13"/>
    <p:sldId id="278" r:id="rId14"/>
    <p:sldId id="279" r:id="rId15"/>
    <p:sldId id="277" r:id="rId16"/>
    <p:sldId id="281" r:id="rId17"/>
    <p:sldId id="280" r:id="rId18"/>
    <p:sldId id="283" r:id="rId19"/>
    <p:sldId id="284" r:id="rId20"/>
    <p:sldId id="285" r:id="rId21"/>
    <p:sldId id="286" r:id="rId22"/>
    <p:sldId id="288" r:id="rId23"/>
    <p:sldId id="290" r:id="rId24"/>
    <p:sldId id="291" r:id="rId25"/>
    <p:sldId id="292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43.emf"/><Relationship Id="rId4" Type="http://schemas.openxmlformats.org/officeDocument/2006/relationships/image" Target="../media/image42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76672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Понятие бинарного отношения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6672"/>
            <a:ext cx="8136904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54" y="1916832"/>
            <a:ext cx="8136904" cy="152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5" y="3143017"/>
            <a:ext cx="19907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 flipH="1">
            <a:off x="6245206" y="3068960"/>
            <a:ext cx="271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endParaRPr lang="ru-RU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232" y="3438292"/>
            <a:ext cx="6517729" cy="317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7375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2405"/>
            <a:ext cx="8229600" cy="562074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Обратное отношение</a:t>
            </a:r>
            <a:endParaRPr lang="ru-RU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0688"/>
            <a:ext cx="9251950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605655"/>
              </p:ext>
            </p:extLst>
          </p:nvPr>
        </p:nvGraphicFramePr>
        <p:xfrm>
          <a:off x="683568" y="2276872"/>
          <a:ext cx="3600399" cy="16450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ν</a:t>
                      </a:r>
                      <a:r>
                        <a:rPr lang="en-US" baseline="-25000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ν</a:t>
                      </a:r>
                      <a:r>
                        <a:rPr lang="en-US" baseline="-25000" dirty="0" smtClean="0"/>
                        <a:t>2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4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r>
                        <a:rPr lang="en-US" baseline="-25000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4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r>
                        <a:rPr lang="en-US" baseline="-25000" dirty="0" smtClean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323513"/>
              </p:ext>
            </p:extLst>
          </p:nvPr>
        </p:nvGraphicFramePr>
        <p:xfrm>
          <a:off x="4644008" y="2348880"/>
          <a:ext cx="3600399" cy="15841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699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r>
                        <a:rPr lang="en-US" baseline="30000" dirty="0" smtClean="0"/>
                        <a:t>-1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u</a:t>
                      </a:r>
                      <a:r>
                        <a:rPr lang="en-US" baseline="-25000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u</a:t>
                      </a:r>
                      <a:r>
                        <a:rPr lang="en-US" baseline="-25000" dirty="0" smtClean="0"/>
                        <a:t>2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592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ν</a:t>
                      </a:r>
                      <a:r>
                        <a:rPr lang="en-US" baseline="-25000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592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ν</a:t>
                      </a:r>
                      <a:r>
                        <a:rPr lang="en-US" baseline="-25000" dirty="0" smtClean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883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36512" y="130622"/>
            <a:ext cx="2612976" cy="490066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2.</a:t>
            </a:r>
            <a:endParaRPr lang="ru-RU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48680"/>
            <a:ext cx="66198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7504" y="3701638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Нужно найти объединение и пересечение двух нечетких отношений</a:t>
            </a:r>
            <a:r>
              <a:rPr lang="ru-RU" sz="1400" dirty="0" smtClean="0"/>
              <a:t> </a:t>
            </a:r>
            <a:endParaRPr lang="ru-RU" sz="14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835695" y="4267535"/>
            <a:ext cx="5695901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2. Результаты.</a:t>
            </a:r>
            <a:endParaRPr lang="ru-RU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25" y="5003921"/>
            <a:ext cx="3375248" cy="1377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808" y="5003921"/>
            <a:ext cx="3154893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7126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7450"/>
            <a:ext cx="8229600" cy="504056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endParaRPr lang="ru-RU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10563"/>
            <a:ext cx="5199112" cy="542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541015" cy="541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219450"/>
            <a:ext cx="595480" cy="569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043940"/>
            <a:ext cx="3240360" cy="186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718429"/>
            <a:ext cx="3384376" cy="178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87" y="4869160"/>
            <a:ext cx="748085" cy="443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87" y="5312939"/>
            <a:ext cx="880102" cy="56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Заголовок 1"/>
          <p:cNvSpPr txBox="1">
            <a:spLocks/>
          </p:cNvSpPr>
          <p:nvPr/>
        </p:nvSpPr>
        <p:spPr>
          <a:xfrm>
            <a:off x="5039097" y="2731319"/>
            <a:ext cx="3945632" cy="548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3. Результаты</a:t>
            </a:r>
            <a:endParaRPr lang="ru-RU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560" y="3401145"/>
            <a:ext cx="3872431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560" y="5106467"/>
            <a:ext cx="3960440" cy="1533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8609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34082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908720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Имеются два нечетких отношения</a:t>
            </a:r>
            <a:endParaRPr lang="ru-RU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04990"/>
            <a:ext cx="4067216" cy="169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568" y="321297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Необходимо найти</a:t>
            </a:r>
            <a:endParaRPr lang="ru-RU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11" y="3789040"/>
            <a:ext cx="5256584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3606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34082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endParaRPr lang="ru-RU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836712"/>
            <a:ext cx="7992575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509120"/>
            <a:ext cx="5256584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1436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25955"/>
            <a:ext cx="8229600" cy="562074"/>
          </a:xfrm>
        </p:spPr>
        <p:txBody>
          <a:bodyPr/>
          <a:lstStyle/>
          <a:p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Композиция нечетких отношений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89463" y="585554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Операция композиции двух отношений </a:t>
            </a:r>
            <a:r>
              <a:rPr lang="en-US" dirty="0" smtClean="0"/>
              <a:t>R1 </a:t>
            </a:r>
            <a:r>
              <a:rPr lang="ru-RU" dirty="0" smtClean="0"/>
              <a:t>в </a:t>
            </a:r>
            <a:r>
              <a:rPr lang="en-US" dirty="0" err="1" smtClean="0"/>
              <a:t>XxY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R2 </a:t>
            </a:r>
            <a:r>
              <a:rPr lang="ru-RU" dirty="0" smtClean="0"/>
              <a:t>в </a:t>
            </a:r>
            <a:r>
              <a:rPr lang="en-US" dirty="0" err="1" smtClean="0"/>
              <a:t>YxZ</a:t>
            </a:r>
            <a:r>
              <a:rPr lang="en-US" dirty="0" smtClean="0"/>
              <a:t> </a:t>
            </a:r>
            <a:r>
              <a:rPr lang="ru-RU" dirty="0" smtClean="0"/>
              <a:t>позволяет определить третье отношение </a:t>
            </a:r>
            <a:r>
              <a:rPr lang="en-US" dirty="0" smtClean="0"/>
              <a:t>R3 </a:t>
            </a:r>
            <a:r>
              <a:rPr lang="ru-RU" dirty="0" smtClean="0"/>
              <a:t>в </a:t>
            </a:r>
            <a:r>
              <a:rPr lang="en-US" dirty="0" err="1" smtClean="0"/>
              <a:t>XxZ</a:t>
            </a:r>
            <a:endParaRPr lang="ru-RU" dirty="0"/>
          </a:p>
        </p:txBody>
      </p:sp>
      <p:pic>
        <p:nvPicPr>
          <p:cNvPr id="1536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340768"/>
            <a:ext cx="9445877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63" y="1916832"/>
            <a:ext cx="9251950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70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2428007"/>
            <a:ext cx="6915150" cy="4228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0302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76672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</a:t>
            </a:r>
            <a:r>
              <a:rPr lang="en-US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492351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Даны два нечетких отношения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563888" y="503329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Необходимо найти </a:t>
            </a:r>
            <a:r>
              <a:rPr lang="en-US" dirty="0" smtClean="0"/>
              <a:t>max-min </a:t>
            </a:r>
            <a:r>
              <a:rPr lang="ru-RU" dirty="0" smtClean="0"/>
              <a:t>композицию</a:t>
            </a:r>
            <a:endParaRPr lang="ru-RU" dirty="0"/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7" y="6016587"/>
            <a:ext cx="11453191" cy="606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0728"/>
            <a:ext cx="7200800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2299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90066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Композиция нечетких отношений</a:t>
            </a:r>
            <a:endParaRPr lang="ru-RU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48680"/>
            <a:ext cx="9251950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0728"/>
            <a:ext cx="10945216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17061"/>
            <a:ext cx="10945216" cy="593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094" y="2810064"/>
            <a:ext cx="5806218" cy="378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7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792"/>
            <a:ext cx="89249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8133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8538"/>
            <a:ext cx="8229600" cy="557218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764704"/>
            <a:ext cx="532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Даны два нечетких отношения</a:t>
            </a: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4077072"/>
            <a:ext cx="6624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Требуется найти </a:t>
            </a:r>
            <a:r>
              <a:rPr lang="en-US" sz="2000" dirty="0" smtClean="0"/>
              <a:t>max-min </a:t>
            </a:r>
            <a:r>
              <a:rPr lang="ru-RU" sz="2000" dirty="0" smtClean="0"/>
              <a:t>и </a:t>
            </a:r>
            <a:r>
              <a:rPr lang="en-US" sz="2000" dirty="0" smtClean="0"/>
              <a:t>max=prod </a:t>
            </a:r>
            <a:r>
              <a:rPr lang="ru-RU" sz="2000" dirty="0" smtClean="0"/>
              <a:t>композиции</a:t>
            </a:r>
            <a:endParaRPr lang="ru-RU" sz="20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88768"/>
            <a:ext cx="7920880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7022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341"/>
            <a:ext cx="8229600" cy="691355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endParaRPr lang="ru-RU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80728"/>
            <a:ext cx="5904656" cy="278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933056"/>
            <a:ext cx="7272654" cy="2238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285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12307"/>
            <a:ext cx="8229600" cy="490066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Понятие 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нечеткого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отношения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48680"/>
            <a:ext cx="8280920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501008"/>
            <a:ext cx="7200800" cy="3103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1929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341"/>
            <a:ext cx="8229600" cy="490066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endParaRPr lang="ru-RU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692696"/>
            <a:ext cx="7056784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7994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20688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7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93771"/>
            <a:ext cx="6121961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285" y="3951580"/>
            <a:ext cx="620876" cy="36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7504" y="3335863"/>
            <a:ext cx="402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Требуется найти </a:t>
            </a:r>
            <a:r>
              <a:rPr lang="en-US" dirty="0" smtClean="0"/>
              <a:t>max-min </a:t>
            </a:r>
            <a:r>
              <a:rPr lang="ru-RU" dirty="0" smtClean="0"/>
              <a:t>композицию</a:t>
            </a:r>
            <a:endParaRPr lang="ru-RU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739" y="3738227"/>
            <a:ext cx="5947479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1494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endParaRPr lang="ru-RU" dirty="0"/>
          </a:p>
        </p:txBody>
      </p:sp>
      <p:pic>
        <p:nvPicPr>
          <p:cNvPr id="3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6" y="805354"/>
            <a:ext cx="3744416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749" y="436022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Требуется найти </a:t>
            </a:r>
            <a:r>
              <a:rPr lang="en-US" dirty="0" smtClean="0"/>
              <a:t>max-min </a:t>
            </a:r>
            <a:r>
              <a:rPr lang="ru-RU" dirty="0" smtClean="0"/>
              <a:t>и </a:t>
            </a:r>
            <a:r>
              <a:rPr lang="en-US" dirty="0" smtClean="0"/>
              <a:t>max-prod </a:t>
            </a:r>
            <a:r>
              <a:rPr lang="ru-RU" dirty="0" smtClean="0"/>
              <a:t>композиции</a:t>
            </a:r>
            <a:endParaRPr lang="ru-RU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129417"/>
            <a:ext cx="5198380" cy="720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072" y="3917464"/>
            <a:ext cx="4896544" cy="683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383" y="1961455"/>
            <a:ext cx="2805243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079" y="4709552"/>
            <a:ext cx="2952328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1393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роекции нечетких отношений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76672"/>
            <a:ext cx="8352928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93925"/>
            <a:ext cx="8496943" cy="382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8304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720007"/>
            <a:ext cx="4320479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20007"/>
            <a:ext cx="3409082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101445"/>
            <a:ext cx="135255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03826"/>
            <a:ext cx="3427928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13395" y="0"/>
            <a:ext cx="8229600" cy="562074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роекции нечетких отношений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3359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90066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43508" y="52139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Пусть имеется нечеткое отношение </a:t>
            </a:r>
            <a:r>
              <a:rPr lang="en-US" dirty="0" smtClean="0"/>
              <a:t>R(x</a:t>
            </a:r>
            <a:r>
              <a:rPr lang="en-US" baseline="-25000" dirty="0" smtClean="0"/>
              <a:t>1</a:t>
            </a:r>
            <a:r>
              <a:rPr lang="en-US" dirty="0" smtClean="0"/>
              <a:t>, x</a:t>
            </a:r>
            <a:r>
              <a:rPr lang="en-US" baseline="-25000" dirty="0" smtClean="0"/>
              <a:t>2</a:t>
            </a:r>
            <a:r>
              <a:rPr lang="en-US" dirty="0" smtClean="0"/>
              <a:t>):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88" y="935124"/>
            <a:ext cx="2511673" cy="2286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87723" y="108409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Требуется найти проекции </a:t>
            </a:r>
            <a:r>
              <a:rPr lang="en-US" dirty="0" smtClean="0"/>
              <a:t>R </a:t>
            </a:r>
            <a:r>
              <a:rPr lang="ru-RU" dirty="0" smtClean="0"/>
              <a:t>на </a:t>
            </a: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x</a:t>
            </a:r>
            <a:r>
              <a:rPr lang="en-US" baseline="-25000" dirty="0" smtClean="0"/>
              <a:t>2.</a:t>
            </a:r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2648280" y="1735123"/>
            <a:ext cx="4557192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9. Результаты</a:t>
            </a:r>
            <a:endParaRPr lang="ru-RU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578894"/>
            <a:ext cx="2511673" cy="2286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765239"/>
              </p:ext>
            </p:extLst>
          </p:nvPr>
        </p:nvGraphicFramePr>
        <p:xfrm>
          <a:off x="3203848" y="5146857"/>
          <a:ext cx="2520280" cy="437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7768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П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913318"/>
              </p:ext>
            </p:extLst>
          </p:nvPr>
        </p:nvGraphicFramePr>
        <p:xfrm>
          <a:off x="5868144" y="2749919"/>
          <a:ext cx="1031776" cy="1944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4066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П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5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50"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5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8865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340"/>
            <a:ext cx="8229600" cy="547339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Понятие нечеткого отношения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20688"/>
            <a:ext cx="8064896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1781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2405"/>
            <a:ext cx="8229600" cy="490066"/>
          </a:xfrm>
        </p:spPr>
        <p:txBody>
          <a:bodyPr/>
          <a:lstStyle/>
          <a:p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Непрерывные нечеткие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отношения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908720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Понятие нечеткого отношения может быть расширено на случай декартового произведения непрерывных множеств.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8" y="1752600"/>
            <a:ext cx="724852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607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757"/>
            <a:ext cx="8229600" cy="529923"/>
          </a:xfrm>
        </p:spPr>
        <p:txBody>
          <a:bodyPr/>
          <a:lstStyle/>
          <a:p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1.</a:t>
            </a:r>
            <a:endParaRPr lang="ru-RU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92696"/>
            <a:ext cx="8064896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-1916587" y="3692616"/>
            <a:ext cx="8229600" cy="476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1. Результаты.</a:t>
            </a:r>
            <a:endParaRPr lang="ru-RU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501008"/>
            <a:ext cx="518160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3901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25956"/>
            <a:ext cx="8229600" cy="1006684"/>
          </a:xfrm>
        </p:spPr>
        <p:txBody>
          <a:bodyPr>
            <a:normAutofit/>
          </a:bodyPr>
          <a:lstStyle/>
          <a:p>
            <a:r>
              <a:rPr lang="ru-RU" sz="27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27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сновные операции над нечеткими отношениями.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Включение.</a:t>
            </a:r>
            <a:endParaRPr lang="ru-RU" dirty="0"/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975" y="934463"/>
            <a:ext cx="925195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537989"/>
              </p:ext>
            </p:extLst>
          </p:nvPr>
        </p:nvGraphicFramePr>
        <p:xfrm>
          <a:off x="683569" y="2060848"/>
          <a:ext cx="3600399" cy="16450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 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ν</a:t>
                      </a:r>
                      <a:r>
                        <a:rPr lang="en-US" baseline="-25000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ν</a:t>
                      </a:r>
                      <a:r>
                        <a:rPr lang="en-US" baseline="-25000" dirty="0" smtClean="0"/>
                        <a:t>2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4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r>
                        <a:rPr lang="en-US" baseline="-25000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4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r>
                        <a:rPr lang="en-US" baseline="-25000" dirty="0" smtClean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570960"/>
              </p:ext>
            </p:extLst>
          </p:nvPr>
        </p:nvGraphicFramePr>
        <p:xfrm>
          <a:off x="4932040" y="2060848"/>
          <a:ext cx="3528393" cy="16450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6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6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ν</a:t>
                      </a:r>
                      <a:r>
                        <a:rPr lang="en-US" baseline="-25000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ν</a:t>
                      </a:r>
                      <a:r>
                        <a:rPr lang="en-US" baseline="-25000" dirty="0" smtClean="0"/>
                        <a:t>2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4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r>
                        <a:rPr lang="en-US" baseline="-25000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4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r>
                        <a:rPr lang="en-US" baseline="-25000" dirty="0" smtClean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221088"/>
            <a:ext cx="3960440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4535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Дополнение.</a:t>
            </a:r>
            <a:endParaRPr lang="ru-RU" dirty="0"/>
          </a:p>
        </p:txBody>
      </p:sp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20688"/>
            <a:ext cx="9251950" cy="103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162823"/>
              </p:ext>
            </p:extLst>
          </p:nvPr>
        </p:nvGraphicFramePr>
        <p:xfrm>
          <a:off x="683568" y="2276872"/>
          <a:ext cx="3600399" cy="16450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ν</a:t>
                      </a:r>
                      <a:r>
                        <a:rPr lang="en-US" baseline="-25000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ν</a:t>
                      </a:r>
                      <a:r>
                        <a:rPr lang="en-US" baseline="-25000" dirty="0" smtClean="0"/>
                        <a:t>2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4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r>
                        <a:rPr lang="en-US" baseline="-25000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4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r>
                        <a:rPr lang="en-US" baseline="-25000" dirty="0" smtClean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Таблица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0518873"/>
                  </p:ext>
                </p:extLst>
              </p:nvPr>
            </p:nvGraphicFramePr>
            <p:xfrm>
              <a:off x="611560" y="4509120"/>
              <a:ext cx="3600399" cy="16450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0013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001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0013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7606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</m:ba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 smtClean="0"/>
                            <a:t>ν</a:t>
                          </a:r>
                          <a:r>
                            <a:rPr lang="en-US" baseline="-25000" dirty="0" smtClean="0"/>
                            <a:t>1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 smtClean="0"/>
                            <a:t>ν</a:t>
                          </a:r>
                          <a:r>
                            <a:rPr lang="en-US" baseline="-25000" dirty="0" smtClean="0"/>
                            <a:t>2</a:t>
                          </a:r>
                          <a:endParaRPr lang="ru-RU" dirty="0" smtClean="0"/>
                        </a:p>
                        <a:p>
                          <a:pPr algn="ctr"/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024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u</a:t>
                          </a:r>
                          <a:r>
                            <a:rPr lang="en-US" baseline="-25000" dirty="0" smtClean="0"/>
                            <a:t>1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0.3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0.8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024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u</a:t>
                          </a:r>
                          <a:r>
                            <a:rPr lang="en-US" baseline="-25000" dirty="0" smtClean="0"/>
                            <a:t>2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0.1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0.9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Таблица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0518873"/>
                  </p:ext>
                </p:extLst>
              </p:nvPr>
            </p:nvGraphicFramePr>
            <p:xfrm>
              <a:off x="611560" y="4509120"/>
              <a:ext cx="3600399" cy="16450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00133"/>
                    <a:gridCol w="1200133"/>
                    <a:gridCol w="1200133"/>
                  </a:tblGrid>
                  <a:tr h="6400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t="-4762" r="-200000" b="-1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 smtClean="0"/>
                            <a:t>ν</a:t>
                          </a:r>
                          <a:r>
                            <a:rPr lang="en-US" baseline="-25000" dirty="0" smtClean="0"/>
                            <a:t>1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 smtClean="0"/>
                            <a:t>ν</a:t>
                          </a:r>
                          <a:r>
                            <a:rPr lang="en-US" baseline="-25000" dirty="0" smtClean="0"/>
                            <a:t>2</a:t>
                          </a:r>
                          <a:endParaRPr lang="ru-RU" dirty="0" smtClean="0"/>
                        </a:p>
                        <a:p>
                          <a:pPr algn="ctr"/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024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u</a:t>
                          </a:r>
                          <a:r>
                            <a:rPr lang="en-US" baseline="-25000" dirty="0" smtClean="0"/>
                            <a:t>1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0.3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0.8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024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u</a:t>
                          </a:r>
                          <a:r>
                            <a:rPr lang="en-US" baseline="-25000" dirty="0" smtClean="0"/>
                            <a:t>2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0.1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0.9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729" y="2492896"/>
            <a:ext cx="3726953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8736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757"/>
            <a:ext cx="8229600" cy="490066"/>
          </a:xfrm>
        </p:spPr>
        <p:txBody>
          <a:bodyPr/>
          <a:lstStyle/>
          <a:p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Объединение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20688"/>
            <a:ext cx="9251950" cy="85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608218"/>
              </p:ext>
            </p:extLst>
          </p:nvPr>
        </p:nvGraphicFramePr>
        <p:xfrm>
          <a:off x="683568" y="2276872"/>
          <a:ext cx="3600399" cy="16450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ν</a:t>
                      </a:r>
                      <a:r>
                        <a:rPr lang="en-US" baseline="-25000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ν</a:t>
                      </a:r>
                      <a:r>
                        <a:rPr lang="en-US" baseline="-25000" dirty="0" smtClean="0"/>
                        <a:t>2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4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r>
                        <a:rPr lang="en-US" baseline="-25000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4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r>
                        <a:rPr lang="en-US" baseline="-25000" dirty="0" smtClean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384221"/>
              </p:ext>
            </p:extLst>
          </p:nvPr>
        </p:nvGraphicFramePr>
        <p:xfrm>
          <a:off x="4932040" y="2276872"/>
          <a:ext cx="3528393" cy="16450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6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6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ν</a:t>
                      </a:r>
                      <a:r>
                        <a:rPr lang="en-US" baseline="-25000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ν</a:t>
                      </a:r>
                      <a:r>
                        <a:rPr lang="en-US" baseline="-25000" dirty="0" smtClean="0"/>
                        <a:t>2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4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r>
                        <a:rPr lang="en-US" baseline="-25000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4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r>
                        <a:rPr lang="en-US" baseline="-25000" dirty="0" smtClean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931016"/>
              </p:ext>
            </p:extLst>
          </p:nvPr>
        </p:nvGraphicFramePr>
        <p:xfrm>
          <a:off x="679450" y="4437112"/>
          <a:ext cx="3600399" cy="16450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R∪L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ν</a:t>
                      </a:r>
                      <a:r>
                        <a:rPr lang="en-US" baseline="-25000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ν</a:t>
                      </a:r>
                      <a:r>
                        <a:rPr lang="en-US" baseline="-25000" dirty="0" smtClean="0"/>
                        <a:t>2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4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r>
                        <a:rPr lang="en-US" baseline="-25000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4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r>
                        <a:rPr lang="en-US" baseline="-25000" dirty="0" smtClean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933056"/>
            <a:ext cx="4018881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9045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341"/>
            <a:ext cx="8229600" cy="475331"/>
          </a:xfrm>
        </p:spPr>
        <p:txBody>
          <a:bodyPr/>
          <a:lstStyle/>
          <a:p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Пересечение</a:t>
            </a:r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48680"/>
            <a:ext cx="9251950" cy="88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086142"/>
              </p:ext>
            </p:extLst>
          </p:nvPr>
        </p:nvGraphicFramePr>
        <p:xfrm>
          <a:off x="319410" y="3789040"/>
          <a:ext cx="3600399" cy="1645016"/>
        </p:xfrm>
        <a:graphic>
          <a:graphicData uri="http://schemas.openxmlformats.org/drawingml/2006/table">
            <a:tbl>
              <a:tblPr firstRow="1" bandRow="1"/>
              <a:tblGrid>
                <a:gridCol w="1200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06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R∩L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/>
                      <a:r>
                        <a:rPr lang="el-GR" dirty="0" smtClean="0"/>
                        <a:t>ν</a:t>
                      </a:r>
                      <a:r>
                        <a:rPr lang="en-US" baseline="-25000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ν</a:t>
                      </a:r>
                      <a:r>
                        <a:rPr lang="en-US" baseline="-25000" dirty="0" smtClean="0"/>
                        <a:t>2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4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u</a:t>
                      </a:r>
                      <a:r>
                        <a:rPr lang="en-US" baseline="-25000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0.4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0.2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4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u</a:t>
                      </a:r>
                      <a:r>
                        <a:rPr lang="en-US" baseline="-25000" dirty="0" smtClean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0.5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0.1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397309"/>
              </p:ext>
            </p:extLst>
          </p:nvPr>
        </p:nvGraphicFramePr>
        <p:xfrm>
          <a:off x="323528" y="1628800"/>
          <a:ext cx="3600399" cy="1645016"/>
        </p:xfrm>
        <a:graphic>
          <a:graphicData uri="http://schemas.openxmlformats.org/drawingml/2006/table">
            <a:tbl>
              <a:tblPr firstRow="1" bandRow="1"/>
              <a:tblGrid>
                <a:gridCol w="1200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06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R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/>
                      <a:r>
                        <a:rPr lang="el-GR" dirty="0" smtClean="0"/>
                        <a:t>ν</a:t>
                      </a:r>
                      <a:r>
                        <a:rPr lang="en-US" baseline="-25000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ν</a:t>
                      </a:r>
                      <a:r>
                        <a:rPr lang="en-US" baseline="-25000" dirty="0" smtClean="0"/>
                        <a:t>2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4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u</a:t>
                      </a:r>
                      <a:r>
                        <a:rPr lang="en-US" baseline="-25000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0.7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0.2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4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u</a:t>
                      </a:r>
                      <a:r>
                        <a:rPr lang="en-US" baseline="-25000" dirty="0" smtClean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0.9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0.1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554456"/>
              </p:ext>
            </p:extLst>
          </p:nvPr>
        </p:nvGraphicFramePr>
        <p:xfrm>
          <a:off x="4572000" y="1628800"/>
          <a:ext cx="3528393" cy="1645016"/>
        </p:xfrm>
        <a:graphic>
          <a:graphicData uri="http://schemas.openxmlformats.org/drawingml/2006/table">
            <a:tbl>
              <a:tblPr firstRow="1" bandRow="1"/>
              <a:tblGrid>
                <a:gridCol w="1176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6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0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L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/>
                      <a:r>
                        <a:rPr lang="el-GR" dirty="0" smtClean="0"/>
                        <a:t>ν</a:t>
                      </a:r>
                      <a:r>
                        <a:rPr lang="en-US" baseline="-25000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ν</a:t>
                      </a:r>
                      <a:r>
                        <a:rPr lang="en-US" baseline="-25000" dirty="0" smtClean="0"/>
                        <a:t>2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4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u</a:t>
                      </a:r>
                      <a:r>
                        <a:rPr lang="en-US" baseline="-25000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0.4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0.6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4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u</a:t>
                      </a:r>
                      <a:r>
                        <a:rPr lang="en-US" baseline="-25000" dirty="0" smtClean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0.5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1.0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573016"/>
            <a:ext cx="4392488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30780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1939</TotalTime>
  <Words>328</Words>
  <Application>Microsoft Office PowerPoint</Application>
  <PresentationFormat>Экран (4:3)</PresentationFormat>
  <Paragraphs>159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1" baseType="lpstr">
      <vt:lpstr>Arial</vt:lpstr>
      <vt:lpstr>Calibri</vt:lpstr>
      <vt:lpstr>Cambria Math</vt:lpstr>
      <vt:lpstr>Palatino Linotype</vt:lpstr>
      <vt:lpstr>Times New Roman</vt:lpstr>
      <vt:lpstr>Тема Office</vt:lpstr>
      <vt:lpstr>Понятие бинарного отношения</vt:lpstr>
      <vt:lpstr>Понятие нечеткого отношения</vt:lpstr>
      <vt:lpstr>Понятие нечеткого отношения</vt:lpstr>
      <vt:lpstr>Непрерывные нечеткие отношения</vt:lpstr>
      <vt:lpstr>Упражнение 1.</vt:lpstr>
      <vt:lpstr>Основные операции над нечеткими отношениями. Включение.</vt:lpstr>
      <vt:lpstr>Дополнение.</vt:lpstr>
      <vt:lpstr>Объединение</vt:lpstr>
      <vt:lpstr>Пересечение</vt:lpstr>
      <vt:lpstr>Обратное отношение</vt:lpstr>
      <vt:lpstr>Упражнение 2.</vt:lpstr>
      <vt:lpstr>Упражнение 3. </vt:lpstr>
      <vt:lpstr>Упражнение 4. </vt:lpstr>
      <vt:lpstr>Упражнение 4. Результаты</vt:lpstr>
      <vt:lpstr>Композиция нечетких отношений</vt:lpstr>
      <vt:lpstr>Упражнение 5. </vt:lpstr>
      <vt:lpstr>Композиция нечетких отношений</vt:lpstr>
      <vt:lpstr>Упражнение 6. </vt:lpstr>
      <vt:lpstr>Упражнение 6. Результаты</vt:lpstr>
      <vt:lpstr>Упражнение 6. Результаты</vt:lpstr>
      <vt:lpstr>Упражнение 7. </vt:lpstr>
      <vt:lpstr>Упражнение 8. </vt:lpstr>
      <vt:lpstr>Проекции нечетких отношений</vt:lpstr>
      <vt:lpstr>Проекции нечетких отношений</vt:lpstr>
      <vt:lpstr>Упражнение 9.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Интеллектуальные системы управления</dc:title>
  <dc:creator>AdminPetr</dc:creator>
  <cp:lastModifiedBy>Артем Викторов</cp:lastModifiedBy>
  <cp:revision>231</cp:revision>
  <dcterms:created xsi:type="dcterms:W3CDTF">2024-01-27T07:49:36Z</dcterms:created>
  <dcterms:modified xsi:type="dcterms:W3CDTF">2024-05-13T21:44:17Z</dcterms:modified>
</cp:coreProperties>
</file>