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8" autoAdjust="0"/>
    <p:restoredTop sz="94660"/>
  </p:normalViewPr>
  <p:slideViewPr>
    <p:cSldViewPr>
      <p:cViewPr varScale="1">
        <p:scale>
          <a:sx n="71" d="100"/>
          <a:sy n="71" d="100"/>
        </p:scale>
        <p:origin x="78" y="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370C-A1D0-42F0-B67E-2A53A3504D91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12577-3DFF-4CF5-9296-B96EB51AB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2BB0-D642-49DB-A718-C0737D245F5F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9C02-C820-4A65-B9BE-A77BF7A1DC84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20EC-6793-4604-A116-B7F29C3B7710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78E8-029F-4541-B691-CB80645B9783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ECBA-10B7-41AC-B835-3E7049ACB227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6277F-63CD-4809-9A58-44D405CD4E05}" type="datetime1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03DB-04A3-495F-AE05-E687FE1989EA}" type="datetime1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5779-300A-4C22-BF96-E5113AECE868}" type="datetime1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2586-08C6-44AA-A6CB-B42F4F433462}" type="datetime1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8ED7-A28F-4038-A034-D11EF82ABC7B}" type="datetime1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8FB1-4735-4BF4-8922-9320F8C8AAD2}" type="datetime1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402D-3BE1-41DB-9D1C-C5E9A582E869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Доброскок Н. 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6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2.wmf"/><Relationship Id="rId3" Type="http://schemas.openxmlformats.org/officeDocument/2006/relationships/image" Target="../media/image2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888" y="1844824"/>
            <a:ext cx="8901608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Акустическое проектирование электроэнергетического оборудования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128792" cy="1752600"/>
          </a:xfrm>
        </p:spPr>
        <p:txBody>
          <a:bodyPr/>
          <a:lstStyle/>
          <a:p>
            <a:r>
              <a:rPr lang="ru-RU" dirty="0" smtClean="0"/>
              <a:t>к. т. н., доцент каф. САУ </a:t>
            </a:r>
            <a:r>
              <a:rPr lang="ru-RU" dirty="0" err="1" smtClean="0"/>
              <a:t>Доброскок</a:t>
            </a:r>
            <a:r>
              <a:rPr lang="ru-RU" dirty="0" smtClean="0"/>
              <a:t> Н. А.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0380" y="116632"/>
            <a:ext cx="7896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prstClr val="black"/>
                </a:solidFill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600" dirty="0">
                <a:solidFill>
                  <a:prstClr val="black"/>
                </a:solidFill>
              </a:rPr>
            </a:br>
            <a:r>
              <a:rPr lang="ru-RU" sz="1600" b="1" dirty="0">
                <a:solidFill>
                  <a:prstClr val="black"/>
                </a:solidFill>
              </a:rPr>
              <a:t>«Санкт-Петербургский государственный электротехнический университет «ЛЭТИ» им. В.И. Ульянова (Ленина</a:t>
            </a:r>
            <a:r>
              <a:rPr lang="ru-RU" sz="1600" b="1" dirty="0" smtClean="0">
                <a:solidFill>
                  <a:prstClr val="black"/>
                </a:solidFill>
              </a:rPr>
              <a:t>)»</a:t>
            </a:r>
            <a:endParaRPr lang="ru-RU" sz="1600" dirty="0">
              <a:solidFill>
                <a:prstClr val="black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8" y="144016"/>
            <a:ext cx="9807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Частота вибрации, вызванная овальностью 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гранностью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тел качения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Частота вибрации, возбуждаемой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разноразмерностью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шариков при равномерном чередовании их в подшипниках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</a:p>
          <a:p>
            <a:r>
              <a:rPr lang="ru-RU" sz="2000" dirty="0" smtClean="0"/>
              <a:t>Вибрация в опорах роторов электрических машин (подшипники качения)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20092"/>
              </p:ext>
            </p:extLst>
          </p:nvPr>
        </p:nvGraphicFramePr>
        <p:xfrm>
          <a:off x="2925763" y="1433513"/>
          <a:ext cx="27495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Уравнение" r:id="rId4" imgW="2755800" imgH="774360" progId="Equation.3">
                  <p:embed/>
                </p:oleObj>
              </mc:Choice>
              <mc:Fallback>
                <p:oleObj name="Уравнение" r:id="rId4" imgW="2755800" imgH="77436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433513"/>
                        <a:ext cx="274955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56645"/>
              </p:ext>
            </p:extLst>
          </p:nvPr>
        </p:nvGraphicFramePr>
        <p:xfrm>
          <a:off x="3394869" y="2921649"/>
          <a:ext cx="18113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Уравнение" r:id="rId6" imgW="1815840" imgH="609480" progId="Equation.3">
                  <p:embed/>
                </p:oleObj>
              </mc:Choice>
              <mc:Fallback>
                <p:oleObj name="Уравнение" r:id="rId6" imgW="1815840" imgH="60948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869" y="2921649"/>
                        <a:ext cx="18113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56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Методы снижения вибрации и шума: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Повышение точности изготовления и чистоты обработки поверхностей отдельных элементов (применение подшипников качения с повышенной точностью изготовления, увеличение точности балансировки, уменьшение допусков на центровку спариваемых валов);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Применение специальных конструктивных мер: установка косозубых передач, изготовление зубьев одного из колес бочкообразными, специальные кинематические схемы редукторов и др.; выравнивание коэффициентов жесткости ротора в обоих направлениях путем продольных срезов статора и др.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Применение специальных технологических мер: посадка подшипника с натягом, осевое поджатие подшипника (увеличение числа загруженных </a:t>
            </a:r>
            <a:r>
              <a:rPr lang="ru-RU" sz="1800" smtClean="0">
                <a:latin typeface="Times New Roman" pitchFamily="18" charset="0"/>
                <a:cs typeface="Times New Roman" pitchFamily="18" charset="0"/>
              </a:rPr>
              <a:t>тел качения)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</a:p>
          <a:p>
            <a:r>
              <a:rPr lang="ru-RU" sz="2000" dirty="0" smtClean="0"/>
              <a:t>Пути снижения вибрации и шума от механическими источниками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Основные источники вибраций механического происхождения: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Центробежные силы и силы, возникающие из-за периодического изменения жесткости упругих элементов при вращении ротора электрических машин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неуравновешенность вращающихся масс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несоосность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вращающихся деталей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двоякая жесткость роторов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Силы соударений элементов в различных типах электрических аппаратов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удары тел в кинематических парах (зубчатые передачи, кривошипно-шатунные передачи и др.)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Силы трения в опорах ротора электрических машин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трение-скольжение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трение-качения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1400" b="1" i="1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23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Неуравновешенность ротора, вызванная несовпадением главной оси инерции (проходящей через центр масс) с осью вращения, задаваемой положением опор (подшипников скольжения или качения)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Статическая неуравновешенность: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параллельное смещение главной оси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инерции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ротора относительно оси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вращения на величину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Моментная неуравновешенность: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поворот главной оси инерции ротора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относительно оси вращения с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пересечением в центре инерции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Смешанная (динамическая)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неуравновешенность: сумма 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статической 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динамичесской</a:t>
            </a:r>
            <a:endParaRPr lang="ru-RU" sz="1400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</a:p>
          <a:p>
            <a:r>
              <a:rPr lang="ru-RU" sz="2400" dirty="0" smtClean="0"/>
              <a:t>Вибрация роторов электрических машин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2062606"/>
            <a:ext cx="2475554" cy="45748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986" y="2895144"/>
            <a:ext cx="2780014" cy="3722741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356727"/>
              </p:ext>
            </p:extLst>
          </p:nvPr>
        </p:nvGraphicFramePr>
        <p:xfrm>
          <a:off x="2411760" y="3429000"/>
          <a:ext cx="44645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r:id="rId6" imgW="291973" imgH="241195" progId="Equation.DSMT4">
                  <p:embed/>
                </p:oleObj>
              </mc:Choice>
              <mc:Fallback>
                <p:oleObj r:id="rId6" imgW="291973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429000"/>
                        <a:ext cx="44645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587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1.1. Вибрация статически неуравновешенного ротора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Уравнение </a:t>
            </a: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равнодействия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сил во вращающейся системе координат имеет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вид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где          - масса ротора;         - жесткость ротора при прогибе на опорах;         - круговая частота вращения ротора;      - величина прогиба под действием центробежных сил.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Амплитуда колебаний центра масс ротора будет определяться выражением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где         - собственная частота колебаний ротора на опорах (первая критическая частота).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Уровень вибраций, передаваемый на корпус, в радиальном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направлении по центру корпуса может быть оценен: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</a:p>
          <a:p>
            <a:r>
              <a:rPr lang="ru-RU" sz="2400" dirty="0" smtClean="0"/>
              <a:t>Вибрация роторов электрических машин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31595"/>
              </p:ext>
            </p:extLst>
          </p:nvPr>
        </p:nvGraphicFramePr>
        <p:xfrm>
          <a:off x="3423443" y="1772816"/>
          <a:ext cx="23701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6" name="Уравнение" r:id="rId4" imgW="2374560" imgH="419040" progId="Equation.3">
                  <p:embed/>
                </p:oleObj>
              </mc:Choice>
              <mc:Fallback>
                <p:oleObj name="Уравнение" r:id="rId4" imgW="23745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443" y="1772816"/>
                        <a:ext cx="237013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950561"/>
              </p:ext>
            </p:extLst>
          </p:nvPr>
        </p:nvGraphicFramePr>
        <p:xfrm>
          <a:off x="539552" y="2234704"/>
          <a:ext cx="40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7" name="Уравнение" r:id="rId6" imgW="406080" imgH="330120" progId="Equation.3">
                  <p:embed/>
                </p:oleObj>
              </mc:Choice>
              <mc:Fallback>
                <p:oleObj name="Уравнение" r:id="rId6" imgW="40608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2" y="2234704"/>
                        <a:ext cx="406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729385"/>
              </p:ext>
            </p:extLst>
          </p:nvPr>
        </p:nvGraphicFramePr>
        <p:xfrm>
          <a:off x="2555776" y="2234704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8" name="Уравнение" r:id="rId8" imgW="330120" imgH="330120" progId="Equation.3">
                  <p:embed/>
                </p:oleObj>
              </mc:Choice>
              <mc:Fallback>
                <p:oleObj name="Уравнение" r:id="rId8" imgW="33012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55776" y="2234704"/>
                        <a:ext cx="330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496481"/>
              </p:ext>
            </p:extLst>
          </p:nvPr>
        </p:nvGraphicFramePr>
        <p:xfrm>
          <a:off x="7202636" y="2235200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9" name="Уравнение" r:id="rId10" imgW="393480" imgH="330120" progId="Equation.3">
                  <p:embed/>
                </p:oleObj>
              </mc:Choice>
              <mc:Fallback>
                <p:oleObj name="Уравнение" r:id="rId10" imgW="39348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02636" y="2235200"/>
                        <a:ext cx="393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697297"/>
              </p:ext>
            </p:extLst>
          </p:nvPr>
        </p:nvGraphicFramePr>
        <p:xfrm>
          <a:off x="2699792" y="2564904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0" name="Уравнение" r:id="rId12" imgW="266400" imgH="228600" progId="Equation.3">
                  <p:embed/>
                </p:oleObj>
              </mc:Choice>
              <mc:Fallback>
                <p:oleObj name="Уравнение" r:id="rId12" imgW="26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99792" y="2564904"/>
                        <a:ext cx="266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463246"/>
              </p:ext>
            </p:extLst>
          </p:nvPr>
        </p:nvGraphicFramePr>
        <p:xfrm>
          <a:off x="2826210" y="3123487"/>
          <a:ext cx="38909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1" name="Уравнение" r:id="rId14" imgW="3898800" imgH="787320" progId="Equation.3">
                  <p:embed/>
                </p:oleObj>
              </mc:Choice>
              <mc:Fallback>
                <p:oleObj name="Уравнение" r:id="rId14" imgW="3898800" imgH="78732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210" y="3123487"/>
                        <a:ext cx="3890962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696723"/>
              </p:ext>
            </p:extLst>
          </p:nvPr>
        </p:nvGraphicFramePr>
        <p:xfrm>
          <a:off x="596702" y="3775471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2" name="Уравнение" r:id="rId16" imgW="291960" imgH="431640" progId="Equation.3">
                  <p:embed/>
                </p:oleObj>
              </mc:Choice>
              <mc:Fallback>
                <p:oleObj name="Уравнение" r:id="rId16" imgW="291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6702" y="3775471"/>
                        <a:ext cx="292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56176" y="4243189"/>
            <a:ext cx="2546460" cy="2546460"/>
          </a:xfrm>
          <a:prstGeom prst="rect">
            <a:avLst/>
          </a:prstGeom>
        </p:spPr>
      </p:pic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915953"/>
              </p:ext>
            </p:extLst>
          </p:nvPr>
        </p:nvGraphicFramePr>
        <p:xfrm>
          <a:off x="1862138" y="5370513"/>
          <a:ext cx="24701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3" name="Уравнение" r:id="rId19" imgW="2476440" imgH="698400" progId="Equation.3">
                  <p:embed/>
                </p:oleObj>
              </mc:Choice>
              <mc:Fallback>
                <p:oleObj name="Уравнение" r:id="rId19" imgW="2476440" imgH="6984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5370513"/>
                        <a:ext cx="247015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79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1.1. Вибрация статически неуравновешенного ротора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Более полный учет упругих свойств ротора, подшипников 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виброизоляторов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возможен при представлении электрической машины в виде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двухмассовой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системы, где       - масса ротора;      - масса корпуса;      - полная жесткость ротора и подшипников;      - жесткость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виброизоляторов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Уравнения колебаний под действием центробежных сил: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Решение же дает амплитуду колебаний корпуса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где         - собственная частота колебаний ротора на неподвижных опорах;         - собственная частота колебаний ротора 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виброизоляторах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</a:p>
          <a:p>
            <a:r>
              <a:rPr lang="ru-RU" sz="2400" dirty="0" smtClean="0"/>
              <a:t>Вибрация роторов электрических машин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07" y="2465683"/>
            <a:ext cx="2333333" cy="1971429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05472"/>
              </p:ext>
            </p:extLst>
          </p:nvPr>
        </p:nvGraphicFramePr>
        <p:xfrm>
          <a:off x="7812360" y="1771251"/>
          <a:ext cx="288032" cy="31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" r:id="rId5" imgW="215713" imgH="241091" progId="Equation.DSMT4">
                  <p:embed/>
                </p:oleObj>
              </mc:Choice>
              <mc:Fallback>
                <p:oleObj r:id="rId5" imgW="215713" imgH="24109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1771251"/>
                        <a:ext cx="288032" cy="313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28334"/>
              </p:ext>
            </p:extLst>
          </p:nvPr>
        </p:nvGraphicFramePr>
        <p:xfrm>
          <a:off x="852537" y="2060848"/>
          <a:ext cx="335087" cy="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9" r:id="rId7" imgW="241195" imgH="241195" progId="Equation.DSMT4">
                  <p:embed/>
                </p:oleObj>
              </mc:Choice>
              <mc:Fallback>
                <p:oleObj r:id="rId7" imgW="241195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537" y="2060848"/>
                        <a:ext cx="335087" cy="335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34410"/>
              </p:ext>
            </p:extLst>
          </p:nvPr>
        </p:nvGraphicFramePr>
        <p:xfrm>
          <a:off x="2771800" y="2060848"/>
          <a:ext cx="250150" cy="29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0" r:id="rId9" imgW="203112" imgH="241195" progId="Equation.DSMT4">
                  <p:embed/>
                </p:oleObj>
              </mc:Choice>
              <mc:Fallback>
                <p:oleObj r:id="rId9" imgW="203112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060848"/>
                        <a:ext cx="250150" cy="297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746701"/>
              </p:ext>
            </p:extLst>
          </p:nvPr>
        </p:nvGraphicFramePr>
        <p:xfrm>
          <a:off x="7282918" y="2060848"/>
          <a:ext cx="332656" cy="33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1" r:id="rId11" imgW="241195" imgH="241195" progId="Equation.DSMT4">
                  <p:embed/>
                </p:oleObj>
              </mc:Choice>
              <mc:Fallback>
                <p:oleObj r:id="rId11" imgW="241195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918" y="2060848"/>
                        <a:ext cx="332656" cy="332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868393"/>
              </p:ext>
            </p:extLst>
          </p:nvPr>
        </p:nvGraphicFramePr>
        <p:xfrm>
          <a:off x="1556222" y="3052934"/>
          <a:ext cx="33575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" name="Уравнение" r:id="rId13" imgW="3365280" imgH="799920" progId="Equation.3">
                  <p:embed/>
                </p:oleObj>
              </mc:Choice>
              <mc:Fallback>
                <p:oleObj name="Уравнение" r:id="rId13" imgW="3365280" imgH="799920" progId="Equation.3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222" y="3052934"/>
                        <a:ext cx="33575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52376"/>
              </p:ext>
            </p:extLst>
          </p:nvPr>
        </p:nvGraphicFramePr>
        <p:xfrm>
          <a:off x="481156" y="4352007"/>
          <a:ext cx="50815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" name="Уравнение" r:id="rId15" imgW="5092560" imgH="1168200" progId="Equation.3">
                  <p:embed/>
                </p:oleObj>
              </mc:Choice>
              <mc:Fallback>
                <p:oleObj name="Уравнение" r:id="rId15" imgW="5092560" imgH="1168200" progId="Equation.3">
                  <p:embed/>
                  <p:pic>
                    <p:nvPicPr>
                      <p:cNvPr id="23" name="Объект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56" y="4352007"/>
                        <a:ext cx="5081587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44585"/>
              </p:ext>
            </p:extLst>
          </p:nvPr>
        </p:nvGraphicFramePr>
        <p:xfrm>
          <a:off x="539552" y="5407298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name="Уравнение" r:id="rId17" imgW="380880" imgH="431640" progId="Equation.3">
                  <p:embed/>
                </p:oleObj>
              </mc:Choice>
              <mc:Fallback>
                <p:oleObj name="Уравнение" r:id="rId17" imgW="3808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9552" y="5407298"/>
                        <a:ext cx="381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92996"/>
              </p:ext>
            </p:extLst>
          </p:nvPr>
        </p:nvGraphicFramePr>
        <p:xfrm>
          <a:off x="7421563" y="539591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" name="Уравнение" r:id="rId19" imgW="393480" imgH="431640" progId="Equation.3">
                  <p:embed/>
                </p:oleObj>
              </mc:Choice>
              <mc:Fallback>
                <p:oleObj name="Уравнение" r:id="rId19" imgW="393480" imgH="431640" progId="Equation.3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21563" y="5395913"/>
                        <a:ext cx="393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79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975440"/>
            <a:ext cx="3312368" cy="1013400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2. Двоякая жесткость ротора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Наличие несимметричной жесткости ротора (неодинаковые моменты инерции в поперечной и продольных плоскостях), вызванные различными конструктивными особенностями: шпоночными канавками; срезами; в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цельнокованных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роторах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двухполостных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электрических генераторов.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этом случае ротор изгибается под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дествием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силы тяжести, а при вращении жесткость изменяется дважды за оборот от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а центр его масс совершает колебания на удвоенной частоте вращения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Тогда уровень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виброускорений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ротора  определяется как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</a:p>
          <a:p>
            <a:r>
              <a:rPr lang="ru-RU" sz="2400" dirty="0" smtClean="0"/>
              <a:t>Вибрация роторов электрических машин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040568"/>
              </p:ext>
            </p:extLst>
          </p:nvPr>
        </p:nvGraphicFramePr>
        <p:xfrm>
          <a:off x="1820416" y="4169295"/>
          <a:ext cx="5207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Уравнение" r:id="rId5" imgW="5219640" imgH="672840" progId="Equation.3">
                  <p:embed/>
                </p:oleObj>
              </mc:Choice>
              <mc:Fallback>
                <p:oleObj name="Уравнение" r:id="rId5" imgW="5219640" imgH="6728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416" y="4169295"/>
                        <a:ext cx="52070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06744"/>
              </p:ext>
            </p:extLst>
          </p:nvPr>
        </p:nvGraphicFramePr>
        <p:xfrm>
          <a:off x="3305820" y="3640956"/>
          <a:ext cx="546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Уравнение" r:id="rId7" imgW="545760" imgH="291960" progId="Equation.3">
                  <p:embed/>
                </p:oleObj>
              </mc:Choice>
              <mc:Fallback>
                <p:oleObj name="Уравнение" r:id="rId7" imgW="54576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820" y="3640956"/>
                        <a:ext cx="546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952188"/>
              </p:ext>
            </p:extLst>
          </p:nvPr>
        </p:nvGraphicFramePr>
        <p:xfrm>
          <a:off x="4131816" y="3640956"/>
          <a:ext cx="584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5" name="Уравнение" r:id="rId9" imgW="583920" imgH="291960" progId="Equation.3">
                  <p:embed/>
                </p:oleObj>
              </mc:Choice>
              <mc:Fallback>
                <p:oleObj name="Уравнение" r:id="rId9" imgW="5839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1816" y="3640956"/>
                        <a:ext cx="584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05867"/>
              </p:ext>
            </p:extLst>
          </p:nvPr>
        </p:nvGraphicFramePr>
        <p:xfrm>
          <a:off x="1537493" y="5458085"/>
          <a:ext cx="61420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Уравнение" r:id="rId11" imgW="6159240" imgH="787320" progId="Equation.3">
                  <p:embed/>
                </p:oleObj>
              </mc:Choice>
              <mc:Fallback>
                <p:oleObj name="Уравнение" r:id="rId11" imgW="6159240" imgH="78732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493" y="5458085"/>
                        <a:ext cx="6142037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20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Несоосность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вращающих деталей</a:t>
            </a: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</a:p>
          <a:p>
            <a:r>
              <a:rPr lang="ru-RU" sz="2400" dirty="0" smtClean="0"/>
              <a:t>Вибрация роторов электрических машин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16832"/>
            <a:ext cx="6302879" cy="39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3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36" y="2014228"/>
            <a:ext cx="6768752" cy="2494892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Периодические колебания центра масс ротора вследствие существенно нелинейной характеристики жесткости подшипников качения, которая зависит от угла поворота сепаратора, отклонения форм поверхности трения и проектной, появления раковин и трещин на поверхностях трущихся деталей.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Система уравнений для определения частоты вращения сепаратора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где      - время, за которое сепаратор поворачивается на такой угол, при котором тела качения будут контактировать с дорожками качения теми же точками;      - радиус внутренней дорожки качения;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-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радиус наружной дорожки качения;          - диаметр тела качения;                   - угловая частота вращения внутреннего кольца подшипника;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-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длина дуги на внутреннем кольце.</a:t>
            </a: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</a:p>
          <a:p>
            <a:r>
              <a:rPr lang="ru-RU" sz="2000" dirty="0" smtClean="0"/>
              <a:t>Вибрация в опорах роторов электрических машин (подшипники качения)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398361"/>
              </p:ext>
            </p:extLst>
          </p:nvPr>
        </p:nvGraphicFramePr>
        <p:xfrm>
          <a:off x="488876" y="5373216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Уравнение" r:id="rId5" imgW="266400" imgH="228600" progId="Equation.3">
                  <p:embed/>
                </p:oleObj>
              </mc:Choice>
              <mc:Fallback>
                <p:oleObj name="Уравнение" r:id="rId5" imgW="26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876" y="5373216"/>
                        <a:ext cx="266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823831"/>
              </p:ext>
            </p:extLst>
          </p:nvPr>
        </p:nvGraphicFramePr>
        <p:xfrm>
          <a:off x="6948264" y="5628710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Уравнение" r:id="rId7" imgW="279360" imgH="291960" progId="Equation.3">
                  <p:embed/>
                </p:oleObj>
              </mc:Choice>
              <mc:Fallback>
                <p:oleObj name="Уравнение" r:id="rId7" imgW="27936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8264" y="5628710"/>
                        <a:ext cx="279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02209"/>
              </p:ext>
            </p:extLst>
          </p:nvPr>
        </p:nvGraphicFramePr>
        <p:xfrm>
          <a:off x="3090292" y="5877272"/>
          <a:ext cx="140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4" name="Уравнение" r:id="rId9" imgW="1409400" imgH="291960" progId="Equation.3">
                  <p:embed/>
                </p:oleObj>
              </mc:Choice>
              <mc:Fallback>
                <p:oleObj name="Уравнение" r:id="rId9" imgW="14094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0292" y="5877272"/>
                        <a:ext cx="1409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727772"/>
              </p:ext>
            </p:extLst>
          </p:nvPr>
        </p:nvGraphicFramePr>
        <p:xfrm>
          <a:off x="8172400" y="5920810"/>
          <a:ext cx="444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5" name="Уравнение" r:id="rId11" imgW="444240" imgH="291960" progId="Equation.3">
                  <p:embed/>
                </p:oleObj>
              </mc:Choice>
              <mc:Fallback>
                <p:oleObj name="Уравнение" r:id="rId11" imgW="44424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72400" y="5920810"/>
                        <a:ext cx="444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476870"/>
              </p:ext>
            </p:extLst>
          </p:nvPr>
        </p:nvGraphicFramePr>
        <p:xfrm>
          <a:off x="2339752" y="6165304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Уравнение" r:id="rId13" imgW="990360" imgH="330120" progId="Equation.3">
                  <p:embed/>
                </p:oleObj>
              </mc:Choice>
              <mc:Fallback>
                <p:oleObj name="Уравнение" r:id="rId13" imgW="9903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9752" y="6165304"/>
                        <a:ext cx="990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697100"/>
              </p:ext>
            </p:extLst>
          </p:nvPr>
        </p:nvGraphicFramePr>
        <p:xfrm>
          <a:off x="1505992" y="6464300"/>
          <a:ext cx="1193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Уравнение" r:id="rId15" imgW="1193760" imgH="291960" progId="Equation.3">
                  <p:embed/>
                </p:oleObj>
              </mc:Choice>
              <mc:Fallback>
                <p:oleObj name="Уравнение" r:id="rId15" imgW="119376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05992" y="6464300"/>
                        <a:ext cx="1193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738233"/>
              </p:ext>
            </p:extLst>
          </p:nvPr>
        </p:nvGraphicFramePr>
        <p:xfrm>
          <a:off x="1057299" y="4708525"/>
          <a:ext cx="6323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name="Уравнение" r:id="rId17" imgW="6337080" imgH="723600" progId="Equation.3">
                  <p:embed/>
                </p:oleObj>
              </mc:Choice>
              <mc:Fallback>
                <p:oleObj name="Уравнение" r:id="rId17" imgW="6337080" imgH="7236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99" y="4708525"/>
                        <a:ext cx="63230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86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512" y="1124744"/>
            <a:ext cx="9144000" cy="57332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случае радиально-упорных подшипников и упорных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подшипников точки контакта тел качения с наружным и внутренним кольцами не лежат в одной плоскости, перпендикулярной оси вращения ротора, т.е. имеют угол контакта тел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качения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отличный от нуля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Частота вибрации подшипников, возбуждаемая периодическими изменениями жесткости подшипника при перекатывании тел качения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Если при износе подшипника число тел качения при вращении ротора изменяется с частотой        от 2 до 3, то упругие силы,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создаваемые шариками, пропорциональны их деформации в степени 3/2, т.е. для одного тела качения с учетом того, что на каждый подшипник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качения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приходится половина веса ротора, можно записать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– величина деформации;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-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жесткость тел качения для шариков.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Уровень колебаний ротора определяется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83568" y="144016"/>
            <a:ext cx="8460432" cy="7647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Тема 3. Механические источники вибрации в судовом электрооборудовании</a:t>
            </a:r>
          </a:p>
          <a:p>
            <a:r>
              <a:rPr lang="ru-RU" sz="2000" dirty="0" smtClean="0"/>
              <a:t>Вибрация в опорах роторов электрических машин (подшипники качения)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4016"/>
            <a:ext cx="764704" cy="764704"/>
          </a:xfrm>
          <a:prstGeom prst="rect">
            <a:avLst/>
          </a:prstGeom>
        </p:spPr>
      </p:pic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12147"/>
              </p:ext>
            </p:extLst>
          </p:nvPr>
        </p:nvGraphicFramePr>
        <p:xfrm>
          <a:off x="1889125" y="2204864"/>
          <a:ext cx="47767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Уравнение" r:id="rId4" imgW="4787640" imgH="672840" progId="Equation.3">
                  <p:embed/>
                </p:oleObj>
              </mc:Choice>
              <mc:Fallback>
                <p:oleObj name="Уравнение" r:id="rId4" imgW="4787640" imgH="6728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2204864"/>
                        <a:ext cx="477678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706583"/>
              </p:ext>
            </p:extLst>
          </p:nvPr>
        </p:nvGraphicFramePr>
        <p:xfrm>
          <a:off x="2989263" y="3479155"/>
          <a:ext cx="29146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Уравнение" r:id="rId6" imgW="2920680" imgH="672840" progId="Equation.3">
                  <p:embed/>
                </p:oleObj>
              </mc:Choice>
              <mc:Fallback>
                <p:oleObj name="Уравнение" r:id="rId6" imgW="2920680" imgH="6728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479155"/>
                        <a:ext cx="291465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708362"/>
              </p:ext>
            </p:extLst>
          </p:nvPr>
        </p:nvGraphicFramePr>
        <p:xfrm>
          <a:off x="1098848" y="4361036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Уравнение" r:id="rId8" imgW="304560" imgH="291960" progId="Equation.3">
                  <p:embed/>
                </p:oleObj>
              </mc:Choice>
              <mc:Fallback>
                <p:oleObj name="Уравнение" r:id="rId8" imgW="30456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8848" y="4361036"/>
                        <a:ext cx="304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79437"/>
              </p:ext>
            </p:extLst>
          </p:nvPr>
        </p:nvGraphicFramePr>
        <p:xfrm>
          <a:off x="3535363" y="5157192"/>
          <a:ext cx="18113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Уравнение" r:id="rId10" imgW="1815840" imgH="419040" progId="Equation.3">
                  <p:embed/>
                </p:oleObj>
              </mc:Choice>
              <mc:Fallback>
                <p:oleObj name="Уравнение" r:id="rId10" imgW="1815840" imgH="41904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5157192"/>
                        <a:ext cx="181133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64424"/>
              </p:ext>
            </p:extLst>
          </p:nvPr>
        </p:nvGraphicFramePr>
        <p:xfrm>
          <a:off x="3131840" y="5545138"/>
          <a:ext cx="199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5" name="Уравнение" r:id="rId12" imgW="1993680" imgH="393480" progId="Equation.3">
                  <p:embed/>
                </p:oleObj>
              </mc:Choice>
              <mc:Fallback>
                <p:oleObj name="Уравнение" r:id="rId12" imgW="1993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31840" y="5545138"/>
                        <a:ext cx="199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454272"/>
              </p:ext>
            </p:extLst>
          </p:nvPr>
        </p:nvGraphicFramePr>
        <p:xfrm>
          <a:off x="3432175" y="6265863"/>
          <a:ext cx="20145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Уравнение" r:id="rId14" imgW="2019240" imgH="431640" progId="Equation.3">
                  <p:embed/>
                </p:oleObj>
              </mc:Choice>
              <mc:Fallback>
                <p:oleObj name="Уравнение" r:id="rId14" imgW="2019240" imgH="4316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6265863"/>
                        <a:ext cx="20145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13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874</Words>
  <Application>Microsoft Office PowerPoint</Application>
  <PresentationFormat>Экран (4:3)</PresentationFormat>
  <Paragraphs>120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Тема Office</vt:lpstr>
      <vt:lpstr>Equation.DSMT4</vt:lpstr>
      <vt:lpstr>Microsoft Equation 3.0</vt:lpstr>
      <vt:lpstr>Акустическое проектирование электроэнергетического оборудования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Нелинейные системы управления</dc:title>
  <dc:creator>Nikita</dc:creator>
  <cp:lastModifiedBy>l1</cp:lastModifiedBy>
  <cp:revision>213</cp:revision>
  <dcterms:created xsi:type="dcterms:W3CDTF">2020-08-03T19:56:41Z</dcterms:created>
  <dcterms:modified xsi:type="dcterms:W3CDTF">2020-10-07T11:11:47Z</dcterms:modified>
</cp:coreProperties>
</file>