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" r:id="rId6"/>
    <p:sldId id="270" r:id="rId7"/>
    <p:sldId id="265" r:id="rId8"/>
    <p:sldId id="273" r:id="rId9"/>
    <p:sldId id="275" r:id="rId10"/>
    <p:sldId id="266" r:id="rId11"/>
    <p:sldId id="267" r:id="rId12"/>
    <p:sldId id="268" r:id="rId13"/>
    <p:sldId id="276" r:id="rId14"/>
    <p:sldId id="274" r:id="rId15"/>
    <p:sldId id="258" r:id="rId16"/>
    <p:sldId id="271" r:id="rId17"/>
    <p:sldId id="262" r:id="rId18"/>
    <p:sldId id="260" r:id="rId1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25" d="100"/>
          <a:sy n="12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68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94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6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47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02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5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44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83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31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0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um.yandex.ru/blog/svertochnye-neyronnye-seti/#struktur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 err="1">
                <a:solidFill>
                  <a:schemeClr val="bg1"/>
                </a:solidFill>
              </a:rPr>
              <a:t>Свёрточные</a:t>
            </a:r>
            <a:r>
              <a:rPr lang="ru-RU" sz="4400" dirty="0">
                <a:solidFill>
                  <a:schemeClr val="bg1"/>
                </a:solidFill>
              </a:rPr>
              <a:t> нейронные сети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4119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</a:rPr>
              <a:t>Керимов М.М.</a:t>
            </a:r>
            <a:r>
              <a:rPr lang="en-US" dirty="0">
                <a:solidFill>
                  <a:srgbClr val="7CEBFF"/>
                </a:solidFill>
              </a:rPr>
              <a:t> |</a:t>
            </a:r>
            <a:r>
              <a:rPr lang="ru-RU" dirty="0">
                <a:solidFill>
                  <a:srgbClr val="7CEBFF"/>
                </a:solidFill>
              </a:rPr>
              <a:t> Викторов А.Д.</a:t>
            </a:r>
            <a:r>
              <a:rPr lang="en-US" dirty="0">
                <a:solidFill>
                  <a:srgbClr val="7CEBFF"/>
                </a:solidFill>
              </a:rPr>
              <a:t> |</a:t>
            </a:r>
            <a:r>
              <a:rPr lang="ru-RU" dirty="0">
                <a:solidFill>
                  <a:srgbClr val="7CEBFF"/>
                </a:solidFill>
              </a:rPr>
              <a:t> </a:t>
            </a:r>
            <a:r>
              <a:rPr lang="ru-RU" dirty="0" err="1">
                <a:solidFill>
                  <a:srgbClr val="7CEBFF"/>
                </a:solidFill>
              </a:rPr>
              <a:t>Ливаренко</a:t>
            </a:r>
            <a:r>
              <a:rPr lang="ru-RU" dirty="0">
                <a:solidFill>
                  <a:srgbClr val="7CEBFF"/>
                </a:solidFill>
              </a:rPr>
              <a:t> С.С.</a:t>
            </a:r>
            <a:endParaRPr lang="en-US" dirty="0">
              <a:solidFill>
                <a:srgbClr val="7CEBFF"/>
              </a:solidFill>
            </a:endParaRPr>
          </a:p>
          <a:p>
            <a:pPr rtl="0"/>
            <a:r>
              <a:rPr lang="en-US" dirty="0">
                <a:solidFill>
                  <a:srgbClr val="7CEBFF"/>
                </a:solidFill>
              </a:rPr>
              <a:t>9492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0903672" cy="988332"/>
          </a:xfrm>
        </p:spPr>
        <p:txBody>
          <a:bodyPr rtlCol="0"/>
          <a:lstStyle/>
          <a:p>
            <a:r>
              <a:rPr lang="ru-RU" dirty="0"/>
              <a:t>Пример сети </a:t>
            </a:r>
            <a:r>
              <a:rPr lang="ru-RU" dirty="0" smtClean="0"/>
              <a:t>(распознавание </a:t>
            </a:r>
            <a:r>
              <a:rPr lang="ru-RU" dirty="0"/>
              <a:t>рукописных </a:t>
            </a:r>
            <a:r>
              <a:rPr lang="ru-RU" dirty="0" smtClean="0"/>
              <a:t>цифр)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19" y="2171796"/>
            <a:ext cx="5469593" cy="44420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89" y="2073545"/>
            <a:ext cx="7817930" cy="43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2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6749247" cy="988332"/>
          </a:xfrm>
        </p:spPr>
        <p:txBody>
          <a:bodyPr rtlCol="0"/>
          <a:lstStyle/>
          <a:p>
            <a:pPr rtl="0"/>
            <a:r>
              <a:rPr lang="ru-RU" dirty="0" smtClean="0"/>
              <a:t>Обучение сети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19" y="2171796"/>
            <a:ext cx="11144969" cy="444206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err="1"/>
              <a:t>С</a:t>
            </a:r>
            <a:r>
              <a:rPr lang="ru-RU" dirty="0" err="1" smtClean="0"/>
              <a:t>вёрточная</a:t>
            </a:r>
            <a:r>
              <a:rPr lang="ru-RU" dirty="0" smtClean="0"/>
              <a:t> </a:t>
            </a:r>
            <a:r>
              <a:rPr lang="ru-RU" dirty="0"/>
              <a:t>сеть обучается с помощью алгоритма обратного распространения ошибки. Сначала выполняется прямое распространение от первого слоя к последнему, после чего вычисляется ошибка на выходном слое и распространяется обратно. При этом на каждом слое вычисляются градиенты обучаемых параметров, которые в конце обратного распространения используются для обновления весов с помощью градиентного спуска.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7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5136026" cy="988332"/>
          </a:xfrm>
        </p:spPr>
        <p:txBody>
          <a:bodyPr rtlCol="0"/>
          <a:lstStyle/>
          <a:p>
            <a:pPr rtl="0"/>
            <a:r>
              <a:rPr lang="ru-RU" dirty="0"/>
              <a:t>Сфера применения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8746" y="2171796"/>
            <a:ext cx="6347533" cy="4255637"/>
          </a:xfrm>
        </p:spPr>
        <p:txBody>
          <a:bodyPr>
            <a:noAutofit/>
          </a:bodyPr>
          <a:lstStyle/>
          <a:p>
            <a:r>
              <a:rPr lang="ru-RU" dirty="0"/>
              <a:t>Распознавание дорожных </a:t>
            </a:r>
            <a:r>
              <a:rPr lang="ru-RU" dirty="0" smtClean="0"/>
              <a:t>знаков </a:t>
            </a:r>
          </a:p>
          <a:p>
            <a:r>
              <a:rPr lang="ru-RU" dirty="0" smtClean="0"/>
              <a:t>Анализ </a:t>
            </a:r>
            <a:r>
              <a:rPr lang="ru-RU" dirty="0"/>
              <a:t>медицинских </a:t>
            </a:r>
            <a:r>
              <a:rPr lang="ru-RU" dirty="0" smtClean="0"/>
              <a:t>изображений</a:t>
            </a:r>
          </a:p>
          <a:p>
            <a:r>
              <a:rPr lang="ru-RU" dirty="0" smtClean="0"/>
              <a:t>Распознавание </a:t>
            </a:r>
            <a:r>
              <a:rPr lang="ru-RU" dirty="0"/>
              <a:t>лиц </a:t>
            </a:r>
            <a:endParaRPr lang="ru-RU" dirty="0" smtClean="0"/>
          </a:p>
          <a:p>
            <a:r>
              <a:rPr lang="ru-RU" dirty="0" smtClean="0"/>
              <a:t>Определение</a:t>
            </a:r>
            <a:r>
              <a:rPr lang="ru-RU" dirty="0"/>
              <a:t>, сегментация и распознавание объектов на </a:t>
            </a:r>
            <a:r>
              <a:rPr lang="ru-RU" dirty="0" smtClean="0"/>
              <a:t>изображениях </a:t>
            </a:r>
          </a:p>
          <a:p>
            <a:r>
              <a:rPr lang="ru-RU" dirty="0" smtClean="0"/>
              <a:t>Преобразование </a:t>
            </a:r>
            <a:r>
              <a:rPr lang="ru-RU" dirty="0"/>
              <a:t>речи в текст </a:t>
            </a:r>
            <a:endParaRPr lang="ru-RU" dirty="0" smtClean="0"/>
          </a:p>
          <a:p>
            <a:r>
              <a:rPr lang="ru-RU" dirty="0" smtClean="0"/>
              <a:t>Понимание </a:t>
            </a:r>
            <a:r>
              <a:rPr lang="ru-RU" dirty="0"/>
              <a:t>естественных </a:t>
            </a:r>
            <a:r>
              <a:rPr lang="ru-RU" dirty="0" smtClean="0"/>
              <a:t>языков</a:t>
            </a:r>
          </a:p>
          <a:p>
            <a:r>
              <a:rPr lang="ru-RU" dirty="0" smtClean="0"/>
              <a:t>Анализ </a:t>
            </a:r>
            <a:r>
              <a:rPr lang="ru-RU" dirty="0"/>
              <a:t>звуковых сигналов (через спектрограммы)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6" y="2228003"/>
            <a:ext cx="4824481" cy="39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/>
          <a:lstStyle/>
          <a:p>
            <a:r>
              <a:rPr lang="ru-RU" dirty="0" smtClean="0"/>
              <a:t>Один </a:t>
            </a:r>
            <a:r>
              <a:rPr lang="ru-RU" dirty="0"/>
              <a:t>из лучших методов по распознаванию и классификации изображений (вероятность ошибки меньше, чем у человека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Меньшее </a:t>
            </a:r>
            <a:r>
              <a:rPr lang="ru-RU" dirty="0"/>
              <a:t>количество настраиваемых весов по сравнению с </a:t>
            </a:r>
            <a:r>
              <a:rPr lang="ru-RU" dirty="0" err="1"/>
              <a:t>полносвязной</a:t>
            </a:r>
            <a:r>
              <a:rPr lang="ru-RU" dirty="0"/>
              <a:t> нейронной </a:t>
            </a:r>
            <a:r>
              <a:rPr lang="ru-RU" dirty="0" smtClean="0"/>
              <a:t>сетью</a:t>
            </a:r>
          </a:p>
          <a:p>
            <a:r>
              <a:rPr lang="ru-RU" dirty="0" smtClean="0"/>
              <a:t>Удобное </a:t>
            </a:r>
            <a:r>
              <a:rPr lang="ru-RU" dirty="0"/>
              <a:t>распараллеливание вычислений (карты признаков обрабатываются независимо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Относительная </a:t>
            </a:r>
            <a:r>
              <a:rPr lang="ru-RU" dirty="0"/>
              <a:t>устойчивость к повороту и сдвигу распознаваемого изображения </a:t>
            </a:r>
            <a:endParaRPr lang="ru-RU" dirty="0" smtClean="0"/>
          </a:p>
          <a:p>
            <a:r>
              <a:rPr lang="ru-RU" dirty="0" smtClean="0"/>
              <a:t>Обучение </a:t>
            </a:r>
            <a:r>
              <a:rPr lang="ru-RU" dirty="0"/>
              <a:t>при помощи классического метода обратного распространения ошибки</a:t>
            </a:r>
          </a:p>
        </p:txBody>
      </p:sp>
    </p:spTree>
    <p:extLst>
      <p:ext uri="{BB962C8B-B14F-4D97-AF65-F5344CB8AC3E}">
        <p14:creationId xmlns:p14="http://schemas.microsoft.com/office/powerpoint/2010/main" val="206418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0942023" cy="988332"/>
          </a:xfrm>
        </p:spPr>
        <p:txBody>
          <a:bodyPr rtlCol="0"/>
          <a:lstStyle/>
          <a:p>
            <a:pPr rtl="0"/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517" y="1717990"/>
            <a:ext cx="7146524" cy="52509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Сверточные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не подходят для анализа глобальных контекстов, таких как смысл текста. В изображениях детали, анализируемые сетью, расположены близко друг к другу. А в тексте связи между элементами длинные, потому как начало и конец предложения могут отделять множество слов. Такие нейронные сети не подходят для табличных данных. Это связано с тем, что, в отличие от пикселей, табличные данные неоднородны (текст, дата, различные строчные и математические символы).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Сверточной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нейронной сети нелегко дается работа по анализу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разноразмерных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изображений. Например, когда документов несколько и все они разного масштаба (A3, A4 и A5), но содержат один и тот же текст. И если не подогнать все документы под один размер, то нейросеть вряд ли поймет, что содержание текста у всех них одинаково.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E225C-D445-4A6A-B46C-F626E7BA2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52" r="16801"/>
          <a:stretch/>
        </p:blipFill>
        <p:spPr>
          <a:xfrm>
            <a:off x="7727717" y="2228003"/>
            <a:ext cx="3968318" cy="42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8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29298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8D10F57-AECE-4D32-9F34-C3AE02001348}"/>
              </a:ext>
            </a:extLst>
          </p:cNvPr>
          <p:cNvSpPr txBox="1"/>
          <p:nvPr/>
        </p:nvSpPr>
        <p:spPr>
          <a:xfrm>
            <a:off x="271765" y="944467"/>
            <a:ext cx="749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Список литературы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129F5-AE97-41DF-BFF6-9ADED10670EE}"/>
              </a:ext>
            </a:extLst>
          </p:cNvPr>
          <p:cNvSpPr txBox="1"/>
          <p:nvPr/>
        </p:nvSpPr>
        <p:spPr>
          <a:xfrm>
            <a:off x="446533" y="1611934"/>
            <a:ext cx="7323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Сверточные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нейронные сети (Электронный ресурс)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https://ru.wikipedia.org/wiki/%D0%A1%D0%B2%D1%91%D1%80%D1%82%D0%BE%D1%87%D0%BD%D0%B0%D1%8F_%D0%BD%D0%B5%D0%B9%D1%80%D0%BE%D0%BD%D0%BD%D0%B0%D1%8F_%D1%81%D0%B5%D1%82%D1%8C#%D0%9F%D1%80%D0%B5%D0%B8%D0%BC%D1%83%D1%89%D0%B5%D1%81%D1%82%D0%B2%D0%B0</a:t>
            </a:r>
            <a:r>
              <a:rPr lang="ru-RU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свёрточные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нейросети имитируют работу мозга (Электронный ресурс)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https://practicum.yandex.ru/blog/svertochnye-neyronnye-seti/#struktura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Сверточная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нейронная сеть, часть 1: структура, топология, функции активации и обучающее множество (Электронный ресурс)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https://habr.com/ru/articles/348000/</a:t>
            </a:r>
            <a:endParaRPr lang="ru-RU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Сверточные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нейронные сети: основы и принцип работы (Электронный ресурс)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https://gb.ru/blog/svertochnye-nejronnye-seti/</a:t>
            </a:r>
            <a:endParaRPr lang="ru-RU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5136026" cy="988332"/>
          </a:xfrm>
        </p:spPr>
        <p:txBody>
          <a:bodyPr rtlCol="0"/>
          <a:lstStyle/>
          <a:p>
            <a:pPr rtl="0"/>
            <a:r>
              <a:rPr lang="ru-RU" dirty="0"/>
              <a:t>Определение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8746" y="2171796"/>
            <a:ext cx="6347533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600" b="0" i="0" dirty="0" err="1">
                <a:solidFill>
                  <a:srgbClr val="2F2F2F"/>
                </a:solidFill>
                <a:effectLst/>
              </a:rPr>
              <a:t>Свёрточная</a:t>
            </a:r>
            <a:r>
              <a:rPr lang="ru-RU" sz="1600" b="0" i="0" dirty="0">
                <a:solidFill>
                  <a:srgbClr val="2F2F2F"/>
                </a:solidFill>
                <a:effectLst/>
              </a:rPr>
              <a:t> нейронная сеть — класс нейронных сетей, который специализируется на обработке изображений и видео. Такие нейросети хорошо улавливают локальный контекст, когда информация в пространстве непрерывна, то есть её носители находятся рядом. Например, пиксели — части изображения, которые расположены близко друг к другу и содержат визуальные данные: яркость и цвет. Если в одном пикселе на фото или на рисунке нейросеть «видит» кошку, значит, и в соседних пикселях — тоже.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b="0" i="0" dirty="0">
                <a:solidFill>
                  <a:srgbClr val="2F2F2F"/>
                </a:solidFill>
                <a:effectLst/>
              </a:rPr>
              <a:t>Чаще всего с помощью </a:t>
            </a:r>
            <a:r>
              <a:rPr lang="ru-RU" sz="1600" b="0" i="0" dirty="0" err="1">
                <a:solidFill>
                  <a:srgbClr val="2F2F2F"/>
                </a:solidFill>
                <a:effectLst/>
              </a:rPr>
              <a:t>свёрточных</a:t>
            </a:r>
            <a:r>
              <a:rPr lang="ru-RU" sz="1600" b="0" i="0" dirty="0">
                <a:solidFill>
                  <a:srgbClr val="2F2F2F"/>
                </a:solidFill>
                <a:effectLst/>
              </a:rPr>
              <a:t> нейросетей можно решать две задачи: распознавание и классификацию. Например, с помощью нейросети на изображении кошки можно определить её окрас — по большому фрагменту изображения, цвет глаз — по более маленьким фрагментам или отличить кошку от собаки. </a:t>
            </a:r>
            <a:endParaRPr lang="ru-RU" sz="14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C959DD7-1471-4C42-9811-F1FF50399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AA4FB-0A61-448B-8F38-85A34B11F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70" r="13247"/>
          <a:stretch/>
        </p:blipFill>
        <p:spPr>
          <a:xfrm>
            <a:off x="455721" y="2171796"/>
            <a:ext cx="4607511" cy="4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0982919" cy="988332"/>
          </a:xfrm>
        </p:spPr>
        <p:txBody>
          <a:bodyPr rtlCol="0"/>
          <a:lstStyle/>
          <a:p>
            <a:r>
              <a:rPr lang="ru-RU" dirty="0">
                <a:solidFill>
                  <a:srgbClr val="FFFEFF"/>
                </a:solidFill>
              </a:rPr>
              <a:t>Структура </a:t>
            </a:r>
            <a:r>
              <a:rPr lang="ru-RU" dirty="0" err="1">
                <a:solidFill>
                  <a:srgbClr val="FFFEFF"/>
                </a:solidFill>
              </a:rPr>
              <a:t>сверточных</a:t>
            </a:r>
            <a:r>
              <a:rPr lang="ru-RU" dirty="0">
                <a:solidFill>
                  <a:srgbClr val="FFFEFF"/>
                </a:solidFill>
              </a:rPr>
              <a:t> нейронных сетей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20" y="1974793"/>
            <a:ext cx="11280560" cy="44420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2F2F2F"/>
                </a:solidFill>
              </a:rPr>
              <a:t>Свёрточные</a:t>
            </a:r>
            <a:r>
              <a:rPr lang="ru-RU" dirty="0">
                <a:solidFill>
                  <a:srgbClr val="2F2F2F"/>
                </a:solidFill>
              </a:rPr>
              <a:t> нейронные сети состоят из нескольких слоёв. Чем больше слоёв, тем мощнее архитектура и лучше обучение </a:t>
            </a:r>
            <a:r>
              <a:rPr lang="ru-RU" dirty="0" err="1">
                <a:solidFill>
                  <a:srgbClr val="2F2F2F"/>
                </a:solidFill>
              </a:rPr>
              <a:t>нейросети</a:t>
            </a:r>
            <a:r>
              <a:rPr lang="ru-RU" dirty="0">
                <a:solidFill>
                  <a:srgbClr val="2F2F2F"/>
                </a:solidFill>
              </a:rPr>
              <a:t>. Основные элементы </a:t>
            </a:r>
            <a:r>
              <a:rPr lang="ru-RU" dirty="0" err="1">
                <a:solidFill>
                  <a:srgbClr val="2F2F2F"/>
                </a:solidFill>
              </a:rPr>
              <a:t>свёрточной</a:t>
            </a:r>
            <a:r>
              <a:rPr lang="ru-RU" dirty="0">
                <a:solidFill>
                  <a:srgbClr val="2F2F2F"/>
                </a:solidFill>
              </a:rPr>
              <a:t> нейронной сети: </a:t>
            </a:r>
            <a:r>
              <a:rPr lang="ru-RU" dirty="0" err="1">
                <a:solidFill>
                  <a:srgbClr val="2F2F2F"/>
                </a:solidFill>
              </a:rPr>
              <a:t>сверточный</a:t>
            </a:r>
            <a:r>
              <a:rPr lang="ru-RU" dirty="0">
                <a:solidFill>
                  <a:srgbClr val="2F2F2F"/>
                </a:solidFill>
              </a:rPr>
              <a:t> слой, слой активации, слой </a:t>
            </a:r>
            <a:r>
              <a:rPr lang="ru-RU" dirty="0" err="1">
                <a:solidFill>
                  <a:srgbClr val="2F2F2F"/>
                </a:solidFill>
              </a:rPr>
              <a:t>пулинга</a:t>
            </a:r>
            <a:r>
              <a:rPr lang="ru-RU" dirty="0">
                <a:solidFill>
                  <a:srgbClr val="2F2F2F"/>
                </a:solidFill>
              </a:rPr>
              <a:t>, </a:t>
            </a:r>
            <a:r>
              <a:rPr lang="ru-RU" dirty="0" err="1">
                <a:solidFill>
                  <a:srgbClr val="2F2F2F"/>
                </a:solidFill>
              </a:rPr>
              <a:t>полносвязный</a:t>
            </a:r>
            <a:r>
              <a:rPr lang="ru-RU" dirty="0">
                <a:solidFill>
                  <a:srgbClr val="2F2F2F"/>
                </a:solidFill>
              </a:rPr>
              <a:t> слой.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28" y="2938830"/>
            <a:ext cx="9887652" cy="3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5136026" cy="988332"/>
          </a:xfrm>
        </p:spPr>
        <p:txBody>
          <a:bodyPr rtlCol="0"/>
          <a:lstStyle/>
          <a:p>
            <a:pPr rtl="0"/>
            <a:r>
              <a:rPr lang="ru-RU" dirty="0"/>
              <a:t>Слой свёртки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20" y="2171796"/>
            <a:ext cx="5477572" cy="44420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Слой свёртки (англ. </a:t>
            </a:r>
            <a:r>
              <a:rPr lang="ru-RU" dirty="0" err="1"/>
              <a:t>convolutional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) — это основной блок </a:t>
            </a:r>
            <a:r>
              <a:rPr lang="ru-RU" dirty="0" err="1"/>
              <a:t>свёрточной</a:t>
            </a:r>
            <a:r>
              <a:rPr lang="ru-RU" dirty="0"/>
              <a:t> нейронной сети. Слой свёртки включает в себя для каждого канала свой фильтр, ядро свёртки которого обрабатывает предыдущий слой по фрагментам (суммируя результаты поэлементного произведения для каждого фрагмента). Весовые коэффициенты ядра свёртки (небольшой матрицы) неизвестны и устанавливаются в процессе обучения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25" y="2171796"/>
            <a:ext cx="5095522" cy="34238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87024" y="5688351"/>
            <a:ext cx="5095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ru-RU" sz="1600" dirty="0">
                <a:solidFill>
                  <a:schemeClr val="tx2"/>
                </a:solidFill>
              </a:rPr>
              <a:t>Нейроны слоя свёртки, преобразуемые по нескольким выходным каналам</a:t>
            </a:r>
          </a:p>
        </p:txBody>
      </p:sp>
    </p:spTree>
    <p:extLst>
      <p:ext uri="{BB962C8B-B14F-4D97-AF65-F5344CB8AC3E}">
        <p14:creationId xmlns:p14="http://schemas.microsoft.com/office/powerpoint/2010/main" val="42334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0801354" cy="988332"/>
          </a:xfrm>
        </p:spPr>
        <p:txBody>
          <a:bodyPr rtlCol="0"/>
          <a:lstStyle/>
          <a:p>
            <a:pPr rtl="0"/>
            <a:r>
              <a:rPr lang="ru-RU" dirty="0" smtClean="0"/>
              <a:t>Принцип работы операции свертки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20" y="2171796"/>
            <a:ext cx="5477572" cy="4442068"/>
          </a:xfrm>
        </p:spPr>
        <p:txBody>
          <a:bodyPr anchor="t">
            <a:normAutofit/>
          </a:bodyPr>
          <a:lstStyle/>
          <a:p>
            <a:r>
              <a:rPr lang="ru-RU" dirty="0"/>
              <a:t>Скользящее окно, называемое фильтром, с размером (</a:t>
            </a:r>
            <a:r>
              <a:rPr lang="ru-RU" dirty="0" err="1"/>
              <a:t>n,n</a:t>
            </a:r>
            <a:r>
              <a:rPr lang="ru-RU" dirty="0"/>
              <a:t>) двигается по входному признаку. Количество движений определяется заданным количеством фильтров.</a:t>
            </a:r>
          </a:p>
          <a:p>
            <a:r>
              <a:rPr lang="ru-RU" dirty="0"/>
              <a:t>Каждый полученный шаблон имеет форму (</a:t>
            </a:r>
            <a:r>
              <a:rPr lang="ru-RU" dirty="0" err="1"/>
              <a:t>n,n,d</a:t>
            </a:r>
            <a:r>
              <a:rPr lang="ru-RU" dirty="0"/>
              <a:t>), где d — глубина входного признака.</a:t>
            </a:r>
          </a:p>
          <a:p>
            <a:r>
              <a:rPr lang="ru-RU" dirty="0"/>
              <a:t>Каждый шаблон умножается на своё ядро свёртки, в результате, формируется </a:t>
            </a:r>
            <a:r>
              <a:rPr lang="ru-RU" b="1" dirty="0"/>
              <a:t>выходная карта признаков</a:t>
            </a:r>
            <a:r>
              <a:rPr lang="ru-RU" dirty="0"/>
              <a:t>. Полученная выходная карта признаков имеет форму (</a:t>
            </a:r>
            <a:r>
              <a:rPr lang="ru-RU" dirty="0" err="1"/>
              <a:t>h,w,N</a:t>
            </a:r>
            <a:r>
              <a:rPr lang="ru-RU" dirty="0"/>
              <a:t>), где h и w — длина и ширина, полученные в результате отсечения, а N — количество фильтров.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87024" y="5688351"/>
            <a:ext cx="5095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ru-RU" sz="1600" dirty="0">
              <a:solidFill>
                <a:schemeClr val="tx2"/>
              </a:solidFill>
            </a:endParaRPr>
          </a:p>
        </p:txBody>
      </p:sp>
      <p:pic>
        <p:nvPicPr>
          <p:cNvPr id="1028" name="Picture 4" descr="Преобразование выходной карты признаков convolutional neural network (сверточные нейронные сети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36" y="2116932"/>
            <a:ext cx="5262411" cy="444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0801354" cy="988332"/>
          </a:xfrm>
        </p:spPr>
        <p:txBody>
          <a:bodyPr rtlCol="0"/>
          <a:lstStyle/>
          <a:p>
            <a:pPr rtl="0"/>
            <a:r>
              <a:rPr lang="ru-RU" dirty="0" smtClean="0"/>
              <a:t>Карты признаков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20" y="2171796"/>
            <a:ext cx="5477572" cy="444206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Одна карта признаков со своим ядром распознает один признак, например «уши»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Для </a:t>
            </a:r>
            <a:r>
              <a:rPr lang="ru-RU" dirty="0"/>
              <a:t>распознавания другого признака, например «клюва», добавляется еще одна карта признаков, имеющая свое собственное ядро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На </a:t>
            </a:r>
            <a:r>
              <a:rPr lang="ru-RU" dirty="0"/>
              <a:t>практике внутренний слой может включать в себя несколько десятков и даже сотен карт признаков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87024" y="5688351"/>
            <a:ext cx="5095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ru-RU" sz="1600" dirty="0">
              <a:solidFill>
                <a:schemeClr val="tx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24" y="2396700"/>
            <a:ext cx="5209395" cy="38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5136026" cy="988332"/>
          </a:xfrm>
        </p:spPr>
        <p:txBody>
          <a:bodyPr rtlCol="0"/>
          <a:lstStyle/>
          <a:p>
            <a:pPr rtl="0"/>
            <a:r>
              <a:rPr lang="ru-RU" dirty="0"/>
              <a:t>Слой Активации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4FA5463-75C7-414D-A51F-3E3A61239B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5719" y="2171796"/>
                <a:ext cx="11230251" cy="444206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Скалярный результат каждой свёртки попадает на функцию активации, которая представляет собой некую нелинейную функцию. Слой активации обычно логически объединяют со слоем свёртки (считают, что функция активации встроена в слой свёртки). Функция нелинейности может быть любой по выбору исследователя, традиционно для этого использовали функции типа гиперболического тангенса</a:t>
                </a:r>
                <a:r>
                  <a:rPr lang="en-US" dirty="0"/>
                  <a:t> </a:t>
                </a:r>
                <a:r>
                  <a:rPr lang="ru-RU" dirty="0"/>
                  <a:t>или </a:t>
                </a:r>
                <a:r>
                  <a:rPr lang="ru-RU" dirty="0" err="1"/>
                  <a:t>сигмоиды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74FA5463-75C7-414D-A51F-3E3A61239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5719" y="2171796"/>
                <a:ext cx="11230251" cy="4442068"/>
              </a:xfrm>
              <a:blipFill>
                <a:blip r:embed="rId3"/>
                <a:stretch>
                  <a:fillRect l="-489" t="-686" r="-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004" y="3671958"/>
            <a:ext cx="8496300" cy="26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8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5136026" cy="988332"/>
          </a:xfrm>
        </p:spPr>
        <p:txBody>
          <a:bodyPr rtlCol="0"/>
          <a:lstStyle/>
          <a:p>
            <a:pPr rtl="0"/>
            <a:r>
              <a:rPr lang="ru-RU" dirty="0"/>
              <a:t>Слой </a:t>
            </a:r>
            <a:r>
              <a:rPr lang="ru-RU" dirty="0" err="1"/>
              <a:t>Пулинга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19" y="2171796"/>
            <a:ext cx="5343101" cy="44420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сверточных</a:t>
            </a:r>
            <a:r>
              <a:rPr lang="ru-RU" dirty="0"/>
              <a:t> нейронных сетях применяется ещё один слой, называемый слоем </a:t>
            </a:r>
            <a:r>
              <a:rPr lang="ru-RU" dirty="0" err="1"/>
              <a:t>Pooling</a:t>
            </a:r>
            <a:r>
              <a:rPr lang="ru-RU" dirty="0"/>
              <a:t>. Суть этого слоя заключается в уменьшении размерности карты признаков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Скользящее </a:t>
            </a:r>
            <a:r>
              <a:rPr lang="ru-RU" dirty="0"/>
              <a:t>окно, обычно это окно (2,2), двигается по карте признаков.</a:t>
            </a:r>
          </a:p>
          <a:p>
            <a:r>
              <a:rPr lang="ru-RU" dirty="0"/>
              <a:t>Из выбранного шаблона выбирается максимальное (</a:t>
            </a:r>
            <a:r>
              <a:rPr lang="ru-RU" dirty="0" err="1"/>
              <a:t>max-pooling</a:t>
            </a:r>
            <a:r>
              <a:rPr lang="ru-RU" dirty="0"/>
              <a:t>) или среднее (</a:t>
            </a:r>
            <a:r>
              <a:rPr lang="ru-RU" dirty="0" err="1"/>
              <a:t>average-pooling</a:t>
            </a:r>
            <a:r>
              <a:rPr lang="ru-RU" dirty="0"/>
              <a:t>) значение.</a:t>
            </a:r>
          </a:p>
          <a:p>
            <a:r>
              <a:rPr lang="ru-RU" dirty="0"/>
              <a:t>Формируется уменьшенная в размере карта признаков.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69428" y="5443626"/>
            <a:ext cx="5299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ru-RU" sz="1600" dirty="0" err="1">
                <a:solidFill>
                  <a:schemeClr val="tx2"/>
                </a:solidFill>
              </a:rPr>
              <a:t>Пулинг</a:t>
            </a:r>
            <a:r>
              <a:rPr lang="ru-RU" sz="1600" dirty="0">
                <a:solidFill>
                  <a:schemeClr val="tx2"/>
                </a:solidFill>
              </a:rPr>
              <a:t> с функцией максимума и фильтром 2×2 с шагом 2</a:t>
            </a:r>
          </a:p>
        </p:txBody>
      </p:sp>
      <p:pic>
        <p:nvPicPr>
          <p:cNvPr id="1028" name="Picture 4" descr="Преобразование матрицы после Poo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86" y="2367624"/>
            <a:ext cx="4004296" cy="29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5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6749247" cy="988332"/>
          </a:xfrm>
        </p:spPr>
        <p:txBody>
          <a:bodyPr rtlCol="0"/>
          <a:lstStyle/>
          <a:p>
            <a:pPr rtl="0"/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5FB77-14DE-4169-ACC2-0294B358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28" y="2171796"/>
            <a:ext cx="11230252" cy="425563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FA5463-75C7-414D-A51F-3E3A6123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719" y="2171796"/>
            <a:ext cx="5469593" cy="444206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 нескольких прохождений свёртки изображения и уплотнения с помощью </a:t>
            </a:r>
            <a:r>
              <a:rPr lang="ru-RU" dirty="0" err="1"/>
              <a:t>пулинга</a:t>
            </a:r>
            <a:r>
              <a:rPr lang="ru-RU" dirty="0"/>
              <a:t> система перестраивается от конкретной сетки пикселей с высоким разрешением к более абстрактным картам признаков, как правило, на каждом следующем слое увеличивается число каналов и уменьшается размерность изображения в каждом канале. В конце концов, остаётся большой набор каналов, хранящих небольшое число данных (даже один параметр), которые интерпретируются как самые абстрактные понятия, выявленные из исходного изображения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Эти данные объединяются и передаются на обычную </a:t>
            </a:r>
            <a:r>
              <a:rPr lang="ru-RU" dirty="0" err="1"/>
              <a:t>полносвязную</a:t>
            </a:r>
            <a:r>
              <a:rPr lang="ru-RU" dirty="0"/>
              <a:t> нейронную сеть, которая тоже может состоять из нескольких слоёв. При этом </a:t>
            </a:r>
            <a:r>
              <a:rPr lang="ru-RU" dirty="0" err="1"/>
              <a:t>полносвязные</a:t>
            </a:r>
            <a:r>
              <a:rPr lang="ru-RU" dirty="0"/>
              <a:t> слои уже утрачивают пространственную структуру пикселей и обладают сравнительно небольшой размерностью (по отношению к количеству пикселей исходного изображения).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347225"/>
            <a:ext cx="3795141" cy="39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987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microsoft.com/office/2006/metadata/properties"/>
    <ds:schemaRef ds:uri="http://www.w3.org/XML/1998/namespace"/>
    <ds:schemaRef ds:uri="71af3243-3dd4-4a8d-8c0d-dd76da1f02a5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960</Words>
  <Application>Microsoft Office PowerPoint</Application>
  <PresentationFormat>Широкоэкранный</PresentationFormat>
  <Paragraphs>80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Gill Sans MT</vt:lpstr>
      <vt:lpstr>IBM Plex Sans</vt:lpstr>
      <vt:lpstr>Wingdings 2</vt:lpstr>
      <vt:lpstr>Дивиденд</vt:lpstr>
      <vt:lpstr>Свёрточные нейронные сети</vt:lpstr>
      <vt:lpstr>Определение</vt:lpstr>
      <vt:lpstr>Структура сверточных нейронных сетей</vt:lpstr>
      <vt:lpstr>Слой свёртки</vt:lpstr>
      <vt:lpstr>Принцип работы операции свертки</vt:lpstr>
      <vt:lpstr>Карты признаков</vt:lpstr>
      <vt:lpstr>Слой Активации</vt:lpstr>
      <vt:lpstr>Слой Пулинга</vt:lpstr>
      <vt:lpstr>ПолносвязнЫй слой</vt:lpstr>
      <vt:lpstr>Пример сети (распознавание рукописных цифр)</vt:lpstr>
      <vt:lpstr>Обучение сети</vt:lpstr>
      <vt:lpstr>Сфера применения</vt:lpstr>
      <vt:lpstr>Преимущества</vt:lpstr>
      <vt:lpstr>Недостатки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2024-04-23T19:51:25Z</dcterms:created>
  <dcterms:modified xsi:type="dcterms:W3CDTF">2024-05-20T17:21:29Z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