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723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20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9842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3586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4669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4469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93857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284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8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511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355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516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475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837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10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263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BAE0F-775A-40A4-9C81-D357F7C23930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D7074BB-50AD-49BF-AF65-985C7610B2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41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cntd.ru/document/120002522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302AA-D4ED-4233-91CA-AA1EA9F264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577" y="790339"/>
            <a:ext cx="8597986" cy="1646302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ru-RU" sz="3200" dirty="0"/>
              <a:t>Характеристика электромагнитных помех по показателям частоты, интенсивности времени воздействия и последствиям</a:t>
            </a:r>
            <a:endParaRPr lang="ru-RU" sz="18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0338437-BDC9-4AF1-8468-1F6D2539BE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Выполнил: студент гр. 9492</a:t>
            </a:r>
          </a:p>
          <a:p>
            <a:r>
              <a:rPr lang="ru-RU" dirty="0"/>
              <a:t>Викторов А.Д.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D3691D2A-4248-49A8-9A7A-9E53FBB3BD12}"/>
              </a:ext>
            </a:extLst>
          </p:cNvPr>
          <p:cNvSpPr txBox="1">
            <a:spLocks/>
          </p:cNvSpPr>
          <p:nvPr/>
        </p:nvSpPr>
        <p:spPr>
          <a:xfrm>
            <a:off x="1731627" y="6013734"/>
            <a:ext cx="7766936" cy="10968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/>
              <a:t>Санкт-Петербург</a:t>
            </a:r>
          </a:p>
          <a:p>
            <a:pPr algn="ctr"/>
            <a:r>
              <a:rPr lang="ru-RU" dirty="0"/>
              <a:t>2024 г.</a:t>
            </a:r>
          </a:p>
        </p:txBody>
      </p:sp>
    </p:spTree>
    <p:extLst>
      <p:ext uri="{BB962C8B-B14F-4D97-AF65-F5344CB8AC3E}">
        <p14:creationId xmlns:p14="http://schemas.microsoft.com/office/powerpoint/2010/main" val="2119778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электромагнитных помех по показателям </a:t>
            </a:r>
            <a:r>
              <a:rPr lang="ru-RU" dirty="0" smtClean="0"/>
              <a:t>частоты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низкочастотные электромагнитные помехи; </a:t>
            </a:r>
            <a:endParaRPr lang="ru-RU" dirty="0" smtClean="0"/>
          </a:p>
          <a:p>
            <a:r>
              <a:rPr lang="ru-RU" dirty="0" smtClean="0"/>
              <a:t>высокочастотные </a:t>
            </a:r>
            <a:r>
              <a:rPr lang="ru-RU" dirty="0"/>
              <a:t>электромагнитные помехи; </a:t>
            </a:r>
            <a:endParaRPr lang="ru-RU" dirty="0" smtClean="0"/>
          </a:p>
          <a:p>
            <a:r>
              <a:rPr lang="ru-RU" dirty="0" smtClean="0"/>
              <a:t>электростатические </a:t>
            </a:r>
            <a:r>
              <a:rPr lang="ru-RU" dirty="0"/>
              <a:t>разряды</a:t>
            </a:r>
            <a:r>
              <a:rPr lang="ru-RU" dirty="0" smtClean="0"/>
              <a:t>.</a:t>
            </a:r>
          </a:p>
          <a:p>
            <a:endParaRPr lang="ru-RU" dirty="0"/>
          </a:p>
          <a:p>
            <a:pPr marL="0" indent="0">
              <a:buNone/>
            </a:pPr>
            <a:r>
              <a:rPr lang="ru-RU" dirty="0" smtClean="0"/>
              <a:t>Согласно </a:t>
            </a:r>
            <a:r>
              <a:rPr lang="ru-RU" dirty="0"/>
              <a:t>ГОСТ Р 51317.2.5-2000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677334" y="4517225"/>
            <a:ext cx="786265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dirty="0">
                <a:solidFill>
                  <a:srgbClr val="444444"/>
                </a:solidFill>
                <a:latin typeface="Arial" panose="020B0604020202020204" pitchFamily="34" charset="0"/>
              </a:rPr>
              <a:t>В контексте настоящего стандарта понятие "низкие частоты" означает, что преобладающая часть частотного спектра электромагнитной помехи лежит ниже 9 кГц, а понятие "высокие частоты" - что она расположена на частотах (много) больших, чем 9 кГц.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624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Низкочастотные помехи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11757" y="1531257"/>
            <a:ext cx="9385385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ru-RU" sz="2000" dirty="0" err="1">
                <a:solidFill>
                  <a:schemeClr val="bg2">
                    <a:lumMod val="25000"/>
                  </a:schemeClr>
                </a:solidFill>
              </a:rPr>
              <a:t>Кондуктивные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 низкочастотные электромагнитные помехи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:</a:t>
            </a:r>
            <a:endParaRPr lang="ru-RU" sz="2000" dirty="0">
              <a:solidFill>
                <a:schemeClr val="bg2">
                  <a:lumMod val="25000"/>
                </a:schemeClr>
              </a:solidFill>
            </a:endParaRPr>
          </a:p>
          <a:p>
            <a:pPr fontAlgn="base"/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- гармоники, 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</a:rPr>
              <a:t>интергармоники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 напряжения электропитания</a:t>
            </a: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;</a:t>
            </a:r>
            <a:endParaRPr lang="ru-RU" sz="2000" dirty="0">
              <a:solidFill>
                <a:schemeClr val="bg2">
                  <a:lumMod val="25000"/>
                </a:schemeClr>
              </a:solidFill>
            </a:endParaRPr>
          </a:p>
          <a:p>
            <a:pPr fontAlgn="base"/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- напряжения сигналов, передаваемых в системах электропитания;</a:t>
            </a:r>
            <a:br>
              <a:rPr lang="ru-RU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колебания напряжения электропитания;</a:t>
            </a:r>
            <a:br>
              <a:rPr lang="ru-RU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провалы, кратковременные прерывания </a:t>
            </a:r>
            <a:r>
              <a:rPr lang="ru-RU" sz="2000" i="1" dirty="0">
                <a:solidFill>
                  <a:schemeClr val="bg2">
                    <a:lumMod val="25000"/>
                  </a:schemeClr>
                </a:solidFill>
              </a:rPr>
              <a:t>и выбросы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 напряжения электропитания;</a:t>
            </a:r>
            <a:br>
              <a:rPr lang="ru-RU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ru-RU" sz="2000" i="1" dirty="0">
                <a:solidFill>
                  <a:schemeClr val="bg2">
                    <a:lumMod val="25000"/>
                  </a:schemeClr>
                </a:solidFill>
              </a:rPr>
              <a:t>отклонения напряжения электропитания;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ru-RU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2000" i="1" dirty="0" smtClean="0">
                <a:solidFill>
                  <a:schemeClr val="bg2">
                    <a:lumMod val="25000"/>
                  </a:schemeClr>
                </a:solidFill>
              </a:rPr>
              <a:t>-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 </a:t>
            </a:r>
            <a:r>
              <a:rPr lang="ru-RU" sz="2000" dirty="0" err="1">
                <a:solidFill>
                  <a:schemeClr val="bg2">
                    <a:lumMod val="25000"/>
                  </a:schemeClr>
                </a:solidFill>
              </a:rPr>
              <a:t>несимметрия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 напряжений в трехфазных системах электроснабжения;</a:t>
            </a:r>
            <a:br>
              <a:rPr lang="ru-RU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изменения частоты питающего напряжения;</a:t>
            </a:r>
            <a:br>
              <a:rPr lang="ru-RU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наведенные низкочастотные напряжения;</a:t>
            </a:r>
            <a:br>
              <a:rPr lang="ru-RU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постоянные составляющие в сетях электропитания переменного тока.</a:t>
            </a:r>
            <a:br>
              <a:rPr lang="ru-RU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Излучаемые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низкочастотные электромагнитные помехи:</a:t>
            </a:r>
            <a:br>
              <a:rPr lang="ru-RU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магнитные поля;</a:t>
            </a:r>
            <a:br>
              <a:rPr lang="ru-RU" sz="20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ru-RU" sz="2000" dirty="0" smtClean="0">
                <a:solidFill>
                  <a:schemeClr val="bg2">
                    <a:lumMod val="25000"/>
                  </a:schemeClr>
                </a:solidFill>
              </a:rPr>
              <a:t>- </a:t>
            </a:r>
            <a:r>
              <a:rPr lang="ru-RU" sz="2000" dirty="0">
                <a:solidFill>
                  <a:schemeClr val="bg2">
                    <a:lumMod val="25000"/>
                  </a:schemeClr>
                </a:solidFill>
              </a:rPr>
              <a:t>электрические поля.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6405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Высокочастотные помехи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21960"/>
            <a:ext cx="9061752" cy="45595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err="1"/>
              <a:t>Кондуктивные</a:t>
            </a:r>
            <a:r>
              <a:rPr lang="ru-RU" dirty="0"/>
              <a:t> высокочастотные электромагнитные помехи:</a:t>
            </a:r>
            <a:br>
              <a:rPr lang="ru-RU" dirty="0"/>
            </a:br>
            <a:r>
              <a:rPr lang="ru-RU" dirty="0"/>
              <a:t>- наведенные напряжения или токи непрерывных колебаний;</a:t>
            </a:r>
            <a:br>
              <a:rPr lang="ru-RU" dirty="0"/>
            </a:br>
            <a:r>
              <a:rPr lang="ru-RU" dirty="0"/>
              <a:t>- апериодические переходные процессы;</a:t>
            </a:r>
            <a:br>
              <a:rPr lang="ru-RU" dirty="0"/>
            </a:br>
            <a:r>
              <a:rPr lang="ru-RU" dirty="0"/>
              <a:t>- колебательные переходные процессы.</a:t>
            </a:r>
            <a:br>
              <a:rPr lang="ru-RU" dirty="0"/>
            </a:br>
            <a:r>
              <a:rPr lang="ru-RU" dirty="0"/>
              <a:t>Излучаемые высокочастотные электромагнитные помехи:</a:t>
            </a:r>
            <a:br>
              <a:rPr lang="ru-RU" dirty="0"/>
            </a:br>
            <a:r>
              <a:rPr lang="ru-RU" dirty="0"/>
              <a:t>- магнитные поля;</a:t>
            </a:r>
            <a:br>
              <a:rPr lang="ru-RU" dirty="0"/>
            </a:br>
            <a:r>
              <a:rPr lang="ru-RU" dirty="0"/>
              <a:t>- электрические поля;</a:t>
            </a:r>
            <a:br>
              <a:rPr lang="ru-RU" dirty="0"/>
            </a:br>
            <a:r>
              <a:rPr lang="ru-RU" dirty="0"/>
              <a:t>- электромагнитные поля, в том числе вызываемые:</a:t>
            </a:r>
            <a:br>
              <a:rPr lang="ru-RU" dirty="0"/>
            </a:br>
            <a:r>
              <a:rPr lang="ru-RU" dirty="0" smtClean="0"/>
              <a:t>	непрерывными </a:t>
            </a:r>
            <a:r>
              <a:rPr lang="ru-RU" dirty="0"/>
              <a:t>колебаниями,</a:t>
            </a:r>
            <a:br>
              <a:rPr lang="ru-RU" dirty="0"/>
            </a:br>
            <a:r>
              <a:rPr lang="ru-RU" dirty="0" smtClean="0"/>
              <a:t>	переходными </a:t>
            </a:r>
            <a:r>
              <a:rPr lang="ru-RU" dirty="0"/>
              <a:t>процессами.</a:t>
            </a:r>
            <a:br>
              <a:rPr lang="ru-RU" dirty="0"/>
            </a:br>
            <a:r>
              <a:rPr lang="ru-RU" dirty="0" smtClean="0"/>
              <a:t>	электростатические разряды</a:t>
            </a:r>
          </a:p>
          <a:p>
            <a:pPr marL="0" indent="0">
              <a:buNone/>
            </a:pPr>
            <a:r>
              <a:rPr lang="ru-RU" dirty="0"/>
              <a:t/>
            </a:r>
            <a:br>
              <a:rPr lang="ru-RU" dirty="0"/>
            </a:br>
            <a:r>
              <a:rPr lang="ru-RU" dirty="0"/>
              <a:t>Кроме того, должны быть учтены электромагнитный импульс высотного ядерного взрыва и </a:t>
            </a:r>
            <a:r>
              <a:rPr lang="ru-RU" i="1" dirty="0"/>
              <a:t>другие электромагнитные явления и процессы большой энергии, которые могут представлять угрозу для ТС гражданского назначения.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6083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электромагнитных помех </a:t>
            </a:r>
            <a:r>
              <a:rPr lang="ru-RU" dirty="0" smtClean="0"/>
              <a:t>по степени интенсивности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Степень интенсивности электромагнитной помехи - условная величина, характеризующая диапазон уровней электромагнитной помехи определенного вида в рассматриваемом месте размещения ТС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309" y="3336697"/>
            <a:ext cx="7705725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37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электромагнитных помех по степени интенсивности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fontAlgn="base"/>
            <a:r>
              <a:rPr lang="ru-RU" dirty="0"/>
              <a:t>1 Степень интенсивности А применяется для систем электроснабжения, защищенных от электромагнитных помех, и для ТС, которые могут быть восприимчивы к гармоникам напряжений в питающей сети (контрольно-измерительное лабораторное оборудование, средства управления технологическими процессами и вычислительной техники).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fontAlgn="base"/>
            <a:r>
              <a:rPr lang="ru-RU" dirty="0"/>
              <a:t>2 Степень интенсивности 1 соответствует уровню электромагнитной совместимости, установленному в </a:t>
            </a:r>
            <a:r>
              <a:rPr lang="ru-RU" i="1" dirty="0"/>
              <a:t>[2]</a:t>
            </a:r>
            <a:r>
              <a:rPr lang="ru-RU" dirty="0"/>
              <a:t> для низковольтных систем электроснабжения общего назначения. Она может применяться также для систем электроснабжения промышленных предприятий при малом уровне электромагнитных помех (малые и средние промышленные предприятия).</a:t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fontAlgn="base"/>
            <a:r>
              <a:rPr lang="ru-RU" dirty="0"/>
              <a:t>3 Степень 2 применяется для электрических сетей промышленных предприятий </a:t>
            </a:r>
            <a:r>
              <a:rPr lang="ru-RU" i="1" dirty="0"/>
              <a:t>(см. </a:t>
            </a:r>
            <a:r>
              <a:rPr lang="ru-RU" u="sng" dirty="0">
                <a:hlinkClick r:id="rId2"/>
              </a:rPr>
              <a:t>ГОСТ Р 51317.2.4</a:t>
            </a:r>
            <a:r>
              <a:rPr lang="ru-RU" i="1" dirty="0"/>
              <a:t>).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endParaRPr lang="ru-RU" dirty="0"/>
          </a:p>
          <a:p>
            <a:pPr fontAlgn="base"/>
            <a:r>
              <a:rPr lang="ru-RU" dirty="0"/>
              <a:t>4 Степень Х применяется для систем электроснабжения промышленных предприятий с повышенным уровнем электромагнитных помех (металлургические предприятия и т.д.).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1107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1209866" cy="1320800"/>
          </a:xfrm>
        </p:spPr>
        <p:txBody>
          <a:bodyPr/>
          <a:lstStyle/>
          <a:p>
            <a:r>
              <a:rPr lang="ru-RU" dirty="0"/>
              <a:t>Характеристика электромагнитных </a:t>
            </a:r>
            <a:r>
              <a:rPr lang="ru-RU" dirty="0" smtClean="0"/>
              <a:t>помех по времени воздействия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934" y="1270000"/>
            <a:ext cx="7697409" cy="54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958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Характеристика электромагнитных помех </a:t>
            </a:r>
            <a:r>
              <a:rPr lang="ru-RU" dirty="0" smtClean="0"/>
              <a:t>по последствиям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ru-RU" dirty="0" smtClean="0"/>
              <a:t> – Отсутствие влияния помехи</a:t>
            </a:r>
          </a:p>
          <a:p>
            <a:r>
              <a:rPr lang="en-US" dirty="0"/>
              <a:t>B</a:t>
            </a:r>
            <a:r>
              <a:rPr lang="ru-RU" dirty="0" smtClean="0"/>
              <a:t> – Помеха вызывает временное ухудшение качества функционирования</a:t>
            </a:r>
          </a:p>
          <a:p>
            <a:r>
              <a:rPr lang="en-US" dirty="0"/>
              <a:t>C</a:t>
            </a:r>
            <a:r>
              <a:rPr lang="ru-RU" dirty="0" smtClean="0"/>
              <a:t> –</a:t>
            </a:r>
            <a:r>
              <a:rPr lang="en-US" dirty="0" smtClean="0"/>
              <a:t> </a:t>
            </a:r>
            <a:r>
              <a:rPr lang="ru-RU" dirty="0" smtClean="0"/>
              <a:t>Помеха </a:t>
            </a:r>
            <a:r>
              <a:rPr lang="ru-RU" dirty="0"/>
              <a:t>вызывает временное </a:t>
            </a:r>
            <a:r>
              <a:rPr lang="ru-RU" dirty="0" smtClean="0"/>
              <a:t>прекращение функционирования, требуется вмешательство оператора</a:t>
            </a:r>
            <a:endParaRPr lang="en-US" dirty="0" smtClean="0"/>
          </a:p>
          <a:p>
            <a:r>
              <a:rPr lang="en-US" dirty="0" smtClean="0"/>
              <a:t>D – </a:t>
            </a:r>
            <a:r>
              <a:rPr lang="ru-RU" dirty="0" smtClean="0"/>
              <a:t>Помеха вызывает потерю функции оборудования в следствие выхода его из строя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2583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50634" y="3200400"/>
            <a:ext cx="8596668" cy="1320800"/>
          </a:xfrm>
        </p:spPr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8390562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44</TotalTime>
  <Words>146</Words>
  <Application>Microsoft Office PowerPoint</Application>
  <PresentationFormat>Широкоэкранный</PresentationFormat>
  <Paragraphs>33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Аспект</vt:lpstr>
      <vt:lpstr>Характеристика электромагнитных помех по показателям частоты, интенсивности времени воздействия и последствиям</vt:lpstr>
      <vt:lpstr>Характеристика электромагнитных помех по показателям частоты</vt:lpstr>
      <vt:lpstr>Низкочастотные помехи</vt:lpstr>
      <vt:lpstr>Высокочастотные помехи</vt:lpstr>
      <vt:lpstr>Характеристика электромагнитных помех по степени интенсивности</vt:lpstr>
      <vt:lpstr>Характеристика электромагнитных помех по степени интенсивности</vt:lpstr>
      <vt:lpstr>Характеристика электромагнитных помех по времени воздействия</vt:lpstr>
      <vt:lpstr>Характеристика электромагнитных помех по последствиям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Электро-магнитная совместимость: Возможные источники индуктивных и кондуктивных помех в изделиях</dc:title>
  <dc:creator>артем викторов</dc:creator>
  <cp:lastModifiedBy>Артем Викторов</cp:lastModifiedBy>
  <cp:revision>5</cp:revision>
  <dcterms:created xsi:type="dcterms:W3CDTF">2024-03-28T06:00:26Z</dcterms:created>
  <dcterms:modified xsi:type="dcterms:W3CDTF">2024-05-23T11:39:46Z</dcterms:modified>
</cp:coreProperties>
</file>