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75" r:id="rId2"/>
    <p:sldId id="605" r:id="rId3"/>
    <p:sldId id="615" r:id="rId4"/>
    <p:sldId id="631" r:id="rId5"/>
    <p:sldId id="606" r:id="rId6"/>
    <p:sldId id="616" r:id="rId7"/>
    <p:sldId id="641" r:id="rId8"/>
    <p:sldId id="650" r:id="rId9"/>
    <p:sldId id="640" r:id="rId10"/>
    <p:sldId id="643" r:id="rId11"/>
    <p:sldId id="644" r:id="rId12"/>
    <p:sldId id="638" r:id="rId13"/>
    <p:sldId id="635" r:id="rId14"/>
    <p:sldId id="645" r:id="rId15"/>
    <p:sldId id="636" r:id="rId16"/>
    <p:sldId id="637" r:id="rId17"/>
    <p:sldId id="62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DE1F3"/>
    <a:srgbClr val="FFA300"/>
    <a:srgbClr val="1F4E79"/>
    <a:srgbClr val="FBC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44" autoAdjust="0"/>
  </p:normalViewPr>
  <p:slideViewPr>
    <p:cSldViewPr snapToGrid="0">
      <p:cViewPr varScale="1">
        <p:scale>
          <a:sx n="83" d="100"/>
          <a:sy n="83" d="100"/>
        </p:scale>
        <p:origin x="697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40870-8052-4FF9-90DA-440183D2D714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A70F7-5789-46A8-8F47-AB4AC5A3DC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B3BFE-A5EB-4EB4-A03B-58A18650BF07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03414-2467-4C1F-A994-3075C01181BD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8FD2-43AA-4429-8A8B-4447514BDE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03414-2467-4C1F-A994-3075C01181BD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8FD2-43AA-4429-8A8B-4447514BDE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03414-2467-4C1F-A994-3075C01181BD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8FD2-43AA-4429-8A8B-4447514BDE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03414-2467-4C1F-A994-3075C01181BD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8FD2-43AA-4429-8A8B-4447514BDE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03414-2467-4C1F-A994-3075C01181BD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8FD2-43AA-4429-8A8B-4447514BDE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03414-2467-4C1F-A994-3075C01181BD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8FD2-43AA-4429-8A8B-4447514BDE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03414-2467-4C1F-A994-3075C01181BD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8FD2-43AA-4429-8A8B-4447514BDE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03414-2467-4C1F-A994-3075C01181BD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8FD2-43AA-4429-8A8B-4447514BDE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03414-2467-4C1F-A994-3075C01181BD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8FD2-43AA-4429-8A8B-4447514BDE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03414-2467-4C1F-A994-3075C01181BD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8FD2-43AA-4429-8A8B-4447514BDE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03414-2467-4C1F-A994-3075C01181BD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8FD2-43AA-4429-8A8B-4447514BDE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03414-2467-4C1F-A994-3075C01181BD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28FD2-43AA-4429-8A8B-4447514BDE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0384790" y="0"/>
            <a:ext cx="1577340" cy="1017270"/>
            <a:chOff x="15139" y="-330"/>
            <a:chExt cx="3826" cy="2400"/>
          </a:xfrm>
        </p:grpSpPr>
        <p:pic>
          <p:nvPicPr>
            <p:cNvPr id="4" name="图片 3" descr="北交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165" y="0"/>
              <a:ext cx="1800" cy="1740"/>
            </a:xfrm>
            <a:prstGeom prst="rect">
              <a:avLst/>
            </a:prstGeom>
          </p:spPr>
        </p:pic>
        <p:pic>
          <p:nvPicPr>
            <p:cNvPr id="5" name="图片 4" descr="兰卡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39" y="-330"/>
              <a:ext cx="1770" cy="2400"/>
            </a:xfrm>
            <a:prstGeom prst="rect">
              <a:avLst/>
            </a:prstGeom>
          </p:spPr>
        </p:pic>
      </p:grpSp>
      <p:pic>
        <p:nvPicPr>
          <p:cNvPr id="100" name="图片 99"/>
          <p:cNvPicPr/>
          <p:nvPr/>
        </p:nvPicPr>
        <p:blipFill>
          <a:blip r:embed="rId4"/>
          <a:stretch>
            <a:fillRect/>
          </a:stretch>
        </p:blipFill>
        <p:spPr>
          <a:xfrm>
            <a:off x="638175" y="633730"/>
            <a:ext cx="11057890" cy="5979795"/>
          </a:xfrm>
          <a:prstGeom prst="rect">
            <a:avLst/>
          </a:prstGeom>
          <a:noFill/>
          <a:ln w="9525">
            <a:noFill/>
          </a:ln>
          <a:effectLst>
            <a:softEdge rad="787400"/>
          </a:effectLst>
        </p:spPr>
      </p:pic>
      <p:sp>
        <p:nvSpPr>
          <p:cNvPr id="182" name="矩形 181"/>
          <p:cNvSpPr/>
          <p:nvPr/>
        </p:nvSpPr>
        <p:spPr>
          <a:xfrm>
            <a:off x="715337" y="1732995"/>
            <a:ext cx="10760710" cy="1198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7200" dirty="0">
                <a:gradFill>
                  <a:gsLst>
                    <a:gs pos="25500">
                      <a:srgbClr val="FFC000"/>
                    </a:gs>
                    <a:gs pos="1000">
                      <a:srgbClr val="37DDF1"/>
                    </a:gs>
                    <a:gs pos="50000">
                      <a:schemeClr val="bg1"/>
                    </a:gs>
                  </a:gsLst>
                  <a:lin ang="10800000" scaled="1"/>
                </a:gradFill>
                <a:latin typeface="Arial Black" panose="020B0A04020102020204" pitchFamily="34" charset="0"/>
                <a:ea typeface="+mj-ea"/>
              </a:rPr>
              <a:t>Keylogger &amp; Defence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956155" y="3787140"/>
            <a:ext cx="3332480" cy="1778000"/>
          </a:xfrm>
          <a:prstGeom prst="rect">
            <a:avLst/>
          </a:prstGeom>
          <a:noFill/>
          <a:ln>
            <a:noFill/>
          </a:ln>
        </p:spPr>
        <p:txBody>
          <a:bodyPr rot="0" vertOverflow="overflow" horzOverflow="overflow" vert="horz" wrap="square" lIns="91440" tIns="45720" rIns="91440" bIns="45720" numCol="1" spcCol="0" rtlCol="0" fromWordArt="0" anchor="t" anchorCtr="0" forceAA="0" compatLnSpc="1">
            <a:noAutofit/>
            <a:scene3d>
              <a:camera prst="orthographicFront"/>
              <a:lightRig rig="threePt" dir="t"/>
            </a:scene3d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kern="1200" cap="none" spc="0" normalizeH="0" baseline="0" noProof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字由文艺黑" panose="00020600040101010101" pitchFamily="18" charset="-122"/>
                <a:ea typeface="字由文艺黑" panose="00020600040101010101" pitchFamily="18" charset="-122"/>
                <a:cs typeface="+mn-cs"/>
              </a:rPr>
              <a:t>Lu Hao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3200" noProof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字由文艺黑" panose="00020600040101010101" pitchFamily="18" charset="-122"/>
                <a:ea typeface="字由文艺黑" panose="00020600040101010101" pitchFamily="18" charset="-122"/>
                <a:sym typeface="+mn-ea"/>
              </a:rPr>
              <a:t>Guo Jie</a:t>
            </a:r>
            <a:endParaRPr kumimoji="0" lang="en-US" altLang="zh-CN" sz="3200" b="0" i="0" u="none" strike="noStrike" kern="1200" cap="none" spc="0" normalizeH="0" baseline="0" noProof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字由文艺黑" panose="00020600040101010101" pitchFamily="18" charset="-122"/>
              <a:ea typeface="字由文艺黑" panose="00020600040101010101" pitchFamily="18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kern="1200" cap="none" spc="0" normalizeH="0" baseline="0" noProof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字由文艺黑" panose="00020600040101010101" pitchFamily="18" charset="-122"/>
                <a:ea typeface="字由文艺黑" panose="00020600040101010101" pitchFamily="18" charset="-122"/>
                <a:cs typeface="+mn-cs"/>
              </a:rPr>
              <a:t>Nan Jing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kern="1200" cap="none" spc="0" normalizeH="0" baseline="0" noProof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字由文艺黑" panose="00020600040101010101" pitchFamily="18" charset="-122"/>
                <a:ea typeface="字由文艺黑" panose="00020600040101010101" pitchFamily="18" charset="-122"/>
                <a:cs typeface="+mn-cs"/>
              </a:rPr>
              <a:t>Peng Yibo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kern="1200" cap="none" spc="0" normalizeH="0" baseline="0" noProof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字由文艺黑" panose="00020600040101010101" pitchFamily="18" charset="-122"/>
                <a:ea typeface="字由文艺黑" panose="00020600040101010101" pitchFamily="18" charset="-122"/>
                <a:cs typeface="+mn-cs"/>
              </a:rPr>
              <a:t>Huo Jiaxin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kern="1200" cap="none" spc="0" normalizeH="0" baseline="0" noProof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字由文艺黑" panose="00020600040101010101" pitchFamily="18" charset="-122"/>
                <a:ea typeface="字由文艺黑" panose="00020600040101010101" pitchFamily="18" charset="-122"/>
                <a:cs typeface="+mn-cs"/>
              </a:rPr>
              <a:t>Zheng Yucheng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3200" b="0" i="0" u="none" strike="noStrike" kern="1200" cap="none" spc="0" normalizeH="0" baseline="0" noProof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字由文艺黑" panose="00020600040101010101" pitchFamily="18" charset="-122"/>
              <a:ea typeface="字由文艺黑" panose="00020600040101010101" pitchFamily="18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360862" y="3787140"/>
            <a:ext cx="3332480" cy="1778000"/>
          </a:xfrm>
          <a:prstGeom prst="rect">
            <a:avLst/>
          </a:prstGeom>
          <a:noFill/>
          <a:ln>
            <a:noFill/>
          </a:ln>
        </p:spPr>
        <p:txBody>
          <a:bodyPr rot="0" vertOverflow="overflow" horzOverflow="overflow" vert="horz" wrap="square" lIns="91440" tIns="45720" rIns="91440" bIns="45720" numCol="1" spcCol="0" rtlCol="0" fromWordArt="0" anchor="t" anchorCtr="0" forceAA="0" compatLnSpc="1">
            <a:noAutofit/>
            <a:scene3d>
              <a:camera prst="orthographicFront"/>
              <a:lightRig rig="threePt" dir="t"/>
            </a:scene3d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kern="1200" cap="none" spc="0" normalizeH="0" baseline="0" noProof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字由文艺黑" panose="00020600040101010101" pitchFamily="18" charset="-122"/>
                <a:ea typeface="字由文艺黑" panose="00020600040101010101" pitchFamily="18" charset="-122"/>
                <a:cs typeface="+mn-cs"/>
              </a:rPr>
              <a:t>Team 9: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0384790" y="0"/>
            <a:ext cx="1577340" cy="1017270"/>
            <a:chOff x="15139" y="-330"/>
            <a:chExt cx="3826" cy="2400"/>
          </a:xfrm>
        </p:grpSpPr>
        <p:pic>
          <p:nvPicPr>
            <p:cNvPr id="4" name="图片 3" descr="北交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165" y="0"/>
              <a:ext cx="1800" cy="1740"/>
            </a:xfrm>
            <a:prstGeom prst="rect">
              <a:avLst/>
            </a:prstGeom>
          </p:spPr>
        </p:pic>
        <p:pic>
          <p:nvPicPr>
            <p:cNvPr id="5" name="图片 4" descr="兰卡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39" y="-330"/>
              <a:ext cx="1770" cy="2400"/>
            </a:xfrm>
            <a:prstGeom prst="rect">
              <a:avLst/>
            </a:prstGeom>
          </p:spPr>
        </p:pic>
      </p:grpSp>
      <p:sp>
        <p:nvSpPr>
          <p:cNvPr id="9" name="矩形 8"/>
          <p:cNvSpPr/>
          <p:nvPr/>
        </p:nvSpPr>
        <p:spPr>
          <a:xfrm>
            <a:off x="69273" y="55418"/>
            <a:ext cx="7606937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gradFill>
                  <a:gsLst>
                    <a:gs pos="25500">
                      <a:srgbClr val="FFC000"/>
                    </a:gs>
                    <a:gs pos="1000">
                      <a:srgbClr val="37DDF1"/>
                    </a:gs>
                    <a:gs pos="50000">
                      <a:schemeClr val="bg1"/>
                    </a:gs>
                  </a:gsLst>
                  <a:lin ang="10800000" scaled="1"/>
                </a:gradFill>
                <a:latin typeface="Arial Black" panose="020B0A04020102020204" pitchFamily="34" charset="0"/>
                <a:ea typeface="+mj-ea"/>
              </a:rPr>
              <a:t>Send File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55600" y="585046"/>
            <a:ext cx="11684000" cy="65544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pPr marL="57150" indent="-342900" algn="just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400" kern="100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Email the parsed file to attacker with useful information</a:t>
            </a:r>
          </a:p>
          <a:p>
            <a:pPr marL="57150" indent="-342900" algn="just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400" kern="100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Be sent every 20 seconds</a:t>
            </a:r>
          </a:p>
          <a:p>
            <a:pPr marL="57150" indent="-342900" algn="just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400" kern="100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Use </a:t>
            </a:r>
            <a:r>
              <a:rPr lang="en-US" altLang="zh-CN" sz="2400" kern="100" dirty="0" err="1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smtplib.SMTP_SSL</a:t>
            </a:r>
            <a:r>
              <a:rPr lang="en-US" altLang="zh-CN" sz="2400" kern="100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to connect to mailbox server</a:t>
            </a:r>
          </a:p>
          <a:p>
            <a:pPr marL="57150" indent="-342900" algn="just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400" kern="100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Enter account name and authorization code to log in</a:t>
            </a:r>
          </a:p>
          <a:p>
            <a:pPr marL="57150" indent="-342900" algn="just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400" kern="100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Use </a:t>
            </a:r>
            <a:r>
              <a:rPr lang="en-US" altLang="zh-CN" sz="2400" kern="100" dirty="0" err="1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MIMEMultipart</a:t>
            </a:r>
            <a:r>
              <a:rPr lang="en-US" altLang="zh-CN" sz="2400" kern="100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to package files into one email</a:t>
            </a:r>
          </a:p>
          <a:p>
            <a:pPr marL="971550" lvl="2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400" kern="100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User system information, clipboard information, screenshots, raw keylogging, processed keylogging and other files</a:t>
            </a:r>
          </a:p>
          <a:p>
            <a:pPr marL="57150" indent="-342900" algn="just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400" kern="100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Send email to attacker's mailbox</a:t>
            </a:r>
            <a:endParaRPr lang="zh-CN" altLang="zh-CN" sz="2400" kern="100" dirty="0">
              <a:solidFill>
                <a:schemeClr val="bg1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en-US" altLang="zh-CN" sz="1800" kern="100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400" kern="100" dirty="0">
              <a:solidFill>
                <a:schemeClr val="bg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0384790" y="0"/>
            <a:ext cx="1577340" cy="1017270"/>
            <a:chOff x="15139" y="-330"/>
            <a:chExt cx="3826" cy="2400"/>
          </a:xfrm>
        </p:grpSpPr>
        <p:pic>
          <p:nvPicPr>
            <p:cNvPr id="4" name="图片 3" descr="北交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165" y="0"/>
              <a:ext cx="1800" cy="1740"/>
            </a:xfrm>
            <a:prstGeom prst="rect">
              <a:avLst/>
            </a:prstGeom>
          </p:spPr>
        </p:pic>
        <p:pic>
          <p:nvPicPr>
            <p:cNvPr id="5" name="图片 4" descr="兰卡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39" y="-330"/>
              <a:ext cx="1770" cy="2400"/>
            </a:xfrm>
            <a:prstGeom prst="rect">
              <a:avLst/>
            </a:prstGeom>
          </p:spPr>
        </p:pic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3E6D2522-B797-4FBF-9E61-EAE4FE0963A5}"/>
              </a:ext>
            </a:extLst>
          </p:cNvPr>
          <p:cNvSpPr/>
          <p:nvPr/>
        </p:nvSpPr>
        <p:spPr>
          <a:xfrm>
            <a:off x="69273" y="55418"/>
            <a:ext cx="7606937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gradFill>
                  <a:gsLst>
                    <a:gs pos="25500">
                      <a:srgbClr val="FFC000"/>
                    </a:gs>
                    <a:gs pos="1000">
                      <a:srgbClr val="37DDF1"/>
                    </a:gs>
                    <a:gs pos="50000">
                      <a:schemeClr val="bg1"/>
                    </a:gs>
                  </a:gsLst>
                  <a:lin ang="10800000" scaled="1"/>
                </a:gradFill>
                <a:latin typeface="Arial Black" panose="020B0A04020102020204" pitchFamily="34" charset="0"/>
                <a:ea typeface="+mj-ea"/>
              </a:rPr>
              <a:t>Strengths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040E988-79EB-46FC-9CE1-85854CA27FCF}"/>
              </a:ext>
            </a:extLst>
          </p:cNvPr>
          <p:cNvSpPr txBox="1"/>
          <p:nvPr/>
        </p:nvSpPr>
        <p:spPr>
          <a:xfrm>
            <a:off x="438727" y="695882"/>
            <a:ext cx="11684000" cy="44096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pPr indent="-342900" algn="just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400" kern="100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Save content of the keys that user taps continuously as a string</a:t>
            </a:r>
          </a:p>
          <a:p>
            <a:pPr lvl="2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400" kern="100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Improves efficiency of later analysis</a:t>
            </a:r>
          </a:p>
          <a:p>
            <a:pPr indent="-342900" algn="just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400" kern="100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Screenshot function can directly obtain user's screen</a:t>
            </a: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400" kern="100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The information obtained is more abundant</a:t>
            </a:r>
          </a:p>
          <a:p>
            <a:pPr indent="-342900" algn="just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400" kern="100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Obtain title of the window that users currently input	</a:t>
            </a: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400" kern="100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Measure the importance of keystroke information</a:t>
            </a:r>
            <a:endParaRPr lang="zh-CN" altLang="zh-CN" sz="2400" kern="100" dirty="0">
              <a:solidFill>
                <a:schemeClr val="bg1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999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椭圆 292"/>
          <p:cNvSpPr/>
          <p:nvPr/>
        </p:nvSpPr>
        <p:spPr>
          <a:xfrm>
            <a:off x="-1645920" y="-2375593"/>
            <a:ext cx="15575280" cy="11643360"/>
          </a:xfrm>
          <a:prstGeom prst="ellipse">
            <a:avLst/>
          </a:prstGeom>
          <a:gradFill>
            <a:gsLst>
              <a:gs pos="14000">
                <a:srgbClr val="37DDF1"/>
              </a:gs>
              <a:gs pos="28000">
                <a:schemeClr val="tx1">
                  <a:alpha val="0"/>
                </a:schemeClr>
              </a:gs>
              <a:gs pos="74000">
                <a:schemeClr val="tx1">
                  <a:alpha val="0"/>
                </a:schemeClr>
              </a:gs>
              <a:gs pos="83000">
                <a:schemeClr val="bg1"/>
              </a:gs>
            </a:gsLst>
            <a:path path="circle">
              <a:fillToRect l="100000" b="100000"/>
            </a:path>
          </a:gra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44604" y="716699"/>
            <a:ext cx="513335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6600" dirty="0">
              <a:gradFill>
                <a:gsLst>
                  <a:gs pos="1000">
                    <a:srgbClr val="37DDF1"/>
                  </a:gs>
                  <a:gs pos="50000">
                    <a:schemeClr val="bg1"/>
                  </a:gs>
                </a:gsLst>
                <a:lin ang="10800000" scaled="1"/>
              </a:gradFill>
              <a:latin typeface="Arial Black" panose="020B0A04020102020204" pitchFamily="34" charset="0"/>
              <a:ea typeface="+mj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891126" y="2418744"/>
            <a:ext cx="9938008" cy="2614562"/>
            <a:chOff x="1043053" y="1759739"/>
            <a:chExt cx="10113849" cy="2551757"/>
          </a:xfrm>
        </p:grpSpPr>
        <p:sp>
          <p:nvSpPr>
            <p:cNvPr id="6" name="椭圆 5"/>
            <p:cNvSpPr/>
            <p:nvPr/>
          </p:nvSpPr>
          <p:spPr>
            <a:xfrm>
              <a:off x="1054372" y="1759739"/>
              <a:ext cx="2531444" cy="2531444"/>
            </a:xfrm>
            <a:prstGeom prst="ellipse">
              <a:avLst/>
            </a:prstGeom>
            <a:gradFill flip="none" rotWithShape="1">
              <a:gsLst>
                <a:gs pos="41000">
                  <a:schemeClr val="tx1">
                    <a:alpha val="0"/>
                  </a:schemeClr>
                </a:gs>
                <a:gs pos="100000">
                  <a:srgbClr val="37DDF1"/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椭圆 188"/>
            <p:cNvSpPr/>
            <p:nvPr/>
          </p:nvSpPr>
          <p:spPr>
            <a:xfrm>
              <a:off x="1054372" y="1759739"/>
              <a:ext cx="2531444" cy="2531444"/>
            </a:xfrm>
            <a:prstGeom prst="ellipse">
              <a:avLst/>
            </a:prstGeom>
            <a:gradFill flip="none" rotWithShape="1">
              <a:gsLst>
                <a:gs pos="55000">
                  <a:schemeClr val="tx1">
                    <a:alpha val="0"/>
                  </a:schemeClr>
                </a:gs>
                <a:gs pos="100000">
                  <a:srgbClr val="37DDF1"/>
                </a:gs>
              </a:gsLst>
              <a:path path="circle">
                <a:fillToRect t="100000" r="100000"/>
              </a:path>
              <a:tileRect l="-100000" b="-100000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椭圆 192"/>
            <p:cNvSpPr/>
            <p:nvPr/>
          </p:nvSpPr>
          <p:spPr>
            <a:xfrm>
              <a:off x="1043053" y="1780052"/>
              <a:ext cx="2531444" cy="2531444"/>
            </a:xfrm>
            <a:prstGeom prst="ellipse">
              <a:avLst/>
            </a:prstGeom>
            <a:gradFill flip="none" rotWithShape="1">
              <a:gsLst>
                <a:gs pos="55000">
                  <a:schemeClr val="tx1">
                    <a:alpha val="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2" name="矩形 181"/>
            <p:cNvSpPr/>
            <p:nvPr/>
          </p:nvSpPr>
          <p:spPr>
            <a:xfrm>
              <a:off x="4835422" y="2032071"/>
              <a:ext cx="6321480" cy="18924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6000" dirty="0" err="1">
                  <a:gradFill>
                    <a:gsLst>
                      <a:gs pos="25500">
                        <a:srgbClr val="FFC000"/>
                      </a:gs>
                      <a:gs pos="1000">
                        <a:srgbClr val="37DDF1"/>
                      </a:gs>
                      <a:gs pos="50000">
                        <a:schemeClr val="bg1"/>
                      </a:gs>
                    </a:gsLst>
                    <a:lin ang="10800000" scaled="1"/>
                  </a:gradFill>
                  <a:latin typeface="Arial Black" panose="020B0A04020102020204" pitchFamily="34" charset="0"/>
                  <a:ea typeface="+mj-ea"/>
                </a:rPr>
                <a:t>Defence</a:t>
              </a:r>
              <a:endParaRPr lang="en-US" altLang="zh-CN" sz="6000" dirty="0">
                <a:gradFill>
                  <a:gsLst>
                    <a:gs pos="25500">
                      <a:srgbClr val="FFC000"/>
                    </a:gs>
                    <a:gs pos="1000">
                      <a:srgbClr val="37DDF1"/>
                    </a:gs>
                    <a:gs pos="50000">
                      <a:schemeClr val="bg1"/>
                    </a:gs>
                  </a:gsLst>
                  <a:lin ang="10800000" scaled="1"/>
                </a:gradFill>
                <a:latin typeface="Arial Black" panose="020B0A04020102020204" pitchFamily="34" charset="0"/>
                <a:ea typeface="+mj-ea"/>
              </a:endParaRPr>
            </a:p>
            <a:p>
              <a:pPr algn="ctr"/>
              <a:r>
                <a:rPr lang="en-US" altLang="zh-CN" sz="6000" dirty="0">
                  <a:gradFill>
                    <a:gsLst>
                      <a:gs pos="25500">
                        <a:srgbClr val="FFC000"/>
                      </a:gs>
                      <a:gs pos="1000">
                        <a:srgbClr val="37DDF1"/>
                      </a:gs>
                      <a:gs pos="50000">
                        <a:schemeClr val="bg1"/>
                      </a:gs>
                    </a:gsLst>
                    <a:lin ang="10800000" scaled="1"/>
                  </a:gradFill>
                  <a:latin typeface="Arial Black" panose="020B0A04020102020204" pitchFamily="34" charset="0"/>
                  <a:ea typeface="+mj-ea"/>
                </a:rPr>
                <a:t>Strategy</a:t>
              </a:r>
            </a:p>
          </p:txBody>
        </p:sp>
      </p:grpSp>
      <p:sp>
        <p:nvSpPr>
          <p:cNvPr id="9" name="矩形 8"/>
          <p:cNvSpPr/>
          <p:nvPr/>
        </p:nvSpPr>
        <p:spPr>
          <a:xfrm>
            <a:off x="1632139" y="2944877"/>
            <a:ext cx="100540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9600" dirty="0">
                <a:gradFill>
                  <a:gsLst>
                    <a:gs pos="25500">
                      <a:srgbClr val="FFA300"/>
                    </a:gs>
                    <a:gs pos="1000">
                      <a:srgbClr val="37DDF1"/>
                    </a:gs>
                    <a:gs pos="50000">
                      <a:schemeClr val="bg1"/>
                    </a:gs>
                  </a:gsLst>
                  <a:lin ang="10800000" scaled="1"/>
                </a:gradFill>
                <a:latin typeface="Arial Black" panose="020B0A04020102020204" pitchFamily="34" charset="0"/>
                <a:ea typeface="+mj-ea"/>
              </a:rPr>
              <a:t>3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0384790" y="0"/>
            <a:ext cx="1577340" cy="1017270"/>
            <a:chOff x="15139" y="-330"/>
            <a:chExt cx="3826" cy="2400"/>
          </a:xfrm>
        </p:grpSpPr>
        <p:pic>
          <p:nvPicPr>
            <p:cNvPr id="3" name="图片 2" descr="北交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165" y="0"/>
              <a:ext cx="1800" cy="1740"/>
            </a:xfrm>
            <a:prstGeom prst="rect">
              <a:avLst/>
            </a:prstGeom>
          </p:spPr>
        </p:pic>
        <p:pic>
          <p:nvPicPr>
            <p:cNvPr id="5" name="图片 4" descr="兰卡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39" y="-330"/>
              <a:ext cx="1770" cy="2400"/>
            </a:xfrm>
            <a:prstGeom prst="rect">
              <a:avLst/>
            </a:prstGeom>
          </p:spPr>
        </p:pic>
      </p:grp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0339070" y="0"/>
            <a:ext cx="1577340" cy="1017270"/>
            <a:chOff x="15139" y="-330"/>
            <a:chExt cx="3826" cy="2400"/>
          </a:xfrm>
        </p:grpSpPr>
        <p:pic>
          <p:nvPicPr>
            <p:cNvPr id="4" name="图片 3" descr="北交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165" y="0"/>
              <a:ext cx="1800" cy="1740"/>
            </a:xfrm>
            <a:prstGeom prst="rect">
              <a:avLst/>
            </a:prstGeom>
          </p:spPr>
        </p:pic>
        <p:pic>
          <p:nvPicPr>
            <p:cNvPr id="5" name="图片 4" descr="兰卡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39" y="-330"/>
              <a:ext cx="1770" cy="2400"/>
            </a:xfrm>
            <a:prstGeom prst="rect">
              <a:avLst/>
            </a:prstGeom>
          </p:spPr>
        </p:pic>
      </p:grpSp>
      <p:sp>
        <p:nvSpPr>
          <p:cNvPr id="9" name="矩形 8"/>
          <p:cNvSpPr/>
          <p:nvPr/>
        </p:nvSpPr>
        <p:spPr>
          <a:xfrm>
            <a:off x="8313" y="-25862"/>
            <a:ext cx="7606937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err="1">
                <a:gradFill>
                  <a:gsLst>
                    <a:gs pos="25500">
                      <a:srgbClr val="FFC000"/>
                    </a:gs>
                    <a:gs pos="1000">
                      <a:srgbClr val="37DDF1"/>
                    </a:gs>
                    <a:gs pos="50000">
                      <a:schemeClr val="bg1"/>
                    </a:gs>
                  </a:gsLst>
                  <a:lin ang="10800000" scaled="1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Defence</a:t>
            </a:r>
            <a:r>
              <a:rPr lang="en-US" altLang="zh-CN" sz="3600" b="1" dirty="0">
                <a:gradFill>
                  <a:gsLst>
                    <a:gs pos="25500">
                      <a:srgbClr val="FFC000"/>
                    </a:gs>
                    <a:gs pos="1000">
                      <a:srgbClr val="37DDF1"/>
                    </a:gs>
                    <a:gs pos="50000">
                      <a:schemeClr val="bg1"/>
                    </a:gs>
                  </a:gsLst>
                  <a:lin ang="10800000" scaled="1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Strategy</a:t>
            </a:r>
          </a:p>
        </p:txBody>
      </p:sp>
      <p:sp>
        <p:nvSpPr>
          <p:cNvPr id="13" name="圆角矩形 3"/>
          <p:cNvSpPr/>
          <p:nvPr/>
        </p:nvSpPr>
        <p:spPr>
          <a:xfrm>
            <a:off x="851535" y="639445"/>
            <a:ext cx="3855720" cy="564515"/>
          </a:xfrm>
          <a:prstGeom prst="round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Simulate input random string（RS）</a:t>
            </a:r>
          </a:p>
        </p:txBody>
      </p:sp>
      <p:sp>
        <p:nvSpPr>
          <p:cNvPr id="14" name="圆角矩形 7"/>
          <p:cNvSpPr/>
          <p:nvPr/>
        </p:nvSpPr>
        <p:spPr>
          <a:xfrm>
            <a:off x="2031327" y="1639321"/>
            <a:ext cx="1496060" cy="672465"/>
          </a:xfrm>
          <a:prstGeom prst="round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Capture packages</a:t>
            </a:r>
          </a:p>
        </p:txBody>
      </p:sp>
      <p:sp>
        <p:nvSpPr>
          <p:cNvPr id="15" name="圆角矩形 8"/>
          <p:cNvSpPr/>
          <p:nvPr/>
        </p:nvSpPr>
        <p:spPr>
          <a:xfrm>
            <a:off x="1690370" y="2790190"/>
            <a:ext cx="2232660" cy="742950"/>
          </a:xfrm>
          <a:prstGeom prst="round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Determine whether RS are included</a:t>
            </a:r>
          </a:p>
        </p:txBody>
      </p:sp>
      <p:sp>
        <p:nvSpPr>
          <p:cNvPr id="16" name="圆角矩形 9"/>
          <p:cNvSpPr/>
          <p:nvPr/>
        </p:nvSpPr>
        <p:spPr>
          <a:xfrm>
            <a:off x="1552575" y="4960620"/>
            <a:ext cx="2485390" cy="672465"/>
          </a:xfrm>
          <a:prstGeom prst="round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Judge protocol type</a:t>
            </a:r>
          </a:p>
        </p:txBody>
      </p:sp>
      <p:sp>
        <p:nvSpPr>
          <p:cNvPr id="17" name="流程图: 决策 16"/>
          <p:cNvSpPr/>
          <p:nvPr/>
        </p:nvSpPr>
        <p:spPr>
          <a:xfrm>
            <a:off x="1643380" y="3940810"/>
            <a:ext cx="2279015" cy="611505"/>
          </a:xfrm>
          <a:prstGeom prst="flowChartDecision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Included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8" name="流程图: 决策 17"/>
          <p:cNvSpPr/>
          <p:nvPr/>
        </p:nvSpPr>
        <p:spPr>
          <a:xfrm>
            <a:off x="2030692" y="6180841"/>
            <a:ext cx="1495425" cy="611505"/>
          </a:xfrm>
          <a:prstGeom prst="flowChartDecision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</a:rPr>
              <a:t>SMTP?</a:t>
            </a:r>
          </a:p>
        </p:txBody>
      </p:sp>
      <p:sp>
        <p:nvSpPr>
          <p:cNvPr id="23" name="圆角矩形 16"/>
          <p:cNvSpPr/>
          <p:nvPr/>
        </p:nvSpPr>
        <p:spPr>
          <a:xfrm>
            <a:off x="5697855" y="1282065"/>
            <a:ext cx="2383790" cy="764540"/>
          </a:xfrm>
          <a:prstGeom prst="round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Kill the process</a:t>
            </a:r>
          </a:p>
        </p:txBody>
      </p:sp>
      <p:sp>
        <p:nvSpPr>
          <p:cNvPr id="24" name="圆角矩形 17"/>
          <p:cNvSpPr/>
          <p:nvPr/>
        </p:nvSpPr>
        <p:spPr>
          <a:xfrm>
            <a:off x="8860790" y="1282065"/>
            <a:ext cx="2589530" cy="763905"/>
          </a:xfrm>
          <a:prstGeom prst="round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Delete the keylogger exe file</a:t>
            </a:r>
          </a:p>
        </p:txBody>
      </p:sp>
      <p:cxnSp>
        <p:nvCxnSpPr>
          <p:cNvPr id="25" name="直接箭头连接符 24"/>
          <p:cNvCxnSpPr>
            <a:endCxn id="14" idx="0"/>
          </p:cNvCxnSpPr>
          <p:nvPr/>
        </p:nvCxnSpPr>
        <p:spPr>
          <a:xfrm>
            <a:off x="2778760" y="1203960"/>
            <a:ext cx="635" cy="435610"/>
          </a:xfrm>
          <a:prstGeom prst="straightConnector1">
            <a:avLst/>
          </a:prstGeom>
          <a:ln w="635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4" idx="2"/>
          </p:cNvCxnSpPr>
          <p:nvPr/>
        </p:nvCxnSpPr>
        <p:spPr>
          <a:xfrm flipH="1">
            <a:off x="2776855" y="2312035"/>
            <a:ext cx="2540" cy="497205"/>
          </a:xfrm>
          <a:prstGeom prst="straightConnector1">
            <a:avLst/>
          </a:prstGeom>
          <a:ln w="635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17" idx="0"/>
          </p:cNvCxnSpPr>
          <p:nvPr/>
        </p:nvCxnSpPr>
        <p:spPr>
          <a:xfrm>
            <a:off x="2781935" y="3533140"/>
            <a:ext cx="1270" cy="407670"/>
          </a:xfrm>
          <a:prstGeom prst="straightConnector1">
            <a:avLst/>
          </a:prstGeom>
          <a:ln w="635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7" idx="2"/>
            <a:endCxn id="16" idx="0"/>
          </p:cNvCxnSpPr>
          <p:nvPr/>
        </p:nvCxnSpPr>
        <p:spPr>
          <a:xfrm>
            <a:off x="2783205" y="4552315"/>
            <a:ext cx="12065" cy="408305"/>
          </a:xfrm>
          <a:prstGeom prst="straightConnector1">
            <a:avLst/>
          </a:prstGeom>
          <a:ln w="635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18" idx="0"/>
          </p:cNvCxnSpPr>
          <p:nvPr/>
        </p:nvCxnSpPr>
        <p:spPr>
          <a:xfrm>
            <a:off x="2776817" y="5632836"/>
            <a:ext cx="1905" cy="548005"/>
          </a:xfrm>
          <a:prstGeom prst="straightConnector1">
            <a:avLst/>
          </a:prstGeom>
          <a:ln w="635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8" idx="3"/>
          </p:cNvCxnSpPr>
          <p:nvPr/>
        </p:nvCxnSpPr>
        <p:spPr>
          <a:xfrm flipV="1">
            <a:off x="3526155" y="6474460"/>
            <a:ext cx="2331085" cy="12700"/>
          </a:xfrm>
          <a:prstGeom prst="straightConnector1">
            <a:avLst/>
          </a:prstGeom>
          <a:ln w="635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endCxn id="8" idx="2"/>
          </p:cNvCxnSpPr>
          <p:nvPr/>
        </p:nvCxnSpPr>
        <p:spPr>
          <a:xfrm flipH="1" flipV="1">
            <a:off x="10155555" y="3752850"/>
            <a:ext cx="6985" cy="581025"/>
          </a:xfrm>
          <a:prstGeom prst="straightConnector1">
            <a:avLst/>
          </a:prstGeom>
          <a:ln w="635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5"/>
          <p:cNvCxnSpPr>
            <a:stCxn id="18" idx="1"/>
            <a:endCxn id="14" idx="1"/>
          </p:cNvCxnSpPr>
          <p:nvPr/>
        </p:nvCxnSpPr>
        <p:spPr>
          <a:xfrm rot="10800000" flipH="1">
            <a:off x="2030730" y="1976120"/>
            <a:ext cx="635" cy="4511040"/>
          </a:xfrm>
          <a:prstGeom prst="bentConnector3">
            <a:avLst>
              <a:gd name="adj1" fmla="val -170200000"/>
            </a:avLst>
          </a:prstGeom>
          <a:ln w="635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6"/>
          <p:cNvCxnSpPr>
            <a:stCxn id="17" idx="3"/>
            <a:endCxn id="14" idx="3"/>
          </p:cNvCxnSpPr>
          <p:nvPr/>
        </p:nvCxnSpPr>
        <p:spPr>
          <a:xfrm flipH="1" flipV="1">
            <a:off x="3527425" y="1976120"/>
            <a:ext cx="394970" cy="2270760"/>
          </a:xfrm>
          <a:prstGeom prst="bentConnector3">
            <a:avLst>
              <a:gd name="adj1" fmla="val -203536"/>
            </a:avLst>
          </a:prstGeom>
          <a:ln w="635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1135977" y="6118611"/>
            <a:ext cx="5549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2890520" y="5812790"/>
            <a:ext cx="8483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2971165" y="4587240"/>
            <a:ext cx="7683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4152227" y="2911861"/>
            <a:ext cx="5549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2" name="圆角矩形 12"/>
          <p:cNvSpPr/>
          <p:nvPr/>
        </p:nvSpPr>
        <p:spPr>
          <a:xfrm>
            <a:off x="5857240" y="6018530"/>
            <a:ext cx="5327650" cy="672465"/>
          </a:xfrm>
          <a:prstGeom prst="round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Parse packages to get recipient's info</a:t>
            </a:r>
          </a:p>
        </p:txBody>
      </p:sp>
      <p:sp>
        <p:nvSpPr>
          <p:cNvPr id="3" name="圆角矩形 13"/>
          <p:cNvSpPr/>
          <p:nvPr/>
        </p:nvSpPr>
        <p:spPr>
          <a:xfrm>
            <a:off x="7080250" y="4692015"/>
            <a:ext cx="2870200" cy="672465"/>
          </a:xfrm>
          <a:prstGeom prst="round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Obtain attacker PID from IP address</a:t>
            </a:r>
          </a:p>
        </p:txBody>
      </p:sp>
      <p:sp>
        <p:nvSpPr>
          <p:cNvPr id="7" name="圆角矩形 14"/>
          <p:cNvSpPr/>
          <p:nvPr/>
        </p:nvSpPr>
        <p:spPr>
          <a:xfrm>
            <a:off x="5697220" y="3081020"/>
            <a:ext cx="2318385" cy="672465"/>
          </a:xfrm>
          <a:prstGeom prst="round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Get process name by PID</a:t>
            </a:r>
          </a:p>
        </p:txBody>
      </p:sp>
      <p:sp>
        <p:nvSpPr>
          <p:cNvPr id="8" name="圆角矩形 15"/>
          <p:cNvSpPr/>
          <p:nvPr/>
        </p:nvSpPr>
        <p:spPr>
          <a:xfrm>
            <a:off x="8860155" y="3068955"/>
            <a:ext cx="2590800" cy="683895"/>
          </a:xfrm>
          <a:prstGeom prst="round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Get process location by PID</a:t>
            </a: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8521027" y="5374391"/>
            <a:ext cx="0" cy="643890"/>
          </a:xfrm>
          <a:prstGeom prst="straightConnector1">
            <a:avLst/>
          </a:prstGeom>
          <a:ln w="635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7" idx="2"/>
          </p:cNvCxnSpPr>
          <p:nvPr/>
        </p:nvCxnSpPr>
        <p:spPr>
          <a:xfrm flipH="1" flipV="1">
            <a:off x="6856730" y="3753485"/>
            <a:ext cx="3810" cy="626110"/>
          </a:xfrm>
          <a:prstGeom prst="straightConnector1">
            <a:avLst/>
          </a:prstGeom>
          <a:ln w="635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0"/>
          </p:cNvCxnSpPr>
          <p:nvPr/>
        </p:nvCxnSpPr>
        <p:spPr>
          <a:xfrm flipH="1" flipV="1">
            <a:off x="6847802" y="2020956"/>
            <a:ext cx="8890" cy="1059815"/>
          </a:xfrm>
          <a:prstGeom prst="straightConnector1">
            <a:avLst/>
          </a:prstGeom>
          <a:ln w="635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cxnSpLocks/>
            <a:stCxn id="8" idx="0"/>
            <a:endCxn id="24" idx="2"/>
          </p:cNvCxnSpPr>
          <p:nvPr/>
        </p:nvCxnSpPr>
        <p:spPr>
          <a:xfrm flipV="1">
            <a:off x="10155555" y="2045970"/>
            <a:ext cx="0" cy="1022985"/>
          </a:xfrm>
          <a:prstGeom prst="straightConnector1">
            <a:avLst/>
          </a:prstGeom>
          <a:ln w="635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H="1" flipV="1">
            <a:off x="6863080" y="4347845"/>
            <a:ext cx="3322955" cy="889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8515312" y="4394586"/>
            <a:ext cx="0" cy="28829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0384790" y="0"/>
            <a:ext cx="1577340" cy="1017270"/>
            <a:chOff x="15139" y="-330"/>
            <a:chExt cx="3826" cy="2400"/>
          </a:xfrm>
        </p:grpSpPr>
        <p:pic>
          <p:nvPicPr>
            <p:cNvPr id="4" name="图片 3" descr="北交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165" y="0"/>
              <a:ext cx="1800" cy="1740"/>
            </a:xfrm>
            <a:prstGeom prst="rect">
              <a:avLst/>
            </a:prstGeom>
          </p:spPr>
        </p:pic>
        <p:pic>
          <p:nvPicPr>
            <p:cNvPr id="5" name="图片 4" descr="兰卡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39" y="-330"/>
              <a:ext cx="1770" cy="2400"/>
            </a:xfrm>
            <a:prstGeom prst="rect">
              <a:avLst/>
            </a:prstGeom>
          </p:spPr>
        </p:pic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3E6D2522-B797-4FBF-9E61-EAE4FE0963A5}"/>
              </a:ext>
            </a:extLst>
          </p:cNvPr>
          <p:cNvSpPr/>
          <p:nvPr/>
        </p:nvSpPr>
        <p:spPr>
          <a:xfrm>
            <a:off x="69273" y="55418"/>
            <a:ext cx="7606937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gradFill>
                  <a:gsLst>
                    <a:gs pos="25500">
                      <a:srgbClr val="FFC000"/>
                    </a:gs>
                    <a:gs pos="1000">
                      <a:srgbClr val="37DDF1"/>
                    </a:gs>
                    <a:gs pos="50000">
                      <a:schemeClr val="bg1"/>
                    </a:gs>
                  </a:gsLst>
                  <a:lin ang="10800000" scaled="1"/>
                </a:gradFill>
                <a:latin typeface="Arial Black" panose="020B0A04020102020204" pitchFamily="34" charset="0"/>
                <a:ea typeface="+mj-ea"/>
              </a:rPr>
              <a:t>Strengths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E1029D7-9D18-411D-9C55-0F49230F032B}"/>
              </a:ext>
            </a:extLst>
          </p:cNvPr>
          <p:cNvSpPr txBox="1"/>
          <p:nvPr/>
        </p:nvSpPr>
        <p:spPr>
          <a:xfrm>
            <a:off x="381000" y="877396"/>
            <a:ext cx="10148456" cy="44117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400" kern="100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Low probability of false detection</a:t>
            </a: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400" kern="100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The process containing random string module in the global environment must be keylogger</a:t>
            </a:r>
            <a:endParaRPr lang="zh-CN" altLang="zh-CN" sz="2400" kern="100" dirty="0">
              <a:solidFill>
                <a:schemeClr val="bg1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400" kern="100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Security keyboard is used in the defense measures</a:t>
            </a: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400" kern="100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It is not detected by system when entering sensitive information</a:t>
            </a: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400" kern="100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Prevent keylogger from recording sensitive information</a:t>
            </a:r>
            <a:endParaRPr lang="zh-CN" altLang="zh-CN" sz="2400" kern="100" dirty="0">
              <a:solidFill>
                <a:schemeClr val="bg1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92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0384790" y="0"/>
            <a:ext cx="1577340" cy="1017270"/>
            <a:chOff x="15139" y="-330"/>
            <a:chExt cx="3826" cy="2400"/>
          </a:xfrm>
        </p:grpSpPr>
        <p:pic>
          <p:nvPicPr>
            <p:cNvPr id="4" name="图片 3" descr="北交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165" y="0"/>
              <a:ext cx="1800" cy="1740"/>
            </a:xfrm>
            <a:prstGeom prst="rect">
              <a:avLst/>
            </a:prstGeom>
          </p:spPr>
        </p:pic>
        <p:pic>
          <p:nvPicPr>
            <p:cNvPr id="5" name="图片 4" descr="兰卡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39" y="-330"/>
              <a:ext cx="1770" cy="2400"/>
            </a:xfrm>
            <a:prstGeom prst="rect">
              <a:avLst/>
            </a:prstGeom>
          </p:spPr>
        </p:pic>
      </p:grpSp>
      <p:sp>
        <p:nvSpPr>
          <p:cNvPr id="9" name="矩形 8"/>
          <p:cNvSpPr/>
          <p:nvPr/>
        </p:nvSpPr>
        <p:spPr>
          <a:xfrm>
            <a:off x="69273" y="55418"/>
            <a:ext cx="7606937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gradFill>
                  <a:gsLst>
                    <a:gs pos="25500">
                      <a:srgbClr val="FFC000"/>
                    </a:gs>
                    <a:gs pos="1000">
                      <a:srgbClr val="37DDF1"/>
                    </a:gs>
                    <a:gs pos="50000">
                      <a:schemeClr val="bg1"/>
                    </a:gs>
                  </a:gsLst>
                  <a:lin ang="10800000" scaled="1"/>
                </a:gradFill>
                <a:latin typeface="Arial Black" panose="020B0A04020102020204" pitchFamily="34" charset="0"/>
                <a:ea typeface="+mj-ea"/>
              </a:rPr>
              <a:t>Limitation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74246" y="877396"/>
            <a:ext cx="10845800" cy="52622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pPr indent="-342900" algn="just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400" kern="100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Simulate the input string may interfere with the user's input</a:t>
            </a:r>
          </a:p>
          <a:p>
            <a:pPr lvl="2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400" kern="100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Type a random string may occur in other applications</a:t>
            </a:r>
          </a:p>
          <a:p>
            <a:pPr indent="-342900" algn="just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400" kern="100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Packet capture process </a:t>
            </a:r>
          </a:p>
          <a:p>
            <a:pPr lvl="2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400" kern="100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Attacker adopts special encoding methods like encrypted transmission</a:t>
            </a:r>
          </a:p>
          <a:p>
            <a:pPr marL="571500" lvl="2" algn="just">
              <a:lnSpc>
                <a:spcPct val="200000"/>
              </a:lnSpc>
            </a:pPr>
            <a:r>
              <a:rPr lang="en-US" altLang="zh-CN" sz="2400" kern="100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		The corresponding packet cannot be detected</a:t>
            </a:r>
          </a:p>
          <a:p>
            <a:pPr lvl="2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400" kern="100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Attackers use techniques like hidden IP or springboard</a:t>
            </a:r>
          </a:p>
          <a:p>
            <a:pPr marL="571500" lvl="2" algn="just">
              <a:lnSpc>
                <a:spcPct val="200000"/>
              </a:lnSpc>
            </a:pPr>
            <a:r>
              <a:rPr lang="en-US" altLang="zh-CN" sz="2400" kern="100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		IP address will not be found</a:t>
            </a:r>
          </a:p>
        </p:txBody>
      </p:sp>
      <p:sp>
        <p:nvSpPr>
          <p:cNvPr id="3" name="箭头: 右 2"/>
          <p:cNvSpPr/>
          <p:nvPr/>
        </p:nvSpPr>
        <p:spPr>
          <a:xfrm>
            <a:off x="1253067" y="4157133"/>
            <a:ext cx="821266" cy="347134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/>
          <p:cNvSpPr/>
          <p:nvPr/>
        </p:nvSpPr>
        <p:spPr>
          <a:xfrm>
            <a:off x="1253067" y="5633470"/>
            <a:ext cx="821266" cy="347134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0384790" y="0"/>
            <a:ext cx="1577340" cy="1017270"/>
            <a:chOff x="15139" y="-330"/>
            <a:chExt cx="3826" cy="2400"/>
          </a:xfrm>
        </p:grpSpPr>
        <p:pic>
          <p:nvPicPr>
            <p:cNvPr id="4" name="图片 3" descr="北交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165" y="0"/>
              <a:ext cx="1800" cy="1740"/>
            </a:xfrm>
            <a:prstGeom prst="rect">
              <a:avLst/>
            </a:prstGeom>
          </p:spPr>
        </p:pic>
        <p:pic>
          <p:nvPicPr>
            <p:cNvPr id="5" name="图片 4" descr="兰卡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39" y="-330"/>
              <a:ext cx="1770" cy="2400"/>
            </a:xfrm>
            <a:prstGeom prst="rect">
              <a:avLst/>
            </a:prstGeom>
          </p:spPr>
        </p:pic>
      </p:grpSp>
      <p:sp>
        <p:nvSpPr>
          <p:cNvPr id="9" name="矩形 8"/>
          <p:cNvSpPr/>
          <p:nvPr/>
        </p:nvSpPr>
        <p:spPr>
          <a:xfrm>
            <a:off x="69273" y="55418"/>
            <a:ext cx="76069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gradFill>
                  <a:gsLst>
                    <a:gs pos="25500">
                      <a:srgbClr val="FFC000"/>
                    </a:gs>
                    <a:gs pos="1000">
                      <a:srgbClr val="37DDF1"/>
                    </a:gs>
                    <a:gs pos="50000">
                      <a:schemeClr val="bg1"/>
                    </a:gs>
                  </a:gsLst>
                  <a:lin ang="10800000" scaled="1"/>
                </a:gradFill>
                <a:latin typeface="Arial Black" panose="020B0A04020102020204" pitchFamily="34" charset="0"/>
                <a:ea typeface="+mj-ea"/>
              </a:rPr>
              <a:t>Improvement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639695" y="700405"/>
            <a:ext cx="6565265" cy="14550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2400" kern="100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Plan to use the virtual keyboard </a:t>
            </a:r>
          </a:p>
          <a:p>
            <a:pPr algn="ctr">
              <a:lnSpc>
                <a:spcPct val="200000"/>
              </a:lnSpc>
            </a:pPr>
            <a:r>
              <a:rPr lang="en-US" altLang="zh-CN" sz="2400" kern="100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to complete the input of sensitive information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420533" y="3283008"/>
            <a:ext cx="6096000" cy="8299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2400" kern="100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Will not be detected by the keylogger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691466" y="5014076"/>
            <a:ext cx="6096000" cy="8299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2400" kern="100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Ensure the security of information</a:t>
            </a:r>
          </a:p>
        </p:txBody>
      </p:sp>
      <p:sp>
        <p:nvSpPr>
          <p:cNvPr id="12" name="箭头: 下 11"/>
          <p:cNvSpPr/>
          <p:nvPr/>
        </p:nvSpPr>
        <p:spPr>
          <a:xfrm>
            <a:off x="5477933" y="2472267"/>
            <a:ext cx="889000" cy="810741"/>
          </a:xfrm>
          <a:prstGeom prst="downArrow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箭头: 下 12"/>
          <p:cNvSpPr/>
          <p:nvPr/>
        </p:nvSpPr>
        <p:spPr>
          <a:xfrm>
            <a:off x="5477933" y="4295610"/>
            <a:ext cx="889000" cy="810741"/>
          </a:xfrm>
          <a:prstGeom prst="downArrow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7005" y="970021"/>
            <a:ext cx="11773710" cy="378885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Tuli, P., &amp; </a:t>
            </a:r>
            <a:r>
              <a:rPr lang="en-US" altLang="zh-CN" dirty="0" err="1">
                <a:solidFill>
                  <a:schemeClr val="bg1"/>
                </a:solidFill>
              </a:rPr>
              <a:t>Sahu</a:t>
            </a:r>
            <a:r>
              <a:rPr lang="en-US" altLang="zh-CN" dirty="0">
                <a:solidFill>
                  <a:schemeClr val="bg1"/>
                </a:solidFill>
              </a:rPr>
              <a:t>, P. (2013). System monitoring and security using keylogger. International Journal of Computer Science and Mobile Computing, 2(3), 106-111.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Ahmed, Y. A., </a:t>
            </a:r>
            <a:r>
              <a:rPr lang="en-US" altLang="zh-CN" dirty="0" err="1">
                <a:solidFill>
                  <a:schemeClr val="bg1"/>
                </a:solidFill>
              </a:rPr>
              <a:t>Maarof</a:t>
            </a:r>
            <a:r>
              <a:rPr lang="en-US" altLang="zh-CN" dirty="0">
                <a:solidFill>
                  <a:schemeClr val="bg1"/>
                </a:solidFill>
              </a:rPr>
              <a:t>, M. A., Hassan, F. M., &amp; Abshir, M. M. (2014). Survey of Keylogger technologies. International journal of computer science and telecommunications, 5(2).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Cho, J., Cho, G., &amp; Kim, H. (2015, July). Keyboard or keylogger?: a security analysis of third-party keyboards on android. In 2015 13th Annual Conference on Privacy, Security and Trust (PST) (pp. 173-176). IEEE.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bg1"/>
                </a:solidFill>
              </a:rPr>
              <a:t>Wazid</a:t>
            </a:r>
            <a:r>
              <a:rPr lang="en-US" altLang="zh-CN" dirty="0">
                <a:solidFill>
                  <a:schemeClr val="bg1"/>
                </a:solidFill>
              </a:rPr>
              <a:t>, M., Sharma, R., Katal, A., </a:t>
            </a:r>
            <a:r>
              <a:rPr lang="en-US" altLang="zh-CN" dirty="0" err="1">
                <a:solidFill>
                  <a:schemeClr val="bg1"/>
                </a:solidFill>
              </a:rPr>
              <a:t>Goudar</a:t>
            </a:r>
            <a:r>
              <a:rPr lang="en-US" altLang="zh-CN" dirty="0">
                <a:solidFill>
                  <a:schemeClr val="bg1"/>
                </a:solidFill>
              </a:rPr>
              <a:t>, R. H., </a:t>
            </a:r>
            <a:r>
              <a:rPr lang="en-US" altLang="zh-CN" dirty="0" err="1">
                <a:solidFill>
                  <a:schemeClr val="bg1"/>
                </a:solidFill>
              </a:rPr>
              <a:t>Bhakuni</a:t>
            </a:r>
            <a:r>
              <a:rPr lang="en-US" altLang="zh-CN" dirty="0">
                <a:solidFill>
                  <a:schemeClr val="bg1"/>
                </a:solidFill>
              </a:rPr>
              <a:t>, P., &amp; Tyagi, A. (2013, August). Implementation and embellishment of prevention of Keylogger spyware attacks. In International symposium on security in computing and communication (pp. 262-271). Springer, Berlin, Heidelberg.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384790" y="0"/>
            <a:ext cx="1577340" cy="1017270"/>
            <a:chOff x="15139" y="-330"/>
            <a:chExt cx="3826" cy="2400"/>
          </a:xfrm>
        </p:grpSpPr>
        <p:pic>
          <p:nvPicPr>
            <p:cNvPr id="4" name="图片 3" descr="北交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165" y="0"/>
              <a:ext cx="1800" cy="1740"/>
            </a:xfrm>
            <a:prstGeom prst="rect">
              <a:avLst/>
            </a:prstGeom>
          </p:spPr>
        </p:pic>
        <p:pic>
          <p:nvPicPr>
            <p:cNvPr id="2" name="图片 1" descr="兰卡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139" y="-330"/>
              <a:ext cx="1770" cy="2400"/>
            </a:xfrm>
            <a:prstGeom prst="rect">
              <a:avLst/>
            </a:prstGeom>
          </p:spPr>
        </p:pic>
      </p:grpSp>
      <p:sp>
        <p:nvSpPr>
          <p:cNvPr id="7" name="矩形 6"/>
          <p:cNvSpPr/>
          <p:nvPr/>
        </p:nvSpPr>
        <p:spPr>
          <a:xfrm>
            <a:off x="69273" y="55418"/>
            <a:ext cx="7606937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gradFill>
                  <a:gsLst>
                    <a:gs pos="25500">
                      <a:srgbClr val="FFC000"/>
                    </a:gs>
                    <a:gs pos="1000">
                      <a:srgbClr val="37DDF1"/>
                    </a:gs>
                    <a:gs pos="50000">
                      <a:schemeClr val="bg1"/>
                    </a:gs>
                  </a:gsLst>
                  <a:lin ang="10800000" scaled="1"/>
                </a:gradFill>
                <a:latin typeface="Arial Black" panose="020B0A04020102020204" pitchFamily="34" charset="0"/>
                <a:ea typeface="+mj-ea"/>
              </a:rPr>
              <a:t>Reference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椭圆 292"/>
          <p:cNvSpPr/>
          <p:nvPr/>
        </p:nvSpPr>
        <p:spPr>
          <a:xfrm>
            <a:off x="-1645920" y="-2208562"/>
            <a:ext cx="15575280" cy="11643360"/>
          </a:xfrm>
          <a:prstGeom prst="ellipse">
            <a:avLst/>
          </a:prstGeom>
          <a:gradFill>
            <a:gsLst>
              <a:gs pos="14000">
                <a:srgbClr val="37DDF1"/>
              </a:gs>
              <a:gs pos="28000">
                <a:schemeClr val="tx1">
                  <a:alpha val="0"/>
                </a:schemeClr>
              </a:gs>
              <a:gs pos="74000">
                <a:schemeClr val="tx1">
                  <a:alpha val="0"/>
                </a:schemeClr>
              </a:gs>
              <a:gs pos="83000">
                <a:schemeClr val="bg1"/>
              </a:gs>
            </a:gsLst>
            <a:path path="circle">
              <a:fillToRect l="100000" b="100000"/>
            </a:path>
          </a:gra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44604" y="716699"/>
            <a:ext cx="513335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600" dirty="0">
                <a:gradFill>
                  <a:gsLst>
                    <a:gs pos="25500">
                      <a:srgbClr val="FFA300"/>
                    </a:gs>
                    <a:gs pos="1000">
                      <a:srgbClr val="37DDF1"/>
                    </a:gs>
                    <a:gs pos="50000">
                      <a:schemeClr val="bg1"/>
                    </a:gs>
                  </a:gsLst>
                  <a:lin ang="10800000" scaled="1"/>
                </a:gradFill>
                <a:latin typeface="Arial Black" panose="020B0A04020102020204" pitchFamily="34" charset="0"/>
                <a:ea typeface="+mj-ea"/>
              </a:rPr>
              <a:t>CONTENT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964664" y="2837114"/>
            <a:ext cx="2598147" cy="2614561"/>
            <a:chOff x="1011540" y="1759739"/>
            <a:chExt cx="2644118" cy="2551756"/>
          </a:xfrm>
        </p:grpSpPr>
        <p:sp>
          <p:nvSpPr>
            <p:cNvPr id="6" name="椭圆 5"/>
            <p:cNvSpPr/>
            <p:nvPr/>
          </p:nvSpPr>
          <p:spPr>
            <a:xfrm>
              <a:off x="1054372" y="1759739"/>
              <a:ext cx="2531444" cy="2531444"/>
            </a:xfrm>
            <a:prstGeom prst="ellipse">
              <a:avLst/>
            </a:prstGeom>
            <a:gradFill flip="none" rotWithShape="1">
              <a:gsLst>
                <a:gs pos="41000">
                  <a:schemeClr val="tx1">
                    <a:alpha val="0"/>
                  </a:schemeClr>
                </a:gs>
                <a:gs pos="100000">
                  <a:srgbClr val="37DDF1"/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椭圆 188"/>
            <p:cNvSpPr/>
            <p:nvPr/>
          </p:nvSpPr>
          <p:spPr>
            <a:xfrm>
              <a:off x="1054372" y="1759739"/>
              <a:ext cx="2531444" cy="2531444"/>
            </a:xfrm>
            <a:prstGeom prst="ellipse">
              <a:avLst/>
            </a:prstGeom>
            <a:gradFill flip="none" rotWithShape="1">
              <a:gsLst>
                <a:gs pos="55000">
                  <a:schemeClr val="tx1">
                    <a:alpha val="0"/>
                  </a:schemeClr>
                </a:gs>
                <a:gs pos="100000">
                  <a:srgbClr val="37DDF1"/>
                </a:gs>
              </a:gsLst>
              <a:path path="circle">
                <a:fillToRect t="100000" r="100000"/>
              </a:path>
              <a:tileRect l="-100000" b="-100000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椭圆 192"/>
            <p:cNvSpPr/>
            <p:nvPr/>
          </p:nvSpPr>
          <p:spPr>
            <a:xfrm>
              <a:off x="1043053" y="1780051"/>
              <a:ext cx="2531444" cy="2531444"/>
            </a:xfrm>
            <a:prstGeom prst="ellipse">
              <a:avLst/>
            </a:prstGeom>
            <a:gradFill flip="none" rotWithShape="1">
              <a:gsLst>
                <a:gs pos="55000">
                  <a:schemeClr val="tx1">
                    <a:alpha val="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2" name="矩形 181"/>
            <p:cNvSpPr/>
            <p:nvPr/>
          </p:nvSpPr>
          <p:spPr>
            <a:xfrm>
              <a:off x="1011540" y="2786296"/>
              <a:ext cx="2644118" cy="5106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dirty="0">
                  <a:gradFill>
                    <a:gsLst>
                      <a:gs pos="25500">
                        <a:srgbClr val="FFA300"/>
                      </a:gs>
                      <a:gs pos="1000">
                        <a:srgbClr val="37DDF1"/>
                      </a:gs>
                      <a:gs pos="50000">
                        <a:schemeClr val="bg1"/>
                      </a:gs>
                    </a:gsLst>
                    <a:lin ang="10800000" scaled="1"/>
                  </a:gradFill>
                  <a:latin typeface="Arial Black" panose="020B0A04020102020204" pitchFamily="34" charset="0"/>
                  <a:ea typeface="+mj-ea"/>
                </a:rPr>
                <a:t>Introduction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665939" y="2837115"/>
            <a:ext cx="2531919" cy="2614561"/>
            <a:chOff x="8606184" y="1759739"/>
            <a:chExt cx="2531444" cy="2531444"/>
          </a:xfrm>
        </p:grpSpPr>
        <p:sp>
          <p:nvSpPr>
            <p:cNvPr id="188" name="椭圆 187"/>
            <p:cNvSpPr/>
            <p:nvPr/>
          </p:nvSpPr>
          <p:spPr>
            <a:xfrm>
              <a:off x="8606184" y="1759739"/>
              <a:ext cx="2531444" cy="2531444"/>
            </a:xfrm>
            <a:prstGeom prst="ellipse">
              <a:avLst/>
            </a:prstGeom>
            <a:gradFill flip="none" rotWithShape="1">
              <a:gsLst>
                <a:gs pos="41000">
                  <a:schemeClr val="tx1">
                    <a:alpha val="0"/>
                  </a:schemeClr>
                </a:gs>
                <a:gs pos="100000">
                  <a:srgbClr val="37DDF1"/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椭圆 190"/>
            <p:cNvSpPr/>
            <p:nvPr/>
          </p:nvSpPr>
          <p:spPr>
            <a:xfrm>
              <a:off x="8606184" y="1759739"/>
              <a:ext cx="2531444" cy="2531444"/>
            </a:xfrm>
            <a:prstGeom prst="ellipse">
              <a:avLst/>
            </a:prstGeom>
            <a:gradFill flip="none" rotWithShape="1">
              <a:gsLst>
                <a:gs pos="55000">
                  <a:schemeClr val="tx1">
                    <a:alpha val="0"/>
                  </a:schemeClr>
                </a:gs>
                <a:gs pos="100000">
                  <a:srgbClr val="37DDF1"/>
                </a:gs>
              </a:gsLst>
              <a:path path="circle">
                <a:fillToRect t="100000" r="100000"/>
              </a:path>
              <a:tileRect l="-100000" b="-100000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椭圆 193"/>
            <p:cNvSpPr/>
            <p:nvPr/>
          </p:nvSpPr>
          <p:spPr>
            <a:xfrm>
              <a:off x="8606184" y="1759739"/>
              <a:ext cx="2531444" cy="2531444"/>
            </a:xfrm>
            <a:prstGeom prst="ellipse">
              <a:avLst/>
            </a:prstGeom>
            <a:gradFill flip="none" rotWithShape="1">
              <a:gsLst>
                <a:gs pos="55000">
                  <a:schemeClr val="tx1">
                    <a:alpha val="0"/>
                  </a:schemeClr>
                </a:gs>
                <a:gs pos="10000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矩形 185"/>
            <p:cNvSpPr/>
            <p:nvPr/>
          </p:nvSpPr>
          <p:spPr>
            <a:xfrm>
              <a:off x="9152713" y="2557199"/>
              <a:ext cx="1491090" cy="923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dirty="0">
                  <a:gradFill>
                    <a:gsLst>
                      <a:gs pos="1000">
                        <a:srgbClr val="37DDF1"/>
                      </a:gs>
                      <a:gs pos="50000">
                        <a:schemeClr val="bg1"/>
                      </a:gs>
                    </a:gsLst>
                    <a:lin ang="10800000" scaled="1"/>
                  </a:gradFill>
                  <a:latin typeface="Arial Black" panose="020B0A04020102020204" pitchFamily="34" charset="0"/>
                  <a:ea typeface="+mj-ea"/>
                </a:rPr>
                <a:t>Attack</a:t>
              </a:r>
            </a:p>
            <a:p>
              <a:pPr algn="ctr"/>
              <a:r>
                <a:rPr lang="en-US" altLang="zh-CN" sz="2800" dirty="0">
                  <a:gradFill>
                    <a:gsLst>
                      <a:gs pos="1000">
                        <a:srgbClr val="37DDF1"/>
                      </a:gs>
                      <a:gs pos="50000">
                        <a:schemeClr val="bg1"/>
                      </a:gs>
                    </a:gsLst>
                    <a:lin ang="10800000" scaled="1"/>
                  </a:gradFill>
                  <a:latin typeface="Arial Black" panose="020B0A04020102020204" pitchFamily="34" charset="0"/>
                  <a:ea typeface="+mj-ea"/>
                </a:rPr>
                <a:t>Model</a:t>
              </a:r>
              <a:endParaRPr lang="zh-CN" altLang="en-US" sz="2800" dirty="0">
                <a:gradFill>
                  <a:gsLst>
                    <a:gs pos="1000">
                      <a:srgbClr val="37DDF1"/>
                    </a:gs>
                    <a:gs pos="50000">
                      <a:schemeClr val="bg1"/>
                    </a:gs>
                  </a:gsLst>
                  <a:lin ang="10800000" scaled="1"/>
                </a:gradFill>
                <a:latin typeface="Arial Black" panose="020B0A04020102020204" pitchFamily="34" charset="0"/>
                <a:ea typeface="+mj-ea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8463812" y="2804500"/>
            <a:ext cx="2508246" cy="2647176"/>
            <a:chOff x="1043053" y="1759739"/>
            <a:chExt cx="2542763" cy="2551756"/>
          </a:xfrm>
        </p:grpSpPr>
        <p:sp>
          <p:nvSpPr>
            <p:cNvPr id="53" name="椭圆 52"/>
            <p:cNvSpPr/>
            <p:nvPr/>
          </p:nvSpPr>
          <p:spPr>
            <a:xfrm>
              <a:off x="1054372" y="1759739"/>
              <a:ext cx="2531444" cy="2531444"/>
            </a:xfrm>
            <a:prstGeom prst="ellipse">
              <a:avLst/>
            </a:prstGeom>
            <a:gradFill flip="none" rotWithShape="1">
              <a:gsLst>
                <a:gs pos="41000">
                  <a:schemeClr val="tx1">
                    <a:alpha val="0"/>
                  </a:schemeClr>
                </a:gs>
                <a:gs pos="100000">
                  <a:srgbClr val="37DDF1"/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1054372" y="1759739"/>
              <a:ext cx="2531444" cy="2531444"/>
            </a:xfrm>
            <a:prstGeom prst="ellipse">
              <a:avLst/>
            </a:prstGeom>
            <a:gradFill flip="none" rotWithShape="1">
              <a:gsLst>
                <a:gs pos="55000">
                  <a:schemeClr val="tx1">
                    <a:alpha val="0"/>
                  </a:schemeClr>
                </a:gs>
                <a:gs pos="100000">
                  <a:srgbClr val="37DDF1"/>
                </a:gs>
              </a:gsLst>
              <a:path path="circle">
                <a:fillToRect t="100000" r="100000"/>
              </a:path>
              <a:tileRect l="-100000" b="-100000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1043053" y="1780051"/>
              <a:ext cx="2531444" cy="2531444"/>
            </a:xfrm>
            <a:prstGeom prst="ellipse">
              <a:avLst/>
            </a:prstGeom>
            <a:gradFill flip="none" rotWithShape="1">
              <a:gsLst>
                <a:gs pos="55000">
                  <a:schemeClr val="tx1">
                    <a:alpha val="0"/>
                  </a:schemeClr>
                </a:gs>
                <a:gs pos="10000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1462923" y="2507299"/>
              <a:ext cx="1897423" cy="9197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dirty="0" err="1">
                  <a:gradFill>
                    <a:gsLst>
                      <a:gs pos="25500">
                        <a:srgbClr val="FFA300"/>
                      </a:gs>
                      <a:gs pos="1000">
                        <a:srgbClr val="37DDF1"/>
                      </a:gs>
                      <a:gs pos="50000">
                        <a:schemeClr val="bg1"/>
                      </a:gs>
                    </a:gsLst>
                    <a:lin ang="10800000" scaled="1"/>
                  </a:gradFill>
                  <a:latin typeface="Arial Black" panose="020B0A04020102020204" pitchFamily="34" charset="0"/>
                  <a:ea typeface="+mj-ea"/>
                </a:rPr>
                <a:t>Defence</a:t>
              </a:r>
              <a:endParaRPr lang="en-US" altLang="zh-CN" sz="2800" dirty="0">
                <a:gradFill>
                  <a:gsLst>
                    <a:gs pos="25500">
                      <a:srgbClr val="FFA300"/>
                    </a:gs>
                    <a:gs pos="1000">
                      <a:srgbClr val="37DDF1"/>
                    </a:gs>
                    <a:gs pos="50000">
                      <a:schemeClr val="bg1"/>
                    </a:gs>
                  </a:gsLst>
                  <a:lin ang="10800000" scaled="1"/>
                </a:gradFill>
                <a:latin typeface="Arial Black" panose="020B0A04020102020204" pitchFamily="34" charset="0"/>
                <a:ea typeface="+mj-ea"/>
              </a:endParaRPr>
            </a:p>
            <a:p>
              <a:pPr algn="ctr"/>
              <a:r>
                <a:rPr lang="en-US" altLang="zh-CN" sz="2800" dirty="0">
                  <a:gradFill>
                    <a:gsLst>
                      <a:gs pos="25500">
                        <a:srgbClr val="FFA300"/>
                      </a:gs>
                      <a:gs pos="1000">
                        <a:srgbClr val="37DDF1"/>
                      </a:gs>
                      <a:gs pos="50000">
                        <a:schemeClr val="bg1"/>
                      </a:gs>
                    </a:gsLst>
                    <a:lin ang="10800000" scaled="1"/>
                  </a:gradFill>
                  <a:latin typeface="Arial Black" panose="020B0A04020102020204" pitchFamily="34" charset="0"/>
                  <a:ea typeface="+mj-ea"/>
                </a:rPr>
                <a:t>Strategy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0384790" y="0"/>
            <a:ext cx="1577340" cy="1017270"/>
            <a:chOff x="15139" y="-330"/>
            <a:chExt cx="3826" cy="2400"/>
          </a:xfrm>
        </p:grpSpPr>
        <p:pic>
          <p:nvPicPr>
            <p:cNvPr id="3" name="图片 2" descr="北交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165" y="0"/>
              <a:ext cx="1800" cy="1740"/>
            </a:xfrm>
            <a:prstGeom prst="rect">
              <a:avLst/>
            </a:prstGeom>
          </p:spPr>
        </p:pic>
        <p:pic>
          <p:nvPicPr>
            <p:cNvPr id="5" name="图片 4" descr="兰卡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39" y="-330"/>
              <a:ext cx="1770" cy="240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椭圆 292"/>
          <p:cNvSpPr/>
          <p:nvPr/>
        </p:nvSpPr>
        <p:spPr>
          <a:xfrm>
            <a:off x="-1645920" y="-2255520"/>
            <a:ext cx="15575280" cy="11643360"/>
          </a:xfrm>
          <a:prstGeom prst="ellipse">
            <a:avLst/>
          </a:prstGeom>
          <a:gradFill>
            <a:gsLst>
              <a:gs pos="14000">
                <a:srgbClr val="37DDF1"/>
              </a:gs>
              <a:gs pos="28000">
                <a:schemeClr val="tx1">
                  <a:alpha val="0"/>
                </a:schemeClr>
              </a:gs>
              <a:gs pos="74000">
                <a:schemeClr val="tx1">
                  <a:alpha val="0"/>
                </a:schemeClr>
              </a:gs>
              <a:gs pos="83000">
                <a:schemeClr val="bg1"/>
              </a:gs>
            </a:gsLst>
            <a:path path="circle">
              <a:fillToRect l="100000" b="100000"/>
            </a:path>
          </a:gra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44604" y="716699"/>
            <a:ext cx="513335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6600" dirty="0">
              <a:gradFill>
                <a:gsLst>
                  <a:gs pos="1000">
                    <a:srgbClr val="37DDF1"/>
                  </a:gs>
                  <a:gs pos="50000">
                    <a:schemeClr val="bg1"/>
                  </a:gs>
                </a:gsLst>
                <a:lin ang="10800000" scaled="1"/>
              </a:gradFill>
              <a:latin typeface="Arial Black" panose="020B0A04020102020204" pitchFamily="34" charset="0"/>
              <a:ea typeface="+mj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891126" y="2418744"/>
            <a:ext cx="10584943" cy="2614562"/>
            <a:chOff x="1043053" y="1759739"/>
            <a:chExt cx="10772231" cy="2551757"/>
          </a:xfrm>
        </p:grpSpPr>
        <p:sp>
          <p:nvSpPr>
            <p:cNvPr id="6" name="椭圆 5"/>
            <p:cNvSpPr/>
            <p:nvPr/>
          </p:nvSpPr>
          <p:spPr>
            <a:xfrm>
              <a:off x="1054372" y="1759739"/>
              <a:ext cx="2531444" cy="2531444"/>
            </a:xfrm>
            <a:prstGeom prst="ellipse">
              <a:avLst/>
            </a:prstGeom>
            <a:gradFill flip="none" rotWithShape="1">
              <a:gsLst>
                <a:gs pos="41000">
                  <a:schemeClr val="tx1">
                    <a:alpha val="0"/>
                  </a:schemeClr>
                </a:gs>
                <a:gs pos="100000">
                  <a:srgbClr val="37DDF1"/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椭圆 188"/>
            <p:cNvSpPr/>
            <p:nvPr/>
          </p:nvSpPr>
          <p:spPr>
            <a:xfrm>
              <a:off x="1054372" y="1759739"/>
              <a:ext cx="2531444" cy="2531444"/>
            </a:xfrm>
            <a:prstGeom prst="ellipse">
              <a:avLst/>
            </a:prstGeom>
            <a:gradFill flip="none" rotWithShape="1">
              <a:gsLst>
                <a:gs pos="55000">
                  <a:schemeClr val="tx1">
                    <a:alpha val="0"/>
                  </a:schemeClr>
                </a:gs>
                <a:gs pos="100000">
                  <a:srgbClr val="37DDF1"/>
                </a:gs>
              </a:gsLst>
              <a:path path="circle">
                <a:fillToRect t="100000" r="100000"/>
              </a:path>
              <a:tileRect l="-100000" b="-100000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椭圆 192"/>
            <p:cNvSpPr/>
            <p:nvPr/>
          </p:nvSpPr>
          <p:spPr>
            <a:xfrm>
              <a:off x="1043053" y="1780052"/>
              <a:ext cx="2531444" cy="2531444"/>
            </a:xfrm>
            <a:prstGeom prst="ellipse">
              <a:avLst/>
            </a:prstGeom>
            <a:gradFill flip="none" rotWithShape="1">
              <a:gsLst>
                <a:gs pos="55000">
                  <a:schemeClr val="tx1">
                    <a:alpha val="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2" name="矩形 181"/>
            <p:cNvSpPr/>
            <p:nvPr/>
          </p:nvSpPr>
          <p:spPr>
            <a:xfrm>
              <a:off x="3885930" y="2339872"/>
              <a:ext cx="7929354" cy="14118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8800" dirty="0">
                  <a:gradFill>
                    <a:gsLst>
                      <a:gs pos="25500">
                        <a:srgbClr val="FFC000"/>
                      </a:gs>
                      <a:gs pos="1000">
                        <a:srgbClr val="37DDF1"/>
                      </a:gs>
                      <a:gs pos="50000">
                        <a:schemeClr val="bg1"/>
                      </a:gs>
                    </a:gsLst>
                    <a:lin ang="10800000" scaled="1"/>
                  </a:gradFill>
                  <a:latin typeface="Arial Black" panose="020B0A04020102020204" pitchFamily="34" charset="0"/>
                  <a:ea typeface="+mj-ea"/>
                </a:rPr>
                <a:t>Introduction</a:t>
              </a:r>
            </a:p>
          </p:txBody>
        </p:sp>
      </p:grpSp>
      <p:sp>
        <p:nvSpPr>
          <p:cNvPr id="9" name="矩形 8"/>
          <p:cNvSpPr/>
          <p:nvPr/>
        </p:nvSpPr>
        <p:spPr>
          <a:xfrm>
            <a:off x="1632140" y="2944877"/>
            <a:ext cx="100540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9600" dirty="0">
                <a:gradFill>
                  <a:gsLst>
                    <a:gs pos="25500">
                      <a:srgbClr val="FFA300"/>
                    </a:gs>
                    <a:gs pos="1000">
                      <a:srgbClr val="37DDF1"/>
                    </a:gs>
                    <a:gs pos="50000">
                      <a:schemeClr val="bg1"/>
                    </a:gs>
                  </a:gsLst>
                  <a:lin ang="10800000" scaled="1"/>
                </a:gradFill>
                <a:latin typeface="Arial Black" panose="020B0A04020102020204" pitchFamily="34" charset="0"/>
                <a:ea typeface="+mj-ea"/>
              </a:rPr>
              <a:t>1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0384790" y="0"/>
            <a:ext cx="1577340" cy="1017270"/>
            <a:chOff x="15139" y="-330"/>
            <a:chExt cx="3826" cy="2400"/>
          </a:xfrm>
        </p:grpSpPr>
        <p:pic>
          <p:nvPicPr>
            <p:cNvPr id="3" name="图片 2" descr="北交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165" y="0"/>
              <a:ext cx="1800" cy="1740"/>
            </a:xfrm>
            <a:prstGeom prst="rect">
              <a:avLst/>
            </a:prstGeom>
          </p:spPr>
        </p:pic>
        <p:pic>
          <p:nvPicPr>
            <p:cNvPr id="5" name="图片 4" descr="兰卡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39" y="-330"/>
              <a:ext cx="1770" cy="2400"/>
            </a:xfrm>
            <a:prstGeom prst="rect">
              <a:avLst/>
            </a:prstGeom>
          </p:spPr>
        </p:pic>
      </p:grp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0384790" y="0"/>
            <a:ext cx="1577340" cy="1017270"/>
            <a:chOff x="15139" y="-330"/>
            <a:chExt cx="3826" cy="2400"/>
          </a:xfrm>
        </p:grpSpPr>
        <p:pic>
          <p:nvPicPr>
            <p:cNvPr id="4" name="图片 3" descr="北交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165" y="0"/>
              <a:ext cx="1800" cy="1740"/>
            </a:xfrm>
            <a:prstGeom prst="rect">
              <a:avLst/>
            </a:prstGeom>
          </p:spPr>
        </p:pic>
        <p:pic>
          <p:nvPicPr>
            <p:cNvPr id="5" name="图片 4" descr="兰卡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39" y="-330"/>
              <a:ext cx="1770" cy="2400"/>
            </a:xfrm>
            <a:prstGeom prst="rect">
              <a:avLst/>
            </a:prstGeom>
          </p:spPr>
        </p:pic>
      </p:grpSp>
      <p:sp>
        <p:nvSpPr>
          <p:cNvPr id="7" name="文本框 6"/>
          <p:cNvSpPr txBox="1"/>
          <p:nvPr/>
        </p:nvSpPr>
        <p:spPr>
          <a:xfrm>
            <a:off x="603952" y="699441"/>
            <a:ext cx="10246465" cy="62979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>
            <a:spAutoFit/>
          </a:bodyPr>
          <a:lstStyle/>
          <a:p>
            <a:pPr marL="285750" indent="-285750" algn="just">
              <a:lnSpc>
                <a:spcPts val="4400"/>
              </a:lnSpc>
              <a:buFont typeface="Wingdings" panose="05000000000000000000" pitchFamily="2" charset="2"/>
              <a:buChar char="l"/>
            </a:pPr>
            <a:r>
              <a:rPr lang="en-US" altLang="zh-CN" sz="2400" kern="100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R</a:t>
            </a:r>
            <a:r>
              <a:rPr lang="en-US" altLang="zh-CN" sz="24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ecord keystrokes</a:t>
            </a:r>
          </a:p>
          <a:p>
            <a:pPr marL="285750" indent="-285750" algn="just">
              <a:lnSpc>
                <a:spcPts val="4400"/>
              </a:lnSpc>
              <a:buFont typeface="Wingdings" panose="05000000000000000000" pitchFamily="2" charset="2"/>
              <a:buChar char="l"/>
            </a:pPr>
            <a:r>
              <a:rPr lang="en-US" altLang="zh-CN" sz="2400" kern="100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</a:t>
            </a:r>
            <a:r>
              <a:rPr lang="en-US" altLang="zh-CN" sz="24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pread through network </a:t>
            </a:r>
          </a:p>
          <a:p>
            <a:pPr marL="285750" indent="-285750" algn="just">
              <a:lnSpc>
                <a:spcPts val="4400"/>
              </a:lnSpc>
              <a:buFont typeface="Wingdings" panose="05000000000000000000" pitchFamily="2" charset="2"/>
              <a:buChar char="l"/>
            </a:pPr>
            <a:r>
              <a:rPr lang="en-US" altLang="zh-CN" sz="2400" kern="100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</a:t>
            </a:r>
            <a:r>
              <a:rPr lang="en-US" altLang="zh-CN" sz="24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teal users' account numbers, passwords and other private information </a:t>
            </a:r>
          </a:p>
          <a:p>
            <a:pPr marL="285750" indent="-285750" algn="just">
              <a:lnSpc>
                <a:spcPts val="4400"/>
              </a:lnSpc>
              <a:buFont typeface="Wingdings" panose="05000000000000000000" pitchFamily="2" charset="2"/>
              <a:buChar char="l"/>
            </a:pPr>
            <a:r>
              <a:rPr lang="en-US" altLang="zh-CN" sz="2400" kern="100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R</a:t>
            </a:r>
            <a:r>
              <a:rPr lang="en-US" altLang="zh-CN" sz="24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eside in the computer's operating system</a:t>
            </a:r>
          </a:p>
          <a:p>
            <a:pPr marL="742950" lvl="1" indent="-285750" algn="just">
              <a:lnSpc>
                <a:spcPts val="4400"/>
              </a:lnSpc>
              <a:buFont typeface="Wingdings" panose="05000000000000000000" pitchFamily="2" charset="2"/>
              <a:buChar char="Ø"/>
            </a:pPr>
            <a:r>
              <a:rPr lang="en-US" altLang="zh-CN" sz="2400" kern="100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K</a:t>
            </a:r>
            <a:r>
              <a:rPr lang="en-US" altLang="zh-CN" sz="24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eyboard API layer, memory</a:t>
            </a:r>
            <a:r>
              <a:rPr lang="en-US" altLang="zh-CN" sz="2400" kern="100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k</a:t>
            </a:r>
            <a:r>
              <a:rPr lang="en-US" altLang="zh-CN" sz="24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ernel layer, etc.</a:t>
            </a:r>
          </a:p>
          <a:p>
            <a:pPr marL="285750" indent="-285750" algn="just">
              <a:lnSpc>
                <a:spcPts val="4400"/>
              </a:lnSpc>
              <a:buFont typeface="Wingdings" panose="05000000000000000000" pitchFamily="2" charset="2"/>
              <a:buChar char="l"/>
            </a:pPr>
            <a:r>
              <a:rPr lang="en-US" altLang="zh-CN" sz="2400" kern="100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K</a:t>
            </a:r>
            <a:r>
              <a:rPr lang="en-US" altLang="zh-CN" sz="24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eylogging behavior is hard to spot</a:t>
            </a:r>
          </a:p>
          <a:p>
            <a:pPr marL="742950" lvl="1" indent="-285750" algn="just">
              <a:lnSpc>
                <a:spcPts val="4400"/>
              </a:lnSpc>
              <a:buFont typeface="Wingdings" panose="05000000000000000000" pitchFamily="2" charset="2"/>
              <a:buChar char="Ø"/>
            </a:pPr>
            <a:r>
              <a:rPr lang="en-US" altLang="zh-CN" sz="2400" kern="100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</a:t>
            </a:r>
            <a:r>
              <a:rPr lang="en-US" altLang="zh-CN" sz="24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o not cause obvious computer problems</a:t>
            </a:r>
          </a:p>
          <a:p>
            <a:pPr marL="742950" lvl="1" indent="-285750" algn="just">
              <a:lnSpc>
                <a:spcPts val="4400"/>
              </a:lnSpc>
              <a:buFont typeface="Wingdings" panose="05000000000000000000" pitchFamily="2" charset="2"/>
              <a:buChar char="Ø"/>
            </a:pPr>
            <a:r>
              <a:rPr lang="en-US" altLang="zh-CN" sz="2400" kern="100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Be </a:t>
            </a:r>
            <a:r>
              <a:rPr lang="en-US" altLang="zh-CN" sz="24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good at hiding </a:t>
            </a:r>
          </a:p>
          <a:p>
            <a:pPr marL="1200150" lvl="2" indent="-285750" algn="just">
              <a:lnSpc>
                <a:spcPts val="4400"/>
              </a:lnSpc>
              <a:buFont typeface="Wingdings" panose="05000000000000000000" pitchFamily="2" charset="2"/>
              <a:buChar char="ü"/>
            </a:pPr>
            <a:r>
              <a:rPr lang="en-US" altLang="zh-CN" sz="2400" kern="100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</a:t>
            </a:r>
            <a:r>
              <a:rPr lang="en-US" altLang="zh-CN" sz="24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ppears as a normal file or traffic</a:t>
            </a:r>
          </a:p>
          <a:p>
            <a:pPr marL="1200150" lvl="2" indent="-285750" algn="just">
              <a:lnSpc>
                <a:spcPts val="4400"/>
              </a:lnSpc>
              <a:buFont typeface="Wingdings" panose="05000000000000000000" pitchFamily="2" charset="2"/>
              <a:buChar char="ü"/>
            </a:pPr>
            <a:r>
              <a:rPr lang="en-US" altLang="zh-CN" sz="2400" kern="100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R</a:t>
            </a:r>
            <a:r>
              <a:rPr lang="en-US" altLang="zh-CN" sz="24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einstall itself</a:t>
            </a:r>
            <a:endParaRPr lang="zh-CN" altLang="zh-CN" sz="2400" kern="100" dirty="0">
              <a:solidFill>
                <a:schemeClr val="bg1"/>
              </a:solidFill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algn="just">
              <a:lnSpc>
                <a:spcPts val="4400"/>
              </a:lnSpc>
            </a:pPr>
            <a:r>
              <a:rPr lang="en-US" altLang="zh-CN" sz="24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607" y="0"/>
            <a:ext cx="7606937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gradFill>
                  <a:gsLst>
                    <a:gs pos="25500">
                      <a:srgbClr val="FFC000"/>
                    </a:gs>
                    <a:gs pos="1000">
                      <a:srgbClr val="37DDF1"/>
                    </a:gs>
                    <a:gs pos="50000">
                      <a:schemeClr val="bg1"/>
                    </a:gs>
                  </a:gsLst>
                  <a:lin ang="10800000" scaled="1"/>
                </a:gradFill>
                <a:latin typeface="Arial Black" panose="020B0A04020102020204" pitchFamily="34" charset="0"/>
                <a:ea typeface="+mj-ea"/>
              </a:rPr>
              <a:t>Explanation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69273" y="55418"/>
            <a:ext cx="7606937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gradFill>
                  <a:gsLst>
                    <a:gs pos="25500">
                      <a:srgbClr val="FFC000"/>
                    </a:gs>
                    <a:gs pos="1000">
                      <a:srgbClr val="37DDF1"/>
                    </a:gs>
                    <a:gs pos="50000">
                      <a:schemeClr val="bg1"/>
                    </a:gs>
                  </a:gsLst>
                  <a:lin ang="10800000" scaled="1"/>
                </a:gradFill>
                <a:latin typeface="Arial Black" panose="020B0A04020102020204" pitchFamily="34" charset="0"/>
                <a:ea typeface="+mj-ea"/>
              </a:rPr>
              <a:t>Motivation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0384790" y="0"/>
            <a:ext cx="1577340" cy="1017270"/>
            <a:chOff x="15139" y="-330"/>
            <a:chExt cx="3826" cy="2400"/>
          </a:xfrm>
        </p:grpSpPr>
        <p:pic>
          <p:nvPicPr>
            <p:cNvPr id="4" name="图片 3" descr="北交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165" y="0"/>
              <a:ext cx="1800" cy="1740"/>
            </a:xfrm>
            <a:prstGeom prst="rect">
              <a:avLst/>
            </a:prstGeom>
          </p:spPr>
        </p:pic>
        <p:pic>
          <p:nvPicPr>
            <p:cNvPr id="5" name="图片 4" descr="兰卡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39" y="-330"/>
              <a:ext cx="1770" cy="2400"/>
            </a:xfrm>
            <a:prstGeom prst="rect">
              <a:avLst/>
            </a:prstGeom>
          </p:spPr>
        </p:pic>
      </p:grpSp>
      <p:sp>
        <p:nvSpPr>
          <p:cNvPr id="14" name="文本框 13"/>
          <p:cNvSpPr txBox="1"/>
          <p:nvPr/>
        </p:nvSpPr>
        <p:spPr>
          <a:xfrm>
            <a:off x="386080" y="877570"/>
            <a:ext cx="11837035" cy="52622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400" kern="100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Learn more about this type of attack model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400" kern="100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Develop better </a:t>
            </a:r>
            <a:r>
              <a:rPr lang="en-US" altLang="zh-CN" sz="2400" kern="100" dirty="0" err="1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defence</a:t>
            </a:r>
            <a:r>
              <a:rPr lang="en-US" altLang="zh-CN" sz="2400" kern="100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strategies</a:t>
            </a: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400" kern="100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Protect computers from attacks</a:t>
            </a: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400" kern="100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Protect important information</a:t>
            </a:r>
            <a:endParaRPr lang="zh-CN" altLang="zh-CN" sz="2400" kern="100" dirty="0">
              <a:solidFill>
                <a:schemeClr val="bg1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400" kern="100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Employers can determine how employees use computers at work with consent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400" kern="100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Record passwords and other data when operating system crash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400" kern="100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Scientists use keystroke logging as a research tool to study human writing process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椭圆 292"/>
          <p:cNvSpPr/>
          <p:nvPr/>
        </p:nvSpPr>
        <p:spPr>
          <a:xfrm>
            <a:off x="-1645920" y="-2255520"/>
            <a:ext cx="15575280" cy="11643360"/>
          </a:xfrm>
          <a:prstGeom prst="ellipse">
            <a:avLst/>
          </a:prstGeom>
          <a:gradFill>
            <a:gsLst>
              <a:gs pos="14000">
                <a:srgbClr val="37DDF1"/>
              </a:gs>
              <a:gs pos="28000">
                <a:schemeClr val="tx1">
                  <a:alpha val="0"/>
                </a:schemeClr>
              </a:gs>
              <a:gs pos="74000">
                <a:schemeClr val="tx1">
                  <a:alpha val="0"/>
                </a:schemeClr>
              </a:gs>
              <a:gs pos="83000">
                <a:schemeClr val="bg1"/>
              </a:gs>
            </a:gsLst>
            <a:path path="circle">
              <a:fillToRect l="100000" b="100000"/>
            </a:path>
          </a:gra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44604" y="716699"/>
            <a:ext cx="513335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6600" dirty="0">
              <a:gradFill>
                <a:gsLst>
                  <a:gs pos="1000">
                    <a:srgbClr val="37DDF1"/>
                  </a:gs>
                  <a:gs pos="50000">
                    <a:schemeClr val="bg1"/>
                  </a:gs>
                </a:gsLst>
                <a:lin ang="10800000" scaled="1"/>
              </a:gradFill>
              <a:latin typeface="Arial Black" panose="020B0A04020102020204" pitchFamily="34" charset="0"/>
              <a:ea typeface="+mj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891126" y="2418744"/>
            <a:ext cx="9938008" cy="2614562"/>
            <a:chOff x="1043053" y="1759739"/>
            <a:chExt cx="10113849" cy="2551757"/>
          </a:xfrm>
        </p:grpSpPr>
        <p:sp>
          <p:nvSpPr>
            <p:cNvPr id="6" name="椭圆 5"/>
            <p:cNvSpPr/>
            <p:nvPr/>
          </p:nvSpPr>
          <p:spPr>
            <a:xfrm>
              <a:off x="1054372" y="1759739"/>
              <a:ext cx="2531444" cy="2531444"/>
            </a:xfrm>
            <a:prstGeom prst="ellipse">
              <a:avLst/>
            </a:prstGeom>
            <a:gradFill flip="none" rotWithShape="1">
              <a:gsLst>
                <a:gs pos="41000">
                  <a:schemeClr val="tx1">
                    <a:alpha val="0"/>
                  </a:schemeClr>
                </a:gs>
                <a:gs pos="100000">
                  <a:srgbClr val="37DDF1"/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椭圆 188"/>
            <p:cNvSpPr/>
            <p:nvPr/>
          </p:nvSpPr>
          <p:spPr>
            <a:xfrm>
              <a:off x="1054372" y="1759739"/>
              <a:ext cx="2531444" cy="2531444"/>
            </a:xfrm>
            <a:prstGeom prst="ellipse">
              <a:avLst/>
            </a:prstGeom>
            <a:gradFill flip="none" rotWithShape="1">
              <a:gsLst>
                <a:gs pos="55000">
                  <a:schemeClr val="tx1">
                    <a:alpha val="0"/>
                  </a:schemeClr>
                </a:gs>
                <a:gs pos="100000">
                  <a:srgbClr val="37DDF1"/>
                </a:gs>
              </a:gsLst>
              <a:path path="circle">
                <a:fillToRect t="100000" r="100000"/>
              </a:path>
              <a:tileRect l="-100000" b="-100000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椭圆 192"/>
            <p:cNvSpPr/>
            <p:nvPr/>
          </p:nvSpPr>
          <p:spPr>
            <a:xfrm>
              <a:off x="1043053" y="1780052"/>
              <a:ext cx="2531444" cy="2531444"/>
            </a:xfrm>
            <a:prstGeom prst="ellipse">
              <a:avLst/>
            </a:prstGeom>
            <a:gradFill flip="none" rotWithShape="1">
              <a:gsLst>
                <a:gs pos="55000">
                  <a:schemeClr val="tx1">
                    <a:alpha val="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2" name="矩形 181"/>
            <p:cNvSpPr/>
            <p:nvPr/>
          </p:nvSpPr>
          <p:spPr>
            <a:xfrm>
              <a:off x="4835422" y="2032071"/>
              <a:ext cx="6321480" cy="18924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6000" dirty="0">
                  <a:gradFill>
                    <a:gsLst>
                      <a:gs pos="25500">
                        <a:srgbClr val="FFC000"/>
                      </a:gs>
                      <a:gs pos="1000">
                        <a:srgbClr val="37DDF1"/>
                      </a:gs>
                      <a:gs pos="50000">
                        <a:schemeClr val="bg1"/>
                      </a:gs>
                    </a:gsLst>
                    <a:lin ang="10800000" scaled="1"/>
                  </a:gradFill>
                  <a:latin typeface="Arial Black" panose="020B0A04020102020204" pitchFamily="34" charset="0"/>
                  <a:ea typeface="+mj-ea"/>
                </a:rPr>
                <a:t>Attack</a:t>
              </a:r>
            </a:p>
            <a:p>
              <a:pPr algn="ctr"/>
              <a:r>
                <a:rPr lang="en-US" altLang="zh-CN" sz="6000" dirty="0">
                  <a:gradFill>
                    <a:gsLst>
                      <a:gs pos="25500">
                        <a:srgbClr val="FFC000"/>
                      </a:gs>
                      <a:gs pos="1000">
                        <a:srgbClr val="37DDF1"/>
                      </a:gs>
                      <a:gs pos="50000">
                        <a:schemeClr val="bg1"/>
                      </a:gs>
                    </a:gsLst>
                    <a:lin ang="10800000" scaled="1"/>
                  </a:gradFill>
                  <a:latin typeface="Arial Black" panose="020B0A04020102020204" pitchFamily="34" charset="0"/>
                  <a:ea typeface="+mj-ea"/>
                </a:rPr>
                <a:t>Model</a:t>
              </a:r>
            </a:p>
          </p:txBody>
        </p:sp>
      </p:grpSp>
      <p:sp>
        <p:nvSpPr>
          <p:cNvPr id="9" name="矩形 8"/>
          <p:cNvSpPr/>
          <p:nvPr/>
        </p:nvSpPr>
        <p:spPr>
          <a:xfrm>
            <a:off x="1632139" y="2944877"/>
            <a:ext cx="100540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9600" dirty="0">
                <a:gradFill>
                  <a:gsLst>
                    <a:gs pos="25500">
                      <a:srgbClr val="FFA300"/>
                    </a:gs>
                    <a:gs pos="1000">
                      <a:srgbClr val="37DDF1"/>
                    </a:gs>
                    <a:gs pos="50000">
                      <a:schemeClr val="bg1"/>
                    </a:gs>
                  </a:gsLst>
                  <a:lin ang="10800000" scaled="1"/>
                </a:gradFill>
                <a:latin typeface="Arial Black" panose="020B0A04020102020204" pitchFamily="34" charset="0"/>
                <a:ea typeface="+mj-ea"/>
              </a:rPr>
              <a:t>2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0384790" y="0"/>
            <a:ext cx="1577340" cy="1017270"/>
            <a:chOff x="15139" y="-330"/>
            <a:chExt cx="3826" cy="2400"/>
          </a:xfrm>
        </p:grpSpPr>
        <p:pic>
          <p:nvPicPr>
            <p:cNvPr id="3" name="图片 2" descr="北交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165" y="0"/>
              <a:ext cx="1800" cy="1740"/>
            </a:xfrm>
            <a:prstGeom prst="rect">
              <a:avLst/>
            </a:prstGeom>
          </p:spPr>
        </p:pic>
        <p:pic>
          <p:nvPicPr>
            <p:cNvPr id="5" name="图片 4" descr="兰卡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39" y="-330"/>
              <a:ext cx="1770" cy="2400"/>
            </a:xfrm>
            <a:prstGeom prst="rect">
              <a:avLst/>
            </a:prstGeom>
          </p:spPr>
        </p:pic>
      </p:grp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0384790" y="0"/>
            <a:ext cx="1577340" cy="1017270"/>
            <a:chOff x="15139" y="-330"/>
            <a:chExt cx="3826" cy="2400"/>
          </a:xfrm>
        </p:grpSpPr>
        <p:pic>
          <p:nvPicPr>
            <p:cNvPr id="4" name="图片 3" descr="北交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165" y="0"/>
              <a:ext cx="1800" cy="1740"/>
            </a:xfrm>
            <a:prstGeom prst="rect">
              <a:avLst/>
            </a:prstGeom>
          </p:spPr>
        </p:pic>
        <p:pic>
          <p:nvPicPr>
            <p:cNvPr id="5" name="图片 4" descr="兰卡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39" y="-330"/>
              <a:ext cx="1770" cy="2400"/>
            </a:xfrm>
            <a:prstGeom prst="rect">
              <a:avLst/>
            </a:prstGeom>
          </p:spPr>
        </p:pic>
      </p:grpSp>
      <p:sp>
        <p:nvSpPr>
          <p:cNvPr id="12" name="矩形 11"/>
          <p:cNvSpPr/>
          <p:nvPr/>
        </p:nvSpPr>
        <p:spPr>
          <a:xfrm>
            <a:off x="69273" y="55418"/>
            <a:ext cx="7606937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gradFill>
                  <a:gsLst>
                    <a:gs pos="25500">
                      <a:srgbClr val="FFC000"/>
                    </a:gs>
                    <a:gs pos="1000">
                      <a:srgbClr val="37DDF1"/>
                    </a:gs>
                    <a:gs pos="50000">
                      <a:schemeClr val="bg1"/>
                    </a:gs>
                  </a:gsLst>
                  <a:lin ang="10800000" scaled="1"/>
                </a:gradFill>
                <a:latin typeface="Arial Black" panose="020B0A04020102020204" pitchFamily="34" charset="0"/>
                <a:ea typeface="+mj-ea"/>
              </a:rPr>
              <a:t>Keylogger Installation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6195" y="518795"/>
            <a:ext cx="4013835" cy="63531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0384790" y="0"/>
            <a:ext cx="1577340" cy="1017270"/>
            <a:chOff x="15139" y="-330"/>
            <a:chExt cx="3826" cy="2400"/>
          </a:xfrm>
        </p:grpSpPr>
        <p:pic>
          <p:nvPicPr>
            <p:cNvPr id="4" name="图片 3" descr="北交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165" y="0"/>
              <a:ext cx="1800" cy="1740"/>
            </a:xfrm>
            <a:prstGeom prst="rect">
              <a:avLst/>
            </a:prstGeom>
          </p:spPr>
        </p:pic>
        <p:pic>
          <p:nvPicPr>
            <p:cNvPr id="5" name="图片 4" descr="兰卡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39" y="-330"/>
              <a:ext cx="1770" cy="2400"/>
            </a:xfrm>
            <a:prstGeom prst="rect">
              <a:avLst/>
            </a:prstGeom>
          </p:spPr>
        </p:pic>
      </p:grpSp>
      <p:sp>
        <p:nvSpPr>
          <p:cNvPr id="9" name="矩形 8"/>
          <p:cNvSpPr/>
          <p:nvPr/>
        </p:nvSpPr>
        <p:spPr>
          <a:xfrm>
            <a:off x="69273" y="55418"/>
            <a:ext cx="7606937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gradFill>
                  <a:gsLst>
                    <a:gs pos="25500">
                      <a:srgbClr val="FFC000"/>
                    </a:gs>
                    <a:gs pos="1000">
                      <a:srgbClr val="37DDF1"/>
                    </a:gs>
                    <a:gs pos="50000">
                      <a:schemeClr val="bg1"/>
                    </a:gs>
                  </a:gsLst>
                  <a:lin ang="10800000" scaled="1"/>
                </a:gradFill>
                <a:latin typeface="Arial Black" panose="020B0A04020102020204" pitchFamily="34" charset="0"/>
                <a:ea typeface="+mj-ea"/>
              </a:rPr>
              <a:t>Record Keystroke</a:t>
            </a:r>
          </a:p>
        </p:txBody>
      </p:sp>
      <p:sp>
        <p:nvSpPr>
          <p:cNvPr id="14" name="圆角矩形 7"/>
          <p:cNvSpPr/>
          <p:nvPr/>
        </p:nvSpPr>
        <p:spPr>
          <a:xfrm>
            <a:off x="4865370" y="246380"/>
            <a:ext cx="2643505" cy="520065"/>
          </a:xfrm>
          <a:prstGeom prst="round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Keylogger</a:t>
            </a:r>
          </a:p>
        </p:txBody>
      </p:sp>
      <p:sp>
        <p:nvSpPr>
          <p:cNvPr id="15" name="圆角矩形 7"/>
          <p:cNvSpPr/>
          <p:nvPr/>
        </p:nvSpPr>
        <p:spPr>
          <a:xfrm>
            <a:off x="9293225" y="1551305"/>
            <a:ext cx="2103755" cy="672465"/>
          </a:xfrm>
          <a:prstGeom prst="round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Get the screen shot</a:t>
            </a:r>
          </a:p>
        </p:txBody>
      </p:sp>
      <p:sp>
        <p:nvSpPr>
          <p:cNvPr id="16" name="圆角矩形 7"/>
          <p:cNvSpPr/>
          <p:nvPr/>
        </p:nvSpPr>
        <p:spPr>
          <a:xfrm>
            <a:off x="6773545" y="1551305"/>
            <a:ext cx="2103755" cy="672465"/>
          </a:xfrm>
          <a:prstGeom prst="round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Get the info of the system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4196715" y="1551305"/>
            <a:ext cx="2103755" cy="672465"/>
          </a:xfrm>
          <a:prstGeom prst="round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Ctrl+C or Use mouse to copy</a:t>
            </a:r>
          </a:p>
        </p:txBody>
      </p:sp>
      <p:sp>
        <p:nvSpPr>
          <p:cNvPr id="19" name="圆角矩形 7"/>
          <p:cNvSpPr/>
          <p:nvPr/>
        </p:nvSpPr>
        <p:spPr>
          <a:xfrm>
            <a:off x="4196715" y="2945130"/>
            <a:ext cx="2103755" cy="672465"/>
          </a:xfrm>
          <a:prstGeom prst="round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Get the content of clipboard</a:t>
            </a:r>
          </a:p>
        </p:txBody>
      </p:sp>
      <p:sp>
        <p:nvSpPr>
          <p:cNvPr id="20" name="圆角矩形 7"/>
          <p:cNvSpPr/>
          <p:nvPr/>
        </p:nvSpPr>
        <p:spPr>
          <a:xfrm>
            <a:off x="6773545" y="4126865"/>
            <a:ext cx="2103755" cy="672465"/>
          </a:xfrm>
          <a:prstGeom prst="round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Save the result to documents</a:t>
            </a:r>
          </a:p>
        </p:txBody>
      </p:sp>
      <p:sp>
        <p:nvSpPr>
          <p:cNvPr id="21" name="圆角矩形 7"/>
          <p:cNvSpPr/>
          <p:nvPr/>
        </p:nvSpPr>
        <p:spPr>
          <a:xfrm>
            <a:off x="6773545" y="5848985"/>
            <a:ext cx="2103755" cy="672465"/>
          </a:xfrm>
          <a:prstGeom prst="round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Package as an email</a:t>
            </a:r>
          </a:p>
        </p:txBody>
      </p:sp>
      <p:sp>
        <p:nvSpPr>
          <p:cNvPr id="22" name="圆角矩形 7"/>
          <p:cNvSpPr/>
          <p:nvPr/>
        </p:nvSpPr>
        <p:spPr>
          <a:xfrm>
            <a:off x="9387840" y="5848985"/>
            <a:ext cx="2103755" cy="672465"/>
          </a:xfrm>
          <a:prstGeom prst="round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Send the email</a:t>
            </a:r>
          </a:p>
        </p:txBody>
      </p:sp>
      <p:sp>
        <p:nvSpPr>
          <p:cNvPr id="23" name="圆角矩形 7"/>
          <p:cNvSpPr/>
          <p:nvPr/>
        </p:nvSpPr>
        <p:spPr>
          <a:xfrm>
            <a:off x="4104005" y="5848985"/>
            <a:ext cx="2103755" cy="672465"/>
          </a:xfrm>
          <a:prstGeom prst="round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Use the analyzer</a:t>
            </a:r>
          </a:p>
        </p:txBody>
      </p:sp>
      <p:sp>
        <p:nvSpPr>
          <p:cNvPr id="24" name="圆角矩形 7"/>
          <p:cNvSpPr/>
          <p:nvPr/>
        </p:nvSpPr>
        <p:spPr>
          <a:xfrm>
            <a:off x="1244600" y="1586865"/>
            <a:ext cx="2103755" cy="672465"/>
          </a:xfrm>
          <a:prstGeom prst="round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Listen to the keyboard</a:t>
            </a:r>
          </a:p>
        </p:txBody>
      </p:sp>
      <p:sp>
        <p:nvSpPr>
          <p:cNvPr id="25" name="圆角矩形 7"/>
          <p:cNvSpPr/>
          <p:nvPr/>
        </p:nvSpPr>
        <p:spPr>
          <a:xfrm>
            <a:off x="1244600" y="2945130"/>
            <a:ext cx="2103755" cy="672465"/>
          </a:xfrm>
          <a:prstGeom prst="round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Get the name of window</a:t>
            </a:r>
          </a:p>
        </p:txBody>
      </p:sp>
      <p:sp>
        <p:nvSpPr>
          <p:cNvPr id="26" name="圆角矩形 7"/>
          <p:cNvSpPr/>
          <p:nvPr/>
        </p:nvSpPr>
        <p:spPr>
          <a:xfrm>
            <a:off x="1243965" y="5848985"/>
            <a:ext cx="2103755" cy="672465"/>
          </a:xfrm>
          <a:prstGeom prst="round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Write the result to document</a:t>
            </a:r>
          </a:p>
        </p:txBody>
      </p:sp>
      <p:sp>
        <p:nvSpPr>
          <p:cNvPr id="27" name="流程图: 决策 26"/>
          <p:cNvSpPr/>
          <p:nvPr/>
        </p:nvSpPr>
        <p:spPr>
          <a:xfrm>
            <a:off x="729615" y="4303395"/>
            <a:ext cx="3131820" cy="774065"/>
          </a:xfrm>
          <a:prstGeom prst="flowChartDecision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Interval &gt; 3 s</a:t>
            </a:r>
          </a:p>
        </p:txBody>
      </p:sp>
      <p:cxnSp>
        <p:nvCxnSpPr>
          <p:cNvPr id="28" name="直接箭头连接符 27"/>
          <p:cNvCxnSpPr>
            <a:endCxn id="25" idx="0"/>
          </p:cNvCxnSpPr>
          <p:nvPr/>
        </p:nvCxnSpPr>
        <p:spPr>
          <a:xfrm>
            <a:off x="2296795" y="2259330"/>
            <a:ext cx="0" cy="685800"/>
          </a:xfrm>
          <a:prstGeom prst="straightConnector1">
            <a:avLst/>
          </a:prstGeom>
          <a:ln w="635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2296795" y="3617595"/>
            <a:ext cx="0" cy="685800"/>
          </a:xfrm>
          <a:prstGeom prst="straightConnector1">
            <a:avLst/>
          </a:prstGeom>
          <a:ln w="635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7" idx="2"/>
          </p:cNvCxnSpPr>
          <p:nvPr/>
        </p:nvCxnSpPr>
        <p:spPr>
          <a:xfrm>
            <a:off x="2295525" y="5077460"/>
            <a:ext cx="0" cy="779145"/>
          </a:xfrm>
          <a:prstGeom prst="straightConnector1">
            <a:avLst/>
          </a:prstGeom>
          <a:ln w="635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5248275" y="2223770"/>
            <a:ext cx="0" cy="685800"/>
          </a:xfrm>
          <a:prstGeom prst="straightConnector1">
            <a:avLst/>
          </a:prstGeom>
          <a:ln w="635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箭头: 下 11"/>
          <p:cNvSpPr/>
          <p:nvPr/>
        </p:nvSpPr>
        <p:spPr>
          <a:xfrm>
            <a:off x="5742305" y="920750"/>
            <a:ext cx="889000" cy="496570"/>
          </a:xfrm>
          <a:prstGeom prst="downArrow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直接箭头连接符 33"/>
          <p:cNvCxnSpPr>
            <a:endCxn id="20" idx="0"/>
          </p:cNvCxnSpPr>
          <p:nvPr/>
        </p:nvCxnSpPr>
        <p:spPr>
          <a:xfrm>
            <a:off x="7825740" y="2259330"/>
            <a:ext cx="0" cy="1867535"/>
          </a:xfrm>
          <a:prstGeom prst="straightConnector1">
            <a:avLst/>
          </a:prstGeom>
          <a:ln w="635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endCxn id="20" idx="0"/>
          </p:cNvCxnSpPr>
          <p:nvPr/>
        </p:nvCxnSpPr>
        <p:spPr>
          <a:xfrm flipH="1">
            <a:off x="7825740" y="2223770"/>
            <a:ext cx="2517775" cy="1903095"/>
          </a:xfrm>
          <a:prstGeom prst="straightConnector1">
            <a:avLst/>
          </a:prstGeom>
          <a:ln w="635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9" idx="2"/>
          </p:cNvCxnSpPr>
          <p:nvPr/>
        </p:nvCxnSpPr>
        <p:spPr>
          <a:xfrm>
            <a:off x="5248910" y="3617595"/>
            <a:ext cx="2617470" cy="461645"/>
          </a:xfrm>
          <a:prstGeom prst="straightConnector1">
            <a:avLst/>
          </a:prstGeom>
          <a:ln w="635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21" idx="0"/>
          </p:cNvCxnSpPr>
          <p:nvPr/>
        </p:nvCxnSpPr>
        <p:spPr>
          <a:xfrm>
            <a:off x="7825740" y="4820920"/>
            <a:ext cx="0" cy="1028065"/>
          </a:xfrm>
          <a:prstGeom prst="straightConnector1">
            <a:avLst/>
          </a:prstGeom>
          <a:ln w="635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3348990" y="6176645"/>
            <a:ext cx="728980" cy="5715"/>
          </a:xfrm>
          <a:prstGeom prst="straightConnector1">
            <a:avLst/>
          </a:prstGeom>
          <a:ln w="635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V="1">
            <a:off x="6228080" y="6172200"/>
            <a:ext cx="510540" cy="8255"/>
          </a:xfrm>
          <a:prstGeom prst="straightConnector1">
            <a:avLst/>
          </a:prstGeom>
          <a:ln w="635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8877300" y="6182360"/>
            <a:ext cx="510540" cy="8255"/>
          </a:xfrm>
          <a:prstGeom prst="straightConnector1">
            <a:avLst/>
          </a:prstGeom>
          <a:ln w="635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35"/>
          <p:cNvCxnSpPr>
            <a:stCxn id="26" idx="2"/>
            <a:endCxn id="24" idx="0"/>
          </p:cNvCxnSpPr>
          <p:nvPr/>
        </p:nvCxnSpPr>
        <p:spPr>
          <a:xfrm rot="5400000" flipH="1" flipV="1">
            <a:off x="-170815" y="4053205"/>
            <a:ext cx="4934585" cy="3175"/>
          </a:xfrm>
          <a:prstGeom prst="bentConnector5">
            <a:avLst>
              <a:gd name="adj1" fmla="val -4826"/>
              <a:gd name="adj2" fmla="val -66880000"/>
              <a:gd name="adj3" fmla="val 113884"/>
            </a:avLst>
          </a:prstGeom>
          <a:ln w="635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35"/>
          <p:cNvCxnSpPr>
            <a:stCxn id="27" idx="1"/>
            <a:endCxn id="24" idx="1"/>
          </p:cNvCxnSpPr>
          <p:nvPr/>
        </p:nvCxnSpPr>
        <p:spPr>
          <a:xfrm rot="10800000" flipH="1">
            <a:off x="728980" y="1923415"/>
            <a:ext cx="514985" cy="2767330"/>
          </a:xfrm>
          <a:prstGeom prst="bentConnector3">
            <a:avLst>
              <a:gd name="adj1" fmla="val -46239"/>
            </a:avLst>
          </a:prstGeom>
          <a:ln w="635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475577" y="2993776"/>
            <a:ext cx="5549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2512695" y="2379345"/>
            <a:ext cx="14636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Press Key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2441575" y="5203825"/>
            <a:ext cx="8356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0384790" y="0"/>
            <a:ext cx="1577340" cy="1017270"/>
            <a:chOff x="15139" y="-330"/>
            <a:chExt cx="3826" cy="2400"/>
          </a:xfrm>
        </p:grpSpPr>
        <p:pic>
          <p:nvPicPr>
            <p:cNvPr id="4" name="图片 3" descr="北交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165" y="0"/>
              <a:ext cx="1800" cy="1740"/>
            </a:xfrm>
            <a:prstGeom prst="rect">
              <a:avLst/>
            </a:prstGeom>
          </p:spPr>
        </p:pic>
        <p:pic>
          <p:nvPicPr>
            <p:cNvPr id="5" name="图片 4" descr="兰卡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39" y="-330"/>
              <a:ext cx="1770" cy="2400"/>
            </a:xfrm>
            <a:prstGeom prst="rect">
              <a:avLst/>
            </a:prstGeom>
          </p:spPr>
        </p:pic>
      </p:grpSp>
      <p:sp>
        <p:nvSpPr>
          <p:cNvPr id="9" name="矩形 8"/>
          <p:cNvSpPr/>
          <p:nvPr/>
        </p:nvSpPr>
        <p:spPr>
          <a:xfrm>
            <a:off x="69273" y="55418"/>
            <a:ext cx="7606937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gradFill>
                  <a:gsLst>
                    <a:gs pos="25500">
                      <a:srgbClr val="FFC000"/>
                    </a:gs>
                    <a:gs pos="1000">
                      <a:srgbClr val="37DDF1"/>
                    </a:gs>
                    <a:gs pos="50000">
                      <a:schemeClr val="bg1"/>
                    </a:gs>
                  </a:gsLst>
                  <a:lin ang="10800000" scaled="1"/>
                </a:gradFill>
                <a:latin typeface="Arial Black" panose="020B0A04020102020204" pitchFamily="34" charset="0"/>
                <a:ea typeface="+mj-ea"/>
              </a:rPr>
              <a:t>Analyze Keystroke</a:t>
            </a:r>
          </a:p>
        </p:txBody>
      </p:sp>
      <p:sp>
        <p:nvSpPr>
          <p:cNvPr id="27" name="流程图: 决策 26"/>
          <p:cNvSpPr/>
          <p:nvPr/>
        </p:nvSpPr>
        <p:spPr>
          <a:xfrm>
            <a:off x="267970" y="3364865"/>
            <a:ext cx="2787015" cy="1149985"/>
          </a:xfrm>
          <a:prstGeom prst="flowChartDecision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Correct sort order?</a:t>
            </a:r>
          </a:p>
        </p:txBody>
      </p:sp>
      <p:sp>
        <p:nvSpPr>
          <p:cNvPr id="2" name="流程图: 决策 1"/>
          <p:cNvSpPr/>
          <p:nvPr/>
        </p:nvSpPr>
        <p:spPr>
          <a:xfrm>
            <a:off x="3750310" y="3364865"/>
            <a:ext cx="2701925" cy="1149985"/>
          </a:xfrm>
          <a:prstGeom prst="flowChartDecision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Saved as substring?</a:t>
            </a:r>
          </a:p>
        </p:txBody>
      </p:sp>
      <p:sp>
        <p:nvSpPr>
          <p:cNvPr id="7" name="流程图: 决策 6"/>
          <p:cNvSpPr/>
          <p:nvPr/>
        </p:nvSpPr>
        <p:spPr>
          <a:xfrm>
            <a:off x="3692525" y="1873250"/>
            <a:ext cx="2817495" cy="1149985"/>
          </a:xfrm>
          <a:prstGeom prst="flowChartDecision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Include “Tab” and “Enter”?</a:t>
            </a:r>
          </a:p>
        </p:txBody>
      </p:sp>
      <p:sp>
        <p:nvSpPr>
          <p:cNvPr id="8" name="流程图: 决策 7"/>
          <p:cNvSpPr/>
          <p:nvPr/>
        </p:nvSpPr>
        <p:spPr>
          <a:xfrm>
            <a:off x="8235950" y="1873250"/>
            <a:ext cx="2878455" cy="1149985"/>
          </a:xfrm>
          <a:prstGeom prst="flowChartDecision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Correct email format?</a:t>
            </a:r>
          </a:p>
        </p:txBody>
      </p:sp>
      <p:sp>
        <p:nvSpPr>
          <p:cNvPr id="10" name="流程图: 决策 9"/>
          <p:cNvSpPr/>
          <p:nvPr/>
        </p:nvSpPr>
        <p:spPr>
          <a:xfrm>
            <a:off x="8288655" y="4530725"/>
            <a:ext cx="2778125" cy="1149985"/>
          </a:xfrm>
          <a:prstGeom prst="flowChartDecision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Correct Password format?</a:t>
            </a:r>
          </a:p>
        </p:txBody>
      </p:sp>
      <p:sp>
        <p:nvSpPr>
          <p:cNvPr id="19" name="圆角矩形 7"/>
          <p:cNvSpPr/>
          <p:nvPr/>
        </p:nvSpPr>
        <p:spPr>
          <a:xfrm>
            <a:off x="3221990" y="641985"/>
            <a:ext cx="3758565" cy="672465"/>
          </a:xfrm>
          <a:prstGeom prst="round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Read file &amp;Analyze strings</a:t>
            </a:r>
          </a:p>
        </p:txBody>
      </p:sp>
      <p:sp>
        <p:nvSpPr>
          <p:cNvPr id="11" name="圆角矩形 7"/>
          <p:cNvSpPr/>
          <p:nvPr/>
        </p:nvSpPr>
        <p:spPr>
          <a:xfrm>
            <a:off x="8623300" y="3364865"/>
            <a:ext cx="2103755" cy="672465"/>
          </a:xfrm>
          <a:prstGeom prst="round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Get possible username</a:t>
            </a:r>
          </a:p>
        </p:txBody>
      </p:sp>
      <p:sp>
        <p:nvSpPr>
          <p:cNvPr id="12" name="圆角矩形 7"/>
          <p:cNvSpPr/>
          <p:nvPr/>
        </p:nvSpPr>
        <p:spPr>
          <a:xfrm>
            <a:off x="8653780" y="6115685"/>
            <a:ext cx="2103755" cy="672465"/>
          </a:xfrm>
          <a:prstGeom prst="round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Get possible password</a:t>
            </a:r>
          </a:p>
        </p:txBody>
      </p:sp>
      <p:sp>
        <p:nvSpPr>
          <p:cNvPr id="13" name="圆角矩形 7"/>
          <p:cNvSpPr/>
          <p:nvPr/>
        </p:nvSpPr>
        <p:spPr>
          <a:xfrm>
            <a:off x="3709035" y="4979035"/>
            <a:ext cx="2800985" cy="672465"/>
          </a:xfrm>
          <a:prstGeom prst="round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Get possible username &amp; password</a:t>
            </a:r>
          </a:p>
        </p:txBody>
      </p:sp>
      <p:sp>
        <p:nvSpPr>
          <p:cNvPr id="14" name="圆角矩形 7"/>
          <p:cNvSpPr/>
          <p:nvPr/>
        </p:nvSpPr>
        <p:spPr>
          <a:xfrm>
            <a:off x="4049395" y="6115685"/>
            <a:ext cx="2103755" cy="672465"/>
          </a:xfrm>
          <a:prstGeom prst="round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Save to file</a:t>
            </a: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5100320" y="1314450"/>
            <a:ext cx="1905" cy="577215"/>
          </a:xfrm>
          <a:prstGeom prst="straightConnector1">
            <a:avLst/>
          </a:prstGeom>
          <a:ln w="635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7" idx="3"/>
            <a:endCxn id="8" idx="1"/>
          </p:cNvCxnSpPr>
          <p:nvPr/>
        </p:nvCxnSpPr>
        <p:spPr>
          <a:xfrm>
            <a:off x="6510020" y="2448560"/>
            <a:ext cx="1725930" cy="0"/>
          </a:xfrm>
          <a:prstGeom prst="straightConnector1">
            <a:avLst/>
          </a:prstGeom>
          <a:ln w="635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5092700" y="3023235"/>
            <a:ext cx="5715" cy="354965"/>
          </a:xfrm>
          <a:prstGeom prst="straightConnector1">
            <a:avLst/>
          </a:prstGeom>
          <a:ln w="635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5110480" y="4536440"/>
            <a:ext cx="2540" cy="442595"/>
          </a:xfrm>
          <a:prstGeom prst="straightConnector1">
            <a:avLst/>
          </a:prstGeom>
          <a:ln w="635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5102860" y="5654040"/>
            <a:ext cx="1270" cy="461645"/>
          </a:xfrm>
          <a:prstGeom prst="straightConnector1">
            <a:avLst/>
          </a:prstGeom>
          <a:ln w="635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9672955" y="3012440"/>
            <a:ext cx="1270" cy="375920"/>
          </a:xfrm>
          <a:prstGeom prst="straightConnector1">
            <a:avLst/>
          </a:prstGeom>
          <a:ln w="635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9674225" y="4062095"/>
            <a:ext cx="635" cy="454025"/>
          </a:xfrm>
          <a:prstGeom prst="straightConnector1">
            <a:avLst/>
          </a:prstGeom>
          <a:ln w="635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0" idx="2"/>
          </p:cNvCxnSpPr>
          <p:nvPr/>
        </p:nvCxnSpPr>
        <p:spPr>
          <a:xfrm>
            <a:off x="9678035" y="5680710"/>
            <a:ext cx="6985" cy="430530"/>
          </a:xfrm>
          <a:prstGeom prst="straightConnector1">
            <a:avLst/>
          </a:prstGeom>
          <a:ln w="635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9921875" y="2941320"/>
            <a:ext cx="8356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9990455" y="5651500"/>
            <a:ext cx="8356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5382895" y="4514850"/>
            <a:ext cx="8356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cxnSp>
        <p:nvCxnSpPr>
          <p:cNvPr id="26" name="直接箭头连接符 25"/>
          <p:cNvCxnSpPr>
            <a:endCxn id="27" idx="3"/>
          </p:cNvCxnSpPr>
          <p:nvPr/>
        </p:nvCxnSpPr>
        <p:spPr>
          <a:xfrm flipH="1">
            <a:off x="3054985" y="3937000"/>
            <a:ext cx="654050" cy="3175"/>
          </a:xfrm>
          <a:prstGeom prst="straightConnector1">
            <a:avLst/>
          </a:prstGeom>
          <a:ln w="635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35"/>
          <p:cNvCxnSpPr>
            <a:stCxn id="27" idx="2"/>
            <a:endCxn id="13" idx="1"/>
          </p:cNvCxnSpPr>
          <p:nvPr/>
        </p:nvCxnSpPr>
        <p:spPr>
          <a:xfrm rot="5400000" flipV="1">
            <a:off x="2285365" y="3891280"/>
            <a:ext cx="800735" cy="2047240"/>
          </a:xfrm>
          <a:prstGeom prst="bentConnector2">
            <a:avLst/>
          </a:prstGeom>
          <a:ln w="635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477135" y="4853940"/>
            <a:ext cx="8356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3213735" y="3388360"/>
            <a:ext cx="8356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5317490" y="3001010"/>
            <a:ext cx="8356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6983095" y="2052320"/>
            <a:ext cx="8356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cxnSp>
        <p:nvCxnSpPr>
          <p:cNvPr id="34" name="直接箭头连接符 33"/>
          <p:cNvCxnSpPr>
            <a:stCxn id="12" idx="1"/>
          </p:cNvCxnSpPr>
          <p:nvPr/>
        </p:nvCxnSpPr>
        <p:spPr>
          <a:xfrm flipH="1" flipV="1">
            <a:off x="6218555" y="6444615"/>
            <a:ext cx="2435225" cy="7620"/>
          </a:xfrm>
          <a:prstGeom prst="straightConnector1">
            <a:avLst/>
          </a:prstGeom>
          <a:ln w="635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noAutofit/>
      </a:bodyPr>
      <a:lstStyle>
        <a:defPPr marL="0" marR="0" indent="0" algn="ctr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kern="1200" cap="none" spc="0" normalizeH="0" baseline="0" noProof="0" dirty="0">
            <a:ln>
              <a:noFill/>
            </a:ln>
            <a:solidFill>
              <a:prstClr val="white"/>
            </a:solidFill>
            <a:effectLst/>
            <a:uLnTx/>
            <a:uFillTx/>
            <a:latin typeface="字由文艺黑" panose="00020600040101010101" pitchFamily="18" charset="-122"/>
            <a:ea typeface="字由文艺黑" panose="00020600040101010101" pitchFamily="18" charset="-122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750</Words>
  <Application>Microsoft Office PowerPoint</Application>
  <PresentationFormat>宽屏</PresentationFormat>
  <Paragraphs>136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等线</vt:lpstr>
      <vt:lpstr>宋体</vt:lpstr>
      <vt:lpstr>字由文艺黑</vt:lpstr>
      <vt:lpstr>Arial</vt:lpstr>
      <vt:lpstr>Arial Black</vt:lpstr>
      <vt:lpstr>Calibri</vt:lpstr>
      <vt:lpstr>Calibri Light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The Passer-by Emmet</cp:lastModifiedBy>
  <cp:revision>151</cp:revision>
  <dcterms:created xsi:type="dcterms:W3CDTF">2019-11-24T05:03:00Z</dcterms:created>
  <dcterms:modified xsi:type="dcterms:W3CDTF">2022-04-22T12:25:37Z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KSOTemplateUUID">
    <vt:lpwstr>v1.0_mb_2aj64vyEgooYs9YchnOs2g==</vt:lpwstr>
  </property>
  <property fmtid="{D5CDD505-2E9C-101B-9397-08002B2CF9AE}" pid="4" name="ICV">
    <vt:lpwstr>270F3359A5BF4CD98E24E198F37961B4</vt:lpwstr>
  </property>
</Properties>
</file>