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9"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showGuides="1">
      <p:cViewPr>
        <p:scale>
          <a:sx n="75" d="100"/>
          <a:sy n="75" d="100"/>
        </p:scale>
        <p:origin x="534" y="-1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61A62-FAC3-4313-AE17-C98CBC7C4EF9}" type="datetimeFigureOut">
              <a:rPr lang="es-AR" smtClean="0"/>
              <a:t>14/11/2021</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BE98A-2441-4056-A501-BD3947740F54}" type="slidenum">
              <a:rPr lang="es-AR" smtClean="0"/>
              <a:t>‹Nº›</a:t>
            </a:fld>
            <a:endParaRPr lang="es-AR"/>
          </a:p>
        </p:txBody>
      </p:sp>
    </p:spTree>
    <p:extLst>
      <p:ext uri="{BB962C8B-B14F-4D97-AF65-F5344CB8AC3E}">
        <p14:creationId xmlns:p14="http://schemas.microsoft.com/office/powerpoint/2010/main" val="571028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5DC8AFB0-88C8-4676-BCDD-9EA8CD885016}"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F5212-22C3-4446-9009-111040422291}" type="slidenum">
              <a:rPr lang="en-US" smtClean="0"/>
              <a:t>‹Nº›</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95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DC8AFB0-88C8-4676-BCDD-9EA8CD885016}"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F5212-22C3-4446-9009-111040422291}" type="slidenum">
              <a:rPr lang="en-US" smtClean="0"/>
              <a:t>‹Nº›</a:t>
            </a:fld>
            <a:endParaRPr lang="en-US"/>
          </a:p>
        </p:txBody>
      </p:sp>
    </p:spTree>
    <p:extLst>
      <p:ext uri="{BB962C8B-B14F-4D97-AF65-F5344CB8AC3E}">
        <p14:creationId xmlns:p14="http://schemas.microsoft.com/office/powerpoint/2010/main" val="1253875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DC8AFB0-88C8-4676-BCDD-9EA8CD885016}"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F5212-22C3-4446-9009-111040422291}" type="slidenum">
              <a:rPr lang="en-US" smtClean="0"/>
              <a:t>‹Nº›</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25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DC8AFB0-88C8-4676-BCDD-9EA8CD885016}"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F5212-22C3-4446-9009-111040422291}" type="slidenum">
              <a:rPr lang="en-US" smtClean="0"/>
              <a:t>‹Nº›</a:t>
            </a:fld>
            <a:endParaRPr lang="en-US"/>
          </a:p>
        </p:txBody>
      </p:sp>
    </p:spTree>
    <p:extLst>
      <p:ext uri="{BB962C8B-B14F-4D97-AF65-F5344CB8AC3E}">
        <p14:creationId xmlns:p14="http://schemas.microsoft.com/office/powerpoint/2010/main" val="372253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DC8AFB0-88C8-4676-BCDD-9EA8CD885016}"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F5212-22C3-4446-9009-111040422291}" type="slidenum">
              <a:rPr lang="en-US" smtClean="0"/>
              <a:t>‹Nº›</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11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DC8AFB0-88C8-4676-BCDD-9EA8CD885016}"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F5212-22C3-4446-9009-111040422291}" type="slidenum">
              <a:rPr lang="en-US" smtClean="0"/>
              <a:t>‹Nº›</a:t>
            </a:fld>
            <a:endParaRPr lang="en-US"/>
          </a:p>
        </p:txBody>
      </p:sp>
    </p:spTree>
    <p:extLst>
      <p:ext uri="{BB962C8B-B14F-4D97-AF65-F5344CB8AC3E}">
        <p14:creationId xmlns:p14="http://schemas.microsoft.com/office/powerpoint/2010/main" val="161943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DC8AFB0-88C8-4676-BCDD-9EA8CD885016}" type="datetimeFigureOut">
              <a:rPr lang="en-US" smtClean="0"/>
              <a:t>11/14/2021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4F5212-22C3-4446-9009-111040422291}" type="slidenum">
              <a:rPr lang="en-US" smtClean="0"/>
              <a:t>‹Nº›</a:t>
            </a:fld>
            <a:endParaRPr lang="en-US"/>
          </a:p>
        </p:txBody>
      </p:sp>
    </p:spTree>
    <p:extLst>
      <p:ext uri="{BB962C8B-B14F-4D97-AF65-F5344CB8AC3E}">
        <p14:creationId xmlns:p14="http://schemas.microsoft.com/office/powerpoint/2010/main" val="4048899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DC8AFB0-88C8-4676-BCDD-9EA8CD885016}" type="datetimeFigureOut">
              <a:rPr lang="en-US" smtClean="0"/>
              <a:t>11/14/2021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4F5212-22C3-4446-9009-111040422291}" type="slidenum">
              <a:rPr lang="en-US" smtClean="0"/>
              <a:t>‹Nº›</a:t>
            </a:fld>
            <a:endParaRPr lang="en-US"/>
          </a:p>
        </p:txBody>
      </p:sp>
    </p:spTree>
    <p:extLst>
      <p:ext uri="{BB962C8B-B14F-4D97-AF65-F5344CB8AC3E}">
        <p14:creationId xmlns:p14="http://schemas.microsoft.com/office/powerpoint/2010/main" val="439588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C8AFB0-88C8-4676-BCDD-9EA8CD885016}" type="datetimeFigureOut">
              <a:rPr lang="en-US" smtClean="0"/>
              <a:t>11/14/2021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4F5212-22C3-4446-9009-111040422291}" type="slidenum">
              <a:rPr lang="en-US" smtClean="0"/>
              <a:t>‹Nº›</a:t>
            </a:fld>
            <a:endParaRPr lang="en-US"/>
          </a:p>
        </p:txBody>
      </p:sp>
    </p:spTree>
    <p:extLst>
      <p:ext uri="{BB962C8B-B14F-4D97-AF65-F5344CB8AC3E}">
        <p14:creationId xmlns:p14="http://schemas.microsoft.com/office/powerpoint/2010/main" val="1934372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DC8AFB0-88C8-4676-BCDD-9EA8CD885016}"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F5212-22C3-4446-9009-111040422291}" type="slidenum">
              <a:rPr lang="en-US" smtClean="0"/>
              <a:t>‹Nº›</a:t>
            </a:fld>
            <a:endParaRPr lang="en-US"/>
          </a:p>
        </p:txBody>
      </p:sp>
    </p:spTree>
    <p:extLst>
      <p:ext uri="{BB962C8B-B14F-4D97-AF65-F5344CB8AC3E}">
        <p14:creationId xmlns:p14="http://schemas.microsoft.com/office/powerpoint/2010/main" val="873448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DC8AFB0-88C8-4676-BCDD-9EA8CD885016}"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F5212-22C3-4446-9009-111040422291}" type="slidenum">
              <a:rPr lang="en-US" smtClean="0"/>
              <a:t>‹Nº›</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141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DC8AFB0-88C8-4676-BCDD-9EA8CD885016}" type="datetimeFigureOut">
              <a:rPr lang="en-US" smtClean="0"/>
              <a:t>11/14/2021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04F5212-22C3-4446-9009-111040422291}" type="slidenum">
              <a:rPr lang="en-US" smtClean="0"/>
              <a:t>‹Nº›</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38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09BB07-1C5C-4622-B515-9DBEA3C919C9}"/>
              </a:ext>
            </a:extLst>
          </p:cNvPr>
          <p:cNvSpPr>
            <a:spLocks noGrp="1"/>
          </p:cNvSpPr>
          <p:nvPr>
            <p:ph type="ctrTitle"/>
          </p:nvPr>
        </p:nvSpPr>
        <p:spPr/>
        <p:txBody>
          <a:bodyPr>
            <a:normAutofit/>
          </a:bodyPr>
          <a:lstStyle/>
          <a:p>
            <a:r>
              <a:rPr lang="es-AR" sz="4400" dirty="0"/>
              <a:t>Periódico digital “buenas nuevas”</a:t>
            </a:r>
            <a:br>
              <a:rPr lang="es-AR" sz="4400" dirty="0"/>
            </a:br>
            <a:r>
              <a:rPr lang="es-AR" sz="4400" dirty="0"/>
              <a:t>Programación web i</a:t>
            </a:r>
            <a:endParaRPr lang="en-US" sz="4400" dirty="0"/>
          </a:p>
        </p:txBody>
      </p:sp>
      <p:sp>
        <p:nvSpPr>
          <p:cNvPr id="3" name="Subtítulo 2">
            <a:extLst>
              <a:ext uri="{FF2B5EF4-FFF2-40B4-BE49-F238E27FC236}">
                <a16:creationId xmlns:a16="http://schemas.microsoft.com/office/drawing/2014/main" id="{F14941C9-582D-4C79-BB0D-A31BC9772375}"/>
              </a:ext>
            </a:extLst>
          </p:cNvPr>
          <p:cNvSpPr>
            <a:spLocks noGrp="1"/>
          </p:cNvSpPr>
          <p:nvPr>
            <p:ph type="subTitle" idx="1"/>
          </p:nvPr>
        </p:nvSpPr>
        <p:spPr>
          <a:xfrm>
            <a:off x="8534401" y="4789714"/>
            <a:ext cx="3497942" cy="2068286"/>
          </a:xfrm>
        </p:spPr>
        <p:txBody>
          <a:bodyPr>
            <a:normAutofit/>
          </a:bodyPr>
          <a:lstStyle/>
          <a:p>
            <a:r>
              <a:rPr lang="en-US" sz="1400" b="0" i="0" u="none" strike="noStrike" dirty="0">
                <a:solidFill>
                  <a:srgbClr val="000000"/>
                </a:solidFill>
                <a:effectLst/>
                <a:latin typeface="Calibri" panose="020F0502020204030204" pitchFamily="34" charset="0"/>
              </a:rPr>
              <a:t>Allende Rodrigo</a:t>
            </a:r>
          </a:p>
          <a:p>
            <a:r>
              <a:rPr lang="en-US" sz="1400" b="0" i="0" u="none" strike="noStrike" dirty="0">
                <a:solidFill>
                  <a:srgbClr val="000000"/>
                </a:solidFill>
                <a:effectLst/>
                <a:latin typeface="Calibri" panose="020F0502020204030204" pitchFamily="34" charset="0"/>
              </a:rPr>
              <a:t>Arce Kessler Kevin </a:t>
            </a:r>
          </a:p>
          <a:p>
            <a:r>
              <a:rPr lang="en-US" sz="1400" b="0" i="0" u="none" strike="noStrike" dirty="0">
                <a:solidFill>
                  <a:srgbClr val="000000"/>
                </a:solidFill>
                <a:effectLst/>
                <a:latin typeface="Calibri" panose="020F0502020204030204" pitchFamily="34" charset="0"/>
              </a:rPr>
              <a:t>Campos Marcos Ulises </a:t>
            </a:r>
          </a:p>
          <a:p>
            <a:r>
              <a:rPr lang="en-US" sz="1400" b="0" i="0" u="none" strike="noStrike" dirty="0" err="1">
                <a:solidFill>
                  <a:srgbClr val="000000"/>
                </a:solidFill>
                <a:effectLst/>
                <a:latin typeface="Calibri" panose="020F0502020204030204" pitchFamily="34" charset="0"/>
              </a:rPr>
              <a:t>Gigena</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Parola</a:t>
            </a:r>
            <a:r>
              <a:rPr lang="en-US" sz="1400" b="0" i="0" u="none" strike="noStrike" dirty="0">
                <a:solidFill>
                  <a:srgbClr val="000000"/>
                </a:solidFill>
                <a:effectLst/>
                <a:latin typeface="Calibri" panose="020F0502020204030204" pitchFamily="34" charset="0"/>
              </a:rPr>
              <a:t> Fernando Gastón </a:t>
            </a:r>
          </a:p>
          <a:p>
            <a:r>
              <a:rPr lang="en-US" sz="1400" b="0" i="0" u="none" strike="noStrike" dirty="0">
                <a:solidFill>
                  <a:srgbClr val="000000"/>
                </a:solidFill>
                <a:effectLst/>
                <a:latin typeface="Calibri" panose="020F0502020204030204" pitchFamily="34" charset="0"/>
              </a:rPr>
              <a:t>Rubini Maximiliano </a:t>
            </a:r>
            <a:endParaRPr lang="en-US" sz="1400" dirty="0">
              <a:solidFill>
                <a:srgbClr val="000000"/>
              </a:solidFill>
              <a:latin typeface="Calibri" panose="020F0502020204030204" pitchFamily="34" charset="0"/>
            </a:endParaRPr>
          </a:p>
          <a:p>
            <a:r>
              <a:rPr lang="en-US" sz="1400" b="0" i="0" u="none" strike="noStrike" dirty="0">
                <a:solidFill>
                  <a:srgbClr val="000000"/>
                </a:solidFill>
                <a:effectLst/>
                <a:latin typeface="Calibri" panose="020F0502020204030204" pitchFamily="34" charset="0"/>
              </a:rPr>
              <a:t>Salomon Yamil Eloy</a:t>
            </a:r>
          </a:p>
          <a:p>
            <a:r>
              <a:rPr lang="en-US" sz="1400" b="0" i="0" u="none" strike="noStrike" dirty="0" err="1">
                <a:solidFill>
                  <a:srgbClr val="000000"/>
                </a:solidFill>
                <a:effectLst/>
                <a:latin typeface="Calibri" panose="020F0502020204030204" pitchFamily="34" charset="0"/>
              </a:rPr>
              <a:t>Tesio</a:t>
            </a:r>
            <a:r>
              <a:rPr lang="en-US" sz="1400" b="0" i="0" u="none" strike="noStrike" dirty="0">
                <a:solidFill>
                  <a:srgbClr val="000000"/>
                </a:solidFill>
                <a:effectLst/>
                <a:latin typeface="Calibri" panose="020F0502020204030204" pitchFamily="34" charset="0"/>
              </a:rPr>
              <a:t> María Antonella</a:t>
            </a:r>
            <a:endParaRPr lang="es-AR" sz="1400" dirty="0"/>
          </a:p>
          <a:p>
            <a:endParaRPr lang="en-US" sz="1400" dirty="0"/>
          </a:p>
        </p:txBody>
      </p:sp>
    </p:spTree>
    <p:extLst>
      <p:ext uri="{BB962C8B-B14F-4D97-AF65-F5344CB8AC3E}">
        <p14:creationId xmlns:p14="http://schemas.microsoft.com/office/powerpoint/2010/main" val="1598179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AB94F-5472-4ADB-A4CA-E098789F0DC6}"/>
              </a:ext>
            </a:extLst>
          </p:cNvPr>
          <p:cNvSpPr>
            <a:spLocks noGrp="1"/>
          </p:cNvSpPr>
          <p:nvPr>
            <p:ph type="title"/>
          </p:nvPr>
        </p:nvSpPr>
        <p:spPr>
          <a:xfrm>
            <a:off x="1024128" y="762124"/>
            <a:ext cx="10863072" cy="1158508"/>
          </a:xfrm>
        </p:spPr>
        <p:txBody>
          <a:bodyPr vert="horz" lIns="91440" tIns="45720" rIns="91440" bIns="45720" rtlCol="0" anchor="ctr">
            <a:noAutofit/>
          </a:bodyPr>
          <a:lstStyle/>
          <a:p>
            <a:r>
              <a:rPr lang="es-ES" sz="3200" dirty="0"/>
              <a:t>Publicación del sitio en hosting gratuito</a:t>
            </a:r>
          </a:p>
        </p:txBody>
      </p:sp>
      <p:sp>
        <p:nvSpPr>
          <p:cNvPr id="4" name="Marcador de texto 3">
            <a:extLst>
              <a:ext uri="{FF2B5EF4-FFF2-40B4-BE49-F238E27FC236}">
                <a16:creationId xmlns:a16="http://schemas.microsoft.com/office/drawing/2014/main" id="{D1D9A264-990F-4382-84FB-A5A6AE9B4DB6}"/>
              </a:ext>
            </a:extLst>
          </p:cNvPr>
          <p:cNvSpPr>
            <a:spLocks noGrp="1"/>
          </p:cNvSpPr>
          <p:nvPr>
            <p:ph type="body" sz="half" idx="2"/>
          </p:nvPr>
        </p:nvSpPr>
        <p:spPr>
          <a:xfrm>
            <a:off x="1816100" y="1898164"/>
            <a:ext cx="8229600" cy="4473542"/>
          </a:xfrm>
        </p:spPr>
        <p:txBody>
          <a:bodyPr/>
          <a:lstStyle/>
          <a:p>
            <a:r>
              <a:rPr lang="es-AR" dirty="0"/>
              <a:t>El hosting gratuito utilizado es </a:t>
            </a:r>
            <a:r>
              <a:rPr lang="es-AR" i="1" dirty="0"/>
              <a:t>“</a:t>
            </a:r>
            <a:r>
              <a:rPr lang="es-AR" i="1" dirty="0" err="1"/>
              <a:t>atwebpages</a:t>
            </a:r>
            <a:r>
              <a:rPr lang="es-AR" i="1" dirty="0"/>
              <a:t>”</a:t>
            </a:r>
            <a:r>
              <a:rPr lang="es-AR" dirty="0"/>
              <a:t>. Para acceder al mismo se debe utilizar el siguiente URL:</a:t>
            </a:r>
          </a:p>
          <a:p>
            <a:r>
              <a:rPr lang="es-AR" dirty="0"/>
              <a:t>http://buenasnuevasperiodicoescolar.atwebpages.com/ </a:t>
            </a:r>
          </a:p>
          <a:p>
            <a:endParaRPr lang="es-AR" dirty="0"/>
          </a:p>
          <a:p>
            <a:endParaRPr lang="en-US" dirty="0"/>
          </a:p>
        </p:txBody>
      </p:sp>
      <p:pic>
        <p:nvPicPr>
          <p:cNvPr id="7" name="Imagen 6">
            <a:extLst>
              <a:ext uri="{FF2B5EF4-FFF2-40B4-BE49-F238E27FC236}">
                <a16:creationId xmlns:a16="http://schemas.microsoft.com/office/drawing/2014/main" id="{09E9A8EA-EA89-4D32-BE26-149B49617A13}"/>
              </a:ext>
            </a:extLst>
          </p:cNvPr>
          <p:cNvPicPr>
            <a:picLocks noChangeAspect="1"/>
          </p:cNvPicPr>
          <p:nvPr/>
        </p:nvPicPr>
        <p:blipFill>
          <a:blip r:embed="rId2"/>
          <a:stretch>
            <a:fillRect/>
          </a:stretch>
        </p:blipFill>
        <p:spPr>
          <a:xfrm>
            <a:off x="2349500" y="3006014"/>
            <a:ext cx="7162800" cy="3461475"/>
          </a:xfrm>
          <a:prstGeom prst="rect">
            <a:avLst/>
          </a:prstGeom>
        </p:spPr>
      </p:pic>
    </p:spTree>
    <p:extLst>
      <p:ext uri="{BB962C8B-B14F-4D97-AF65-F5344CB8AC3E}">
        <p14:creationId xmlns:p14="http://schemas.microsoft.com/office/powerpoint/2010/main" val="4135402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FFCD01-8E00-4C1C-8082-ABCAA1F2AA3C}"/>
              </a:ext>
            </a:extLst>
          </p:cNvPr>
          <p:cNvSpPr>
            <a:spLocks noGrp="1"/>
          </p:cNvSpPr>
          <p:nvPr>
            <p:ph type="title"/>
          </p:nvPr>
        </p:nvSpPr>
        <p:spPr/>
        <p:txBody>
          <a:bodyPr/>
          <a:lstStyle/>
          <a:p>
            <a:r>
              <a:rPr lang="es-AR" dirty="0"/>
              <a:t>Índice del proyecto</a:t>
            </a:r>
            <a:endParaRPr lang="en-US" dirty="0"/>
          </a:p>
        </p:txBody>
      </p:sp>
      <p:graphicFrame>
        <p:nvGraphicFramePr>
          <p:cNvPr id="4" name="Tabla 4">
            <a:extLst>
              <a:ext uri="{FF2B5EF4-FFF2-40B4-BE49-F238E27FC236}">
                <a16:creationId xmlns:a16="http://schemas.microsoft.com/office/drawing/2014/main" id="{144A3AC4-D16B-4307-A58A-3116069B8C35}"/>
              </a:ext>
            </a:extLst>
          </p:cNvPr>
          <p:cNvGraphicFramePr>
            <a:graphicFrameLocks noGrp="1"/>
          </p:cNvGraphicFramePr>
          <p:nvPr>
            <p:extLst>
              <p:ext uri="{D42A27DB-BD31-4B8C-83A1-F6EECF244321}">
                <p14:modId xmlns:p14="http://schemas.microsoft.com/office/powerpoint/2010/main" val="1086320539"/>
              </p:ext>
            </p:extLst>
          </p:nvPr>
        </p:nvGraphicFramePr>
        <p:xfrm>
          <a:off x="1263572" y="2084832"/>
          <a:ext cx="10040531" cy="3796947"/>
        </p:xfrm>
        <a:graphic>
          <a:graphicData uri="http://schemas.openxmlformats.org/drawingml/2006/table">
            <a:tbl>
              <a:tblPr firstRow="1" bandRow="1">
                <a:tableStyleId>{5C22544A-7EE6-4342-B048-85BDC9FD1C3A}</a:tableStyleId>
              </a:tblPr>
              <a:tblGrid>
                <a:gridCol w="8556032">
                  <a:extLst>
                    <a:ext uri="{9D8B030D-6E8A-4147-A177-3AD203B41FA5}">
                      <a16:colId xmlns:a16="http://schemas.microsoft.com/office/drawing/2014/main" val="101748141"/>
                    </a:ext>
                  </a:extLst>
                </a:gridCol>
                <a:gridCol w="1484499">
                  <a:extLst>
                    <a:ext uri="{9D8B030D-6E8A-4147-A177-3AD203B41FA5}">
                      <a16:colId xmlns:a16="http://schemas.microsoft.com/office/drawing/2014/main" val="806099529"/>
                    </a:ext>
                  </a:extLst>
                </a:gridCol>
              </a:tblGrid>
              <a:tr h="421883">
                <a:tc>
                  <a:txBody>
                    <a:bodyPr/>
                    <a:lstStyle/>
                    <a:p>
                      <a:r>
                        <a:rPr lang="es-AR" dirty="0"/>
                        <a:t>Contenido</a:t>
                      </a:r>
                    </a:p>
                  </a:txBody>
                  <a:tcPr/>
                </a:tc>
                <a:tc>
                  <a:txBody>
                    <a:bodyPr/>
                    <a:lstStyle/>
                    <a:p>
                      <a:pPr algn="ctr"/>
                      <a:r>
                        <a:rPr lang="es-AR" dirty="0"/>
                        <a:t>Página</a:t>
                      </a:r>
                    </a:p>
                  </a:txBody>
                  <a:tcPr/>
                </a:tc>
                <a:extLst>
                  <a:ext uri="{0D108BD9-81ED-4DB2-BD59-A6C34878D82A}">
                    <a16:rowId xmlns:a16="http://schemas.microsoft.com/office/drawing/2014/main" val="2537119173"/>
                  </a:ext>
                </a:extLst>
              </a:tr>
              <a:tr h="421883">
                <a:tc>
                  <a:txBody>
                    <a:bodyPr/>
                    <a:lstStyle/>
                    <a:p>
                      <a:r>
                        <a:rPr lang="es-AR" b="1" dirty="0"/>
                        <a:t>Validación de campos vacíos mediante </a:t>
                      </a:r>
                      <a:r>
                        <a:rPr lang="es-AR" b="1" dirty="0" err="1"/>
                        <a:t>Boostrap</a:t>
                      </a:r>
                      <a:r>
                        <a:rPr lang="es-AR" b="1" dirty="0"/>
                        <a:t> y JavaScript</a:t>
                      </a:r>
                    </a:p>
                  </a:txBody>
                  <a:tcPr/>
                </a:tc>
                <a:tc>
                  <a:txBody>
                    <a:bodyPr/>
                    <a:lstStyle/>
                    <a:p>
                      <a:pPr algn="ctr"/>
                      <a:r>
                        <a:rPr lang="es-AR" b="1" dirty="0"/>
                        <a:t>3</a:t>
                      </a:r>
                    </a:p>
                  </a:txBody>
                  <a:tcPr/>
                </a:tc>
                <a:extLst>
                  <a:ext uri="{0D108BD9-81ED-4DB2-BD59-A6C34878D82A}">
                    <a16:rowId xmlns:a16="http://schemas.microsoft.com/office/drawing/2014/main" val="1628104729"/>
                  </a:ext>
                </a:extLst>
              </a:tr>
              <a:tr h="421883">
                <a:tc>
                  <a:txBody>
                    <a:bodyPr/>
                    <a:lstStyle/>
                    <a:p>
                      <a:r>
                        <a:rPr lang="es-AR" b="1" dirty="0"/>
                        <a:t>Creación de una función con JavaScript para calculo de fechas</a:t>
                      </a:r>
                    </a:p>
                  </a:txBody>
                  <a:tcPr/>
                </a:tc>
                <a:tc>
                  <a:txBody>
                    <a:bodyPr/>
                    <a:lstStyle/>
                    <a:p>
                      <a:pPr algn="ctr"/>
                      <a:r>
                        <a:rPr lang="es-AR" b="1" dirty="0"/>
                        <a:t>5</a:t>
                      </a:r>
                    </a:p>
                  </a:txBody>
                  <a:tcPr/>
                </a:tc>
                <a:extLst>
                  <a:ext uri="{0D108BD9-81ED-4DB2-BD59-A6C34878D82A}">
                    <a16:rowId xmlns:a16="http://schemas.microsoft.com/office/drawing/2014/main" val="1799233352"/>
                  </a:ext>
                </a:extLst>
              </a:tr>
              <a:tr h="421883">
                <a:tc>
                  <a:txBody>
                    <a:bodyPr/>
                    <a:lstStyle/>
                    <a:p>
                      <a:r>
                        <a:rPr lang="es-AR" b="1" dirty="0"/>
                        <a:t>Botón enviar en formulario y </a:t>
                      </a:r>
                      <a:r>
                        <a:rPr lang="es-AR" b="1" dirty="0" err="1"/>
                        <a:t>Alert</a:t>
                      </a:r>
                      <a:endParaRPr lang="es-AR" b="1" dirty="0"/>
                    </a:p>
                  </a:txBody>
                  <a:tcPr/>
                </a:tc>
                <a:tc>
                  <a:txBody>
                    <a:bodyPr/>
                    <a:lstStyle/>
                    <a:p>
                      <a:pPr algn="ctr"/>
                      <a:r>
                        <a:rPr lang="es-AR" b="1" dirty="0"/>
                        <a:t>6</a:t>
                      </a:r>
                    </a:p>
                  </a:txBody>
                  <a:tcPr/>
                </a:tc>
                <a:extLst>
                  <a:ext uri="{0D108BD9-81ED-4DB2-BD59-A6C34878D82A}">
                    <a16:rowId xmlns:a16="http://schemas.microsoft.com/office/drawing/2014/main" val="2081532851"/>
                  </a:ext>
                </a:extLst>
              </a:tr>
              <a:tr h="421883">
                <a:tc>
                  <a:txBody>
                    <a:bodyPr/>
                    <a:lstStyle/>
                    <a:p>
                      <a:r>
                        <a:rPr lang="es-AR" b="1" dirty="0"/>
                        <a:t>Mostrar en pantalla datos procesados</a:t>
                      </a:r>
                    </a:p>
                  </a:txBody>
                  <a:tcPr/>
                </a:tc>
                <a:tc>
                  <a:txBody>
                    <a:bodyPr/>
                    <a:lstStyle/>
                    <a:p>
                      <a:pPr algn="ctr"/>
                      <a:r>
                        <a:rPr lang="es-AR" b="1" dirty="0"/>
                        <a:t>7</a:t>
                      </a:r>
                    </a:p>
                  </a:txBody>
                  <a:tcPr/>
                </a:tc>
                <a:extLst>
                  <a:ext uri="{0D108BD9-81ED-4DB2-BD59-A6C34878D82A}">
                    <a16:rowId xmlns:a16="http://schemas.microsoft.com/office/drawing/2014/main" val="573438300"/>
                  </a:ext>
                </a:extLst>
              </a:tr>
              <a:tr h="421883">
                <a:tc>
                  <a:txBody>
                    <a:bodyPr/>
                    <a:lstStyle/>
                    <a:p>
                      <a:r>
                        <a:rPr lang="es-AR" b="1" dirty="0"/>
                        <a:t>Eventos de JavaScript para interacción con el DOM</a:t>
                      </a:r>
                    </a:p>
                  </a:txBody>
                  <a:tcPr/>
                </a:tc>
                <a:tc>
                  <a:txBody>
                    <a:bodyPr/>
                    <a:lstStyle/>
                    <a:p>
                      <a:pPr algn="ctr"/>
                      <a:r>
                        <a:rPr lang="es-AR" b="1" dirty="0"/>
                        <a:t>8</a:t>
                      </a:r>
                    </a:p>
                  </a:txBody>
                  <a:tcPr/>
                </a:tc>
                <a:extLst>
                  <a:ext uri="{0D108BD9-81ED-4DB2-BD59-A6C34878D82A}">
                    <a16:rowId xmlns:a16="http://schemas.microsoft.com/office/drawing/2014/main" val="394932926"/>
                  </a:ext>
                </a:extLst>
              </a:tr>
              <a:tr h="421883">
                <a:tc>
                  <a:txBody>
                    <a:bodyPr/>
                    <a:lstStyle/>
                    <a:p>
                      <a:pPr marL="449263" indent="0"/>
                      <a:r>
                        <a:rPr lang="es-AR" i="1" dirty="0"/>
                        <a:t>Cambio de imagen</a:t>
                      </a:r>
                    </a:p>
                  </a:txBody>
                  <a:tcPr/>
                </a:tc>
                <a:tc>
                  <a:txBody>
                    <a:bodyPr/>
                    <a:lstStyle/>
                    <a:p>
                      <a:pPr algn="ctr"/>
                      <a:r>
                        <a:rPr lang="es-AR" dirty="0"/>
                        <a:t>8</a:t>
                      </a:r>
                    </a:p>
                  </a:txBody>
                  <a:tcPr/>
                </a:tc>
                <a:extLst>
                  <a:ext uri="{0D108BD9-81ED-4DB2-BD59-A6C34878D82A}">
                    <a16:rowId xmlns:a16="http://schemas.microsoft.com/office/drawing/2014/main" val="1078318244"/>
                  </a:ext>
                </a:extLst>
              </a:tr>
              <a:tr h="421883">
                <a:tc>
                  <a:txBody>
                    <a:bodyPr/>
                    <a:lstStyle/>
                    <a:p>
                      <a:pPr marL="449263" indent="0"/>
                      <a:r>
                        <a:rPr lang="es-AR" i="1" dirty="0"/>
                        <a:t>Cambio de texto</a:t>
                      </a:r>
                    </a:p>
                  </a:txBody>
                  <a:tcPr/>
                </a:tc>
                <a:tc>
                  <a:txBody>
                    <a:bodyPr/>
                    <a:lstStyle/>
                    <a:p>
                      <a:pPr algn="ctr"/>
                      <a:r>
                        <a:rPr lang="es-AR" dirty="0"/>
                        <a:t>9</a:t>
                      </a:r>
                    </a:p>
                  </a:txBody>
                  <a:tcPr/>
                </a:tc>
                <a:extLst>
                  <a:ext uri="{0D108BD9-81ED-4DB2-BD59-A6C34878D82A}">
                    <a16:rowId xmlns:a16="http://schemas.microsoft.com/office/drawing/2014/main" val="1712728457"/>
                  </a:ext>
                </a:extLst>
              </a:tr>
              <a:tr h="421883">
                <a:tc>
                  <a:txBody>
                    <a:bodyPr/>
                    <a:lstStyle/>
                    <a:p>
                      <a:pPr marL="0" indent="0"/>
                      <a:r>
                        <a:rPr lang="es-AR" b="1" i="0" dirty="0"/>
                        <a:t>Publicación del sitio en hosting gratuito</a:t>
                      </a:r>
                    </a:p>
                  </a:txBody>
                  <a:tcPr/>
                </a:tc>
                <a:tc>
                  <a:txBody>
                    <a:bodyPr/>
                    <a:lstStyle/>
                    <a:p>
                      <a:pPr algn="ctr"/>
                      <a:r>
                        <a:rPr lang="es-AR" b="1" dirty="0"/>
                        <a:t>10</a:t>
                      </a:r>
                    </a:p>
                  </a:txBody>
                  <a:tcPr/>
                </a:tc>
                <a:extLst>
                  <a:ext uri="{0D108BD9-81ED-4DB2-BD59-A6C34878D82A}">
                    <a16:rowId xmlns:a16="http://schemas.microsoft.com/office/drawing/2014/main" val="1231294136"/>
                  </a:ext>
                </a:extLst>
              </a:tr>
            </a:tbl>
          </a:graphicData>
        </a:graphic>
      </p:graphicFrame>
    </p:spTree>
    <p:extLst>
      <p:ext uri="{BB962C8B-B14F-4D97-AF65-F5344CB8AC3E}">
        <p14:creationId xmlns:p14="http://schemas.microsoft.com/office/powerpoint/2010/main" val="1280759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AB94F-5472-4ADB-A4CA-E098789F0DC6}"/>
              </a:ext>
            </a:extLst>
          </p:cNvPr>
          <p:cNvSpPr>
            <a:spLocks noGrp="1"/>
          </p:cNvSpPr>
          <p:nvPr>
            <p:ph type="title"/>
          </p:nvPr>
        </p:nvSpPr>
        <p:spPr>
          <a:xfrm>
            <a:off x="1010876" y="748872"/>
            <a:ext cx="10863072" cy="1158508"/>
          </a:xfrm>
        </p:spPr>
        <p:txBody>
          <a:bodyPr/>
          <a:lstStyle/>
          <a:p>
            <a:r>
              <a:rPr lang="es-AR" sz="3200" dirty="0"/>
              <a:t>Validación de campos vacíos mediante </a:t>
            </a:r>
            <a:r>
              <a:rPr lang="es-AR" sz="3200" dirty="0" err="1"/>
              <a:t>Boostrap</a:t>
            </a:r>
            <a:r>
              <a:rPr lang="es-AR" sz="3200" dirty="0"/>
              <a:t> y JavaScript</a:t>
            </a:r>
          </a:p>
        </p:txBody>
      </p:sp>
      <p:sp>
        <p:nvSpPr>
          <p:cNvPr id="4" name="Marcador de texto 3">
            <a:extLst>
              <a:ext uri="{FF2B5EF4-FFF2-40B4-BE49-F238E27FC236}">
                <a16:creationId xmlns:a16="http://schemas.microsoft.com/office/drawing/2014/main" id="{D1D9A264-990F-4382-84FB-A5A6AE9B4DB6}"/>
              </a:ext>
            </a:extLst>
          </p:cNvPr>
          <p:cNvSpPr>
            <a:spLocks noGrp="1"/>
          </p:cNvSpPr>
          <p:nvPr>
            <p:ph type="body" sz="half" idx="2"/>
          </p:nvPr>
        </p:nvSpPr>
        <p:spPr>
          <a:xfrm>
            <a:off x="304800" y="1912949"/>
            <a:ext cx="5153200" cy="4473542"/>
          </a:xfrm>
        </p:spPr>
        <p:txBody>
          <a:bodyPr/>
          <a:lstStyle/>
          <a:p>
            <a:r>
              <a:rPr lang="es-AR" dirty="0"/>
              <a:t>Se encuentra en “Formulario.html” entre las filas 43-418. </a:t>
            </a:r>
          </a:p>
          <a:p>
            <a:pPr marL="285750" indent="-285750">
              <a:buFont typeface="Arial" panose="020B0604020202020204" pitchFamily="34" charset="0"/>
              <a:buChar char="•"/>
            </a:pPr>
            <a:r>
              <a:rPr lang="es-AR" dirty="0"/>
              <a:t>Los campos se validan a través de la función </a:t>
            </a:r>
            <a:r>
              <a:rPr lang="en-US" dirty="0">
                <a:solidFill>
                  <a:srgbClr val="FF0000"/>
                </a:solidFill>
              </a:rPr>
              <a:t>"</a:t>
            </a:r>
            <a:r>
              <a:rPr lang="en-US" dirty="0" err="1">
                <a:solidFill>
                  <a:srgbClr val="FF0000"/>
                </a:solidFill>
              </a:rPr>
              <a:t>validarFormulario</a:t>
            </a:r>
            <a:r>
              <a:rPr lang="en-US" dirty="0">
                <a:solidFill>
                  <a:srgbClr val="FF0000"/>
                </a:solidFill>
              </a:rPr>
              <a:t>()”</a:t>
            </a:r>
          </a:p>
          <a:p>
            <a:pPr marL="285750" indent="-285750">
              <a:buFont typeface="Arial" panose="020B0604020202020204" pitchFamily="34" charset="0"/>
              <a:buChar char="•"/>
            </a:pPr>
            <a:r>
              <a:rPr lang="es-AR" dirty="0"/>
              <a:t>Los campos se valida se validan de la siguiente manera:</a:t>
            </a:r>
          </a:p>
          <a:p>
            <a:pPr marL="742950" lvl="1" indent="-285750">
              <a:buFont typeface="Arial" panose="020B0604020202020204" pitchFamily="34" charset="0"/>
              <a:buChar char="•"/>
            </a:pPr>
            <a:r>
              <a:rPr lang="es-AR" sz="1600" dirty="0"/>
              <a:t>Nombre y Apellido: mínimo 2 caracteres y máximo 15 caracteres</a:t>
            </a:r>
          </a:p>
          <a:p>
            <a:pPr marL="742950" lvl="1" indent="-285750">
              <a:buFont typeface="Arial" panose="020B0604020202020204" pitchFamily="34" charset="0"/>
              <a:buChar char="•"/>
            </a:pPr>
            <a:r>
              <a:rPr lang="es-AR" sz="1600" dirty="0"/>
              <a:t>Mail: valida con </a:t>
            </a:r>
            <a:r>
              <a:rPr lang="es-AR" sz="1600" dirty="0" err="1"/>
              <a:t>type</a:t>
            </a:r>
            <a:r>
              <a:rPr lang="es-AR" sz="1600" dirty="0"/>
              <a:t> = “e-mail”</a:t>
            </a:r>
          </a:p>
          <a:p>
            <a:pPr marL="742950" lvl="1" indent="-285750">
              <a:buFont typeface="Arial" panose="020B0604020202020204" pitchFamily="34" charset="0"/>
              <a:buChar char="•"/>
            </a:pPr>
            <a:r>
              <a:rPr lang="es-AR" sz="1600" dirty="0"/>
              <a:t>Documento: valida con campo numérico</a:t>
            </a:r>
          </a:p>
          <a:p>
            <a:pPr marL="742950" lvl="1" indent="-285750">
              <a:buFont typeface="Arial" panose="020B0604020202020204" pitchFamily="34" charset="0"/>
              <a:buChar char="•"/>
            </a:pPr>
            <a:r>
              <a:rPr lang="es-AR" sz="1600" dirty="0"/>
              <a:t>Fecha: valida con dia/mes/año</a:t>
            </a:r>
          </a:p>
          <a:p>
            <a:pPr marL="742950" lvl="1" indent="-285750">
              <a:buFont typeface="Arial" panose="020B0604020202020204" pitchFamily="34" charset="0"/>
              <a:buChar char="•"/>
            </a:pPr>
            <a:r>
              <a:rPr lang="es-AR" sz="1600" dirty="0"/>
              <a:t>Tipo de documento, intereses, tipo de suscripción, país y provincia: validan con lista desplegable</a:t>
            </a:r>
          </a:p>
          <a:p>
            <a:pPr marL="742950" lvl="1" indent="-285750">
              <a:buFont typeface="Arial" panose="020B0604020202020204" pitchFamily="34" charset="0"/>
              <a:buChar char="•"/>
            </a:pPr>
            <a:r>
              <a:rPr lang="es-AR" sz="1600" dirty="0"/>
              <a:t>Contraseña: con </a:t>
            </a:r>
            <a:r>
              <a:rPr lang="es-AR" sz="1600" dirty="0" err="1"/>
              <a:t>type</a:t>
            </a:r>
            <a:r>
              <a:rPr lang="es-AR" sz="1600" dirty="0"/>
              <a:t> </a:t>
            </a:r>
            <a:r>
              <a:rPr lang="es-AR" sz="1600" dirty="0" err="1"/>
              <a:t>password</a:t>
            </a:r>
            <a:r>
              <a:rPr lang="es-AR" sz="1600" dirty="0"/>
              <a:t> y mínimo de 5 caracteres</a:t>
            </a:r>
            <a:endParaRPr lang="en-US" sz="1600" dirty="0"/>
          </a:p>
          <a:p>
            <a:pPr marL="285750" indent="-285750">
              <a:buFont typeface="Arial" panose="020B0604020202020204" pitchFamily="34" charset="0"/>
              <a:buChar char="•"/>
            </a:pPr>
            <a:endParaRPr lang="en-US" dirty="0"/>
          </a:p>
        </p:txBody>
      </p:sp>
      <p:pic>
        <p:nvPicPr>
          <p:cNvPr id="12" name="Marcador de contenido 11">
            <a:extLst>
              <a:ext uri="{FF2B5EF4-FFF2-40B4-BE49-F238E27FC236}">
                <a16:creationId xmlns:a16="http://schemas.microsoft.com/office/drawing/2014/main" id="{C882EB6D-A74A-403D-84EB-6F42F84D28C3}"/>
              </a:ext>
            </a:extLst>
          </p:cNvPr>
          <p:cNvPicPr>
            <a:picLocks noGrp="1" noChangeAspect="1"/>
          </p:cNvPicPr>
          <p:nvPr>
            <p:ph idx="1"/>
          </p:nvPr>
        </p:nvPicPr>
        <p:blipFill>
          <a:blip r:embed="rId2"/>
          <a:stretch>
            <a:fillRect/>
          </a:stretch>
        </p:blipFill>
        <p:spPr>
          <a:xfrm>
            <a:off x="5983288" y="1630017"/>
            <a:ext cx="5055773" cy="2532951"/>
          </a:xfrm>
        </p:spPr>
      </p:pic>
      <p:pic>
        <p:nvPicPr>
          <p:cNvPr id="18" name="Imagen 17">
            <a:extLst>
              <a:ext uri="{FF2B5EF4-FFF2-40B4-BE49-F238E27FC236}">
                <a16:creationId xmlns:a16="http://schemas.microsoft.com/office/drawing/2014/main" id="{02317712-6E48-4AAC-B48D-45F57CC4032A}"/>
              </a:ext>
            </a:extLst>
          </p:cNvPr>
          <p:cNvPicPr>
            <a:picLocks noChangeAspect="1"/>
          </p:cNvPicPr>
          <p:nvPr/>
        </p:nvPicPr>
        <p:blipFill>
          <a:blip r:embed="rId3"/>
          <a:stretch>
            <a:fillRect/>
          </a:stretch>
        </p:blipFill>
        <p:spPr>
          <a:xfrm>
            <a:off x="5983288" y="4306822"/>
            <a:ext cx="5055773" cy="2497325"/>
          </a:xfrm>
          <a:prstGeom prst="rect">
            <a:avLst/>
          </a:prstGeom>
        </p:spPr>
      </p:pic>
    </p:spTree>
    <p:extLst>
      <p:ext uri="{BB962C8B-B14F-4D97-AF65-F5344CB8AC3E}">
        <p14:creationId xmlns:p14="http://schemas.microsoft.com/office/powerpoint/2010/main" val="1515886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AB94F-5472-4ADB-A4CA-E098789F0DC6}"/>
              </a:ext>
            </a:extLst>
          </p:cNvPr>
          <p:cNvSpPr>
            <a:spLocks noGrp="1"/>
          </p:cNvSpPr>
          <p:nvPr>
            <p:ph type="title"/>
          </p:nvPr>
        </p:nvSpPr>
        <p:spPr>
          <a:xfrm>
            <a:off x="1024128" y="762124"/>
            <a:ext cx="10863072" cy="1158508"/>
          </a:xfrm>
        </p:spPr>
        <p:txBody>
          <a:bodyPr/>
          <a:lstStyle/>
          <a:p>
            <a:r>
              <a:rPr lang="es-AR" sz="3200" dirty="0"/>
              <a:t>Validación de campos vacíos mediante </a:t>
            </a:r>
            <a:r>
              <a:rPr lang="es-AR" sz="3200" dirty="0" err="1"/>
              <a:t>Boostrap</a:t>
            </a:r>
            <a:r>
              <a:rPr lang="es-AR" sz="3200" dirty="0"/>
              <a:t> y JavaScript</a:t>
            </a:r>
          </a:p>
        </p:txBody>
      </p:sp>
      <p:sp>
        <p:nvSpPr>
          <p:cNvPr id="4" name="Marcador de texto 3">
            <a:extLst>
              <a:ext uri="{FF2B5EF4-FFF2-40B4-BE49-F238E27FC236}">
                <a16:creationId xmlns:a16="http://schemas.microsoft.com/office/drawing/2014/main" id="{D1D9A264-990F-4382-84FB-A5A6AE9B4DB6}"/>
              </a:ext>
            </a:extLst>
          </p:cNvPr>
          <p:cNvSpPr>
            <a:spLocks noGrp="1"/>
          </p:cNvSpPr>
          <p:nvPr>
            <p:ph type="body" sz="half" idx="2"/>
          </p:nvPr>
        </p:nvSpPr>
        <p:spPr>
          <a:xfrm>
            <a:off x="304800" y="1912949"/>
            <a:ext cx="5153200" cy="4473542"/>
          </a:xfrm>
        </p:spPr>
        <p:txBody>
          <a:bodyPr/>
          <a:lstStyle/>
          <a:p>
            <a:r>
              <a:rPr lang="es-AR" dirty="0"/>
              <a:t>En la página funcionesGrupo99.js se encuentra la función para el cálculo de la edad que luego se visualiza en el formulario (filas 1-34)</a:t>
            </a:r>
          </a:p>
          <a:p>
            <a:r>
              <a:rPr lang="es-AR" dirty="0"/>
              <a:t>En la página Formulario, en la filas 90-100 se encuentra el id=“edad” que referencia la página de JavaScript “funcionesGrupo99.js”</a:t>
            </a:r>
          </a:p>
          <a:p>
            <a:endParaRPr lang="en-US" dirty="0"/>
          </a:p>
        </p:txBody>
      </p:sp>
      <p:pic>
        <p:nvPicPr>
          <p:cNvPr id="9" name="Marcador de contenido 8">
            <a:extLst>
              <a:ext uri="{FF2B5EF4-FFF2-40B4-BE49-F238E27FC236}">
                <a16:creationId xmlns:a16="http://schemas.microsoft.com/office/drawing/2014/main" id="{6CB0F318-087C-4681-A262-74478A81E860}"/>
              </a:ext>
            </a:extLst>
          </p:cNvPr>
          <p:cNvPicPr>
            <a:picLocks noGrp="1" noChangeAspect="1"/>
          </p:cNvPicPr>
          <p:nvPr>
            <p:ph idx="1"/>
          </p:nvPr>
        </p:nvPicPr>
        <p:blipFill>
          <a:blip r:embed="rId2"/>
          <a:stretch>
            <a:fillRect/>
          </a:stretch>
        </p:blipFill>
        <p:spPr>
          <a:xfrm>
            <a:off x="5927035" y="1912949"/>
            <a:ext cx="5678488" cy="3192590"/>
          </a:xfrm>
        </p:spPr>
      </p:pic>
      <p:pic>
        <p:nvPicPr>
          <p:cNvPr id="11" name="Imagen 10">
            <a:extLst>
              <a:ext uri="{FF2B5EF4-FFF2-40B4-BE49-F238E27FC236}">
                <a16:creationId xmlns:a16="http://schemas.microsoft.com/office/drawing/2014/main" id="{19F9C5F7-A6B0-4A0D-9B67-DE9D46FC0B6E}"/>
              </a:ext>
            </a:extLst>
          </p:cNvPr>
          <p:cNvPicPr>
            <a:picLocks noChangeAspect="1"/>
          </p:cNvPicPr>
          <p:nvPr/>
        </p:nvPicPr>
        <p:blipFill>
          <a:blip r:embed="rId3"/>
          <a:stretch>
            <a:fillRect/>
          </a:stretch>
        </p:blipFill>
        <p:spPr>
          <a:xfrm>
            <a:off x="5927035" y="5324245"/>
            <a:ext cx="5678488" cy="1304071"/>
          </a:xfrm>
          <a:prstGeom prst="rect">
            <a:avLst/>
          </a:prstGeom>
        </p:spPr>
      </p:pic>
    </p:spTree>
    <p:extLst>
      <p:ext uri="{BB962C8B-B14F-4D97-AF65-F5344CB8AC3E}">
        <p14:creationId xmlns:p14="http://schemas.microsoft.com/office/powerpoint/2010/main" val="1363392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AB94F-5472-4ADB-A4CA-E098789F0DC6}"/>
              </a:ext>
            </a:extLst>
          </p:cNvPr>
          <p:cNvSpPr>
            <a:spLocks noGrp="1"/>
          </p:cNvSpPr>
          <p:nvPr>
            <p:ph type="title"/>
          </p:nvPr>
        </p:nvSpPr>
        <p:spPr>
          <a:xfrm>
            <a:off x="1024128" y="762124"/>
            <a:ext cx="10863072" cy="1158508"/>
          </a:xfrm>
        </p:spPr>
        <p:txBody>
          <a:bodyPr vert="horz" lIns="91440" tIns="45720" rIns="91440" bIns="45720" rtlCol="0" anchor="ctr">
            <a:noAutofit/>
          </a:bodyPr>
          <a:lstStyle/>
          <a:p>
            <a:r>
              <a:rPr lang="es-AR" sz="3200" dirty="0"/>
              <a:t>Creación de una función con JavaScript para calculo de fechas</a:t>
            </a:r>
          </a:p>
        </p:txBody>
      </p:sp>
      <p:sp>
        <p:nvSpPr>
          <p:cNvPr id="4" name="Marcador de texto 3">
            <a:extLst>
              <a:ext uri="{FF2B5EF4-FFF2-40B4-BE49-F238E27FC236}">
                <a16:creationId xmlns:a16="http://schemas.microsoft.com/office/drawing/2014/main" id="{D1D9A264-990F-4382-84FB-A5A6AE9B4DB6}"/>
              </a:ext>
            </a:extLst>
          </p:cNvPr>
          <p:cNvSpPr>
            <a:spLocks noGrp="1"/>
          </p:cNvSpPr>
          <p:nvPr>
            <p:ph type="body" sz="half" idx="2"/>
          </p:nvPr>
        </p:nvSpPr>
        <p:spPr>
          <a:xfrm>
            <a:off x="304800" y="1912949"/>
            <a:ext cx="5153200" cy="4473542"/>
          </a:xfrm>
        </p:spPr>
        <p:txBody>
          <a:bodyPr/>
          <a:lstStyle/>
          <a:p>
            <a:r>
              <a:rPr lang="es-AR" dirty="0"/>
              <a:t>En la línea 35-40 de la página “index.html” se encuentra dicha función que indica:</a:t>
            </a:r>
          </a:p>
          <a:p>
            <a:pPr marL="285750" indent="-285750">
              <a:lnSpc>
                <a:spcPct val="100000"/>
              </a:lnSpc>
              <a:buFont typeface="Arial" panose="020B0604020202020204" pitchFamily="34" charset="0"/>
              <a:buChar char="•"/>
            </a:pPr>
            <a:r>
              <a:rPr lang="es-AR" dirty="0"/>
              <a:t>Día de la semana</a:t>
            </a:r>
          </a:p>
          <a:p>
            <a:pPr marL="285750" indent="-285750">
              <a:lnSpc>
                <a:spcPct val="100000"/>
              </a:lnSpc>
              <a:buFont typeface="Arial" panose="020B0604020202020204" pitchFamily="34" charset="0"/>
              <a:buChar char="•"/>
            </a:pPr>
            <a:r>
              <a:rPr lang="es-AR" dirty="0"/>
              <a:t>Fecha compuesto día, mes y año.</a:t>
            </a:r>
          </a:p>
          <a:p>
            <a:endParaRPr lang="es-AR" dirty="0"/>
          </a:p>
          <a:p>
            <a:r>
              <a:rPr lang="es-AR" dirty="0"/>
              <a:t>Dicha función se puede visualizar en todas las páginas del sitio.</a:t>
            </a:r>
          </a:p>
          <a:p>
            <a:endParaRPr lang="en-US" dirty="0"/>
          </a:p>
        </p:txBody>
      </p:sp>
      <p:pic>
        <p:nvPicPr>
          <p:cNvPr id="7" name="Marcador de contenido 6">
            <a:extLst>
              <a:ext uri="{FF2B5EF4-FFF2-40B4-BE49-F238E27FC236}">
                <a16:creationId xmlns:a16="http://schemas.microsoft.com/office/drawing/2014/main" id="{9A1A4FD8-5AD3-4CAD-896C-15EF19AD46C5}"/>
              </a:ext>
            </a:extLst>
          </p:cNvPr>
          <p:cNvPicPr>
            <a:picLocks noGrp="1" noChangeAspect="1"/>
          </p:cNvPicPr>
          <p:nvPr>
            <p:ph idx="1"/>
          </p:nvPr>
        </p:nvPicPr>
        <p:blipFill>
          <a:blip r:embed="rId2"/>
          <a:stretch>
            <a:fillRect/>
          </a:stretch>
        </p:blipFill>
        <p:spPr>
          <a:xfrm>
            <a:off x="5701748" y="1629789"/>
            <a:ext cx="5678488" cy="2523772"/>
          </a:xfrm>
        </p:spPr>
      </p:pic>
      <p:pic>
        <p:nvPicPr>
          <p:cNvPr id="10" name="Imagen 9">
            <a:extLst>
              <a:ext uri="{FF2B5EF4-FFF2-40B4-BE49-F238E27FC236}">
                <a16:creationId xmlns:a16="http://schemas.microsoft.com/office/drawing/2014/main" id="{9B9841B8-665D-495D-A4EF-8ABCDD3C8577}"/>
              </a:ext>
            </a:extLst>
          </p:cNvPr>
          <p:cNvPicPr>
            <a:picLocks noChangeAspect="1"/>
          </p:cNvPicPr>
          <p:nvPr/>
        </p:nvPicPr>
        <p:blipFill>
          <a:blip r:embed="rId3"/>
          <a:stretch>
            <a:fillRect/>
          </a:stretch>
        </p:blipFill>
        <p:spPr>
          <a:xfrm>
            <a:off x="5701748" y="4073573"/>
            <a:ext cx="5872975" cy="1802709"/>
          </a:xfrm>
          <a:prstGeom prst="rect">
            <a:avLst/>
          </a:prstGeom>
        </p:spPr>
      </p:pic>
    </p:spTree>
    <p:extLst>
      <p:ext uri="{BB962C8B-B14F-4D97-AF65-F5344CB8AC3E}">
        <p14:creationId xmlns:p14="http://schemas.microsoft.com/office/powerpoint/2010/main" val="246238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AB94F-5472-4ADB-A4CA-E098789F0DC6}"/>
              </a:ext>
            </a:extLst>
          </p:cNvPr>
          <p:cNvSpPr>
            <a:spLocks noGrp="1"/>
          </p:cNvSpPr>
          <p:nvPr>
            <p:ph type="title"/>
          </p:nvPr>
        </p:nvSpPr>
        <p:spPr>
          <a:xfrm>
            <a:off x="1024128" y="762124"/>
            <a:ext cx="10863072" cy="1158508"/>
          </a:xfrm>
        </p:spPr>
        <p:txBody>
          <a:bodyPr vert="horz" lIns="91440" tIns="45720" rIns="91440" bIns="45720" rtlCol="0" anchor="ctr">
            <a:noAutofit/>
          </a:bodyPr>
          <a:lstStyle/>
          <a:p>
            <a:r>
              <a:rPr lang="es-AR" sz="3200" dirty="0"/>
              <a:t>Botón enviar en formulario y </a:t>
            </a:r>
            <a:r>
              <a:rPr lang="es-AR" sz="3200" dirty="0" err="1"/>
              <a:t>Alert</a:t>
            </a:r>
            <a:endParaRPr lang="es-AR" sz="3200" dirty="0"/>
          </a:p>
        </p:txBody>
      </p:sp>
      <p:sp>
        <p:nvSpPr>
          <p:cNvPr id="4" name="Marcador de texto 3">
            <a:extLst>
              <a:ext uri="{FF2B5EF4-FFF2-40B4-BE49-F238E27FC236}">
                <a16:creationId xmlns:a16="http://schemas.microsoft.com/office/drawing/2014/main" id="{D1D9A264-990F-4382-84FB-A5A6AE9B4DB6}"/>
              </a:ext>
            </a:extLst>
          </p:cNvPr>
          <p:cNvSpPr>
            <a:spLocks noGrp="1"/>
          </p:cNvSpPr>
          <p:nvPr>
            <p:ph type="body" sz="half" idx="2"/>
          </p:nvPr>
        </p:nvSpPr>
        <p:spPr>
          <a:xfrm>
            <a:off x="304800" y="1912949"/>
            <a:ext cx="5153200" cy="4473542"/>
          </a:xfrm>
        </p:spPr>
        <p:txBody>
          <a:bodyPr/>
          <a:lstStyle/>
          <a:p>
            <a:r>
              <a:rPr lang="es-AR" dirty="0"/>
              <a:t>El botón enviar se encuentra al final del formulario. Cuando los datos fueron cargados exitosamente, se recibe el siguiente </a:t>
            </a:r>
            <a:r>
              <a:rPr lang="es-AR" dirty="0" err="1"/>
              <a:t>Alert</a:t>
            </a:r>
            <a:r>
              <a:rPr lang="es-AR" dirty="0"/>
              <a:t>: </a:t>
            </a:r>
            <a:r>
              <a:rPr lang="es-AR" i="1" dirty="0"/>
              <a:t>“Se ha recibido su mensaje con éxito”</a:t>
            </a:r>
          </a:p>
          <a:p>
            <a:r>
              <a:rPr lang="es-AR" dirty="0"/>
              <a:t>Luego aparece una página con un mensaje indicando que se redirecciona automáticamente a la página de inicio.</a:t>
            </a:r>
          </a:p>
          <a:p>
            <a:endParaRPr lang="en-US" dirty="0"/>
          </a:p>
        </p:txBody>
      </p:sp>
      <p:pic>
        <p:nvPicPr>
          <p:cNvPr id="16" name="Marcador de contenido 15">
            <a:extLst>
              <a:ext uri="{FF2B5EF4-FFF2-40B4-BE49-F238E27FC236}">
                <a16:creationId xmlns:a16="http://schemas.microsoft.com/office/drawing/2014/main" id="{E0CA40F8-8EB6-404C-881A-B40467E5577A}"/>
              </a:ext>
            </a:extLst>
          </p:cNvPr>
          <p:cNvPicPr>
            <a:picLocks noGrp="1" noChangeAspect="1"/>
          </p:cNvPicPr>
          <p:nvPr>
            <p:ph idx="1"/>
          </p:nvPr>
        </p:nvPicPr>
        <p:blipFill rotWithShape="1">
          <a:blip r:embed="rId2"/>
          <a:srcRect t="12684"/>
          <a:stretch/>
        </p:blipFill>
        <p:spPr>
          <a:xfrm>
            <a:off x="5877946" y="1728790"/>
            <a:ext cx="6009254" cy="2950019"/>
          </a:xfrm>
          <a:prstGeom prst="rect">
            <a:avLst/>
          </a:prstGeom>
        </p:spPr>
      </p:pic>
      <p:pic>
        <p:nvPicPr>
          <p:cNvPr id="20" name="Imagen 19">
            <a:extLst>
              <a:ext uri="{FF2B5EF4-FFF2-40B4-BE49-F238E27FC236}">
                <a16:creationId xmlns:a16="http://schemas.microsoft.com/office/drawing/2014/main" id="{1AD2E1E2-A297-4A55-8180-4D5A36482871}"/>
              </a:ext>
            </a:extLst>
          </p:cNvPr>
          <p:cNvPicPr>
            <a:picLocks noChangeAspect="1"/>
          </p:cNvPicPr>
          <p:nvPr/>
        </p:nvPicPr>
        <p:blipFill rotWithShape="1">
          <a:blip r:embed="rId3"/>
          <a:srcRect t="6096" b="11677"/>
          <a:stretch/>
        </p:blipFill>
        <p:spPr>
          <a:xfrm>
            <a:off x="304800" y="3960790"/>
            <a:ext cx="5308600" cy="2498850"/>
          </a:xfrm>
          <a:prstGeom prst="rect">
            <a:avLst/>
          </a:prstGeom>
        </p:spPr>
      </p:pic>
    </p:spTree>
    <p:extLst>
      <p:ext uri="{BB962C8B-B14F-4D97-AF65-F5344CB8AC3E}">
        <p14:creationId xmlns:p14="http://schemas.microsoft.com/office/powerpoint/2010/main" val="3016375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AB94F-5472-4ADB-A4CA-E098789F0DC6}"/>
              </a:ext>
            </a:extLst>
          </p:cNvPr>
          <p:cNvSpPr>
            <a:spLocks noGrp="1"/>
          </p:cNvSpPr>
          <p:nvPr>
            <p:ph type="title"/>
          </p:nvPr>
        </p:nvSpPr>
        <p:spPr>
          <a:xfrm>
            <a:off x="1024128" y="762124"/>
            <a:ext cx="10863072" cy="1158508"/>
          </a:xfrm>
        </p:spPr>
        <p:txBody>
          <a:bodyPr vert="horz" lIns="91440" tIns="45720" rIns="91440" bIns="45720" rtlCol="0" anchor="ctr">
            <a:noAutofit/>
          </a:bodyPr>
          <a:lstStyle/>
          <a:p>
            <a:r>
              <a:rPr lang="es-AR" sz="3200" dirty="0"/>
              <a:t>Mostrar en pantalla datos procesados</a:t>
            </a:r>
          </a:p>
        </p:txBody>
      </p:sp>
      <p:sp>
        <p:nvSpPr>
          <p:cNvPr id="4" name="Marcador de texto 3">
            <a:extLst>
              <a:ext uri="{FF2B5EF4-FFF2-40B4-BE49-F238E27FC236}">
                <a16:creationId xmlns:a16="http://schemas.microsoft.com/office/drawing/2014/main" id="{D1D9A264-990F-4382-84FB-A5A6AE9B4DB6}"/>
              </a:ext>
            </a:extLst>
          </p:cNvPr>
          <p:cNvSpPr>
            <a:spLocks noGrp="1"/>
          </p:cNvSpPr>
          <p:nvPr>
            <p:ph type="body" sz="half" idx="2"/>
          </p:nvPr>
        </p:nvSpPr>
        <p:spPr>
          <a:xfrm>
            <a:off x="304800" y="1912949"/>
            <a:ext cx="5153200" cy="4473542"/>
          </a:xfrm>
        </p:spPr>
        <p:txBody>
          <a:bodyPr/>
          <a:lstStyle/>
          <a:p>
            <a:r>
              <a:rPr lang="es-AR" dirty="0"/>
              <a:t>La visualización en pantalla de los datos se realizó en función al tutorial subido en la página de ISPC. A pesar de ello, se observaron inconvenientes al momento de querer exponer los datos de registro. Se incluye </a:t>
            </a:r>
            <a:r>
              <a:rPr lang="es-AR" dirty="0" err="1"/>
              <a:t>print</a:t>
            </a:r>
            <a:r>
              <a:rPr lang="es-AR" dirty="0"/>
              <a:t> de pantalla de la página “</a:t>
            </a:r>
            <a:r>
              <a:rPr lang="es-AR" dirty="0" err="1"/>
              <a:t>php</a:t>
            </a:r>
            <a:r>
              <a:rPr lang="es-AR" dirty="0"/>
              <a:t>”. </a:t>
            </a:r>
          </a:p>
          <a:p>
            <a:r>
              <a:rPr lang="es-AR" dirty="0"/>
              <a:t>g1-periodicodigitalestudiantil/php/enviarFormulario.php</a:t>
            </a:r>
          </a:p>
          <a:p>
            <a:endParaRPr lang="en-US" dirty="0"/>
          </a:p>
        </p:txBody>
      </p:sp>
      <p:pic>
        <p:nvPicPr>
          <p:cNvPr id="10" name="Marcador de contenido 9">
            <a:extLst>
              <a:ext uri="{FF2B5EF4-FFF2-40B4-BE49-F238E27FC236}">
                <a16:creationId xmlns:a16="http://schemas.microsoft.com/office/drawing/2014/main" id="{070743F2-A65E-49F5-BC5F-BB16217BC5D9}"/>
              </a:ext>
            </a:extLst>
          </p:cNvPr>
          <p:cNvPicPr>
            <a:picLocks noGrp="1" noChangeAspect="1"/>
          </p:cNvPicPr>
          <p:nvPr>
            <p:ph idx="1"/>
          </p:nvPr>
        </p:nvPicPr>
        <p:blipFill>
          <a:blip r:embed="rId2"/>
          <a:stretch>
            <a:fillRect/>
          </a:stretch>
        </p:blipFill>
        <p:spPr>
          <a:xfrm>
            <a:off x="6014244" y="1678673"/>
            <a:ext cx="5678488" cy="2713007"/>
          </a:xfrm>
        </p:spPr>
      </p:pic>
      <p:pic>
        <p:nvPicPr>
          <p:cNvPr id="12" name="Imagen 11">
            <a:extLst>
              <a:ext uri="{FF2B5EF4-FFF2-40B4-BE49-F238E27FC236}">
                <a16:creationId xmlns:a16="http://schemas.microsoft.com/office/drawing/2014/main" id="{F024E60F-EABE-4442-94BE-82A902368531}"/>
              </a:ext>
            </a:extLst>
          </p:cNvPr>
          <p:cNvPicPr>
            <a:picLocks noChangeAspect="1"/>
          </p:cNvPicPr>
          <p:nvPr/>
        </p:nvPicPr>
        <p:blipFill>
          <a:blip r:embed="rId3"/>
          <a:stretch>
            <a:fillRect/>
          </a:stretch>
        </p:blipFill>
        <p:spPr>
          <a:xfrm>
            <a:off x="6008688" y="4391680"/>
            <a:ext cx="5715000" cy="2211846"/>
          </a:xfrm>
          <a:prstGeom prst="rect">
            <a:avLst/>
          </a:prstGeom>
        </p:spPr>
      </p:pic>
    </p:spTree>
    <p:extLst>
      <p:ext uri="{BB962C8B-B14F-4D97-AF65-F5344CB8AC3E}">
        <p14:creationId xmlns:p14="http://schemas.microsoft.com/office/powerpoint/2010/main" val="1177989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AB94F-5472-4ADB-A4CA-E098789F0DC6}"/>
              </a:ext>
            </a:extLst>
          </p:cNvPr>
          <p:cNvSpPr>
            <a:spLocks noGrp="1"/>
          </p:cNvSpPr>
          <p:nvPr>
            <p:ph type="title"/>
          </p:nvPr>
        </p:nvSpPr>
        <p:spPr>
          <a:xfrm>
            <a:off x="1024128" y="762124"/>
            <a:ext cx="10863072" cy="1158508"/>
          </a:xfrm>
        </p:spPr>
        <p:txBody>
          <a:bodyPr vert="horz" lIns="91440" tIns="45720" rIns="91440" bIns="45720" rtlCol="0" anchor="ctr">
            <a:noAutofit/>
          </a:bodyPr>
          <a:lstStyle/>
          <a:p>
            <a:r>
              <a:rPr lang="es-ES" sz="3200" dirty="0"/>
              <a:t>Eventos de JavaScript para interacción con el DOM</a:t>
            </a:r>
          </a:p>
        </p:txBody>
      </p:sp>
      <p:sp>
        <p:nvSpPr>
          <p:cNvPr id="4" name="Marcador de texto 3">
            <a:extLst>
              <a:ext uri="{FF2B5EF4-FFF2-40B4-BE49-F238E27FC236}">
                <a16:creationId xmlns:a16="http://schemas.microsoft.com/office/drawing/2014/main" id="{D1D9A264-990F-4382-84FB-A5A6AE9B4DB6}"/>
              </a:ext>
            </a:extLst>
          </p:cNvPr>
          <p:cNvSpPr>
            <a:spLocks noGrp="1"/>
          </p:cNvSpPr>
          <p:nvPr>
            <p:ph type="body" sz="half" idx="2"/>
          </p:nvPr>
        </p:nvSpPr>
        <p:spPr>
          <a:xfrm>
            <a:off x="304800" y="1912949"/>
            <a:ext cx="5153200" cy="4473542"/>
          </a:xfrm>
        </p:spPr>
        <p:txBody>
          <a:bodyPr/>
          <a:lstStyle/>
          <a:p>
            <a:r>
              <a:rPr lang="es-AR" dirty="0"/>
              <a:t>En el sitio se pueden visualizar 2 eventos de ratón. El primero en la página “index.html” en donde se produce un cambio de imagen. Al pasar el ratón por la imagen JS (JavaScript) luego se puede visualizar otra imagen 5 (HTML). El código utilizado se puede visualizar al final de este </a:t>
            </a:r>
            <a:r>
              <a:rPr lang="es-AR" dirty="0" err="1"/>
              <a:t>slide</a:t>
            </a:r>
            <a:r>
              <a:rPr lang="es-AR" dirty="0"/>
              <a:t>.</a:t>
            </a:r>
          </a:p>
          <a:p>
            <a:endParaRPr lang="es-AR" dirty="0"/>
          </a:p>
          <a:p>
            <a:endParaRPr lang="en-US" dirty="0"/>
          </a:p>
        </p:txBody>
      </p:sp>
      <p:pic>
        <p:nvPicPr>
          <p:cNvPr id="13" name="Imagen 12">
            <a:extLst>
              <a:ext uri="{FF2B5EF4-FFF2-40B4-BE49-F238E27FC236}">
                <a16:creationId xmlns:a16="http://schemas.microsoft.com/office/drawing/2014/main" id="{CC208C6C-B92C-41B3-B27E-D0DB15875216}"/>
              </a:ext>
            </a:extLst>
          </p:cNvPr>
          <p:cNvPicPr>
            <a:picLocks noChangeAspect="1"/>
          </p:cNvPicPr>
          <p:nvPr/>
        </p:nvPicPr>
        <p:blipFill rotWithShape="1">
          <a:blip r:embed="rId2"/>
          <a:srcRect r="44767" b="51747"/>
          <a:stretch/>
        </p:blipFill>
        <p:spPr>
          <a:xfrm>
            <a:off x="6096000" y="1617306"/>
            <a:ext cx="5718629" cy="2808856"/>
          </a:xfrm>
          <a:prstGeom prst="rect">
            <a:avLst/>
          </a:prstGeom>
        </p:spPr>
      </p:pic>
      <p:pic>
        <p:nvPicPr>
          <p:cNvPr id="15" name="Imagen 14">
            <a:extLst>
              <a:ext uri="{FF2B5EF4-FFF2-40B4-BE49-F238E27FC236}">
                <a16:creationId xmlns:a16="http://schemas.microsoft.com/office/drawing/2014/main" id="{8995BCE6-F475-4F3C-8222-446DE71D34F0}"/>
              </a:ext>
            </a:extLst>
          </p:cNvPr>
          <p:cNvPicPr>
            <a:picLocks noChangeAspect="1"/>
          </p:cNvPicPr>
          <p:nvPr/>
        </p:nvPicPr>
        <p:blipFill rotWithShape="1">
          <a:blip r:embed="rId3"/>
          <a:srcRect r="21156" b="43959"/>
          <a:stretch/>
        </p:blipFill>
        <p:spPr>
          <a:xfrm>
            <a:off x="377371" y="3658861"/>
            <a:ext cx="5718629" cy="2285256"/>
          </a:xfrm>
          <a:prstGeom prst="rect">
            <a:avLst/>
          </a:prstGeom>
        </p:spPr>
      </p:pic>
      <p:pic>
        <p:nvPicPr>
          <p:cNvPr id="17" name="Imagen 16">
            <a:extLst>
              <a:ext uri="{FF2B5EF4-FFF2-40B4-BE49-F238E27FC236}">
                <a16:creationId xmlns:a16="http://schemas.microsoft.com/office/drawing/2014/main" id="{05BDB5DF-7CFF-4F41-AD1C-8FF644BF0409}"/>
              </a:ext>
            </a:extLst>
          </p:cNvPr>
          <p:cNvPicPr>
            <a:picLocks noChangeAspect="1"/>
          </p:cNvPicPr>
          <p:nvPr/>
        </p:nvPicPr>
        <p:blipFill>
          <a:blip r:embed="rId4"/>
          <a:stretch>
            <a:fillRect/>
          </a:stretch>
        </p:blipFill>
        <p:spPr>
          <a:xfrm>
            <a:off x="377371" y="6067403"/>
            <a:ext cx="11382375" cy="638175"/>
          </a:xfrm>
          <a:prstGeom prst="rect">
            <a:avLst/>
          </a:prstGeom>
        </p:spPr>
      </p:pic>
    </p:spTree>
    <p:extLst>
      <p:ext uri="{BB962C8B-B14F-4D97-AF65-F5344CB8AC3E}">
        <p14:creationId xmlns:p14="http://schemas.microsoft.com/office/powerpoint/2010/main" val="227475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AB94F-5472-4ADB-A4CA-E098789F0DC6}"/>
              </a:ext>
            </a:extLst>
          </p:cNvPr>
          <p:cNvSpPr>
            <a:spLocks noGrp="1"/>
          </p:cNvSpPr>
          <p:nvPr>
            <p:ph type="title"/>
          </p:nvPr>
        </p:nvSpPr>
        <p:spPr>
          <a:xfrm>
            <a:off x="1024128" y="762124"/>
            <a:ext cx="10863072" cy="1158508"/>
          </a:xfrm>
        </p:spPr>
        <p:txBody>
          <a:bodyPr vert="horz" lIns="91440" tIns="45720" rIns="91440" bIns="45720" rtlCol="0" anchor="ctr">
            <a:noAutofit/>
          </a:bodyPr>
          <a:lstStyle/>
          <a:p>
            <a:r>
              <a:rPr lang="es-ES" sz="3200" dirty="0"/>
              <a:t>Eventos de JavaScript para interacción con el DOM</a:t>
            </a:r>
          </a:p>
        </p:txBody>
      </p:sp>
      <p:sp>
        <p:nvSpPr>
          <p:cNvPr id="4" name="Marcador de texto 3">
            <a:extLst>
              <a:ext uri="{FF2B5EF4-FFF2-40B4-BE49-F238E27FC236}">
                <a16:creationId xmlns:a16="http://schemas.microsoft.com/office/drawing/2014/main" id="{D1D9A264-990F-4382-84FB-A5A6AE9B4DB6}"/>
              </a:ext>
            </a:extLst>
          </p:cNvPr>
          <p:cNvSpPr>
            <a:spLocks noGrp="1"/>
          </p:cNvSpPr>
          <p:nvPr>
            <p:ph type="body" sz="half" idx="2"/>
          </p:nvPr>
        </p:nvSpPr>
        <p:spPr>
          <a:xfrm>
            <a:off x="304800" y="1912949"/>
            <a:ext cx="5153200" cy="4473542"/>
          </a:xfrm>
        </p:spPr>
        <p:txBody>
          <a:bodyPr/>
          <a:lstStyle/>
          <a:p>
            <a:r>
              <a:rPr lang="es-AR" dirty="0"/>
              <a:t>El segundo evento se encuentra en la página la página “formulario.html” donde se produce un cambio en el texto. Presenta el mensaje original “¡Suscríbete!” y luego al pasar el ratón por el texto, se puede visualizar  “¿</a:t>
            </a:r>
            <a:r>
              <a:rPr lang="es-AR" dirty="0" err="1"/>
              <a:t>Querés</a:t>
            </a:r>
            <a:r>
              <a:rPr lang="es-AR" dirty="0"/>
              <a:t> recibir en tu correo las últimas publicaciones, comentar y disfrutar de la mejor información escolar?.</a:t>
            </a:r>
          </a:p>
          <a:p>
            <a:r>
              <a:rPr lang="es-AR" dirty="0"/>
              <a:t>El código se puede visualizar en la página funcionesdeGrupo99.js en las filas 36 a la 44.</a:t>
            </a:r>
          </a:p>
          <a:p>
            <a:endParaRPr lang="en-US" dirty="0"/>
          </a:p>
        </p:txBody>
      </p:sp>
      <p:pic>
        <p:nvPicPr>
          <p:cNvPr id="7" name="Imagen 6">
            <a:extLst>
              <a:ext uri="{FF2B5EF4-FFF2-40B4-BE49-F238E27FC236}">
                <a16:creationId xmlns:a16="http://schemas.microsoft.com/office/drawing/2014/main" id="{5193B8FE-3143-4A93-9D3B-B8B737A57B90}"/>
              </a:ext>
            </a:extLst>
          </p:cNvPr>
          <p:cNvPicPr>
            <a:picLocks noChangeAspect="1"/>
          </p:cNvPicPr>
          <p:nvPr/>
        </p:nvPicPr>
        <p:blipFill rotWithShape="1">
          <a:blip r:embed="rId2"/>
          <a:srcRect t="28826" r="833"/>
          <a:stretch/>
        </p:blipFill>
        <p:spPr>
          <a:xfrm>
            <a:off x="6284682" y="1611668"/>
            <a:ext cx="5715000" cy="2306136"/>
          </a:xfrm>
          <a:prstGeom prst="rect">
            <a:avLst/>
          </a:prstGeom>
        </p:spPr>
      </p:pic>
      <p:pic>
        <p:nvPicPr>
          <p:cNvPr id="9" name="Imagen 8">
            <a:extLst>
              <a:ext uri="{FF2B5EF4-FFF2-40B4-BE49-F238E27FC236}">
                <a16:creationId xmlns:a16="http://schemas.microsoft.com/office/drawing/2014/main" id="{4A05E5D8-F75B-4B88-96AB-83404E2AAF7B}"/>
              </a:ext>
            </a:extLst>
          </p:cNvPr>
          <p:cNvPicPr>
            <a:picLocks noChangeAspect="1"/>
          </p:cNvPicPr>
          <p:nvPr/>
        </p:nvPicPr>
        <p:blipFill rotWithShape="1">
          <a:blip r:embed="rId3"/>
          <a:srcRect b="28137"/>
          <a:stretch/>
        </p:blipFill>
        <p:spPr>
          <a:xfrm>
            <a:off x="6230882" y="4116295"/>
            <a:ext cx="5768800" cy="2330765"/>
          </a:xfrm>
          <a:prstGeom prst="rect">
            <a:avLst/>
          </a:prstGeom>
        </p:spPr>
      </p:pic>
      <p:pic>
        <p:nvPicPr>
          <p:cNvPr id="5" name="Imagen 4">
            <a:extLst>
              <a:ext uri="{FF2B5EF4-FFF2-40B4-BE49-F238E27FC236}">
                <a16:creationId xmlns:a16="http://schemas.microsoft.com/office/drawing/2014/main" id="{FF423372-6354-48F4-9D3E-3E948B7F3176}"/>
              </a:ext>
            </a:extLst>
          </p:cNvPr>
          <p:cNvPicPr>
            <a:picLocks noChangeAspect="1"/>
          </p:cNvPicPr>
          <p:nvPr/>
        </p:nvPicPr>
        <p:blipFill>
          <a:blip r:embed="rId4"/>
          <a:stretch>
            <a:fillRect/>
          </a:stretch>
        </p:blipFill>
        <p:spPr>
          <a:xfrm>
            <a:off x="192318" y="4471009"/>
            <a:ext cx="5903682" cy="1181894"/>
          </a:xfrm>
          <a:prstGeom prst="rect">
            <a:avLst/>
          </a:prstGeom>
        </p:spPr>
      </p:pic>
    </p:spTree>
    <p:extLst>
      <p:ext uri="{BB962C8B-B14F-4D97-AF65-F5344CB8AC3E}">
        <p14:creationId xmlns:p14="http://schemas.microsoft.com/office/powerpoint/2010/main" val="2101752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132</TotalTime>
  <Words>625</Words>
  <Application>Microsoft Office PowerPoint</Application>
  <PresentationFormat>Panorámica</PresentationFormat>
  <Paragraphs>60</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Tw Cen MT</vt:lpstr>
      <vt:lpstr>Tw Cen MT Condensed</vt:lpstr>
      <vt:lpstr>Wingdings 3</vt:lpstr>
      <vt:lpstr>Integral</vt:lpstr>
      <vt:lpstr>Periódico digital “buenas nuevas” Programación web i</vt:lpstr>
      <vt:lpstr>Índice del proyecto</vt:lpstr>
      <vt:lpstr>Validación de campos vacíos mediante Boostrap y JavaScript</vt:lpstr>
      <vt:lpstr>Validación de campos vacíos mediante Boostrap y JavaScript</vt:lpstr>
      <vt:lpstr>Creación de una función con JavaScript para calculo de fechas</vt:lpstr>
      <vt:lpstr>Botón enviar en formulario y Alert</vt:lpstr>
      <vt:lpstr>Mostrar en pantalla datos procesados</vt:lpstr>
      <vt:lpstr>Eventos de JavaScript para interacción con el DOM</vt:lpstr>
      <vt:lpstr>Eventos de JavaScript para interacción con el DOM</vt:lpstr>
      <vt:lpstr>Publicación del sitio en hosting gratuito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Periódico digital “buenas nuevas” Programación web i</dc:title>
  <dc:creator>yamil salomon</dc:creator>
  <cp:lastModifiedBy>yamil salomon</cp:lastModifiedBy>
  <cp:revision>9</cp:revision>
  <dcterms:created xsi:type="dcterms:W3CDTF">2021-11-14T19:23:36Z</dcterms:created>
  <dcterms:modified xsi:type="dcterms:W3CDTF">2021-11-15T01:39:42Z</dcterms:modified>
</cp:coreProperties>
</file>