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1EC8-7B69-4B9B-9279-9AD3FEAA44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B7F5-7EF7-4A10-A2C4-DA1258A3DC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马克思关于人的本质的科学论述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400" b="1" smtClean="0">
                <a:ea typeface="仿宋_GB2312" pitchFamily="49" charset="-122"/>
              </a:rPr>
              <a:t>“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劳动或实践是人的本质</a:t>
            </a:r>
            <a:r>
              <a:rPr lang="zh-CN" altLang="en-US" sz="2400" b="1" smtClean="0">
                <a:ea typeface="仿宋_GB2312" pitchFamily="49" charset="-122"/>
              </a:rPr>
              <a:t>”</a:t>
            </a:r>
            <a:endParaRPr lang="zh-CN" altLang="en-US" sz="2400" b="1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《1844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年经济学哲学手稿</a:t>
            </a:r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中指出：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人的类特性恰恰就是自由的自觉的活动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实践活动是人和动物的最本质的区别，也是产生和决定人的其他所有特性的根据。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动物只是按照它所属的那个种的尺度和需要来建造，而人却懂得按照任何一个种的尺度来进行生产，并且懂得怎样把自己内在尺度运用到对象上去。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400" b="1" smtClean="0">
                <a:solidFill>
                  <a:srgbClr val="FF3300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人的本质是一切社会关系的总和</a:t>
            </a:r>
            <a:r>
              <a:rPr lang="zh-CN" altLang="en-US" sz="2400" b="1" smtClean="0">
                <a:solidFill>
                  <a:srgbClr val="FF3300"/>
                </a:solidFill>
                <a:ea typeface="仿宋_GB2312" pitchFamily="49" charset="-122"/>
              </a:rPr>
              <a:t>”</a:t>
            </a:r>
            <a:endParaRPr lang="zh-CN" altLang="en-US" sz="2400" b="1" smtClean="0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《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关于费尔巴哈的提纲</a:t>
            </a:r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中指出：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人的本质不是单个人所固有的抽象物，在其现实性上，它是一切社会关系的总和。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endParaRPr lang="zh-CN" altLang="en-US" sz="2400" b="1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马克思认为，凡是有某种关系存在的地方，这种关系都是为我而存在的；动物不对什么东西发生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关系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，而且根本没有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关系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人类社会存在两种关系，自然关系和社会关系，由后者决定人的本质。在一切社会关系中，生产关系是主要的社会关系，是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决定其余一切关系的基本的原始的关系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。在生产关系的基础之上，人们进一步形成了政治的、法律的、道德的、宗教的以及行业间的等复杂的社会交往，并从不同侧面、不同层次映现着人的本质。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400" b="1" smtClean="0">
                <a:ea typeface="仿宋_GB2312" pitchFamily="49" charset="-122"/>
              </a:rPr>
              <a:t>“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人的需要是人的本质</a:t>
            </a:r>
            <a:r>
              <a:rPr lang="zh-CN" altLang="en-US" sz="2400" b="1" smtClean="0">
                <a:ea typeface="仿宋_GB2312" pitchFamily="49" charset="-122"/>
              </a:rPr>
              <a:t>”</a:t>
            </a:r>
            <a:endParaRPr lang="zh-CN" altLang="en-US" sz="2400" b="1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德意志意识形态</a:t>
            </a:r>
            <a:r>
              <a:rPr lang="en-US" altLang="zh-CN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中指出：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他们的需要即他们的本性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“</a:t>
            </a:r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需要的发展是人的本质力量的新的证明和人的本质的新的充实</a:t>
            </a:r>
            <a:r>
              <a:rPr lang="zh-CN" altLang="en-US" sz="2400" b="1" smtClean="0">
                <a:solidFill>
                  <a:schemeClr val="tx1"/>
                </a:solidFill>
                <a:ea typeface="仿宋_GB2312" pitchFamily="49" charset="-122"/>
              </a:rPr>
              <a:t>”</a:t>
            </a:r>
            <a:endParaRPr lang="zh-CN" altLang="en-US" sz="2400" b="1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人类发展史，就是一部人的需要即人的本性的不断改变和发展的历史。离开了人的需要，人的一切实践活动和一切社会关系都将不复存在。</a:t>
            </a:r>
          </a:p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劳动是人的第一需要。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2124075" y="981075"/>
            <a:ext cx="6399213" cy="1100138"/>
            <a:chOff x="2717841" y="660070"/>
            <a:chExt cx="8532051" cy="1466850"/>
          </a:xfrm>
        </p:grpSpPr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2717841" y="660070"/>
              <a:ext cx="1614488" cy="1466850"/>
              <a:chOff x="-12113" y="100897"/>
              <a:chExt cx="1235075" cy="1168400"/>
            </a:xfrm>
          </p:grpSpPr>
          <p:pic>
            <p:nvPicPr>
              <p:cNvPr id="101392" name="图片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2113" y="100897"/>
                <a:ext cx="1235075" cy="116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393" name="矩形 6"/>
              <p:cNvSpPr>
                <a:spLocks noChangeArrowheads="1"/>
              </p:cNvSpPr>
              <p:nvPr/>
            </p:nvSpPr>
            <p:spPr bwMode="auto">
              <a:xfrm>
                <a:off x="287911" y="314825"/>
                <a:ext cx="659253" cy="686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600">
                    <a:solidFill>
                      <a:srgbClr val="262626"/>
                    </a:solidFill>
                    <a:latin typeface="华文行楷" pitchFamily="2" charset="-122"/>
                    <a:ea typeface="华文行楷" pitchFamily="2" charset="-122"/>
                    <a:sym typeface="华文行楷" pitchFamily="2" charset="-122"/>
                  </a:rPr>
                  <a:t>壹</a:t>
                </a:r>
                <a:endParaRPr lang="zh-CN" altLang="en-US" sz="3600"/>
              </a:p>
            </p:txBody>
          </p:sp>
        </p:grpSp>
        <p:sp>
          <p:nvSpPr>
            <p:cNvPr id="101391" name="文本框 31"/>
            <p:cNvSpPr>
              <a:spLocks noChangeArrowheads="1"/>
            </p:cNvSpPr>
            <p:nvPr/>
          </p:nvSpPr>
          <p:spPr bwMode="auto">
            <a:xfrm flipH="1">
              <a:off x="4107851" y="988518"/>
              <a:ext cx="7142041" cy="666750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lIns="135000"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马克思主义关于人的本质的认识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1379" name="图片 10"/>
          <p:cNvPicPr>
            <a:picLocks noChangeAspect="1" noChangeArrowheads="1"/>
          </p:cNvPicPr>
          <p:nvPr/>
        </p:nvPicPr>
        <p:blipFill>
          <a:blip r:embed="rId3" cstate="print"/>
          <a:srcRect l="6421" t="5219" r="46947" b="43053"/>
          <a:stretch>
            <a:fillRect/>
          </a:stretch>
        </p:blipFill>
        <p:spPr bwMode="auto">
          <a:xfrm>
            <a:off x="166688" y="3967163"/>
            <a:ext cx="779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图片 11"/>
          <p:cNvPicPr>
            <a:picLocks noChangeAspect="1" noChangeArrowheads="1"/>
          </p:cNvPicPr>
          <p:nvPr/>
        </p:nvPicPr>
        <p:blipFill>
          <a:blip r:embed="rId4" cstate="print"/>
          <a:srcRect l="24518" t="34972" r="7750"/>
          <a:stretch>
            <a:fillRect/>
          </a:stretch>
        </p:blipFill>
        <p:spPr bwMode="auto">
          <a:xfrm>
            <a:off x="1189038" y="2130425"/>
            <a:ext cx="7524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2124075" y="3068638"/>
            <a:ext cx="5876925" cy="1123950"/>
            <a:chOff x="2687617" y="2369725"/>
            <a:chExt cx="7836560" cy="1498600"/>
          </a:xfrm>
        </p:grpSpPr>
        <p:grpSp>
          <p:nvGrpSpPr>
            <p:cNvPr id="6" name="组合 34"/>
            <p:cNvGrpSpPr>
              <a:grpSpLocks/>
            </p:cNvGrpSpPr>
            <p:nvPr/>
          </p:nvGrpSpPr>
          <p:grpSpPr bwMode="auto">
            <a:xfrm>
              <a:off x="2687617" y="2369725"/>
              <a:ext cx="1643063" cy="1498600"/>
              <a:chOff x="26843" y="189101"/>
              <a:chExt cx="1235075" cy="1168400"/>
            </a:xfrm>
          </p:grpSpPr>
          <p:pic>
            <p:nvPicPr>
              <p:cNvPr id="101388" name="图片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843" y="189101"/>
                <a:ext cx="1235075" cy="116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389" name="矩形 38"/>
              <p:cNvSpPr>
                <a:spLocks noChangeArrowheads="1"/>
              </p:cNvSpPr>
              <p:nvPr/>
            </p:nvSpPr>
            <p:spPr bwMode="auto">
              <a:xfrm>
                <a:off x="364674" y="421910"/>
                <a:ext cx="647788" cy="6718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600">
                    <a:solidFill>
                      <a:srgbClr val="262626"/>
                    </a:solidFill>
                    <a:latin typeface="华文行楷" pitchFamily="2" charset="-122"/>
                    <a:ea typeface="华文行楷" pitchFamily="2" charset="-122"/>
                    <a:sym typeface="华文行楷" pitchFamily="2" charset="-122"/>
                  </a:rPr>
                  <a:t>贰</a:t>
                </a:r>
                <a:endParaRPr lang="zh-CN" altLang="en-US" sz="3600"/>
              </a:p>
            </p:txBody>
          </p:sp>
        </p:grpSp>
        <p:sp>
          <p:nvSpPr>
            <p:cNvPr id="101387" name="文本框 31"/>
            <p:cNvSpPr>
              <a:spLocks noChangeArrowheads="1"/>
            </p:cNvSpPr>
            <p:nvPr/>
          </p:nvSpPr>
          <p:spPr bwMode="auto">
            <a:xfrm flipH="1">
              <a:off x="4090040" y="2685576"/>
              <a:ext cx="6434137" cy="633412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lIns="135000"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人生价值的评价与实现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1382" name="TextBox 1"/>
          <p:cNvSpPr txBox="1">
            <a:spLocks noChangeArrowheads="1"/>
          </p:cNvSpPr>
          <p:nvPr/>
        </p:nvSpPr>
        <p:spPr bwMode="auto">
          <a:xfrm>
            <a:off x="484188" y="2089150"/>
            <a:ext cx="120015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/>
            <a:r>
              <a:rPr lang="zh-CN" altLang="en-US" sz="6600">
                <a:latin typeface="华文行楷" pitchFamily="2" charset="-122"/>
                <a:ea typeface="华文行楷" pitchFamily="2" charset="-122"/>
              </a:rPr>
              <a:t>小结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76600" y="1773238"/>
            <a:ext cx="437356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15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）“劳动或实践是人的本质”</a:t>
            </a:r>
          </a:p>
          <a:p>
            <a:pPr eaLnBrk="0" hangingPunct="0">
              <a:lnSpc>
                <a:spcPts val="215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）“人的本质是一切社会关系的总和”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215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）“人的需要是人的本质”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劳动是人的第一需要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203575" y="3860800"/>
            <a:ext cx="4746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）能力有大小与贡献需尽力相统一</a:t>
            </a:r>
            <a:endParaRPr lang="zh-CN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完善自身与贡献社会相统一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）物质贡献与精神贡献相统一</a:t>
            </a:r>
            <a:endParaRPr lang="zh-CN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）动机与效果相统一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2475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385" name="标题 16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479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马克思关于人的本质的科学论述</vt:lpstr>
      <vt:lpstr>幻灯片 2</vt:lpstr>
      <vt:lpstr>幻灯片 3</vt:lpstr>
      <vt:lpstr>幻灯片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马克思关于人的本质的科学论述</dc:title>
  <dc:creator>lihong</dc:creator>
  <cp:lastModifiedBy>lihong</cp:lastModifiedBy>
  <cp:revision>1</cp:revision>
  <dcterms:created xsi:type="dcterms:W3CDTF">2021-11-19T07:21:58Z</dcterms:created>
  <dcterms:modified xsi:type="dcterms:W3CDTF">2021-11-19T07:23:08Z</dcterms:modified>
</cp:coreProperties>
</file>