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7" r:id="rId4"/>
    <p:sldId id="265" r:id="rId5"/>
    <p:sldId id="261" r:id="rId6"/>
    <p:sldId id="270" r:id="rId7"/>
    <p:sldId id="271" r:id="rId8"/>
    <p:sldId id="272" r:id="rId9"/>
    <p:sldId id="275" r:id="rId10"/>
    <p:sldId id="273" r:id="rId11"/>
    <p:sldId id="27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4" y="-46"/>
      </p:cViewPr>
      <p:guideLst>
        <p:guide orient="horz" pos="2151"/>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400" y="1752601"/>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914400" y="3611607"/>
            <a:ext cx="103632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5020" y="4953000"/>
            <a:ext cx="12197020"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fld id="{D49DFA94-6A3E-4E76-92F6-414D74CA707D}" type="datetimeFigureOut">
              <a:rPr lang="zh-CN" altLang="en-US" smtClean="0"/>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lstStyle>
          <a:p>
            <a:fld id="{164CC686-99BA-4894-B299-769DAEBAC44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1481329"/>
            <a:ext cx="109728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49DFA94-6A3E-4E76-92F6-414D74CA70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CC686-99BA-4894-B299-769DAEBAC44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25351" y="274640"/>
            <a:ext cx="236996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41"/>
            <a:ext cx="84328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49DFA94-6A3E-4E76-92F6-414D74CA70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CC686-99BA-4894-B299-769DAEBAC44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49DFA94-6A3E-4E76-92F6-414D74CA70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CC686-99BA-4894-B299-769DAEBAC442}" type="slidenum">
              <a:rPr lang="zh-CN" altLang="en-US" smtClean="0"/>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D49DFA94-6A3E-4E76-92F6-414D74CA707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64CC686-99BA-4894-B299-769DAEBAC442}" type="slidenum">
              <a:rPr lang="zh-CN" altLang="en-US" smtClean="0"/>
            </a:fld>
            <a:endParaRPr lang="zh-CN" altLang="en-US"/>
          </a:p>
        </p:txBody>
      </p:sp>
      <p:sp>
        <p:nvSpPr>
          <p:cNvPr id="7" name="燕尾形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481328"/>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197600" y="1481328"/>
            <a:ext cx="53848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D49DFA94-6A3E-4E76-92F6-414D74CA707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4CC686-99BA-4894-B299-769DAEBAC442}" type="slidenum">
              <a:rPr lang="zh-CN" altLang="en-US" smtClean="0"/>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9728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6193368"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609600" y="1444294"/>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193367" y="1444294"/>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D49DFA94-6A3E-4E76-92F6-414D74CA707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64CC686-99BA-4894-B299-769DAEBAC442}"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49DFA94-6A3E-4E76-92F6-414D74CA707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64CC686-99BA-4894-B299-769DAEBAC442}" type="slidenum">
              <a:rPr lang="zh-CN" altLang="en-US" smtClean="0"/>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9DFA94-6A3E-4E76-92F6-414D74CA707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64CC686-99BA-4894-B299-769DAEBAC44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8969376" y="6407944"/>
            <a:ext cx="2560320" cy="365760"/>
          </a:xfrm>
        </p:spPr>
        <p:txBody>
          <a:bodyPr/>
          <a:lstStyle/>
          <a:p>
            <a:fld id="{D49DFA94-6A3E-4E76-92F6-414D74CA707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64CC686-99BA-4894-B299-769DAEBAC442}"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521643" y="5443402"/>
            <a:ext cx="95504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fld id="{D49DFA94-6A3E-4E76-92F6-414D74CA707D}" type="datetimeFigureOut">
              <a:rPr lang="zh-CN" altLang="en-US" smtClean="0"/>
            </a:fld>
            <a:endParaRPr lang="zh-CN" altLang="en-US"/>
          </a:p>
        </p:txBody>
      </p:sp>
      <p:sp>
        <p:nvSpPr>
          <p:cNvPr id="6" name="页脚占位符 5"/>
          <p:cNvSpPr>
            <a:spLocks noGrp="1"/>
          </p:cNvSpPr>
          <p:nvPr>
            <p:ph type="ftr" sz="quarter" idx="11"/>
          </p:nvPr>
        </p:nvSpPr>
        <p:spPr>
          <a:xfrm>
            <a:off x="5840096" y="6407944"/>
            <a:ext cx="3134241" cy="365125"/>
          </a:xfrm>
        </p:spPr>
        <p:txBody>
          <a:bodyPr/>
          <a:lstStyle>
            <a:lvl1pPr>
              <a:defRPr>
                <a:solidFill>
                  <a:schemeClr val="tx1"/>
                </a:solidFill>
              </a:defRPr>
            </a:lvl1pPr>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lstStyle>
          <a:p>
            <a:fld id="{164CC686-99BA-4894-B299-769DAEBAC442}" type="slidenum">
              <a:rPr lang="zh-CN" altLang="en-US" smtClean="0"/>
            </a:fld>
            <a:endParaRPr lang="zh-CN" altLang="en-US"/>
          </a:p>
        </p:txBody>
      </p:sp>
      <p:sp>
        <p:nvSpPr>
          <p:cNvPr id="2" name="标题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12316" y="5787738"/>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8056" y="5791253"/>
            <a:ext cx="4536419"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12316" y="5787738"/>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609600" y="1481328"/>
            <a:ext cx="109728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lstStyle>
          <a:p>
            <a:fld id="{D49DFA94-6A3E-4E76-92F6-414D74CA707D}" type="datetimeFigureOut">
              <a:rPr lang="zh-CN" altLang="en-US" smtClean="0"/>
            </a:fld>
            <a:endParaRPr lang="zh-CN" altLang="en-US"/>
          </a:p>
        </p:txBody>
      </p:sp>
      <p:sp>
        <p:nvSpPr>
          <p:cNvPr id="22" name="页脚占位符 21"/>
          <p:cNvSpPr>
            <a:spLocks noGrp="1"/>
          </p:cNvSpPr>
          <p:nvPr>
            <p:ph type="ftr" sz="quarter" idx="3"/>
          </p:nvPr>
        </p:nvSpPr>
        <p:spPr>
          <a:xfrm>
            <a:off x="5840096" y="6407944"/>
            <a:ext cx="3134241" cy="365125"/>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18" name="灯片编号占位符 17"/>
          <p:cNvSpPr>
            <a:spLocks noGrp="1"/>
          </p:cNvSpPr>
          <p:nvPr>
            <p:ph type="sldNum" sz="quarter" idx="4"/>
          </p:nvPr>
        </p:nvSpPr>
        <p:spPr>
          <a:xfrm>
            <a:off x="11529696" y="6407944"/>
            <a:ext cx="487680" cy="365125"/>
          </a:xfrm>
          <a:prstGeom prst="rect">
            <a:avLst/>
          </a:prstGeom>
        </p:spPr>
        <p:txBody>
          <a:bodyPr vert="horz" anchor="b"/>
          <a:lstStyle>
            <a:lvl1pPr algn="r" eaLnBrk="1" latinLnBrk="0" hangingPunct="1">
              <a:defRPr kumimoji="0" sz="1000" b="0">
                <a:solidFill>
                  <a:schemeClr val="tx1"/>
                </a:solidFill>
              </a:defRPr>
            </a:lvl1pPr>
          </a:lstStyle>
          <a:p>
            <a:fld id="{164CC686-99BA-4894-B299-769DAEBAC44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47528" y="1772816"/>
            <a:ext cx="8424936" cy="1829761"/>
          </a:xfrm>
        </p:spPr>
        <p:txBody>
          <a:bodyPr>
            <a:normAutofit/>
          </a:bodyPr>
          <a:lstStyle/>
          <a:p>
            <a:r>
              <a:rPr lang="zh-CN" altLang="en-US" sz="4000" dirty="0" smtClean="0">
                <a:solidFill>
                  <a:srgbClr val="FF0000"/>
                </a:solidFill>
              </a:rPr>
              <a:t>第四讲 中国精神是兴国强国之魂 </a:t>
            </a:r>
            <a:endParaRPr lang="zh-CN" altLang="en-US" sz="4000" dirty="0">
              <a:solidFill>
                <a:srgbClr val="FF0000"/>
              </a:solidFill>
            </a:endParaRP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b="1" dirty="0" smtClean="0">
                <a:latin typeface="华文仿宋" pitchFamily="2" charset="-122"/>
                <a:ea typeface="华文仿宋" pitchFamily="2" charset="-122"/>
              </a:rPr>
              <a:t>中国共产党是中国精神的忠实继承者和坚定弘扬者。百年前，中国共产党的先驱们创建了中国共产党，形成了</a:t>
            </a:r>
            <a:r>
              <a:rPr lang="zh-CN" altLang="en-US" b="1" dirty="0" smtClean="0">
                <a:solidFill>
                  <a:srgbClr val="C00000"/>
                </a:solidFill>
                <a:latin typeface="华文仿宋" pitchFamily="2" charset="-122"/>
                <a:ea typeface="华文仿宋" pitchFamily="2" charset="-122"/>
              </a:rPr>
              <a:t>坚持真理、坚守理想，践行初心、担当使命，不怕牺牲、英勇斗争，对党忠诚、不负人民的伟大建党精神。</a:t>
            </a:r>
            <a:endParaRPr lang="en-US" altLang="zh-CN" b="1" dirty="0" smtClean="0">
              <a:solidFill>
                <a:srgbClr val="C00000"/>
              </a:solidFill>
              <a:latin typeface="华文仿宋" pitchFamily="2" charset="-122"/>
              <a:ea typeface="华文仿宋" pitchFamily="2" charset="-122"/>
            </a:endParaRPr>
          </a:p>
          <a:p>
            <a:r>
              <a:rPr lang="zh-CN" altLang="en-US" b="1" dirty="0" smtClean="0">
                <a:solidFill>
                  <a:srgbClr val="C00000"/>
                </a:solidFill>
                <a:latin typeface="华文仿宋" pitchFamily="2" charset="-122"/>
                <a:ea typeface="华文仿宋" pitchFamily="2" charset="-122"/>
              </a:rPr>
              <a:t>中国共产党人的精神谱系。</a:t>
            </a:r>
            <a:endParaRPr lang="en-US" altLang="zh-CN" b="1" dirty="0" smtClean="0">
              <a:solidFill>
                <a:srgbClr val="C00000"/>
              </a:solidFill>
              <a:latin typeface="华文仿宋" pitchFamily="2" charset="-122"/>
              <a:ea typeface="华文仿宋" pitchFamily="2" charset="-122"/>
            </a:endParaRPr>
          </a:p>
          <a:p>
            <a:endParaRPr lang="zh-CN" altLang="en-US" b="1" dirty="0">
              <a:solidFill>
                <a:srgbClr val="C00000"/>
              </a:solidFill>
              <a:latin typeface="华文仿宋" pitchFamily="2" charset="-122"/>
              <a:ea typeface="华文仿宋" pitchFamily="2"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b="1" dirty="0" smtClean="0">
                <a:latin typeface="仿宋" panose="02010609060101010101" pitchFamily="49" charset="-122"/>
                <a:ea typeface="仿宋" panose="02010609060101010101" pitchFamily="49" charset="-122"/>
              </a:rPr>
              <a:t>  2013</a:t>
            </a:r>
            <a:r>
              <a:rPr lang="zh-CN" altLang="en-US" b="1" dirty="0" smtClean="0">
                <a:latin typeface="仿宋" panose="02010609060101010101" pitchFamily="49" charset="-122"/>
                <a:ea typeface="仿宋" panose="02010609060101010101" pitchFamily="49" charset="-122"/>
              </a:rPr>
              <a:t>年</a:t>
            </a:r>
            <a:r>
              <a:rPr lang="en-US" altLang="zh-CN" b="1" dirty="0" smtClean="0">
                <a:latin typeface="仿宋" panose="02010609060101010101" pitchFamily="49" charset="-122"/>
                <a:ea typeface="仿宋" panose="02010609060101010101" pitchFamily="49" charset="-122"/>
              </a:rPr>
              <a:t>3</a:t>
            </a:r>
            <a:r>
              <a:rPr lang="zh-CN" altLang="en-US" b="1" dirty="0" smtClean="0">
                <a:latin typeface="仿宋" panose="02010609060101010101" pitchFamily="49" charset="-122"/>
                <a:ea typeface="仿宋" panose="02010609060101010101" pitchFamily="49" charset="-122"/>
              </a:rPr>
              <a:t>月</a:t>
            </a:r>
            <a:r>
              <a:rPr lang="en-US" altLang="zh-CN" b="1" dirty="0" smtClean="0">
                <a:latin typeface="仿宋" panose="02010609060101010101" pitchFamily="49" charset="-122"/>
                <a:ea typeface="仿宋" panose="02010609060101010101" pitchFamily="49" charset="-122"/>
              </a:rPr>
              <a:t>17</a:t>
            </a:r>
            <a:r>
              <a:rPr lang="zh-CN" altLang="en-US" b="1" dirty="0" smtClean="0">
                <a:latin typeface="仿宋" panose="02010609060101010101" pitchFamily="49" charset="-122"/>
                <a:ea typeface="仿宋" panose="02010609060101010101" pitchFamily="49" charset="-122"/>
              </a:rPr>
              <a:t>日，习近平总书记在第十二届全国人民代表大会第一次会议上指出：</a:t>
            </a:r>
            <a:r>
              <a:rPr lang="zh-CN" altLang="en-US" b="1" dirty="0" smtClean="0">
                <a:solidFill>
                  <a:srgbClr val="FF0000"/>
                </a:solidFill>
                <a:latin typeface="仿宋" panose="02010609060101010101" pitchFamily="49" charset="-122"/>
                <a:ea typeface="仿宋" panose="02010609060101010101" pitchFamily="49" charset="-122"/>
              </a:rPr>
              <a:t>“实现中国梦必须弘扬中国精神。</a:t>
            </a:r>
            <a:r>
              <a:rPr lang="zh-CN" altLang="en-US" b="1" dirty="0" smtClean="0">
                <a:latin typeface="仿宋" panose="02010609060101010101" pitchFamily="49" charset="-122"/>
                <a:ea typeface="仿宋" panose="02010609060101010101" pitchFamily="49" charset="-122"/>
              </a:rPr>
              <a:t>这就是以爱国主义为核心的民族精神，以改革创新为核心的时代精神。</a:t>
            </a:r>
            <a:r>
              <a:rPr lang="zh-CN" altLang="en-US" b="1" dirty="0" smtClean="0">
                <a:solidFill>
                  <a:srgbClr val="FF0000"/>
                </a:solidFill>
                <a:latin typeface="仿宋" panose="02010609060101010101" pitchFamily="49" charset="-122"/>
                <a:ea typeface="仿宋" panose="02010609060101010101" pitchFamily="49" charset="-122"/>
              </a:rPr>
              <a:t>这种精神是凝心聚力的兴国之魂、强国之魂。”</a:t>
            </a:r>
            <a:endParaRPr lang="zh-CN" altLang="en-US" b="1" dirty="0">
              <a:solidFill>
                <a:srgbClr val="FF0000"/>
              </a:solidFill>
              <a:latin typeface="仿宋" panose="02010609060101010101" pitchFamily="49" charset="-122"/>
              <a:ea typeface="仿宋" panose="02010609060101010101" pitchFamily="49"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855" indent="0">
              <a:buNone/>
            </a:pPr>
            <a:r>
              <a:rPr lang="en-US" altLang="zh-CN" b="1" dirty="0" smtClean="0">
                <a:solidFill>
                  <a:srgbClr val="C00000"/>
                </a:solidFill>
              </a:rPr>
              <a:t>  1.</a:t>
            </a:r>
            <a:r>
              <a:rPr lang="zh-CN" altLang="zh-CN" b="1" dirty="0" smtClean="0">
                <a:solidFill>
                  <a:srgbClr val="C00000"/>
                </a:solidFill>
              </a:rPr>
              <a:t>中华民族有着崇尚精神的优秀传统。</a:t>
            </a:r>
            <a:endParaRPr lang="zh-CN" altLang="zh-CN" b="1" dirty="0" smtClean="0">
              <a:solidFill>
                <a:srgbClr val="C00000"/>
              </a:solidFill>
            </a:endParaRPr>
          </a:p>
          <a:p>
            <a:endParaRPr lang="en-US" altLang="zh-CN" dirty="0" smtClean="0"/>
          </a:p>
          <a:p>
            <a:pPr marL="109855" indent="0">
              <a:buNone/>
            </a:pPr>
            <a:r>
              <a:rPr lang="en-US" altLang="zh-CN" dirty="0" smtClean="0"/>
              <a:t>   </a:t>
            </a:r>
            <a:r>
              <a:rPr lang="zh-CN" altLang="zh-CN" dirty="0" smtClean="0"/>
              <a:t>国家精神是一个国家在长期的历史进程和社会实践中，根据自身生产力水平和社会发展需要而进行的创造性意识活动的结果，它集中反映着一个国家在价值理念和精神追求、民族文化和国民性格、宗教信仰和风俗习惯等方面的共同特质，是一个国家生命力、创造力和凝聚力的集中体现。</a:t>
            </a:r>
            <a:endParaRPr lang="zh-CN" altLang="zh-CN" dirty="0" smtClean="0"/>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pPr marL="109855" indent="0">
              <a:buNone/>
            </a:pPr>
            <a:r>
              <a:rPr lang="en-US" altLang="zh-CN" b="1" dirty="0" smtClean="0">
                <a:solidFill>
                  <a:srgbClr val="C00000"/>
                </a:solidFill>
              </a:rPr>
              <a:t>  2.</a:t>
            </a:r>
            <a:r>
              <a:rPr lang="zh-CN" altLang="zh-CN" b="1" dirty="0" smtClean="0">
                <a:solidFill>
                  <a:srgbClr val="C00000"/>
                </a:solidFill>
              </a:rPr>
              <a:t>中国精神处于不断发展和嬗变之中。</a:t>
            </a:r>
            <a:endParaRPr lang="en-US" altLang="zh-CN" b="1" dirty="0" smtClean="0">
              <a:solidFill>
                <a:srgbClr val="C00000"/>
              </a:solidFill>
            </a:endParaRPr>
          </a:p>
          <a:p>
            <a:endParaRPr lang="en-US" altLang="zh-CN" b="1" dirty="0" smtClean="0">
              <a:latin typeface="华文仿宋" pitchFamily="2" charset="-122"/>
              <a:ea typeface="华文仿宋" pitchFamily="2" charset="-122"/>
            </a:endParaRPr>
          </a:p>
          <a:p>
            <a:endParaRPr lang="zh-CN" altLang="zh-CN" dirty="0" smtClean="0">
              <a:solidFill>
                <a:srgbClr val="C00000"/>
              </a:solidFill>
            </a:endParaRPr>
          </a:p>
          <a:p>
            <a:endParaRPr lang="zh-CN" altLang="en-US" dirty="0"/>
          </a:p>
        </p:txBody>
      </p:sp>
      <p:sp>
        <p:nvSpPr>
          <p:cNvPr id="10" name="标题 9"/>
          <p:cNvSpPr>
            <a:spLocks noGrp="1"/>
          </p:cNvSpPr>
          <p:nvPr>
            <p:ph type="title"/>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6" name="内容占位符 5"/>
          <p:cNvSpPr>
            <a:spLocks noGrp="1"/>
          </p:cNvSpPr>
          <p:nvPr>
            <p:ph sz="quarter" idx="2"/>
          </p:nvPr>
        </p:nvSpPr>
        <p:spPr/>
        <p:txBody>
          <a:bodyPr/>
          <a:lstStyle/>
          <a:p>
            <a:r>
              <a:rPr lang="zh-CN" altLang="en-US" b="1" dirty="0" smtClean="0"/>
              <a:t>（</a:t>
            </a:r>
            <a:r>
              <a:rPr lang="en-US" altLang="zh-CN" b="1" dirty="0" smtClean="0"/>
              <a:t>1</a:t>
            </a:r>
            <a:r>
              <a:rPr lang="zh-CN" altLang="en-US" b="1" dirty="0" smtClean="0"/>
              <a:t>）</a:t>
            </a:r>
            <a:r>
              <a:rPr lang="zh-CN" altLang="zh-CN" b="1" dirty="0" smtClean="0"/>
              <a:t>多难兴邦，救亡图存</a:t>
            </a:r>
            <a:endParaRPr lang="zh-CN" altLang="en-US" dirty="0"/>
          </a:p>
        </p:txBody>
      </p:sp>
      <p:sp>
        <p:nvSpPr>
          <p:cNvPr id="8" name="内容占位符 7"/>
          <p:cNvSpPr>
            <a:spLocks noGrp="1"/>
          </p:cNvSpPr>
          <p:nvPr>
            <p:ph sz="quarter" idx="4"/>
          </p:nvPr>
        </p:nvSpPr>
        <p:spPr/>
        <p:txBody>
          <a:bodyPr>
            <a:normAutofit lnSpcReduction="10000"/>
          </a:bodyPr>
          <a:lstStyle/>
          <a:p>
            <a:r>
              <a:rPr lang="zh-CN" altLang="zh-CN" b="1" dirty="0" smtClean="0">
                <a:latin typeface="华文仿宋" pitchFamily="2" charset="-122"/>
                <a:ea typeface="华文仿宋" pitchFamily="2" charset="-122"/>
              </a:rPr>
              <a:t>毛泽东曾说：“自从一八四〇年鸦片战争失败那时起，先进的中国人，经过千辛万苦，向西方国家寻找真理。洪秀全，康有为，严复和孙中山，代表了在中国共产党出世以前向西方寻找真理的一派任务。那时，求进步的中国人，只要是西方的新道理，什么书也看。”</a:t>
            </a:r>
            <a:endParaRPr lang="zh-CN" altLang="zh-CN" b="1" dirty="0" smtClean="0">
              <a:latin typeface="华文仿宋" pitchFamily="2" charset="-122"/>
              <a:ea typeface="华文仿宋" pitchFamily="2" charset="-122"/>
            </a:endParaRPr>
          </a:p>
          <a:p>
            <a:endParaRPr lang="en-US" altLang="zh-CN" b="1" dirty="0" smtClean="0">
              <a:solidFill>
                <a:srgbClr val="C00000"/>
              </a:solidFill>
            </a:endParaRPr>
          </a:p>
          <a:p>
            <a:endParaRPr lang="zh-CN" altLang="en-US" dirty="0"/>
          </a:p>
        </p:txBody>
      </p:sp>
      <p:pic>
        <p:nvPicPr>
          <p:cNvPr id="9" name="图片 8" descr="微信图片_20220503111622.jpg"/>
          <p:cNvPicPr>
            <a:picLocks noChangeAspect="1"/>
          </p:cNvPicPr>
          <p:nvPr/>
        </p:nvPicPr>
        <p:blipFill>
          <a:blip r:embed="rId1" cstate="print"/>
          <a:stretch>
            <a:fillRect/>
          </a:stretch>
        </p:blipFill>
        <p:spPr>
          <a:xfrm>
            <a:off x="1919536" y="2564904"/>
            <a:ext cx="4104456" cy="20890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内容占位符 4"/>
          <p:cNvSpPr>
            <a:spLocks noGrp="1"/>
          </p:cNvSpPr>
          <p:nvPr>
            <p:ph sz="quarter" idx="2"/>
          </p:nvPr>
        </p:nvSpPr>
        <p:spPr/>
        <p:txBody>
          <a:bodyPr>
            <a:normAutofit lnSpcReduction="10000"/>
          </a:bodyPr>
          <a:lstStyle/>
          <a:p>
            <a:r>
              <a:rPr lang="zh-CN" altLang="en-US" b="1" dirty="0" smtClean="0"/>
              <a:t>（</a:t>
            </a:r>
            <a:r>
              <a:rPr lang="en-US" altLang="zh-CN" b="1" dirty="0" smtClean="0"/>
              <a:t>2</a:t>
            </a:r>
            <a:r>
              <a:rPr lang="zh-CN" altLang="en-US" b="1" dirty="0" smtClean="0"/>
              <a:t>）</a:t>
            </a:r>
            <a:r>
              <a:rPr lang="zh-CN" altLang="zh-CN" b="1" dirty="0" smtClean="0"/>
              <a:t>破旧立新，民主共和</a:t>
            </a:r>
            <a:endParaRPr lang="en-US" altLang="zh-CN" b="1" dirty="0" smtClean="0"/>
          </a:p>
          <a:p>
            <a:endParaRPr lang="en-US" altLang="zh-CN" b="1" dirty="0" smtClean="0"/>
          </a:p>
          <a:p>
            <a:r>
              <a:rPr lang="zh-CN" altLang="zh-CN" dirty="0" smtClean="0"/>
              <a:t>辛亥革命，高扬反对封建专制统治的斗争旗帜，提出民族民权民生，率先发出振兴中华的呐喊，希望推动中华民族摆脱封建专制统治和外国列强侵略，推动中国跟上世界发展的步伐。</a:t>
            </a:r>
            <a:endParaRPr lang="zh-CN" altLang="zh-CN" dirty="0" smtClean="0"/>
          </a:p>
          <a:p>
            <a:endParaRPr lang="zh-CN" altLang="en-US" dirty="0"/>
          </a:p>
        </p:txBody>
      </p:sp>
      <p:pic>
        <p:nvPicPr>
          <p:cNvPr id="9" name="内容占位符 8" descr="微信图片_20220503111306.jpg"/>
          <p:cNvPicPr>
            <a:picLocks noGrp="1" noChangeAspect="1"/>
          </p:cNvPicPr>
          <p:nvPr>
            <p:ph sz="quarter" idx="4"/>
          </p:nvPr>
        </p:nvPicPr>
        <p:blipFill>
          <a:blip r:embed="rId1" cstate="print"/>
          <a:stretch>
            <a:fillRect/>
          </a:stretch>
        </p:blipFill>
        <p:spPr>
          <a:xfrm>
            <a:off x="6168390" y="1628775"/>
            <a:ext cx="5066030" cy="301498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内容占位符 4"/>
          <p:cNvSpPr>
            <a:spLocks noGrp="1"/>
          </p:cNvSpPr>
          <p:nvPr>
            <p:ph sz="quarter" idx="2"/>
          </p:nvPr>
        </p:nvSpPr>
        <p:spPr>
          <a:xfrm>
            <a:off x="609600" y="1443990"/>
            <a:ext cx="8637905" cy="3942080"/>
          </a:xfrm>
        </p:spPr>
        <p:txBody>
          <a:bodyPr/>
          <a:lstStyle/>
          <a:p>
            <a:r>
              <a:rPr lang="zh-CN" altLang="en-US" b="1" dirty="0" smtClean="0"/>
              <a:t>（</a:t>
            </a:r>
            <a:r>
              <a:rPr lang="en-US" altLang="zh-CN" b="1" dirty="0" smtClean="0"/>
              <a:t>3</a:t>
            </a:r>
            <a:r>
              <a:rPr lang="zh-CN" altLang="en-US" b="1" dirty="0" smtClean="0"/>
              <a:t>）</a:t>
            </a:r>
            <a:r>
              <a:rPr lang="zh-CN" altLang="zh-CN" b="1" dirty="0" smtClean="0"/>
              <a:t>探索马克思主义与中国革命实践的结合</a:t>
            </a:r>
            <a:endParaRPr lang="zh-CN" altLang="en-US" dirty="0"/>
          </a:p>
        </p:txBody>
      </p:sp>
      <p:pic>
        <p:nvPicPr>
          <p:cNvPr id="7" name="内容占位符 6" descr="微信图片_20220503121917.jpg"/>
          <p:cNvPicPr>
            <a:picLocks noGrp="1" noChangeAspect="1"/>
          </p:cNvPicPr>
          <p:nvPr>
            <p:ph sz="quarter" idx="4"/>
          </p:nvPr>
        </p:nvPicPr>
        <p:blipFill>
          <a:blip r:embed="rId1" cstate="print"/>
          <a:stretch>
            <a:fillRect/>
          </a:stretch>
        </p:blipFill>
        <p:spPr>
          <a:xfrm>
            <a:off x="1847850" y="2420620"/>
            <a:ext cx="8160385" cy="415861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ltLang="en-US" b="1" dirty="0" smtClean="0">
                <a:latin typeface="华文仿宋" pitchFamily="2" charset="-122"/>
                <a:ea typeface="华文仿宋" pitchFamily="2" charset="-122"/>
              </a:rPr>
              <a:t>在几千年的历史进程中，中国人民用勤劳和智慧书写了辉煌的中华历史，也培养铸就了独特的中国精神，为中国发展和人类文明进步提供了强大的精神动力。</a:t>
            </a:r>
            <a:endParaRPr lang="en-US" altLang="zh-CN" b="1" dirty="0" smtClean="0">
              <a:latin typeface="华文仿宋" pitchFamily="2" charset="-122"/>
              <a:ea typeface="华文仿宋" pitchFamily="2" charset="-122"/>
            </a:endParaRPr>
          </a:p>
          <a:p>
            <a:r>
              <a:rPr lang="zh-CN" altLang="en-US" b="1" dirty="0" smtClean="0">
                <a:latin typeface="华文仿宋" pitchFamily="2" charset="-122"/>
                <a:ea typeface="华文仿宋" pitchFamily="2" charset="-122"/>
              </a:rPr>
              <a:t>伟大创造精神、伟大奋斗精神、伟大团结精神、伟大梦想精神。</a:t>
            </a:r>
            <a:endParaRPr lang="zh-CN" altLang="en-US" b="1" dirty="0">
              <a:latin typeface="华文仿宋" pitchFamily="2" charset="-122"/>
              <a:ea typeface="华文仿宋" pitchFamily="2" charset="-122"/>
            </a:endParaRPr>
          </a:p>
        </p:txBody>
      </p:sp>
      <p:sp>
        <p:nvSpPr>
          <p:cNvPr id="7" name="标题 6"/>
          <p:cNvSpPr>
            <a:spLocks noGrp="1"/>
          </p:cNvSpPr>
          <p:nvPr>
            <p:ph type="title"/>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en-US" altLang="zh-CN" b="1" dirty="0" smtClean="0">
                <a:solidFill>
                  <a:srgbClr val="C00000"/>
                </a:solidFill>
              </a:rPr>
              <a:t>3.</a:t>
            </a:r>
            <a:r>
              <a:rPr lang="zh-CN" altLang="zh-CN" b="1" dirty="0" smtClean="0">
                <a:solidFill>
                  <a:srgbClr val="C00000"/>
                </a:solidFill>
              </a:rPr>
              <a:t>中国精神的升华与创新</a:t>
            </a:r>
            <a:endParaRPr lang="en-US" altLang="zh-CN" b="1" dirty="0" smtClean="0">
              <a:solidFill>
                <a:srgbClr val="C00000"/>
              </a:solidFill>
            </a:endParaRPr>
          </a:p>
          <a:p>
            <a:endParaRPr lang="en-US" altLang="zh-CN" dirty="0" smtClean="0"/>
          </a:p>
          <a:p>
            <a:r>
              <a:rPr lang="zh-CN" altLang="zh-CN" b="1" dirty="0" smtClean="0">
                <a:latin typeface="华文仿宋" pitchFamily="2" charset="-122"/>
                <a:ea typeface="华文仿宋" pitchFamily="2" charset="-122"/>
              </a:rPr>
              <a:t>新中国成立</a:t>
            </a:r>
            <a:r>
              <a:rPr lang="en-US" altLang="zh-CN" b="1" dirty="0" smtClean="0">
                <a:latin typeface="华文仿宋" pitchFamily="2" charset="-122"/>
                <a:ea typeface="华文仿宋" pitchFamily="2" charset="-122"/>
              </a:rPr>
              <a:t>60</a:t>
            </a:r>
            <a:r>
              <a:rPr lang="zh-CN" altLang="zh-CN" b="1" dirty="0" smtClean="0">
                <a:latin typeface="华文仿宋" pitchFamily="2" charset="-122"/>
                <a:ea typeface="华文仿宋" pitchFamily="2" charset="-122"/>
              </a:rPr>
              <a:t>多年来，尤其是改革开放</a:t>
            </a:r>
            <a:r>
              <a:rPr lang="en-US" altLang="zh-CN" b="1" dirty="0" smtClean="0">
                <a:latin typeface="华文仿宋" pitchFamily="2" charset="-122"/>
                <a:ea typeface="华文仿宋" pitchFamily="2" charset="-122"/>
              </a:rPr>
              <a:t>30</a:t>
            </a:r>
            <a:r>
              <a:rPr lang="zh-CN" altLang="zh-CN" b="1" dirty="0" smtClean="0">
                <a:latin typeface="华文仿宋" pitchFamily="2" charset="-122"/>
                <a:ea typeface="华文仿宋" pitchFamily="2" charset="-122"/>
              </a:rPr>
              <a:t>多年来，中国发生了翻天覆地的变化，取得了举世瞩目的成就。在中国共产党和中华人民共和国所走过的每一个历史阶段，都形成了代表着时代精华的独特精神。</a:t>
            </a:r>
            <a:endParaRPr lang="zh-CN" altLang="zh-CN" b="1" dirty="0" smtClean="0">
              <a:solidFill>
                <a:srgbClr val="C00000"/>
              </a:solidFill>
              <a:latin typeface="华文仿宋" pitchFamily="2" charset="-122"/>
              <a:ea typeface="华文仿宋" pitchFamily="2" charset="-122"/>
            </a:endParaRPr>
          </a:p>
          <a:p>
            <a:endParaRPr lang="zh-CN" altLang="en-US" b="1" dirty="0">
              <a:latin typeface="华文仿宋" pitchFamily="2" charset="-122"/>
              <a:ea typeface="华文仿宋" pitchFamily="2" charset="-122"/>
            </a:endParaRPr>
          </a:p>
        </p:txBody>
      </p:sp>
      <p:sp>
        <p:nvSpPr>
          <p:cNvPr id="7" name="标题 6"/>
          <p:cNvSpPr>
            <a:spLocks noGrp="1"/>
          </p:cNvSpPr>
          <p:nvPr>
            <p:ph type="title"/>
          </p:nvPr>
        </p:nvSpPr>
        <p:spPr/>
        <p:txBody>
          <a:bodyPr/>
          <a:lstStyle/>
          <a:p>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841</Words>
  <Application>WPS 演示</Application>
  <PresentationFormat>全屏显示(4:3)</PresentationFormat>
  <Paragraphs>39</Paragraphs>
  <Slides>10</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10</vt:i4>
      </vt:variant>
    </vt:vector>
  </HeadingPairs>
  <TitlesOfParts>
    <vt:vector size="30" baseType="lpstr">
      <vt:lpstr>Arial</vt:lpstr>
      <vt:lpstr>宋体</vt:lpstr>
      <vt:lpstr>Wingdings</vt:lpstr>
      <vt:lpstr>Wingdings 3</vt:lpstr>
      <vt:lpstr>Symbol</vt:lpstr>
      <vt:lpstr>Verdana</vt:lpstr>
      <vt:lpstr>Wingdings 2</vt:lpstr>
      <vt:lpstr>Wingdings</vt:lpstr>
      <vt:lpstr>仿宋</vt:lpstr>
      <vt:lpstr>楷体</vt:lpstr>
      <vt:lpstr>汉仪颜楷简</vt:lpstr>
      <vt:lpstr>Lucida Sans Unicode</vt:lpstr>
      <vt:lpstr>黑体</vt:lpstr>
      <vt:lpstr>微软雅黑</vt:lpstr>
      <vt:lpstr>Arial Unicode MS</vt:lpstr>
      <vt:lpstr>Calibri</vt:lpstr>
      <vt:lpstr>华文仿宋</vt:lpstr>
      <vt:lpstr>方正大黑简体</vt:lpstr>
      <vt:lpstr>仿宋_GB2312</vt:lpstr>
      <vt:lpstr>聚合</vt:lpstr>
      <vt:lpstr>第四讲 中国精神是兴国强国之魂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第四讲 中国精神是兴国强国之魂 </dc:title>
  <dc:creator>lihong</dc:creator>
  <cp:lastModifiedBy>宏</cp:lastModifiedBy>
  <cp:revision>37</cp:revision>
  <dcterms:created xsi:type="dcterms:W3CDTF">2022-05-01T09:10:00Z</dcterms:created>
  <dcterms:modified xsi:type="dcterms:W3CDTF">2022-05-06T08:31:59Z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249DA0C8D296453293525339275DCE28</vt:lpwstr>
  </property>
  <property fmtid="{D5CDD505-2E9C-101B-9397-08002B2CF9AE}" pid="3" name="KSOProductBuildVer">
    <vt:lpwstr>2052-11.1.0.11115</vt:lpwstr>
  </property>
</Properties>
</file>