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5" r:id="rId15"/>
    <p:sldId id="269" r:id="rId16"/>
    <p:sldId id="276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8D1C9C1-3400-452D-87A5-417533E7C8F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  <p14:sldId id="275"/>
            <p14:sldId id="269"/>
            <p14:sldId id="276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0581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850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8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2926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6720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63559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9770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3093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2625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8840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1833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9652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642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28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0055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45243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431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5B5EC6-B17C-40F5-B633-A66F563179A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40619E-6B00-43AB-B394-4463BCBF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3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ebp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E5E4E-493D-4939-8282-353D2AA9C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842" y="1675467"/>
            <a:ext cx="10461072" cy="1580495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浅谈“双减”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7D8EE9-54BA-4BD6-89D1-BE80D5DA4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5570" y="3694317"/>
            <a:ext cx="9144000" cy="1655762"/>
          </a:xfrm>
        </p:spPr>
        <p:txBody>
          <a:bodyPr/>
          <a:lstStyle/>
          <a:p>
            <a:r>
              <a:rPr lang="zh-CN" altLang="en-US" dirty="0"/>
              <a:t>分享人：赖俊廷，郭晓帆，李甲垅，胡文强</a:t>
            </a:r>
          </a:p>
        </p:txBody>
      </p:sp>
    </p:spTree>
    <p:extLst>
      <p:ext uri="{BB962C8B-B14F-4D97-AF65-F5344CB8AC3E}">
        <p14:creationId xmlns:p14="http://schemas.microsoft.com/office/powerpoint/2010/main" val="20192549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77BC2-10CE-4EA3-9723-A23F8E82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99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zh-CN" sz="3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工作目标：</a:t>
            </a:r>
          </a:p>
          <a:p>
            <a:pPr algn="just">
              <a:lnSpc>
                <a:spcPct val="100000"/>
              </a:lnSpc>
            </a:pPr>
            <a:r>
              <a:rPr lang="zh-CN" altLang="zh-CN" sz="3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学生过重作业负担和校外培训负担、家庭教育支出和家长相应精力负担</a:t>
            </a:r>
            <a:r>
              <a:rPr lang="en-US" altLang="zh-CN" sz="3600" b="1" kern="10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kern="10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年内有效减轻、</a:t>
            </a:r>
            <a:r>
              <a:rPr lang="en-US" altLang="zh-CN" sz="3600" b="1" kern="10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600" b="1" kern="10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年内成效显著</a:t>
            </a:r>
            <a:r>
              <a:rPr lang="zh-CN" altLang="zh-CN" sz="3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，学生群众教育满意度明显提升。</a:t>
            </a:r>
          </a:p>
          <a:p>
            <a:pPr algn="just">
              <a:lnSpc>
                <a:spcPct val="100000"/>
              </a:lnSpc>
            </a:pPr>
            <a:r>
              <a:rPr lang="zh-CN" altLang="zh-CN" sz="3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对于学生：个别学生经努力仍完不成书面作业的也应</a:t>
            </a:r>
            <a:r>
              <a:rPr lang="zh-CN" altLang="zh-CN" sz="3600" b="1" kern="10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按时就寝</a:t>
            </a:r>
          </a:p>
          <a:p>
            <a:pPr algn="just">
              <a:lnSpc>
                <a:spcPct val="100000"/>
              </a:lnSpc>
            </a:pPr>
            <a:r>
              <a:rPr lang="zh-CN" altLang="zh-CN" sz="3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对于教师：统筹核定编制，确保</a:t>
            </a:r>
            <a:r>
              <a:rPr lang="zh-CN" altLang="zh-CN" sz="3600" b="1" kern="10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经费</a:t>
            </a:r>
            <a:r>
              <a:rPr lang="zh-CN" altLang="zh-CN" sz="3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筹措到位</a:t>
            </a:r>
          </a:p>
          <a:p>
            <a:pPr>
              <a:lnSpc>
                <a:spcPct val="100000"/>
              </a:lnSpc>
            </a:pPr>
            <a:r>
              <a:rPr lang="zh-CN" altLang="zh-CN" sz="3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对于家长</a:t>
            </a:r>
            <a:r>
              <a:rPr lang="en-US" altLang="zh-CN" sz="3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严禁给家长布置</a:t>
            </a:r>
            <a:r>
              <a:rPr lang="zh-CN" altLang="zh-CN" sz="3600" b="1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或变相布置</a:t>
            </a:r>
            <a:r>
              <a:rPr lang="zh-CN" altLang="zh-CN" sz="3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作业。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871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D95D3-C8D7-4DBA-B80D-66B2EE877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97" y="694639"/>
            <a:ext cx="1088122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Q1</a:t>
            </a: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、校外教育因何而起？校外教育到底是家长的安慰剂还是内卷的博弈？我们的教育面临着怎样的问题？</a:t>
            </a:r>
            <a:r>
              <a:rPr lang="en-US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(A1   )</a:t>
            </a:r>
            <a:endParaRPr lang="zh-CN" altLang="zh-CN" sz="32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Q2</a:t>
            </a: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、双减政策是想让校外培训就此绝迹吗？课外培训减少是否会导致普通家庭与富裕家庭孩子的差距变大？怎么看待地下补习来给孩子偷偷加码的行为？（</a:t>
            </a:r>
            <a:r>
              <a:rPr lang="en-US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A2   </a:t>
            </a: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32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Q3</a:t>
            </a:r>
            <a:r>
              <a:rPr lang="zh-CN" altLang="zh-CN" sz="32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、从精英教育到高等教育普及，“双减”之后，教育的本质是什么？我们应该如何在变革中定位自己？（</a:t>
            </a:r>
            <a:r>
              <a:rPr lang="en-US" altLang="zh-CN" sz="32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A3   </a:t>
            </a:r>
            <a:r>
              <a:rPr lang="zh-CN" altLang="zh-CN" sz="32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动作按钮: 前进或下一项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79316C8-780D-4544-A043-4F8BB7607938}"/>
              </a:ext>
            </a:extLst>
          </p:cNvPr>
          <p:cNvSpPr/>
          <p:nvPr/>
        </p:nvSpPr>
        <p:spPr>
          <a:xfrm>
            <a:off x="10298657" y="1896357"/>
            <a:ext cx="427838" cy="46139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动作按钮: 前进或下一项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69C06EC-C00E-4855-8619-FFA8A4D1879D}"/>
              </a:ext>
            </a:extLst>
          </p:cNvPr>
          <p:cNvSpPr/>
          <p:nvPr/>
        </p:nvSpPr>
        <p:spPr>
          <a:xfrm>
            <a:off x="8906377" y="3560379"/>
            <a:ext cx="469784" cy="4530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前进或下一项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021B1E6-A378-4D16-AB7C-F2C2779B54DF}"/>
              </a:ext>
            </a:extLst>
          </p:cNvPr>
          <p:cNvSpPr/>
          <p:nvPr/>
        </p:nvSpPr>
        <p:spPr>
          <a:xfrm>
            <a:off x="10512576" y="4703134"/>
            <a:ext cx="427838" cy="4305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0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9C70-2F88-459B-A03F-94A5CDEF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10234244" cy="1303867"/>
          </a:xfrm>
        </p:spPr>
        <p:txBody>
          <a:bodyPr>
            <a:normAutofit fontScale="90000"/>
          </a:bodyPr>
          <a:lstStyle/>
          <a:p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双减政策是想让校外培训就此绝迹吗？</a:t>
            </a:r>
            <a:br>
              <a:rPr kumimoji="0" lang="en-US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课外培训减少是否会导致普通家庭与富裕家庭孩子的差距变大？</a:t>
            </a:r>
            <a:br>
              <a:rPr kumimoji="0" lang="en-US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怎么看待地下补习来给孩子偷偷加码的行为？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B6EB3-056D-4FEE-B7C1-F73A20CA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1154"/>
            <a:ext cx="9765322" cy="3223846"/>
          </a:xfrm>
        </p:spPr>
        <p:txBody>
          <a:bodyPr>
            <a:normAutofit fontScale="92500" lnSpcReduction="20000"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j-cs"/>
              </a:rPr>
              <a:t>A2:</a:t>
            </a:r>
          </a:p>
          <a:p>
            <a:pPr marL="0" indent="0" algn="just">
              <a:lnSpc>
                <a:spcPct val="150000"/>
              </a:lnSpc>
              <a:buClr>
                <a:srgbClr val="83992A"/>
              </a:buClr>
              <a:buNone/>
              <a:defRPr/>
            </a:pPr>
            <a:r>
              <a:rPr kumimoji="0" lang="en-US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200" kern="10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将现有学科类培训机构统一登记为</a:t>
            </a:r>
            <a:r>
              <a:rPr lang="zh-CN" altLang="en-US" sz="3200" kern="100" noProof="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非营利性</a:t>
            </a:r>
            <a:r>
              <a:rPr lang="zh-CN" altLang="en-US" sz="3200" kern="10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机构</a:t>
            </a:r>
            <a:endParaRPr lang="en-US" altLang="zh-CN" sz="3200" kern="100" dirty="0">
              <a:solidFill>
                <a:prstClr val="black">
                  <a:lumMod val="85000"/>
                  <a:lumOff val="1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None/>
              <a:tabLst/>
              <a:defRPr/>
            </a:pPr>
            <a:r>
              <a:rPr lang="en-US" altLang="zh-CN" sz="3200" kern="1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kern="1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、深化高中招生改革，把学生的</a:t>
            </a:r>
            <a:r>
              <a:rPr lang="zh-CN" altLang="en-US" sz="3200" b="1" kern="1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综合素质</a:t>
            </a:r>
            <a:r>
              <a:rPr lang="zh-CN" altLang="en-US" sz="3200" kern="100" dirty="0">
                <a:solidFill>
                  <a:prstClr val="black">
                    <a:lumMod val="85000"/>
                    <a:lumOff val="1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提到突出地位，根据不同学科特点完善考试和成绩筛选方法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altLang="zh-CN" sz="36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F30E2-87C6-4986-9CC2-1E8492C80D6D}"/>
              </a:ext>
            </a:extLst>
          </p:cNvPr>
          <p:cNvSpPr txBox="1"/>
          <p:nvPr/>
        </p:nvSpPr>
        <p:spPr>
          <a:xfrm>
            <a:off x="2279622" y="2491154"/>
            <a:ext cx="7942902" cy="80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zh-CN" altLang="en-US" sz="36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Bahnschrift Light SemiCondensed" panose="020B0502040204020203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更多的赛道意味着更多选择的权利！</a:t>
            </a:r>
            <a:endParaRPr kumimoji="0" lang="en-US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highlight>
                <a:srgbClr val="FFFF00"/>
              </a:highlight>
              <a:uLnTx/>
              <a:uFillTx/>
              <a:latin typeface="Bahnschrift Light SemiCondensed" panose="020B0502040204020203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动作按钮: 后退或前一项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5325732-D2C0-4A93-8AC4-51A3DDBA8B7A}"/>
              </a:ext>
            </a:extLst>
          </p:cNvPr>
          <p:cNvSpPr/>
          <p:nvPr/>
        </p:nvSpPr>
        <p:spPr>
          <a:xfrm>
            <a:off x="896923" y="5724161"/>
            <a:ext cx="511729" cy="45280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132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ECFDD-6EA2-4563-B3EE-80290B3A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95" y="1441902"/>
            <a:ext cx="9601196" cy="1303867"/>
          </a:xfrm>
        </p:spPr>
        <p:txBody>
          <a:bodyPr/>
          <a:lstStyle/>
          <a:p>
            <a:pPr algn="l"/>
            <a:r>
              <a:rPr lang="en-US" altLang="zh-CN" dirty="0"/>
              <a:t>A1: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EB575-BD33-48ED-9759-E8A06AEB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2808365"/>
            <a:ext cx="10515600" cy="1303867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en-US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校外教育产生的原因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实质</a:t>
            </a: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上是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升学压力下</a:t>
            </a: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产生的</a:t>
            </a:r>
            <a:r>
              <a:rPr lang="zh-CN" altLang="zh-CN" sz="3200" b="1" kern="1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市场供给</a:t>
            </a:r>
            <a:endParaRPr lang="en-US" altLang="zh-CN" sz="3200" b="1" kern="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32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、校外培训走向</a:t>
            </a:r>
            <a:r>
              <a:rPr lang="zh-CN" altLang="en-US" sz="32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创造需求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A5AC50-B584-4CD5-8026-43C8ACD12E0D}"/>
              </a:ext>
            </a:extLst>
          </p:cNvPr>
          <p:cNvSpPr txBox="1"/>
          <p:nvPr/>
        </p:nvSpPr>
        <p:spPr>
          <a:xfrm>
            <a:off x="1840523" y="732677"/>
            <a:ext cx="85109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校外教育因何而起？</a:t>
            </a:r>
            <a:endParaRPr kumimoji="0" lang="en-US" altLang="zh-CN" sz="3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kumimoji="0" lang="zh-CN" altLang="en-US" sz="3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校外培训到底是家长的安慰剂还是内卷的博弈？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770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090DE-B467-4888-9F32-424FF836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385" y="2486595"/>
            <a:ext cx="9601196" cy="3318936"/>
          </a:xfrm>
        </p:spPr>
        <p:txBody>
          <a:bodyPr/>
          <a:lstStyle/>
          <a:p>
            <a:r>
              <a:rPr lang="zh-CN" altLang="en-US" dirty="0"/>
              <a:t>全民补习，教育的疯狂内卷，就像剧场效应，只是让原本可以发挥作用的选拔机制失灵，从而只能通过加大试题难度应对学生水涨船高的分数，而为了挑战更高的难度，学生们继续加大补习力度，成为一个恶性循环，结果就是，在不改变结果的情况下，大家都更累了。关键是一次次地推进减负到如今限制考试次数，成绩不允许公布，不能回避的是</a:t>
            </a:r>
            <a:r>
              <a:rPr lang="en-US" altLang="zh-CN" dirty="0"/>
              <a:t>——</a:t>
            </a:r>
            <a:r>
              <a:rPr lang="zh-CN" altLang="en-US" dirty="0"/>
              <a:t>人才的选拔在最广泛的层面最终还是会回归于分数，这种内卷的博弈无论是在教育领域还是在职场都一直存在。</a:t>
            </a:r>
          </a:p>
        </p:txBody>
      </p:sp>
      <p:sp>
        <p:nvSpPr>
          <p:cNvPr id="8" name="动作按钮: 后退或前一项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2164913-8AE1-460B-807F-E8D4D65F90D6}"/>
              </a:ext>
            </a:extLst>
          </p:cNvPr>
          <p:cNvSpPr/>
          <p:nvPr/>
        </p:nvSpPr>
        <p:spPr>
          <a:xfrm>
            <a:off x="783672" y="5649467"/>
            <a:ext cx="511729" cy="45280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16CF37-AB66-432C-BD38-BBCA125D1CAC}"/>
              </a:ext>
            </a:extLst>
          </p:cNvPr>
          <p:cNvSpPr txBox="1"/>
          <p:nvPr/>
        </p:nvSpPr>
        <p:spPr>
          <a:xfrm>
            <a:off x="2836984" y="1901820"/>
            <a:ext cx="3370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畸形的市场态势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A4CCC3-A6F9-4759-A240-F781D1CFCE3D}"/>
              </a:ext>
            </a:extLst>
          </p:cNvPr>
          <p:cNvSpPr txBox="1"/>
          <p:nvPr/>
        </p:nvSpPr>
        <p:spPr>
          <a:xfrm>
            <a:off x="6002214" y="1901820"/>
            <a:ext cx="3217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过重的学业压力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B78256-1F55-4AA1-A416-5473954F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76" y="1515617"/>
            <a:ext cx="60960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81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73AC1-08BE-4BAB-BF60-C9FB167D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91" y="1963613"/>
            <a:ext cx="9601196" cy="1303867"/>
          </a:xfrm>
        </p:spPr>
        <p:txBody>
          <a:bodyPr/>
          <a:lstStyle/>
          <a:p>
            <a:pPr algn="l"/>
            <a:r>
              <a:rPr lang="en-US" altLang="zh-CN" dirty="0"/>
              <a:t>A3: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B88EF-84D3-4ED2-B0A8-06E4C789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943181"/>
            <a:ext cx="9956061" cy="4159699"/>
          </a:xfrm>
        </p:spPr>
        <p:txBody>
          <a:bodyPr>
            <a:normAutofit/>
          </a:bodyPr>
          <a:lstStyle/>
          <a:p>
            <a:pPr algn="just"/>
            <a:r>
              <a:rPr lang="zh-CN" altLang="en-US" sz="5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庄子有云：</a:t>
            </a:r>
            <a:r>
              <a:rPr lang="en-US" altLang="zh-CN" sz="5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5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物物而不物于物</a:t>
            </a:r>
            <a:r>
              <a:rPr lang="en-US" altLang="zh-CN" sz="5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zh-CN" sz="54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sz="36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3BAB7C-E958-4434-9F24-154C53AB5863}"/>
              </a:ext>
            </a:extLst>
          </p:cNvPr>
          <p:cNvSpPr txBox="1"/>
          <p:nvPr/>
        </p:nvSpPr>
        <p:spPr>
          <a:xfrm>
            <a:off x="763398" y="674005"/>
            <a:ext cx="751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从精英教育到高等教育普及，“双减”之后，教育的本质是什么？我们应该如何在变革中定位自己？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823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EA3A47C-469B-428F-99D2-A865CC88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" y="15392"/>
            <a:ext cx="6075479" cy="45566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50F7A1-C8EB-488D-AE26-5A767D36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55FCA16-568B-4E7B-8A07-8BDC0C30F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74" y="2802408"/>
            <a:ext cx="6902947" cy="3826992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DF36F3-7A85-44D4-A2AD-045BF77CD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9" y="-181707"/>
            <a:ext cx="5640265" cy="6858000"/>
          </a:xfrm>
          <a:prstGeom prst="rect">
            <a:avLst/>
          </a:prstGeom>
        </p:spPr>
      </p:pic>
      <p:sp>
        <p:nvSpPr>
          <p:cNvPr id="14" name="动作按钮: 后退或前一项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B6A1DE3-C867-4363-B396-AAE86E8B1273}"/>
              </a:ext>
            </a:extLst>
          </p:cNvPr>
          <p:cNvSpPr/>
          <p:nvPr/>
        </p:nvSpPr>
        <p:spPr>
          <a:xfrm>
            <a:off x="783673" y="5488602"/>
            <a:ext cx="511729" cy="45280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7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62511-3037-4FED-9E2F-3F831C97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43" y="7154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3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西南联大大一的英文课本里收录了赫胥黎《通识教育》有关大学教育的描述：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E89F90-8288-4091-98DB-FBB6FC358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4" y="2430007"/>
            <a:ext cx="7981507" cy="2788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65B473-A57A-4B05-85C2-6B0D03809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75" y="1496798"/>
            <a:ext cx="3709235" cy="48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81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04325-A97B-4342-BCD3-CFE2A96FC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11819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所以考试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成绩并不是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我们</a:t>
            </a:r>
            <a:r>
              <a:rPr lang="zh-CN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生活的全部，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变革的浪潮之下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6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更重要的是看见更好的自己</a:t>
            </a:r>
            <a:r>
              <a:rPr lang="zh-CN" altLang="en-US" sz="28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！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育的本质是人，人是不一样的，喜欢的、擅长的、想要的都不尽相同，我们可以因为喜爱美食而去成为大厨，可以因为热爱美而去设计衣服，可以因为擅长输出而去教书，可以因为胸怀家国而去穿上警服，可以坦然选择少数人走的路，可以直白地对不公平说不！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愿诸君共勉！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09250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ED4712-BE60-4232-BA94-B1A9C378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7" y="-134680"/>
            <a:ext cx="10390025" cy="68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755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99E44-B634-4C73-B592-5663AAEE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05" y="1325848"/>
            <a:ext cx="11057389" cy="1325563"/>
          </a:xfrm>
        </p:spPr>
        <p:txBody>
          <a:bodyPr>
            <a:noAutofit/>
          </a:bodyPr>
          <a:lstStyle/>
          <a:p>
            <a:pPr algn="ctr"/>
            <a:r>
              <a:rPr lang="zh-CN" altLang="zh-CN" sz="5400" b="1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首先让我们来聊一聊近期被精准打击的校外培训</a:t>
            </a:r>
            <a:br>
              <a:rPr lang="zh-CN" altLang="en-US" sz="5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5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5349C3-43DB-49A2-898A-3EB469FBF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03" y="3145871"/>
            <a:ext cx="3996655" cy="29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68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801B9-A63D-4DAD-AA66-B01F2831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21" y="5625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近日双减政策出台，教育股应声大跌，哀鸿遍野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（不信自己看图，为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日统计数据）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7474A-D090-45FE-A52D-B011FC45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1851707"/>
            <a:ext cx="89299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10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245BB-9B55-43A7-B0AA-FA8E4FE8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18279"/>
            <a:ext cx="9601196" cy="1303867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3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3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日，字节的瓜则彻底炸了，教育板块集体裁员</a:t>
            </a:r>
            <a:r>
              <a:rPr lang="zh-CN" altLang="en-US" sz="3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3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劳动合同当天解除完，昨天还在一起吃饭，今天电脑就全部打包完——</a:t>
            </a:r>
            <a:r>
              <a:rPr lang="zh-CN" altLang="zh-CN" sz="3600" b="1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说散就散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9CA5D4B8-2E28-48A5-85BA-24A8FC57A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48" y="2557993"/>
            <a:ext cx="3317875" cy="33178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4E1289-5C00-4D58-A87E-83102C24E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5" y="2549133"/>
            <a:ext cx="5297331" cy="28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0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EAD252C-6705-4240-88A4-8D83742A5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33" y="2109564"/>
            <a:ext cx="4213794" cy="17487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B7BE85-7AB2-44BD-BCA1-407A56D77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2" y="4399380"/>
            <a:ext cx="3886129" cy="19120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838A61-0454-4C0C-9910-89E184847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51" y="3703153"/>
            <a:ext cx="3061876" cy="26082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8273A9-7318-4885-ADAE-CE84870D0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2" y="2357320"/>
            <a:ext cx="6946368" cy="4084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8895A4-21B8-4B7F-B0F5-FA0F9ACB9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" y="2109564"/>
            <a:ext cx="2806700" cy="22898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5CEC19-43A1-4EC0-8701-ADFB1A43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79" y="348147"/>
            <a:ext cx="9601196" cy="1303867"/>
          </a:xfrm>
        </p:spPr>
        <p:txBody>
          <a:bodyPr>
            <a:noAutofit/>
          </a:bodyPr>
          <a:lstStyle/>
          <a:p>
            <a:r>
              <a:rPr lang="zh-CN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而一年前还在风口中心的学而思，作业帮，新东方，猿辅导——现在也属于茶不思，怎么帮（办），有点方（慌），人没了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592C83-7A20-4194-9509-49F33DE17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27" y="2408005"/>
            <a:ext cx="1909064" cy="15097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55BD84-8702-4A73-B833-5DFB5AF4BE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04" y="4116400"/>
            <a:ext cx="2334438" cy="18461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4A51A3F-48FD-416D-A7FC-CD53B796FE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74" y="4399380"/>
            <a:ext cx="2067313" cy="16349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8AA8DF-FC78-4A2C-9C74-21EDC01D2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5" y="2458620"/>
            <a:ext cx="1717786" cy="13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73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0FE96-D81A-4658-8904-8698F49A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37" y="595422"/>
            <a:ext cx="11093726" cy="38907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毕竟此前激烈的校外教育竞争之下，广大考生更卷了，卷也只是造成考题难度的加大，要不就是分数线水涨船高，家长们为了精英教育卷成了麻花，倒是校外教育机构肥得流油，吸引了大批风投，更有广告商在中间捞一手。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关键以此为代价，教育的焦虑也影响了生育率，家长们直呼养不起娃，天下苦校外培训久矣，“双减政策的出台无疑是教育减负问题的一剂强心剂。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800528-CF27-4FB4-BBD5-903069637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5250"/>
            <a:ext cx="6858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17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00802-D09B-47F8-AB0C-7D195CBF9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5" y="541236"/>
            <a:ext cx="6967669" cy="448289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事实上，针对校外教育的政策一直在推陈出新，就像悬在机构头上的达摩克里斯之剑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3D9D0D-5844-4FE2-B724-AB5DB3E4F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895" y="-7474"/>
            <a:ext cx="4716185" cy="67260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C59D38-BC23-4223-9831-489AEA192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5" y="2952805"/>
            <a:ext cx="6858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89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DBB6A-65ED-43B0-82EE-F89A8263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3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3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让我们</a:t>
            </a:r>
            <a:r>
              <a:rPr lang="zh-CN" altLang="en-US" sz="36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先</a:t>
            </a:r>
            <a:r>
              <a:rPr lang="zh-CN" altLang="zh-CN" sz="3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来速看一下中共中央办公厅、国务院办公厅印发的《关于进一步减轻义务教育阶段学生作业负担和校外培训负担的意见》（也就是“双减”政策）</a:t>
            </a:r>
            <a:endParaRPr lang="en-US" altLang="zh-CN" sz="36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36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3600" kern="100" dirty="0">
                <a:effectLst/>
                <a:latin typeface="+mn-ea"/>
                <a:cs typeface="Times New Roman" panose="02020603050405020304" pitchFamily="18" charset="0"/>
              </a:rPr>
              <a:t>下面划重点</a:t>
            </a:r>
            <a:r>
              <a:rPr lang="zh-CN" altLang="en-US" sz="3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36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CB458-D1A0-4DA1-8366-57648105F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281" y="3047848"/>
            <a:ext cx="4790113" cy="36317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987552-6B00-44EE-AF4B-D7D10C9DE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62" y="182618"/>
            <a:ext cx="9956587" cy="57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6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63CCA-EA49-44BF-AC1E-4723A325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664497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具体措施：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各地</a:t>
            </a:r>
            <a:r>
              <a:rPr lang="zh-CN" altLang="zh-CN" sz="3200" b="1" kern="10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不再审批</a:t>
            </a: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新的面向义务教育阶段的学科类校外培训机构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现有的学科类培训机构统一登记为</a:t>
            </a:r>
            <a:r>
              <a:rPr lang="zh-CN" altLang="zh-CN" sz="3200" b="1" kern="10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非营利性机构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32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校外培训收费</a:t>
            </a:r>
            <a:r>
              <a:rPr lang="zh-CN" altLang="zh-CN" sz="3200" b="1" kern="1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纳入市场指导价</a:t>
            </a:r>
            <a:endParaRPr lang="en-US" altLang="zh-CN" sz="3200" b="1" kern="100" dirty="0">
              <a:solidFill>
                <a:srgbClr val="00B0F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32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学科类培训机构一律</a:t>
            </a:r>
            <a:r>
              <a:rPr lang="zh-CN" altLang="zh-CN" sz="3200" b="1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不得上市融资</a:t>
            </a:r>
            <a:r>
              <a:rPr lang="zh-CN" altLang="zh-CN" sz="32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，严禁资本化运作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042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316</TotalTime>
  <Words>967</Words>
  <Application>Microsoft Office PowerPoint</Application>
  <PresentationFormat>宽屏</PresentationFormat>
  <Paragraphs>46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方正舒体</vt:lpstr>
      <vt:lpstr>华文仿宋</vt:lpstr>
      <vt:lpstr>华文楷体</vt:lpstr>
      <vt:lpstr>楷体</vt:lpstr>
      <vt:lpstr>Arial</vt:lpstr>
      <vt:lpstr>Bahnschrift Light SemiCondensed</vt:lpstr>
      <vt:lpstr>Garamond</vt:lpstr>
      <vt:lpstr>环保</vt:lpstr>
      <vt:lpstr>浅谈“双减”</vt:lpstr>
      <vt:lpstr>首先让我们来聊一聊近期被精准打击的校外培训 </vt:lpstr>
      <vt:lpstr>PowerPoint 演示文稿</vt:lpstr>
      <vt:lpstr>8月5日，字节的瓜则彻底炸了，教育板块集体裁员，劳动合同当天解除完，昨天还在一起吃饭，今天电脑就全部打包完——说散就散</vt:lpstr>
      <vt:lpstr>而一年前还在风口中心的学而思，作业帮，新东方，猿辅导——现在也属于茶不思，怎么帮（办），有点方（慌），人没了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双减政策是想让校外培训就此绝迹吗？ 课外培训减少是否会导致普通家庭与富裕家庭孩子的差距变大？ 怎么看待地下补习来给孩子偷偷加码的行为？</vt:lpstr>
      <vt:lpstr>A1:</vt:lpstr>
      <vt:lpstr>PowerPoint 演示文稿</vt:lpstr>
      <vt:lpstr>A3: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浅谈双减政策的利与弊</dc:title>
  <dc:creator>米</dc:creator>
  <cp:lastModifiedBy>俊廷 赖</cp:lastModifiedBy>
  <cp:revision>17</cp:revision>
  <dcterms:created xsi:type="dcterms:W3CDTF">2021-11-14T12:54:00Z</dcterms:created>
  <dcterms:modified xsi:type="dcterms:W3CDTF">2021-11-17T13:12:33Z</dcterms:modified>
</cp:coreProperties>
</file>