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2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0EBE7"/>
    <a:srgbClr val="E9D5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1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6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7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7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2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2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9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목차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>
                <a:solidFill>
                  <a:schemeClr val="tx1"/>
                </a:solidFill>
              </a:rPr>
              <a:t>Spring AOP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>
                <a:solidFill>
                  <a:schemeClr val="tx1"/>
                </a:solidFill>
              </a:rPr>
              <a:t>@Setter </a:t>
            </a:r>
            <a:r>
              <a:rPr lang="ko-KR" altLang="en-US" sz="2800">
                <a:solidFill>
                  <a:schemeClr val="tx1"/>
                </a:solidFill>
              </a:rPr>
              <a:t>대신 </a:t>
            </a:r>
            <a:r>
              <a:rPr lang="en-US" altLang="ko-KR" sz="2800">
                <a:solidFill>
                  <a:schemeClr val="tx1"/>
                </a:solidFill>
              </a:rPr>
              <a:t>@Builder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>
                <a:solidFill>
                  <a:schemeClr val="tx1"/>
                </a:solidFill>
              </a:rPr>
              <a:t>Interface</a:t>
            </a:r>
            <a:r>
              <a:rPr lang="ko-KR" altLang="en-US" sz="2800">
                <a:solidFill>
                  <a:schemeClr val="tx1"/>
                </a:solidFill>
              </a:rPr>
              <a:t>와 구현체</a:t>
            </a:r>
            <a:endParaRPr lang="en-US" altLang="ko-K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Spring AOP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889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Spring AOP</a:t>
            </a:r>
            <a:r>
              <a:rPr lang="ko-KR" altLang="en-US" sz="2400" b="1">
                <a:solidFill>
                  <a:schemeClr val="tx1"/>
                </a:solidFill>
              </a:rPr>
              <a:t>란</a:t>
            </a:r>
            <a:r>
              <a:rPr lang="en-US" altLang="ko-KR" sz="2400" b="1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AOP (Aspect-Oriented Programmiong)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관점 지향 프로그래밍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핵심기능과 부가기능을 분리시키고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애플리케이션 전체에 걸쳐 사용되는 부가 기능을 모듈화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크로스 커팅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Proxy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Spring AOP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Proxy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어떤 객체 또는 컴포넌트의 대리자로 동작하는 객체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대상 객체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실제 작업을 수행하는 객체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의 호출을 가로채고 변경 또는 보완 작업을 수행할 수 있음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대상 객체에 대한 간접적인 접근을 제공하며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메소드 호출을 제어하거나 추가기능을 삽입할 수 있음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</a:rPr>
              <a:t>빈 후처리기에서 실제 객체 대신 프록시 객체를 빈 저장소에 등록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Spring AOP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OOP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vs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AOP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CDF46D6-3428-D30C-F40F-F0EB6D67B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05080"/>
              </p:ext>
            </p:extLst>
          </p:nvPr>
        </p:nvGraphicFramePr>
        <p:xfrm>
          <a:off x="628650" y="1964266"/>
          <a:ext cx="10934700" cy="22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0">
                  <a:extLst>
                    <a:ext uri="{9D8B030D-6E8A-4147-A177-3AD203B41FA5}">
                      <a16:colId xmlns:a16="http://schemas.microsoft.com/office/drawing/2014/main" val="3112313413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2335761745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OOP (Object-Oriented Programming)</a:t>
                      </a:r>
                      <a:endParaRPr lang="ko-KR" altLang="en-US"/>
                    </a:p>
                  </a:txBody>
                  <a:tcPr anchor="ctr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AOP (Aspect-Oriented Programming)</a:t>
                      </a:r>
                      <a:endParaRPr lang="ko-KR" altLang="en-US"/>
                    </a:p>
                  </a:txBody>
                  <a:tcPr anchor="ctr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58626"/>
                  </a:ext>
                </a:extLst>
              </a:tr>
              <a:tr h="158919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비즈니스 로직의 모듈화</a:t>
                      </a:r>
                      <a:endParaRPr lang="en-US" altLang="ko-KR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객체간의 상호 작용을 중심으로 코드를 구성하는데 중점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인프라 혹은 부가기능의 모듈화</a:t>
                      </a:r>
                      <a:endParaRPr lang="en-US" altLang="ko-KR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교차 문제를 분리하고 관리하는 데 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4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Spring AOP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AOP</a:t>
            </a:r>
            <a:r>
              <a:rPr lang="ko-KR" altLang="en-US" sz="2400" b="1">
                <a:solidFill>
                  <a:schemeClr val="tx1"/>
                </a:solidFill>
              </a:rPr>
              <a:t>의 구성 요소</a:t>
            </a:r>
            <a:endParaRPr lang="en-US" altLang="ko-KR" sz="24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Advice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프로그램 내에서 특정 위치에 도달했을 때 실행되는 실제 코드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Pointcut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- Advice</a:t>
            </a:r>
            <a:r>
              <a:rPr lang="ko-KR" altLang="en-US">
                <a:solidFill>
                  <a:schemeClr val="tx1"/>
                </a:solidFill>
              </a:rPr>
              <a:t>를 적용할 위치를 정의하는 표현식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Aspect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- Advice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Pointcut</a:t>
            </a:r>
            <a:r>
              <a:rPr lang="ko-KR" altLang="en-US">
                <a:solidFill>
                  <a:schemeClr val="tx1"/>
                </a:solidFill>
              </a:rPr>
              <a:t>을 모듈화 한 것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이 위치</a:t>
            </a:r>
            <a:r>
              <a:rPr lang="en-US" altLang="ko-KR">
                <a:solidFill>
                  <a:schemeClr val="tx1"/>
                </a:solidFill>
              </a:rPr>
              <a:t>(Pointcut)</a:t>
            </a:r>
            <a:r>
              <a:rPr lang="ko-KR" altLang="en-US">
                <a:solidFill>
                  <a:schemeClr val="tx1"/>
                </a:solidFill>
              </a:rPr>
              <a:t>에 도달했을 때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이 코드</a:t>
            </a:r>
            <a:r>
              <a:rPr lang="en-US" altLang="ko-KR">
                <a:solidFill>
                  <a:schemeClr val="tx1"/>
                </a:solidFill>
              </a:rPr>
              <a:t>(Advice)</a:t>
            </a:r>
            <a:r>
              <a:rPr lang="ko-KR" altLang="en-US">
                <a:solidFill>
                  <a:schemeClr val="tx1"/>
                </a:solidFill>
              </a:rPr>
              <a:t>를 실행하겠다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@Builder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@setter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@setter </a:t>
            </a:r>
            <a:r>
              <a:rPr lang="ko-KR" altLang="en-US">
                <a:solidFill>
                  <a:schemeClr val="tx1"/>
                </a:solidFill>
              </a:rPr>
              <a:t>지양</a:t>
            </a:r>
            <a:endParaRPr lang="en-US" altLang="ko-KR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값을 변경한 의도를 파악하기 힘듦</a:t>
            </a:r>
            <a:endParaRPr lang="en-US" altLang="ko-KR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객체의 일관성을 유지하기 어려움 </a:t>
            </a:r>
            <a:r>
              <a:rPr lang="en-US" altLang="ko-KR">
                <a:solidFill>
                  <a:schemeClr val="tx1"/>
                </a:solidFill>
              </a:rPr>
              <a:t>(OCP </a:t>
            </a:r>
            <a:r>
              <a:rPr lang="ko-KR" altLang="en-US">
                <a:solidFill>
                  <a:schemeClr val="tx1"/>
                </a:solidFill>
              </a:rPr>
              <a:t>원칙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59675-302A-8166-F07B-8A48E5E2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9" y="1828800"/>
            <a:ext cx="5153595" cy="26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@Builder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@Setter vs @Builder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@sette</a:t>
            </a:r>
            <a:r>
              <a:rPr lang="ko-KR" altLang="en-US">
                <a:solidFill>
                  <a:schemeClr val="tx1"/>
                </a:solidFill>
              </a:rPr>
              <a:t>는 객체를 생성한 후 파라미터 값을 집어넣는 형식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@Builder</a:t>
            </a:r>
            <a:r>
              <a:rPr lang="ko-KR" altLang="en-US">
                <a:solidFill>
                  <a:schemeClr val="tx1"/>
                </a:solidFill>
              </a:rPr>
              <a:t>는 필요한 파라미터를 받은 후 객체를 생성하는 형식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DDD626-B7DA-BA06-B8E8-508DA9FF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49" y="4478167"/>
            <a:ext cx="5399924" cy="16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E5D6C3-5A96-1BF8-6650-242873EA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7" y="4429126"/>
            <a:ext cx="5151324" cy="17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F2D6B5-E3BB-C724-D04B-E353B1318201}"/>
              </a:ext>
            </a:extLst>
          </p:cNvPr>
          <p:cNvSpPr/>
          <p:nvPr/>
        </p:nvSpPr>
        <p:spPr>
          <a:xfrm>
            <a:off x="276225" y="171450"/>
            <a:ext cx="11639550" cy="685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@Builder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D927F6-C8C1-21A0-F382-06E7CDA341C0}"/>
              </a:ext>
            </a:extLst>
          </p:cNvPr>
          <p:cNvSpPr/>
          <p:nvPr/>
        </p:nvSpPr>
        <p:spPr>
          <a:xfrm>
            <a:off x="276225" y="1019174"/>
            <a:ext cx="11639550" cy="5667375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blurRad="241300" dist="2032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</a:rPr>
              <a:t>@Builder </a:t>
            </a:r>
            <a:r>
              <a:rPr lang="ko-KR" altLang="en-US" sz="2400" b="1">
                <a:solidFill>
                  <a:schemeClr val="tx1"/>
                </a:solidFill>
              </a:rPr>
              <a:t>패턴의 장점</a:t>
            </a:r>
            <a:endParaRPr lang="en-US" altLang="ko-KR" sz="24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필요한 데이터만 설정하여 객체를 생성할 수 있음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유연성을 확보할 수 있음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코드 가독성을 높일 수 있음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불변성을 확보할 수 있음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https://tlskals1.tistory.com/64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99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262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3458</cp:lastModifiedBy>
  <cp:revision>5</cp:revision>
  <dcterms:created xsi:type="dcterms:W3CDTF">2023-08-27T23:46:28Z</dcterms:created>
  <dcterms:modified xsi:type="dcterms:W3CDTF">2023-09-10T07:38:28Z</dcterms:modified>
</cp:coreProperties>
</file>