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27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FFAA2-9B57-431B-9E45-80DA24676C16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1AF5-B401-48BD-AE84-F3681A13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367-E561-43E7-A6FE-E414F87B246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AA6C-E207-43BB-A44B-2C8A218B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367-E561-43E7-A6FE-E414F87B246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AA6C-E207-43BB-A44B-2C8A218B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6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367-E561-43E7-A6FE-E414F87B246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AA6C-E207-43BB-A44B-2C8A218B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367-E561-43E7-A6FE-E414F87B246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AA6C-E207-43BB-A44B-2C8A218B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367-E561-43E7-A6FE-E414F87B246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AA6C-E207-43BB-A44B-2C8A218B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5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367-E561-43E7-A6FE-E414F87B246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AA6C-E207-43BB-A44B-2C8A218B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6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367-E561-43E7-A6FE-E414F87B246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AA6C-E207-43BB-A44B-2C8A218B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367-E561-43E7-A6FE-E414F87B246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AA6C-E207-43BB-A44B-2C8A218B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367-E561-43E7-A6FE-E414F87B246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AA6C-E207-43BB-A44B-2C8A218B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0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367-E561-43E7-A6FE-E414F87B246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AA6C-E207-43BB-A44B-2C8A218B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4367-E561-43E7-A6FE-E414F87B246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AA6C-E207-43BB-A44B-2C8A218B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5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D4367-E561-43E7-A6FE-E414F87B246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AA6C-E207-43BB-A44B-2C8A218B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275" y="2236788"/>
            <a:ext cx="7772400" cy="2387600"/>
          </a:xfrm>
        </p:spPr>
        <p:txBody>
          <a:bodyPr anchor="ctr" anchorCtr="0"/>
          <a:lstStyle/>
          <a:p>
            <a:r>
              <a:rPr lang="en-US" dirty="0"/>
              <a:t>5. Introduction to local estimation</a:t>
            </a:r>
          </a:p>
        </p:txBody>
      </p:sp>
    </p:spTree>
    <p:extLst>
      <p:ext uri="{BB962C8B-B14F-4D97-AF65-F5344CB8AC3E}">
        <p14:creationId xmlns:p14="http://schemas.microsoft.com/office/powerpoint/2010/main" val="63259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5.1 Comparison. Incorporate new distributions</a:t>
            </a:r>
          </a:p>
        </p:txBody>
      </p:sp>
      <p:pic>
        <p:nvPicPr>
          <p:cNvPr id="1028" name="Picture 4" descr="Probability mass function for the binomial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706761"/>
            <a:ext cx="4562508" cy="30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Poisson pmf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2" y="641554"/>
            <a:ext cx="4447867" cy="355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7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6788"/>
            <a:ext cx="7772400" cy="2387600"/>
          </a:xfrm>
        </p:spPr>
        <p:txBody>
          <a:bodyPr anchor="ctr" anchorCtr="0"/>
          <a:lstStyle/>
          <a:p>
            <a:r>
              <a:rPr lang="en-US" dirty="0"/>
              <a:t>5.2 Tests of Direction Separation</a:t>
            </a:r>
          </a:p>
        </p:txBody>
      </p:sp>
    </p:spTree>
    <p:extLst>
      <p:ext uri="{BB962C8B-B14F-4D97-AF65-F5344CB8AC3E}">
        <p14:creationId xmlns:p14="http://schemas.microsoft.com/office/powerpoint/2010/main" val="400767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Model 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700" y="1193800"/>
            <a:ext cx="8102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600" dirty="0"/>
          </a:p>
          <a:p>
            <a:pPr algn="ctr"/>
            <a:r>
              <a:rPr lang="en-US" sz="2600" u="sng" dirty="0"/>
              <a:t>Does the model fit the data?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=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Does the model represent the data well??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=</a:t>
            </a:r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Are we missing important information???</a:t>
            </a:r>
          </a:p>
        </p:txBody>
      </p:sp>
    </p:spTree>
    <p:extLst>
      <p:ext uri="{BB962C8B-B14F-4D97-AF65-F5344CB8AC3E}">
        <p14:creationId xmlns:p14="http://schemas.microsoft.com/office/powerpoint/2010/main" val="106870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Model fit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05709" y="1406682"/>
            <a:ext cx="3957981" cy="2520636"/>
            <a:chOff x="2178472" y="3605528"/>
            <a:chExt cx="5081940" cy="2520636"/>
          </a:xfrm>
        </p:grpSpPr>
        <p:sp>
          <p:nvSpPr>
            <p:cNvPr id="5" name="Rectangle 4"/>
            <p:cNvSpPr/>
            <p:nvPr/>
          </p:nvSpPr>
          <p:spPr>
            <a:xfrm>
              <a:off x="2178472" y="4600363"/>
              <a:ext cx="166712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err="1"/>
                <a:t>x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36839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2</a:t>
              </a:r>
            </a:p>
          </p:txBody>
        </p:sp>
        <p:cxnSp>
          <p:nvCxnSpPr>
            <p:cNvPr id="8" name="Straight Arrow Connector 7"/>
            <p:cNvCxnSpPr>
              <a:stCxn id="5" idx="2"/>
              <a:endCxn id="7" idx="1"/>
            </p:cNvCxnSpPr>
            <p:nvPr/>
          </p:nvCxnSpPr>
          <p:spPr>
            <a:xfrm rot="16200000" flipH="1">
              <a:off x="3189680" y="4966275"/>
              <a:ext cx="710464" cy="10657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3"/>
              <a:endCxn id="6" idx="2"/>
            </p:cNvCxnSpPr>
            <p:nvPr/>
          </p:nvCxnSpPr>
          <p:spPr>
            <a:xfrm flipV="1">
              <a:off x="5401362" y="5143921"/>
              <a:ext cx="1197263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1" name="Straight Arrow Connector 10"/>
            <p:cNvCxnSpPr>
              <a:stCxn id="5" idx="0"/>
              <a:endCxn id="10" idx="1"/>
            </p:cNvCxnSpPr>
            <p:nvPr/>
          </p:nvCxnSpPr>
          <p:spPr>
            <a:xfrm rot="5400000" flipH="1" flipV="1">
              <a:off x="3183385" y="3705956"/>
              <a:ext cx="723056" cy="1065759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6" idx="0"/>
            </p:cNvCxnSpPr>
            <p:nvPr/>
          </p:nvCxnSpPr>
          <p:spPr>
            <a:xfrm>
              <a:off x="5401365" y="3877307"/>
              <a:ext cx="1197261" cy="7230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>
            <a:stCxn id="7" idx="0"/>
            <a:endCxn id="10" idx="2"/>
          </p:cNvCxnSpPr>
          <p:nvPr/>
        </p:nvCxnSpPr>
        <p:spPr>
          <a:xfrm flipV="1">
            <a:off x="4600381" y="1950240"/>
            <a:ext cx="2" cy="143352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3904119" y="2673296"/>
            <a:ext cx="1628729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3089" y="4924161"/>
            <a:ext cx="841458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Did we get the topology right or are there unrecognized significant relationships?</a:t>
            </a:r>
          </a:p>
        </p:txBody>
      </p:sp>
    </p:spTree>
    <p:extLst>
      <p:ext uri="{BB962C8B-B14F-4D97-AF65-F5344CB8AC3E}">
        <p14:creationId xmlns:p14="http://schemas.microsoft.com/office/powerpoint/2010/main" val="28959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D-</a:t>
            </a:r>
            <a:r>
              <a:rPr lang="en-US" sz="3600" dirty="0" err="1">
                <a:solidFill>
                  <a:schemeClr val="bg1"/>
                </a:solidFill>
              </a:rPr>
              <a:t>sep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4509" y="2003582"/>
            <a:ext cx="3957981" cy="2520636"/>
            <a:chOff x="2178472" y="3605528"/>
            <a:chExt cx="5081940" cy="2520636"/>
          </a:xfrm>
        </p:grpSpPr>
        <p:sp>
          <p:nvSpPr>
            <p:cNvPr id="5" name="Rectangle 4"/>
            <p:cNvSpPr/>
            <p:nvPr/>
          </p:nvSpPr>
          <p:spPr>
            <a:xfrm>
              <a:off x="2178472" y="4600363"/>
              <a:ext cx="166712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err="1"/>
                <a:t>x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36839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2</a:t>
              </a:r>
            </a:p>
          </p:txBody>
        </p:sp>
        <p:cxnSp>
          <p:nvCxnSpPr>
            <p:cNvPr id="8" name="Straight Arrow Connector 7"/>
            <p:cNvCxnSpPr>
              <a:stCxn id="5" idx="2"/>
              <a:endCxn id="7" idx="1"/>
            </p:cNvCxnSpPr>
            <p:nvPr/>
          </p:nvCxnSpPr>
          <p:spPr>
            <a:xfrm rot="16200000" flipH="1">
              <a:off x="3189680" y="4966275"/>
              <a:ext cx="710464" cy="10657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3"/>
              <a:endCxn id="6" idx="2"/>
            </p:cNvCxnSpPr>
            <p:nvPr/>
          </p:nvCxnSpPr>
          <p:spPr>
            <a:xfrm flipV="1">
              <a:off x="5401362" y="5143921"/>
              <a:ext cx="1197263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1" name="Straight Arrow Connector 10"/>
            <p:cNvCxnSpPr>
              <a:stCxn id="5" idx="0"/>
              <a:endCxn id="10" idx="1"/>
            </p:cNvCxnSpPr>
            <p:nvPr/>
          </p:nvCxnSpPr>
          <p:spPr>
            <a:xfrm rot="5400000" flipH="1" flipV="1">
              <a:off x="3183385" y="3705956"/>
              <a:ext cx="723056" cy="1065759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6" idx="0"/>
            </p:cNvCxnSpPr>
            <p:nvPr/>
          </p:nvCxnSpPr>
          <p:spPr>
            <a:xfrm>
              <a:off x="5401365" y="3877307"/>
              <a:ext cx="1197261" cy="7230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>
            <a:stCxn id="7" idx="0"/>
            <a:endCxn id="10" idx="2"/>
          </p:cNvCxnSpPr>
          <p:nvPr/>
        </p:nvCxnSpPr>
        <p:spPr>
          <a:xfrm flipV="1">
            <a:off x="2619181" y="2547140"/>
            <a:ext cx="2" cy="143352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922919" y="3270196"/>
            <a:ext cx="1628729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999534" y="1495261"/>
            <a:ext cx="38904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Concept from Graph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Two nodes are d-separated if they are </a:t>
            </a:r>
            <a:r>
              <a:rPr lang="en-US" sz="2600" i="1" dirty="0"/>
              <a:t>conditionally independent</a:t>
            </a:r>
            <a:r>
              <a:rPr lang="en-US" sz="2600" dirty="0"/>
              <a:t> e.g., the effect of </a:t>
            </a:r>
            <a:r>
              <a:rPr lang="en-US" sz="2600" i="1" dirty="0"/>
              <a:t>x</a:t>
            </a:r>
            <a:r>
              <a:rPr lang="en-US" sz="2600" dirty="0"/>
              <a:t> on </a:t>
            </a:r>
            <a:r>
              <a:rPr lang="en-US" sz="2600" i="1" dirty="0"/>
              <a:t>y</a:t>
            </a:r>
            <a:r>
              <a:rPr lang="en-US" sz="2600" i="1" baseline="-25000" dirty="0"/>
              <a:t>3</a:t>
            </a:r>
            <a:r>
              <a:rPr lang="en-US" sz="2600" dirty="0"/>
              <a:t> is zero given the influences of </a:t>
            </a:r>
            <a:r>
              <a:rPr lang="en-US" sz="2600" i="1" dirty="0"/>
              <a:t>y</a:t>
            </a:r>
            <a:r>
              <a:rPr lang="en-US" sz="2600" i="1" baseline="-25000" dirty="0"/>
              <a:t>1</a:t>
            </a:r>
            <a:r>
              <a:rPr lang="en-US" sz="2600" i="1" dirty="0"/>
              <a:t> </a:t>
            </a:r>
            <a:r>
              <a:rPr lang="en-US" sz="2600" dirty="0"/>
              <a:t>and </a:t>
            </a:r>
            <a:r>
              <a:rPr lang="en-US" sz="2600" i="1" dirty="0"/>
              <a:t>y</a:t>
            </a:r>
            <a:r>
              <a:rPr lang="en-US" sz="2600" i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961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D-</a:t>
            </a:r>
            <a:r>
              <a:rPr lang="en-US" sz="3600" dirty="0" err="1">
                <a:solidFill>
                  <a:schemeClr val="bg1"/>
                </a:solidFill>
              </a:rPr>
              <a:t>sep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4509" y="2003582"/>
            <a:ext cx="3957981" cy="2520636"/>
            <a:chOff x="2178472" y="3605528"/>
            <a:chExt cx="5081940" cy="2520636"/>
          </a:xfrm>
        </p:grpSpPr>
        <p:sp>
          <p:nvSpPr>
            <p:cNvPr id="5" name="Rectangle 4"/>
            <p:cNvSpPr/>
            <p:nvPr/>
          </p:nvSpPr>
          <p:spPr>
            <a:xfrm>
              <a:off x="2178472" y="4600363"/>
              <a:ext cx="166712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err="1"/>
                <a:t>x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36839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2</a:t>
              </a:r>
            </a:p>
          </p:txBody>
        </p:sp>
        <p:cxnSp>
          <p:nvCxnSpPr>
            <p:cNvPr id="8" name="Straight Arrow Connector 7"/>
            <p:cNvCxnSpPr>
              <a:stCxn id="5" idx="2"/>
              <a:endCxn id="7" idx="1"/>
            </p:cNvCxnSpPr>
            <p:nvPr/>
          </p:nvCxnSpPr>
          <p:spPr>
            <a:xfrm rot="16200000" flipH="1">
              <a:off x="3189680" y="4966275"/>
              <a:ext cx="710464" cy="10657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3"/>
              <a:endCxn id="6" idx="2"/>
            </p:cNvCxnSpPr>
            <p:nvPr/>
          </p:nvCxnSpPr>
          <p:spPr>
            <a:xfrm flipV="1">
              <a:off x="5401362" y="5143921"/>
              <a:ext cx="1197263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1" name="Straight Arrow Connector 10"/>
            <p:cNvCxnSpPr>
              <a:stCxn id="5" idx="0"/>
              <a:endCxn id="10" idx="1"/>
            </p:cNvCxnSpPr>
            <p:nvPr/>
          </p:nvCxnSpPr>
          <p:spPr>
            <a:xfrm rot="5400000" flipH="1" flipV="1">
              <a:off x="3183385" y="3705956"/>
              <a:ext cx="723056" cy="1065759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6" idx="0"/>
            </p:cNvCxnSpPr>
            <p:nvPr/>
          </p:nvCxnSpPr>
          <p:spPr>
            <a:xfrm>
              <a:off x="5401365" y="3877307"/>
              <a:ext cx="1197261" cy="7230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>
            <a:stCxn id="7" idx="0"/>
            <a:endCxn id="10" idx="2"/>
          </p:cNvCxnSpPr>
          <p:nvPr/>
        </p:nvCxnSpPr>
        <p:spPr>
          <a:xfrm flipV="1">
            <a:off x="2619181" y="2547140"/>
            <a:ext cx="2" cy="143352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922919" y="3270196"/>
            <a:ext cx="1628729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241996" y="1736882"/>
            <a:ext cx="46607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u="sng" dirty="0"/>
              <a:t>Test of direction separation: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51934" y="2317037"/>
            <a:ext cx="389046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Identify all independence claims</a:t>
            </a:r>
            <a:endParaRPr lang="en-US" sz="2600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Evaluate each independence claim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Summarize information across all claims</a:t>
            </a:r>
          </a:p>
        </p:txBody>
      </p:sp>
    </p:spTree>
    <p:extLst>
      <p:ext uri="{BB962C8B-B14F-4D97-AF65-F5344CB8AC3E}">
        <p14:creationId xmlns:p14="http://schemas.microsoft.com/office/powerpoint/2010/main" val="291175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Independence claims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4509" y="2003582"/>
            <a:ext cx="3957981" cy="2520636"/>
            <a:chOff x="2178472" y="3605528"/>
            <a:chExt cx="5081940" cy="2520636"/>
          </a:xfrm>
        </p:grpSpPr>
        <p:sp>
          <p:nvSpPr>
            <p:cNvPr id="5" name="Rectangle 4"/>
            <p:cNvSpPr/>
            <p:nvPr/>
          </p:nvSpPr>
          <p:spPr>
            <a:xfrm>
              <a:off x="2178472" y="4600363"/>
              <a:ext cx="166712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 err="1"/>
                <a:t>x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36839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2</a:t>
              </a:r>
            </a:p>
          </p:txBody>
        </p:sp>
        <p:cxnSp>
          <p:nvCxnSpPr>
            <p:cNvPr id="8" name="Straight Arrow Connector 7"/>
            <p:cNvCxnSpPr>
              <a:stCxn id="5" idx="2"/>
              <a:endCxn id="7" idx="1"/>
            </p:cNvCxnSpPr>
            <p:nvPr/>
          </p:nvCxnSpPr>
          <p:spPr>
            <a:xfrm rot="16200000" flipH="1">
              <a:off x="3189680" y="4966275"/>
              <a:ext cx="710464" cy="10657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3"/>
              <a:endCxn id="6" idx="2"/>
            </p:cNvCxnSpPr>
            <p:nvPr/>
          </p:nvCxnSpPr>
          <p:spPr>
            <a:xfrm flipV="1">
              <a:off x="5401362" y="5143921"/>
              <a:ext cx="1197263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y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1" name="Straight Arrow Connector 10"/>
            <p:cNvCxnSpPr>
              <a:stCxn id="5" idx="0"/>
              <a:endCxn id="10" idx="1"/>
            </p:cNvCxnSpPr>
            <p:nvPr/>
          </p:nvCxnSpPr>
          <p:spPr>
            <a:xfrm rot="5400000" flipH="1" flipV="1">
              <a:off x="3183385" y="3705956"/>
              <a:ext cx="723056" cy="1065759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6" idx="0"/>
            </p:cNvCxnSpPr>
            <p:nvPr/>
          </p:nvCxnSpPr>
          <p:spPr>
            <a:xfrm>
              <a:off x="5401365" y="3877307"/>
              <a:ext cx="1197261" cy="7230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>
            <a:stCxn id="7" idx="0"/>
            <a:endCxn id="10" idx="2"/>
          </p:cNvCxnSpPr>
          <p:nvPr/>
        </p:nvCxnSpPr>
        <p:spPr>
          <a:xfrm flipV="1">
            <a:off x="2619181" y="2547140"/>
            <a:ext cx="2" cy="143352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922919" y="3270196"/>
            <a:ext cx="1628729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999534" y="1174037"/>
            <a:ext cx="389046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Identify all independence claims</a:t>
            </a:r>
            <a:endParaRPr lang="en-US" sz="2600" b="1" baseline="-25000" dirty="0"/>
          </a:p>
          <a:p>
            <a:endParaRPr lang="en-US" sz="2600" dirty="0"/>
          </a:p>
          <a:p>
            <a:r>
              <a:rPr lang="en-US" sz="2600" i="1" dirty="0"/>
              <a:t>Basis set</a:t>
            </a:r>
            <a:r>
              <a:rPr lang="en-US" sz="2600" dirty="0"/>
              <a:t> = the smallest possible set of independence claims from a graph</a:t>
            </a:r>
          </a:p>
          <a:p>
            <a:endParaRPr lang="en-US" sz="2600" i="1" dirty="0"/>
          </a:p>
          <a:p>
            <a:pPr marL="514350" indent="400050">
              <a:buFont typeface="+mj-lt"/>
              <a:buAutoNum type="arabicPeriod"/>
            </a:pPr>
            <a:r>
              <a:rPr lang="en-US" sz="2800" dirty="0"/>
              <a:t>x </a:t>
            </a:r>
            <a:r>
              <a:rPr lang="en-US" sz="2800" dirty="0">
                <a:ea typeface="Cambria Math"/>
              </a:rPr>
              <a:t>⏊ y</a:t>
            </a:r>
            <a:r>
              <a:rPr lang="en-US" sz="2800" baseline="-25000" dirty="0">
                <a:ea typeface="Cambria Math"/>
              </a:rPr>
              <a:t>3</a:t>
            </a:r>
            <a:r>
              <a:rPr lang="en-US" sz="2800" dirty="0">
                <a:ea typeface="Cambria Math"/>
              </a:rPr>
              <a:t> | (y</a:t>
            </a:r>
            <a:r>
              <a:rPr lang="en-US" sz="2800" baseline="-25000" dirty="0">
                <a:ea typeface="Cambria Math"/>
              </a:rPr>
              <a:t>1</a:t>
            </a:r>
            <a:r>
              <a:rPr lang="en-US" sz="2800" dirty="0">
                <a:ea typeface="Cambria Math"/>
              </a:rPr>
              <a:t>, y</a:t>
            </a:r>
            <a:r>
              <a:rPr lang="en-US" sz="2800" baseline="-25000" dirty="0">
                <a:ea typeface="Cambria Math"/>
              </a:rPr>
              <a:t>2</a:t>
            </a:r>
            <a:r>
              <a:rPr lang="en-US" sz="2800" dirty="0">
                <a:ea typeface="Cambria Math"/>
              </a:rPr>
              <a:t>)</a:t>
            </a:r>
          </a:p>
          <a:p>
            <a:pPr marL="514350" indent="400050">
              <a:buFont typeface="+mj-lt"/>
              <a:buAutoNum type="arabicPeriod"/>
            </a:pPr>
            <a:endParaRPr lang="en-US" sz="2800" dirty="0">
              <a:ea typeface="Cambria Math"/>
            </a:endParaRPr>
          </a:p>
          <a:p>
            <a:pPr marL="514350" indent="400050">
              <a:buFont typeface="+mj-lt"/>
              <a:buAutoNum type="arabicPeriod"/>
            </a:pPr>
            <a:r>
              <a:rPr lang="en-US" sz="2800" dirty="0">
                <a:ea typeface="Cambria Math"/>
              </a:rPr>
              <a:t>y</a:t>
            </a:r>
            <a:r>
              <a:rPr lang="en-US" sz="2800" baseline="-25000" dirty="0">
                <a:ea typeface="Cambria Math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ea typeface="Cambria Math"/>
              </a:rPr>
              <a:t>⏊ y</a:t>
            </a:r>
            <a:r>
              <a:rPr lang="en-US" sz="2800" baseline="-25000" dirty="0">
                <a:ea typeface="Cambria Math"/>
              </a:rPr>
              <a:t>2</a:t>
            </a:r>
            <a:r>
              <a:rPr lang="en-US" sz="2800" dirty="0">
                <a:ea typeface="Cambria Math"/>
              </a:rPr>
              <a:t> | (x)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64334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Independence claims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33400" y="1468438"/>
            <a:ext cx="8077200" cy="497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The </a:t>
            </a:r>
            <a:r>
              <a:rPr lang="en-US" sz="2800" u="sng" dirty="0" err="1"/>
              <a:t>d</a:t>
            </a:r>
            <a:r>
              <a:rPr lang="en-US" sz="2800" u="sng" dirty="0"/>
              <a:t>-separation criterion </a:t>
            </a:r>
            <a:r>
              <a:rPr lang="en-US" sz="2800" dirty="0"/>
              <a:t>for </a:t>
            </a:r>
            <a:r>
              <a:rPr lang="en-US" sz="2800" u="sng" dirty="0"/>
              <a:t>any pair of variables </a:t>
            </a:r>
            <a:r>
              <a:rPr lang="en-US" sz="2800" dirty="0"/>
              <a:t>involves: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Controlling for common ancestors that could generate correlations between the pair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Controlling for causal connections through multi-link directed pathways via parents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Not controlling for common descendent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291768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Deriving the basis set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86" y="1760372"/>
            <a:ext cx="4496427" cy="237205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20622" y="1022980"/>
            <a:ext cx="31027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u="sng" dirty="0"/>
              <a:t>What is the basis set?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4581" y="4356100"/>
            <a:ext cx="8449119" cy="3225800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mass </a:t>
            </a:r>
            <a:r>
              <a:rPr lang="en-US" dirty="0">
                <a:ea typeface="Cambria Math"/>
              </a:rPr>
              <a:t>⏊ </a:t>
            </a:r>
            <a:r>
              <a:rPr lang="en-US" dirty="0" err="1">
                <a:ea typeface="Cambria Math"/>
              </a:rPr>
              <a:t>dia</a:t>
            </a:r>
            <a:r>
              <a:rPr lang="en-US" dirty="0">
                <a:ea typeface="Cambria Math"/>
              </a:rPr>
              <a:t> | (canopy)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mass </a:t>
            </a:r>
            <a:r>
              <a:rPr lang="en-US" dirty="0">
                <a:ea typeface="Cambria Math"/>
              </a:rPr>
              <a:t>⏊ # | (canopy)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mass </a:t>
            </a:r>
            <a:r>
              <a:rPr lang="en-US" dirty="0">
                <a:ea typeface="Cambria Math"/>
              </a:rPr>
              <a:t>⏊ %| (canopy)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ea typeface="Cambria Math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ea typeface="Cambria Math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ea typeface="Cambria Math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⏊ # | (canopy)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⏊ % | (canopy)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% </a:t>
            </a:r>
            <a:r>
              <a:rPr lang="en-US" dirty="0">
                <a:ea typeface="Cambria Math"/>
              </a:rPr>
              <a:t>⏊ # | (canopy)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ea typeface="Cambria Math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ea typeface="Cambria Math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036" y="3543300"/>
            <a:ext cx="2498889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Dia</a:t>
            </a:r>
            <a:r>
              <a:rPr lang="en-US" sz="2200" dirty="0">
                <a:solidFill>
                  <a:srgbClr val="FF0000"/>
                </a:solidFill>
              </a:rPr>
              <a:t> ~ mass + canopy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1490481" y="3974187"/>
            <a:ext cx="224019" cy="496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88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22" grpId="0" animBg="1"/>
      <p:bldP spid="2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Deriving the basis set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20622" y="1022980"/>
            <a:ext cx="31027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u="sng" dirty="0"/>
              <a:t>What is the basis set?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47437" y="4381498"/>
            <a:ext cx="8449119" cy="3225800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a typeface="Cambria Math"/>
              </a:rPr>
              <a:t>canopy ⏊ % | (#)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Cambria Math"/>
              </a:rPr>
              <a:t>canopy⏊ mass | (</a:t>
            </a:r>
            <a:r>
              <a:rPr lang="en-US" dirty="0" err="1">
                <a:ea typeface="Cambria Math"/>
              </a:rPr>
              <a:t>dia</a:t>
            </a:r>
            <a:r>
              <a:rPr lang="en-US" dirty="0">
                <a:ea typeface="Cambria Math"/>
              </a:rPr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⏊ # | (canopy)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ea typeface="Cambria Math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ea typeface="Cambria Math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ea typeface="Cambria Math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⏊ % | (canopy, #)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mass </a:t>
            </a:r>
            <a:r>
              <a:rPr lang="en-US" dirty="0">
                <a:ea typeface="Cambria Math"/>
              </a:rPr>
              <a:t>⏊ #| (</a:t>
            </a:r>
            <a:r>
              <a:rPr lang="en-US" dirty="0" err="1">
                <a:ea typeface="Cambria Math"/>
              </a:rPr>
              <a:t>dia</a:t>
            </a:r>
            <a:r>
              <a:rPr lang="en-US" dirty="0">
                <a:ea typeface="Cambria Math"/>
              </a:rPr>
              <a:t>, canopy)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mass </a:t>
            </a:r>
            <a:r>
              <a:rPr lang="en-US" dirty="0">
                <a:ea typeface="Cambria Math"/>
              </a:rPr>
              <a:t>⏊ % | (</a:t>
            </a:r>
            <a:r>
              <a:rPr lang="en-US" dirty="0" err="1">
                <a:ea typeface="Cambria Math"/>
              </a:rPr>
              <a:t>dia</a:t>
            </a:r>
            <a:r>
              <a:rPr lang="en-US" dirty="0">
                <a:ea typeface="Cambria Math"/>
              </a:rPr>
              <a:t>, #)</a:t>
            </a:r>
          </a:p>
        </p:txBody>
      </p:sp>
      <p:pic>
        <p:nvPicPr>
          <p:cNvPr id="6" name="Picture 5" descr="Screen shot 2012-04-01 at 6.12.46 P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4" y="1857736"/>
            <a:ext cx="4691267" cy="21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3817" y="911224"/>
            <a:ext cx="8515350" cy="56994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Traditional vs. piecewise SEM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Tests of directed separation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Introduction to </a:t>
            </a:r>
            <a:r>
              <a:rPr lang="en-US" i="1" dirty="0" err="1"/>
              <a:t>piecewiseSEM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83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A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3650"/>
            <a:ext cx="7886700" cy="4351338"/>
          </a:xfrm>
        </p:spPr>
        <p:txBody>
          <a:bodyPr/>
          <a:lstStyle/>
          <a:p>
            <a:r>
              <a:rPr lang="en-US" dirty="0"/>
              <a:t>Basis set generally excludes relationships among exogenous variables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59742" y="2802194"/>
            <a:ext cx="924233" cy="52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59742" y="4317130"/>
            <a:ext cx="924233" cy="52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95135" y="3545298"/>
            <a:ext cx="924233" cy="52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y</a:t>
            </a:r>
            <a:r>
              <a:rPr lang="en-US" sz="2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41448" y="3545298"/>
            <a:ext cx="924233" cy="52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y</a:t>
            </a:r>
            <a:r>
              <a:rPr lang="en-US" sz="26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" name="Straight Arrow Connector 19"/>
          <p:cNvCxnSpPr>
            <a:stCxn id="15" idx="3"/>
            <a:endCxn id="17" idx="1"/>
          </p:cNvCxnSpPr>
          <p:nvPr/>
        </p:nvCxnSpPr>
        <p:spPr>
          <a:xfrm>
            <a:off x="3283975" y="3062749"/>
            <a:ext cx="811160" cy="743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6" idx="3"/>
            <a:endCxn id="17" idx="1"/>
          </p:cNvCxnSpPr>
          <p:nvPr/>
        </p:nvCxnSpPr>
        <p:spPr>
          <a:xfrm flipV="1">
            <a:off x="3283975" y="3805853"/>
            <a:ext cx="811160" cy="77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7" idx="3"/>
            <a:endCxn id="18" idx="1"/>
          </p:cNvCxnSpPr>
          <p:nvPr/>
        </p:nvCxnSpPr>
        <p:spPr>
          <a:xfrm>
            <a:off x="5019368" y="3805853"/>
            <a:ext cx="922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/>
          <p:cNvCxnSpPr>
            <a:cxnSpLocks/>
            <a:stCxn id="15" idx="3"/>
            <a:endCxn id="18" idx="0"/>
          </p:cNvCxnSpPr>
          <p:nvPr/>
        </p:nvCxnSpPr>
        <p:spPr>
          <a:xfrm>
            <a:off x="3283975" y="3062749"/>
            <a:ext cx="3119590" cy="48254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/>
          <p:cNvCxnSpPr>
            <a:cxnSpLocks/>
            <a:stCxn id="16" idx="3"/>
            <a:endCxn id="18" idx="2"/>
          </p:cNvCxnSpPr>
          <p:nvPr/>
        </p:nvCxnSpPr>
        <p:spPr>
          <a:xfrm flipV="1">
            <a:off x="3283975" y="4066408"/>
            <a:ext cx="3119590" cy="51127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47238" y="5023845"/>
            <a:ext cx="2436886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x</a:t>
            </a:r>
            <a:r>
              <a:rPr lang="en-US" sz="2600" baseline="-25000" dirty="0"/>
              <a:t>1</a:t>
            </a:r>
            <a:r>
              <a:rPr lang="en-US" sz="2600" dirty="0"/>
              <a:t> </a:t>
            </a:r>
            <a:r>
              <a:rPr lang="en-US" sz="2600" dirty="0">
                <a:ea typeface="Cambria Math"/>
              </a:rPr>
              <a:t>⏊ y</a:t>
            </a:r>
            <a:r>
              <a:rPr lang="en-US" sz="2600" baseline="-25000" dirty="0">
                <a:ea typeface="Cambria Math"/>
              </a:rPr>
              <a:t>2</a:t>
            </a:r>
            <a:r>
              <a:rPr lang="en-US" sz="2600" dirty="0">
                <a:ea typeface="Cambria Math"/>
              </a:rPr>
              <a:t> | (y</a:t>
            </a:r>
            <a:r>
              <a:rPr lang="en-US" sz="2600" baseline="-25000" dirty="0">
                <a:ea typeface="Cambria Math"/>
              </a:rPr>
              <a:t>1</a:t>
            </a:r>
            <a:r>
              <a:rPr lang="en-US" sz="2600" dirty="0">
                <a:ea typeface="Cambria Math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x</a:t>
            </a:r>
            <a:r>
              <a:rPr lang="en-US" sz="2600" baseline="-25000" dirty="0"/>
              <a:t>2</a:t>
            </a:r>
            <a:r>
              <a:rPr lang="en-US" sz="2600" dirty="0"/>
              <a:t> </a:t>
            </a:r>
            <a:r>
              <a:rPr lang="en-US" sz="2600" dirty="0">
                <a:ea typeface="Cambria Math"/>
              </a:rPr>
              <a:t>⏊ y</a:t>
            </a:r>
            <a:r>
              <a:rPr lang="en-US" sz="2600" baseline="-25000" dirty="0">
                <a:ea typeface="Cambria Math"/>
              </a:rPr>
              <a:t>2</a:t>
            </a:r>
            <a:r>
              <a:rPr lang="en-US" sz="2600" dirty="0">
                <a:ea typeface="Cambria Math"/>
              </a:rPr>
              <a:t> | (y</a:t>
            </a:r>
            <a:r>
              <a:rPr lang="en-US" sz="2600" baseline="-25000" dirty="0">
                <a:ea typeface="Cambria Math"/>
              </a:rPr>
              <a:t>1</a:t>
            </a:r>
            <a:r>
              <a:rPr lang="en-US" sz="2600" dirty="0">
                <a:ea typeface="Cambria Math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x</a:t>
            </a:r>
            <a:r>
              <a:rPr lang="en-US" sz="2600" baseline="-25000" dirty="0"/>
              <a:t>1</a:t>
            </a:r>
            <a:r>
              <a:rPr lang="en-US" sz="2600" dirty="0"/>
              <a:t> </a:t>
            </a:r>
            <a:r>
              <a:rPr lang="en-US" sz="2600" dirty="0">
                <a:ea typeface="Cambria Math"/>
              </a:rPr>
              <a:t>⏊ x</a:t>
            </a:r>
            <a:r>
              <a:rPr lang="en-US" sz="2600" baseline="-25000" dirty="0">
                <a:ea typeface="Cambria Math"/>
              </a:rPr>
              <a:t>2</a:t>
            </a:r>
          </a:p>
        </p:txBody>
      </p:sp>
      <p:cxnSp>
        <p:nvCxnSpPr>
          <p:cNvPr id="34" name="Straight Arrow Connector 33"/>
          <p:cNvCxnSpPr>
            <a:cxnSpLocks/>
            <a:stCxn id="15" idx="2"/>
            <a:endCxn id="16" idx="0"/>
          </p:cNvCxnSpPr>
          <p:nvPr/>
        </p:nvCxnSpPr>
        <p:spPr>
          <a:xfrm>
            <a:off x="2821859" y="3323304"/>
            <a:ext cx="0" cy="9938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736047" y="5897382"/>
            <a:ext cx="1864289" cy="472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A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3650"/>
            <a:ext cx="7886700" cy="4351338"/>
          </a:xfrm>
        </p:spPr>
        <p:txBody>
          <a:bodyPr/>
          <a:lstStyle/>
          <a:p>
            <a:r>
              <a:rPr lang="en-US" dirty="0"/>
              <a:t>Basis set generally excludes non-linear components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59742" y="2802194"/>
            <a:ext cx="924233" cy="52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x</a:t>
            </a:r>
            <a:endParaRPr lang="en-US" sz="2600" baseline="-25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59742" y="4317130"/>
            <a:ext cx="924233" cy="52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x</a:t>
            </a:r>
            <a:r>
              <a:rPr lang="en-US" sz="2600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95135" y="3545298"/>
            <a:ext cx="924233" cy="52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y</a:t>
            </a:r>
            <a:r>
              <a:rPr lang="en-US" sz="2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41448" y="3545298"/>
            <a:ext cx="924233" cy="52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y</a:t>
            </a:r>
            <a:r>
              <a:rPr lang="en-US" sz="26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" name="Straight Arrow Connector 19"/>
          <p:cNvCxnSpPr>
            <a:stCxn id="15" idx="3"/>
            <a:endCxn id="17" idx="1"/>
          </p:cNvCxnSpPr>
          <p:nvPr/>
        </p:nvCxnSpPr>
        <p:spPr>
          <a:xfrm>
            <a:off x="3283975" y="3062749"/>
            <a:ext cx="811160" cy="743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6" idx="3"/>
            <a:endCxn id="17" idx="1"/>
          </p:cNvCxnSpPr>
          <p:nvPr/>
        </p:nvCxnSpPr>
        <p:spPr>
          <a:xfrm flipV="1">
            <a:off x="3283975" y="3805853"/>
            <a:ext cx="811160" cy="77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7" idx="3"/>
            <a:endCxn id="18" idx="1"/>
          </p:cNvCxnSpPr>
          <p:nvPr/>
        </p:nvCxnSpPr>
        <p:spPr>
          <a:xfrm>
            <a:off x="5019368" y="3805853"/>
            <a:ext cx="922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/>
          <p:cNvCxnSpPr>
            <a:cxnSpLocks/>
            <a:stCxn id="15" idx="3"/>
            <a:endCxn id="18" idx="0"/>
          </p:cNvCxnSpPr>
          <p:nvPr/>
        </p:nvCxnSpPr>
        <p:spPr>
          <a:xfrm>
            <a:off x="3283975" y="3062749"/>
            <a:ext cx="3119590" cy="48254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/>
          <p:cNvCxnSpPr>
            <a:cxnSpLocks/>
          </p:cNvCxnSpPr>
          <p:nvPr/>
        </p:nvCxnSpPr>
        <p:spPr>
          <a:xfrm flipV="1">
            <a:off x="3277665" y="4066408"/>
            <a:ext cx="3119590" cy="51127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47238" y="5023845"/>
            <a:ext cx="243688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x </a:t>
            </a:r>
            <a:r>
              <a:rPr lang="en-US" sz="2600" dirty="0">
                <a:ea typeface="Cambria Math"/>
              </a:rPr>
              <a:t>⏊ y</a:t>
            </a:r>
            <a:r>
              <a:rPr lang="en-US" sz="2600" baseline="-25000" dirty="0">
                <a:ea typeface="Cambria Math"/>
              </a:rPr>
              <a:t>2</a:t>
            </a:r>
            <a:r>
              <a:rPr lang="en-US" sz="2600" dirty="0">
                <a:ea typeface="Cambria Math"/>
              </a:rPr>
              <a:t> | (y</a:t>
            </a:r>
            <a:r>
              <a:rPr lang="en-US" sz="2600" baseline="-25000" dirty="0">
                <a:ea typeface="Cambria Math"/>
              </a:rPr>
              <a:t>1</a:t>
            </a:r>
            <a:r>
              <a:rPr lang="en-US" sz="2600" dirty="0">
                <a:ea typeface="Cambria Math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x</a:t>
            </a:r>
            <a:r>
              <a:rPr lang="en-US" sz="2600" baseline="30000" dirty="0"/>
              <a:t>2</a:t>
            </a:r>
            <a:r>
              <a:rPr lang="en-US" sz="2600" dirty="0"/>
              <a:t> </a:t>
            </a:r>
            <a:r>
              <a:rPr lang="en-US" sz="2600" dirty="0">
                <a:ea typeface="Cambria Math"/>
              </a:rPr>
              <a:t>⏊ y</a:t>
            </a:r>
            <a:r>
              <a:rPr lang="en-US" sz="2600" baseline="-25000" dirty="0">
                <a:ea typeface="Cambria Math"/>
              </a:rPr>
              <a:t>2</a:t>
            </a:r>
            <a:r>
              <a:rPr lang="en-US" sz="2600" dirty="0">
                <a:ea typeface="Cambria Math"/>
              </a:rPr>
              <a:t> | (y</a:t>
            </a:r>
            <a:r>
              <a:rPr lang="en-US" sz="2600" baseline="-25000" dirty="0">
                <a:ea typeface="Cambria Math"/>
              </a:rPr>
              <a:t>1</a:t>
            </a:r>
            <a:r>
              <a:rPr lang="en-US" sz="2600" dirty="0">
                <a:ea typeface="Cambria Math"/>
              </a:rPr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647238" y="5470121"/>
            <a:ext cx="2316891" cy="472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A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3650"/>
            <a:ext cx="7886700" cy="4351338"/>
          </a:xfrm>
        </p:spPr>
        <p:txBody>
          <a:bodyPr/>
          <a:lstStyle/>
          <a:p>
            <a:r>
              <a:rPr lang="en-US" dirty="0"/>
              <a:t>Basis set generally excludes non-linear components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84439" y="2802194"/>
            <a:ext cx="924233" cy="52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84439" y="4317130"/>
            <a:ext cx="924233" cy="52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x</a:t>
            </a:r>
            <a:r>
              <a:rPr lang="en-US" sz="2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95135" y="3545298"/>
            <a:ext cx="924233" cy="52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y</a:t>
            </a:r>
            <a:r>
              <a:rPr lang="en-US" sz="2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41448" y="3545298"/>
            <a:ext cx="924233" cy="521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y</a:t>
            </a:r>
            <a:r>
              <a:rPr lang="en-US" sz="26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0" name="Straight Arrow Connector 19"/>
          <p:cNvCxnSpPr>
            <a:cxnSpLocks/>
            <a:stCxn id="15" idx="3"/>
            <a:endCxn id="4" idx="0"/>
          </p:cNvCxnSpPr>
          <p:nvPr/>
        </p:nvCxnSpPr>
        <p:spPr>
          <a:xfrm>
            <a:off x="3008672" y="3062749"/>
            <a:ext cx="429607" cy="696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6" idx="3"/>
            <a:endCxn id="4" idx="4"/>
          </p:cNvCxnSpPr>
          <p:nvPr/>
        </p:nvCxnSpPr>
        <p:spPr>
          <a:xfrm flipV="1">
            <a:off x="3008672" y="3896057"/>
            <a:ext cx="429607" cy="681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7" idx="3"/>
            <a:endCxn id="18" idx="1"/>
          </p:cNvCxnSpPr>
          <p:nvPr/>
        </p:nvCxnSpPr>
        <p:spPr>
          <a:xfrm>
            <a:off x="5019368" y="3805853"/>
            <a:ext cx="922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/>
          <p:cNvCxnSpPr>
            <a:cxnSpLocks/>
            <a:stCxn id="15" idx="3"/>
            <a:endCxn id="18" idx="0"/>
          </p:cNvCxnSpPr>
          <p:nvPr/>
        </p:nvCxnSpPr>
        <p:spPr>
          <a:xfrm>
            <a:off x="3008672" y="3062749"/>
            <a:ext cx="3394893" cy="48254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/>
          <p:cNvCxnSpPr>
            <a:cxnSpLocks/>
            <a:stCxn id="16" idx="3"/>
            <a:endCxn id="18" idx="2"/>
          </p:cNvCxnSpPr>
          <p:nvPr/>
        </p:nvCxnSpPr>
        <p:spPr>
          <a:xfrm flipV="1">
            <a:off x="3008672" y="4066408"/>
            <a:ext cx="3394893" cy="51127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47238" y="5023845"/>
            <a:ext cx="304121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x</a:t>
            </a:r>
            <a:r>
              <a:rPr lang="en-US" sz="2600" baseline="-25000" dirty="0"/>
              <a:t>1</a:t>
            </a:r>
            <a:r>
              <a:rPr lang="en-US" sz="2600" dirty="0"/>
              <a:t> </a:t>
            </a:r>
            <a:r>
              <a:rPr lang="en-US" sz="2600" dirty="0">
                <a:ea typeface="Cambria Math"/>
              </a:rPr>
              <a:t>⏊ y</a:t>
            </a:r>
            <a:r>
              <a:rPr lang="en-US" sz="2600" baseline="-25000" dirty="0">
                <a:ea typeface="Cambria Math"/>
              </a:rPr>
              <a:t>2</a:t>
            </a:r>
            <a:r>
              <a:rPr lang="en-US" sz="2600" dirty="0">
                <a:ea typeface="Cambria Math"/>
              </a:rPr>
              <a:t> | (y</a:t>
            </a:r>
            <a:r>
              <a:rPr lang="en-US" sz="2600" baseline="-25000" dirty="0">
                <a:ea typeface="Cambria Math"/>
              </a:rPr>
              <a:t>1</a:t>
            </a:r>
            <a:r>
              <a:rPr lang="en-US" sz="2600" dirty="0">
                <a:ea typeface="Cambria Math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x</a:t>
            </a:r>
            <a:r>
              <a:rPr lang="en-US" sz="2600" baseline="-25000" dirty="0"/>
              <a:t>2</a:t>
            </a:r>
            <a:r>
              <a:rPr lang="en-US" sz="2600" dirty="0"/>
              <a:t> </a:t>
            </a:r>
            <a:r>
              <a:rPr lang="en-US" sz="2600" dirty="0">
                <a:ea typeface="Cambria Math"/>
              </a:rPr>
              <a:t>⏊ y</a:t>
            </a:r>
            <a:r>
              <a:rPr lang="en-US" sz="2600" baseline="-25000" dirty="0">
                <a:ea typeface="Cambria Math"/>
              </a:rPr>
              <a:t>2</a:t>
            </a:r>
            <a:r>
              <a:rPr lang="en-US" sz="2600" dirty="0">
                <a:ea typeface="Cambria Math"/>
              </a:rPr>
              <a:t> | (y</a:t>
            </a:r>
            <a:r>
              <a:rPr lang="en-US" sz="2600" baseline="-25000" dirty="0">
                <a:ea typeface="Cambria Math"/>
              </a:rPr>
              <a:t>1</a:t>
            </a:r>
            <a:r>
              <a:rPr lang="en-US" sz="2600" dirty="0">
                <a:ea typeface="Cambria Math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x</a:t>
            </a:r>
            <a:r>
              <a:rPr lang="en-US" sz="2600" baseline="-25000" dirty="0"/>
              <a:t>1</a:t>
            </a:r>
            <a:r>
              <a:rPr lang="en-US" sz="2600" dirty="0"/>
              <a:t> * </a:t>
            </a:r>
            <a:r>
              <a:rPr lang="en-US" sz="2600" dirty="0"/>
              <a:t>x</a:t>
            </a:r>
            <a:r>
              <a:rPr lang="en-US" sz="2600" baseline="-25000" dirty="0"/>
              <a:t>2 </a:t>
            </a:r>
            <a:r>
              <a:rPr lang="en-US" sz="2600" dirty="0">
                <a:ea typeface="Cambria Math"/>
              </a:rPr>
              <a:t>⏊ y</a:t>
            </a:r>
            <a:r>
              <a:rPr lang="en-US" sz="2600" baseline="-25000" dirty="0">
                <a:ea typeface="Cambria Math"/>
              </a:rPr>
              <a:t>2</a:t>
            </a:r>
            <a:r>
              <a:rPr lang="en-US" sz="2600" dirty="0">
                <a:ea typeface="Cambria Math"/>
              </a:rPr>
              <a:t> | </a:t>
            </a:r>
            <a:r>
              <a:rPr lang="en-US" sz="2600" dirty="0">
                <a:ea typeface="Cambria Math"/>
              </a:rPr>
              <a:t>(y</a:t>
            </a:r>
            <a:r>
              <a:rPr lang="en-US" sz="2600" baseline="-25000" dirty="0">
                <a:ea typeface="Cambria Math"/>
              </a:rPr>
              <a:t>1</a:t>
            </a:r>
            <a:r>
              <a:rPr lang="en-US" sz="2600" dirty="0">
                <a:ea typeface="Cambria Math"/>
              </a:rPr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647238" y="5897382"/>
            <a:ext cx="2868112" cy="472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69699" y="3758897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cxnSpLocks/>
            <a:stCxn id="4" idx="6"/>
            <a:endCxn id="17" idx="1"/>
          </p:cNvCxnSpPr>
          <p:nvPr/>
        </p:nvCxnSpPr>
        <p:spPr>
          <a:xfrm flipV="1">
            <a:off x="3506859" y="3805853"/>
            <a:ext cx="588276" cy="21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/>
          <p:cNvCxnSpPr>
            <a:cxnSpLocks/>
            <a:stCxn id="4" idx="0"/>
            <a:endCxn id="18" idx="0"/>
          </p:cNvCxnSpPr>
          <p:nvPr/>
        </p:nvCxnSpPr>
        <p:spPr>
          <a:xfrm rot="5400000" flipH="1" flipV="1">
            <a:off x="4814123" y="2169455"/>
            <a:ext cx="213599" cy="2965286"/>
          </a:xfrm>
          <a:prstGeom prst="curvedConnector3">
            <a:avLst>
              <a:gd name="adj1" fmla="val 6673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Fisher’s </a:t>
            </a:r>
            <a:r>
              <a:rPr lang="en-US" sz="3600" i="1" dirty="0">
                <a:solidFill>
                  <a:schemeClr val="bg1"/>
                </a:solidFill>
              </a:rPr>
              <a:t>C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909" y="1290861"/>
            <a:ext cx="8174182" cy="4484488"/>
          </a:xfrm>
          <a:prstGeom prst="rect">
            <a:avLst/>
          </a:prstGeom>
          <a:noFill/>
        </p:spPr>
        <p:txBody>
          <a:bodyPr wrap="square" lIns="82479" tIns="41239" rIns="82479" bIns="41239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500" dirty="0"/>
              <a:t> Summarize independence claims across basis set:</a:t>
            </a:r>
          </a:p>
          <a:p>
            <a:endParaRPr lang="en-US" sz="2500" dirty="0"/>
          </a:p>
          <a:p>
            <a:pPr algn="ctr"/>
            <a:r>
              <a:rPr lang="en-US" sz="3600" dirty="0"/>
              <a:t>C = -2*</a:t>
            </a:r>
            <a:r>
              <a:rPr lang="en-US" sz="3600" dirty="0">
                <a:latin typeface="Cambria Math"/>
                <a:ea typeface="Cambria Math"/>
              </a:rPr>
              <a:t>∑</a:t>
            </a:r>
            <a:r>
              <a:rPr lang="en-US" sz="3600" dirty="0" err="1">
                <a:ea typeface="Cambria Math"/>
              </a:rPr>
              <a:t>ln</a:t>
            </a:r>
            <a:r>
              <a:rPr lang="en-US" sz="3600" dirty="0">
                <a:ea typeface="Cambria Math"/>
              </a:rPr>
              <a:t>(p</a:t>
            </a:r>
            <a:r>
              <a:rPr lang="en-US" sz="3600" baseline="-25000" dirty="0">
                <a:ea typeface="Cambria Math"/>
              </a:rPr>
              <a:t>i</a:t>
            </a:r>
            <a:r>
              <a:rPr lang="en-US" sz="3600" dirty="0">
                <a:ea typeface="Cambria Math"/>
              </a:rPr>
              <a:t>)</a:t>
            </a:r>
            <a:endParaRPr lang="en-US" sz="3600" dirty="0"/>
          </a:p>
          <a:p>
            <a:endParaRPr lang="en-US" sz="2500" dirty="0">
              <a:latin typeface="NimbusRomNo9L-Regu"/>
            </a:endParaRPr>
          </a:p>
          <a:p>
            <a:r>
              <a:rPr lang="en-US" sz="2500" i="1" u="sng" dirty="0">
                <a:ea typeface="Cambria Math"/>
              </a:rPr>
              <a:t>p</a:t>
            </a:r>
            <a:r>
              <a:rPr lang="en-US" sz="2500" i="1" u="sng" baseline="-25000" dirty="0">
                <a:ea typeface="Cambria Math"/>
              </a:rPr>
              <a:t>i</a:t>
            </a:r>
            <a:r>
              <a:rPr lang="en-US" sz="2500" u="sng" dirty="0"/>
              <a:t> = the </a:t>
            </a:r>
            <a:r>
              <a:rPr lang="en-US" sz="2500" i="1" u="sng" dirty="0"/>
              <a:t>p</a:t>
            </a:r>
            <a:r>
              <a:rPr lang="en-US" sz="2500" u="sng" dirty="0"/>
              <a:t>-values of all tests of conditional independence</a:t>
            </a:r>
          </a:p>
          <a:p>
            <a:endParaRPr lang="en-US" sz="2500" dirty="0"/>
          </a:p>
          <a:p>
            <a:pPr>
              <a:buFont typeface="Arial"/>
              <a:buChar char="•"/>
            </a:pPr>
            <a:r>
              <a:rPr lang="en-US" sz="2500" dirty="0"/>
              <a:t> </a:t>
            </a:r>
            <a:r>
              <a:rPr lang="en-US" sz="2500" i="1" dirty="0"/>
              <a:t>p</a:t>
            </a:r>
            <a:r>
              <a:rPr lang="en-US" sz="2500" dirty="0"/>
              <a:t> can come from many statistics</a:t>
            </a:r>
          </a:p>
          <a:p>
            <a:pPr>
              <a:buFont typeface="Arial"/>
              <a:buChar char="•"/>
            </a:pPr>
            <a:endParaRPr lang="en-US" sz="2500" dirty="0"/>
          </a:p>
          <a:p>
            <a:pPr>
              <a:buFont typeface="Arial"/>
              <a:buChar char="•"/>
            </a:pPr>
            <a:r>
              <a:rPr lang="en-US" sz="2500" dirty="0"/>
              <a:t> </a:t>
            </a:r>
            <a:r>
              <a:rPr lang="en-US" sz="2500" i="1" dirty="0"/>
              <a:t>C</a:t>
            </a:r>
            <a:r>
              <a:rPr lang="en-US" sz="2500" dirty="0"/>
              <a:t> has a </a:t>
            </a:r>
            <a:r>
              <a:rPr lang="en-US" sz="2500" dirty="0">
                <a:latin typeface="Symbol" charset="2"/>
                <a:cs typeface="Symbol" charset="2"/>
              </a:rPr>
              <a:t>c</a:t>
            </a:r>
            <a:r>
              <a:rPr lang="en-US" sz="2500" baseline="30000" dirty="0"/>
              <a:t>2</a:t>
            </a:r>
            <a:r>
              <a:rPr lang="en-US" sz="2500" dirty="0"/>
              <a:t>-square distribution with 2</a:t>
            </a:r>
            <a:r>
              <a:rPr lang="en-US" sz="2500" i="1" dirty="0"/>
              <a:t>k</a:t>
            </a:r>
            <a:r>
              <a:rPr lang="en-US" sz="2500" dirty="0"/>
              <a:t> degrees of freedom</a:t>
            </a:r>
          </a:p>
          <a:p>
            <a:pPr>
              <a:buFont typeface="Arial"/>
              <a:buChar char="•"/>
            </a:pPr>
            <a:endParaRPr lang="en-US" sz="2500" dirty="0"/>
          </a:p>
          <a:p>
            <a:pPr>
              <a:buFont typeface="Arial"/>
              <a:buChar char="•"/>
            </a:pPr>
            <a:r>
              <a:rPr lang="en-US" sz="2500" dirty="0"/>
              <a:t> </a:t>
            </a:r>
            <a:r>
              <a:rPr lang="en-US" sz="2500" i="1" dirty="0"/>
              <a:t>k</a:t>
            </a:r>
            <a:r>
              <a:rPr lang="en-US" sz="2500" dirty="0"/>
              <a:t> = # of elements of the basis set. </a:t>
            </a:r>
          </a:p>
        </p:txBody>
      </p:sp>
    </p:spTree>
    <p:extLst>
      <p:ext uri="{BB962C8B-B14F-4D97-AF65-F5344CB8AC3E}">
        <p14:creationId xmlns:p14="http://schemas.microsoft.com/office/powerpoint/2010/main" val="3104283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Fisher’s </a:t>
            </a:r>
            <a:r>
              <a:rPr lang="en-US" sz="3600" i="1" dirty="0">
                <a:solidFill>
                  <a:schemeClr val="bg1"/>
                </a:solidFill>
              </a:rPr>
              <a:t>C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u="sng" dirty="0"/>
              <a:t>What is </a:t>
            </a:r>
            <a:r>
              <a:rPr lang="en-US" i="1" u="sng" dirty="0"/>
              <a:t>p</a:t>
            </a:r>
            <a:r>
              <a:rPr lang="en-US" u="sng" dirty="0"/>
              <a:t> &lt; 0.05?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You are likely missing some associations</a:t>
            </a:r>
          </a:p>
          <a:p>
            <a:pPr>
              <a:spcAft>
                <a:spcPts val="1800"/>
              </a:spcAft>
            </a:pPr>
            <a:r>
              <a:rPr lang="en-US" dirty="0"/>
              <a:t>You can reject this model</a:t>
            </a:r>
          </a:p>
          <a:p>
            <a:pPr>
              <a:spcAft>
                <a:spcPts val="1800"/>
              </a:spcAft>
            </a:pPr>
            <a:r>
              <a:rPr lang="en-US" dirty="0"/>
              <a:t>The way forward: adding links or different model structure? (look at d-</a:t>
            </a:r>
            <a:r>
              <a:rPr lang="en-US" dirty="0" err="1"/>
              <a:t>sep</a:t>
            </a:r>
            <a:r>
              <a:rPr lang="en-US" dirty="0"/>
              <a:t> tests)</a:t>
            </a:r>
          </a:p>
          <a:p>
            <a:pPr>
              <a:spcAft>
                <a:spcPts val="1800"/>
              </a:spcAft>
            </a:pPr>
            <a:r>
              <a:rPr lang="en-US" dirty="0"/>
              <a:t>To re-iterate, </a:t>
            </a:r>
            <a:r>
              <a:rPr lang="en-US" b="1" i="1" u="sng" dirty="0"/>
              <a:t>p </a:t>
            </a:r>
            <a:r>
              <a:rPr lang="en-US" b="1" u="sng" dirty="0"/>
              <a:t>≥ 0.05 is GOOD</a:t>
            </a:r>
          </a:p>
        </p:txBody>
      </p:sp>
    </p:spTree>
    <p:extLst>
      <p:ext uri="{BB962C8B-B14F-4D97-AF65-F5344CB8AC3E}">
        <p14:creationId xmlns:p14="http://schemas.microsoft.com/office/powerpoint/2010/main" val="2745464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Model selection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909" y="1399016"/>
            <a:ext cx="8174182" cy="4099768"/>
          </a:xfrm>
          <a:prstGeom prst="rect">
            <a:avLst/>
          </a:prstGeom>
          <a:noFill/>
        </p:spPr>
        <p:txBody>
          <a:bodyPr wrap="square" lIns="82479" tIns="41239" rIns="82479" bIns="41239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500" dirty="0"/>
              <a:t> Fisher’s </a:t>
            </a:r>
            <a:r>
              <a:rPr lang="en-US" sz="2500" i="1" dirty="0"/>
              <a:t>C</a:t>
            </a:r>
            <a:r>
              <a:rPr lang="en-US" sz="2500" dirty="0"/>
              <a:t> can be used to construct model AIC:</a:t>
            </a:r>
          </a:p>
          <a:p>
            <a:endParaRPr lang="en-US" sz="2500" dirty="0"/>
          </a:p>
          <a:p>
            <a:pPr algn="ctr"/>
            <a:r>
              <a:rPr lang="en-US" sz="3600" dirty="0"/>
              <a:t>AIC = </a:t>
            </a:r>
            <a:r>
              <a:rPr lang="en-US" sz="3600" i="1" dirty="0"/>
              <a:t>C</a:t>
            </a:r>
            <a:r>
              <a:rPr lang="en-US" sz="3600" dirty="0"/>
              <a:t> + 2</a:t>
            </a:r>
            <a:r>
              <a:rPr lang="en-US" sz="3600" i="1" dirty="0"/>
              <a:t>K</a:t>
            </a:r>
          </a:p>
          <a:p>
            <a:endParaRPr lang="en-US" sz="2500" dirty="0">
              <a:latin typeface="NimbusRomNo9L-Regu"/>
            </a:endParaRPr>
          </a:p>
          <a:p>
            <a:pPr>
              <a:buFont typeface="Arial"/>
              <a:buChar char="•"/>
            </a:pPr>
            <a:r>
              <a:rPr lang="en-US" sz="2500" dirty="0"/>
              <a:t> </a:t>
            </a:r>
            <a:r>
              <a:rPr lang="en-US" sz="2500" i="1" dirty="0"/>
              <a:t>K</a:t>
            </a:r>
            <a:r>
              <a:rPr lang="en-US" sz="2500" dirty="0"/>
              <a:t> = # of likelihood parameters estimated (not to be confused with </a:t>
            </a:r>
            <a:r>
              <a:rPr lang="en-US" sz="2500" i="1" dirty="0"/>
              <a:t>k</a:t>
            </a:r>
            <a:r>
              <a:rPr lang="en-US" sz="2500" dirty="0"/>
              <a:t>)</a:t>
            </a:r>
          </a:p>
          <a:p>
            <a:pPr>
              <a:buFont typeface="Arial"/>
              <a:buChar char="•"/>
            </a:pPr>
            <a:endParaRPr lang="en-US" sz="2500" dirty="0"/>
          </a:p>
          <a:p>
            <a:pPr>
              <a:buFont typeface="Arial"/>
              <a:buChar char="•"/>
            </a:pPr>
            <a:r>
              <a:rPr lang="en-US" sz="2500" dirty="0"/>
              <a:t> Can be extended to small sample size: </a:t>
            </a:r>
          </a:p>
          <a:p>
            <a:endParaRPr lang="en-US" sz="2500" dirty="0"/>
          </a:p>
          <a:p>
            <a:r>
              <a:rPr lang="en-US" sz="2500" dirty="0"/>
              <a:t>	</a:t>
            </a:r>
            <a:r>
              <a:rPr lang="en-US" sz="2500" dirty="0" err="1"/>
              <a:t>AIC</a:t>
            </a:r>
            <a:r>
              <a:rPr lang="en-US" sz="2500" i="1" dirty="0" err="1"/>
              <a:t>c</a:t>
            </a:r>
            <a:r>
              <a:rPr lang="en-US" sz="2500" dirty="0"/>
              <a:t> = </a:t>
            </a:r>
            <a:r>
              <a:rPr lang="en-US" sz="2500" i="1" dirty="0"/>
              <a:t>C</a:t>
            </a:r>
            <a:r>
              <a:rPr lang="en-US" sz="2500" dirty="0"/>
              <a:t> + 2</a:t>
            </a:r>
            <a:r>
              <a:rPr lang="en-US" sz="2500" i="1" dirty="0"/>
              <a:t>K</a:t>
            </a:r>
            <a:r>
              <a:rPr lang="en-US" sz="2500" dirty="0"/>
              <a:t>(</a:t>
            </a:r>
            <a:r>
              <a:rPr lang="en-US" sz="2500" i="1" dirty="0"/>
              <a:t>n</a:t>
            </a:r>
            <a:r>
              <a:rPr lang="en-US" sz="2500" dirty="0"/>
              <a:t> / (</a:t>
            </a:r>
            <a:r>
              <a:rPr lang="en-US" sz="2500" i="1" dirty="0"/>
              <a:t>n</a:t>
            </a:r>
            <a:r>
              <a:rPr lang="en-US" sz="2500" dirty="0"/>
              <a:t> – </a:t>
            </a:r>
            <a:r>
              <a:rPr lang="en-US" sz="2500" i="1" dirty="0"/>
              <a:t>K</a:t>
            </a:r>
            <a:r>
              <a:rPr lang="en-US" sz="2500" dirty="0"/>
              <a:t> – 1))</a:t>
            </a:r>
          </a:p>
        </p:txBody>
      </p:sp>
    </p:spTree>
    <p:extLst>
      <p:ext uri="{BB962C8B-B14F-4D97-AF65-F5344CB8AC3E}">
        <p14:creationId xmlns:p14="http://schemas.microsoft.com/office/powerpoint/2010/main" val="151676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Sample size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4360" y="1419442"/>
            <a:ext cx="77873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there is no global </a:t>
            </a:r>
            <a:r>
              <a:rPr lang="en-US" sz="2400" dirty="0" err="1"/>
              <a:t>vcov</a:t>
            </a:r>
            <a:r>
              <a:rPr lang="en-US" sz="2400" dirty="0"/>
              <a:t> matrix, the </a:t>
            </a:r>
            <a:r>
              <a:rPr lang="en-US" sz="2400" i="1" dirty="0"/>
              <a:t>t</a:t>
            </a:r>
            <a:r>
              <a:rPr lang="en-US" sz="2400" dirty="0"/>
              <a:t>-rule does not 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Shipley suggests need only enough </a:t>
            </a:r>
            <a:r>
              <a:rPr lang="en-US" sz="2400" dirty="0" err="1"/>
              <a:t>d.f.</a:t>
            </a:r>
            <a:r>
              <a:rPr lang="en-US" sz="2400" dirty="0"/>
              <a:t> to fit each component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Or, </a:t>
            </a:r>
            <a:r>
              <a:rPr lang="en-US" sz="2400" i="1" dirty="0"/>
              <a:t>d</a:t>
            </a:r>
            <a:r>
              <a:rPr lang="en-US" sz="2400" dirty="0"/>
              <a:t>-rule (Grace et al 2015):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d</a:t>
            </a:r>
            <a:r>
              <a:rPr lang="en-US" sz="2400" dirty="0"/>
              <a:t> = # of samples / # of pathways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d </a:t>
            </a:r>
            <a:r>
              <a:rPr lang="en-US" sz="2400" dirty="0"/>
              <a:t>≥ 5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is always better!</a:t>
            </a:r>
          </a:p>
        </p:txBody>
      </p:sp>
    </p:spTree>
    <p:extLst>
      <p:ext uri="{BB962C8B-B14F-4D97-AF65-F5344CB8AC3E}">
        <p14:creationId xmlns:p14="http://schemas.microsoft.com/office/powerpoint/2010/main" val="3937609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</a:t>
            </a:r>
            <a:r>
              <a:rPr lang="en-US" sz="3600" dirty="0">
                <a:highlight>
                  <a:srgbClr val="FFFF00"/>
                </a:highlight>
              </a:rPr>
              <a:t>A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3650"/>
            <a:ext cx="7886700" cy="4351338"/>
          </a:xfrm>
        </p:spPr>
        <p:txBody>
          <a:bodyPr/>
          <a:lstStyle/>
          <a:p>
            <a:r>
              <a:rPr lang="en-US" dirty="0"/>
              <a:t>Intermediate non-normal endogenous variables pose a challenge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297" y="337204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/>
              <a:t>x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5498436" y="3372043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y</a:t>
            </a:r>
            <a:r>
              <a:rPr lang="en-US" sz="2400" baseline="-25000" dirty="0"/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50548" y="4354286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y</a:t>
            </a:r>
            <a:r>
              <a:rPr lang="en-US" sz="2400" baseline="-25000" dirty="0"/>
              <a:t>2</a:t>
            </a:r>
          </a:p>
        </p:txBody>
      </p:sp>
      <p:cxnSp>
        <p:nvCxnSpPr>
          <p:cNvPr id="39" name="Straight Arrow Connector 38"/>
          <p:cNvCxnSpPr>
            <a:stCxn id="35" idx="2"/>
            <a:endCxn id="38" idx="1"/>
          </p:cNvCxnSpPr>
          <p:nvPr/>
        </p:nvCxnSpPr>
        <p:spPr>
          <a:xfrm rot="16200000" flipH="1">
            <a:off x="3280293" y="3855810"/>
            <a:ext cx="710464" cy="830046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3"/>
            <a:endCxn id="36" idx="2"/>
          </p:cNvCxnSpPr>
          <p:nvPr/>
        </p:nvCxnSpPr>
        <p:spPr>
          <a:xfrm flipV="1">
            <a:off x="5081389" y="3915601"/>
            <a:ext cx="932468" cy="710464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050550" y="2377208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y</a:t>
            </a:r>
            <a:r>
              <a:rPr lang="en-US" sz="2400" baseline="-25000" dirty="0"/>
              <a:t>1</a:t>
            </a:r>
          </a:p>
        </p:txBody>
      </p:sp>
      <p:cxnSp>
        <p:nvCxnSpPr>
          <p:cNvPr id="42" name="Straight Arrow Connector 41"/>
          <p:cNvCxnSpPr>
            <a:stCxn id="35" idx="0"/>
            <a:endCxn id="41" idx="1"/>
          </p:cNvCxnSpPr>
          <p:nvPr/>
        </p:nvCxnSpPr>
        <p:spPr>
          <a:xfrm rot="5400000" flipH="1" flipV="1">
            <a:off x="3273998" y="2595492"/>
            <a:ext cx="723056" cy="830048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36" idx="0"/>
          </p:cNvCxnSpPr>
          <p:nvPr/>
        </p:nvCxnSpPr>
        <p:spPr>
          <a:xfrm>
            <a:off x="5081391" y="2648987"/>
            <a:ext cx="932466" cy="723056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  <a:endCxn id="41" idx="2"/>
          </p:cNvCxnSpPr>
          <p:nvPr/>
        </p:nvCxnSpPr>
        <p:spPr>
          <a:xfrm flipV="1">
            <a:off x="4565969" y="2920766"/>
            <a:ext cx="2" cy="143352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3"/>
            <a:endCxn id="36" idx="1"/>
          </p:cNvCxnSpPr>
          <p:nvPr/>
        </p:nvCxnSpPr>
        <p:spPr>
          <a:xfrm>
            <a:off x="3869707" y="3643822"/>
            <a:ext cx="1628729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54942" y="2377208"/>
            <a:ext cx="1995606" cy="252063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91222" y="2377208"/>
            <a:ext cx="1995606" cy="252063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3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</a:t>
            </a:r>
            <a:r>
              <a:rPr lang="en-US" sz="3600" dirty="0">
                <a:highlight>
                  <a:srgbClr val="FFFF00"/>
                </a:highlight>
              </a:rPr>
              <a:t>A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619" y="1263650"/>
            <a:ext cx="7886700" cy="4351338"/>
          </a:xfrm>
        </p:spPr>
        <p:txBody>
          <a:bodyPr/>
          <a:lstStyle/>
          <a:p>
            <a:r>
              <a:rPr lang="en-US" dirty="0"/>
              <a:t>If normal, significance values are reciprocal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98750" y="4835430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y</a:t>
            </a:r>
            <a:r>
              <a:rPr lang="en-US" sz="2400" baseline="-25000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98752" y="2858352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y</a:t>
            </a:r>
            <a:r>
              <a:rPr lang="en-US" sz="2400" baseline="-25000" dirty="0"/>
              <a:t>1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2914171" y="3401910"/>
            <a:ext cx="2" cy="143352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1741" y="4835430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y</a:t>
            </a:r>
            <a:r>
              <a:rPr lang="en-US" sz="2400" baseline="-25000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1743" y="2858352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y</a:t>
            </a:r>
            <a:r>
              <a:rPr lang="en-US" sz="2400" baseline="-25000" dirty="0"/>
              <a:t>1</a:t>
            </a:r>
          </a:p>
        </p:txBody>
      </p:sp>
      <p:cxnSp>
        <p:nvCxnSpPr>
          <p:cNvPr id="21" name="Straight Arrow Connector 20"/>
          <p:cNvCxnSpPr>
            <a:stCxn id="19" idx="0"/>
            <a:endCxn id="20" idx="2"/>
          </p:cNvCxnSpPr>
          <p:nvPr/>
        </p:nvCxnSpPr>
        <p:spPr>
          <a:xfrm flipV="1">
            <a:off x="6227162" y="3401910"/>
            <a:ext cx="2" cy="143352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00862" y="5573771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baseline="-25000" dirty="0"/>
              <a:t>1</a:t>
            </a:r>
            <a:r>
              <a:rPr lang="en-US" sz="3200" dirty="0"/>
              <a:t> ~ y</a:t>
            </a:r>
            <a:r>
              <a:rPr lang="en-US" sz="3200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13853" y="5573771"/>
            <a:ext cx="1226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baseline="-25000" dirty="0"/>
              <a:t>2</a:t>
            </a:r>
            <a:r>
              <a:rPr lang="en-US" sz="3200" dirty="0"/>
              <a:t> ~ y</a:t>
            </a:r>
            <a:r>
              <a:rPr lang="en-US" sz="3200" baseline="-250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8451" y="557377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==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631443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5.2 Directed Separation. </a:t>
            </a:r>
            <a:r>
              <a:rPr lang="en-US" sz="3600" dirty="0">
                <a:highlight>
                  <a:srgbClr val="FFFF00"/>
                </a:highlight>
              </a:rPr>
              <a:t>A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619" y="1263650"/>
            <a:ext cx="7886700" cy="4351338"/>
          </a:xfrm>
        </p:spPr>
        <p:txBody>
          <a:bodyPr/>
          <a:lstStyle/>
          <a:p>
            <a:r>
              <a:rPr lang="en-US" dirty="0"/>
              <a:t>If non-normal, significance values are </a:t>
            </a:r>
            <a:r>
              <a:rPr lang="en-US" i="1" dirty="0"/>
              <a:t>not </a:t>
            </a:r>
            <a:r>
              <a:rPr lang="en-US" dirty="0"/>
              <a:t>reciprocal because of transformation via link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98750" y="4835430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y</a:t>
            </a:r>
            <a:r>
              <a:rPr lang="en-US" sz="2400" baseline="-25000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98752" y="2858352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y</a:t>
            </a:r>
            <a:r>
              <a:rPr lang="en-US" sz="2400" baseline="-25000" dirty="0"/>
              <a:t>1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2914171" y="3401910"/>
            <a:ext cx="2" cy="143352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1741" y="4835430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y</a:t>
            </a:r>
            <a:r>
              <a:rPr lang="en-US" sz="2400" baseline="-25000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1743" y="2858352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y</a:t>
            </a:r>
            <a:r>
              <a:rPr lang="en-US" sz="2400" baseline="-25000" dirty="0"/>
              <a:t>1</a:t>
            </a:r>
          </a:p>
        </p:txBody>
      </p:sp>
      <p:cxnSp>
        <p:nvCxnSpPr>
          <p:cNvPr id="21" name="Straight Arrow Connector 20"/>
          <p:cNvCxnSpPr>
            <a:stCxn id="19" idx="0"/>
            <a:endCxn id="20" idx="2"/>
          </p:cNvCxnSpPr>
          <p:nvPr/>
        </p:nvCxnSpPr>
        <p:spPr>
          <a:xfrm flipV="1">
            <a:off x="6227162" y="3401910"/>
            <a:ext cx="2" cy="143352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23354" y="5557659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log(y</a:t>
            </a:r>
            <a:r>
              <a:rPr lang="en-US" sz="3200" baseline="-25000" dirty="0"/>
              <a:t>1</a:t>
            </a:r>
            <a:r>
              <a:rPr lang="en-US" sz="3200" dirty="0"/>
              <a:t>) ~ y</a:t>
            </a:r>
            <a:r>
              <a:rPr lang="en-US" sz="3200" baseline="-250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6345" y="5557658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log(y</a:t>
            </a:r>
            <a:r>
              <a:rPr lang="en-US" sz="3200" baseline="-25000" dirty="0"/>
              <a:t>2</a:t>
            </a:r>
            <a:r>
              <a:rPr lang="en-US" sz="3200" dirty="0"/>
              <a:t>) ~ y</a:t>
            </a:r>
            <a:r>
              <a:rPr lang="en-US" sz="3200" baseline="-25000" dirty="0"/>
              <a:t>1</a:t>
            </a:r>
          </a:p>
        </p:txBody>
      </p:sp>
      <p:sp>
        <p:nvSpPr>
          <p:cNvPr id="4" name="Multiplication Sign 3"/>
          <p:cNvSpPr/>
          <p:nvPr/>
        </p:nvSpPr>
        <p:spPr>
          <a:xfrm>
            <a:off x="5868285" y="3735212"/>
            <a:ext cx="717754" cy="76691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55732" y="555765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≠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410149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6788"/>
            <a:ext cx="7772400" cy="2387600"/>
          </a:xfrm>
        </p:spPr>
        <p:txBody>
          <a:bodyPr anchor="ctr" anchorCtr="0"/>
          <a:lstStyle/>
          <a:p>
            <a:r>
              <a:rPr lang="en-US" dirty="0"/>
              <a:t>5.1 Traditional vs. Piecewise SEM</a:t>
            </a:r>
          </a:p>
        </p:txBody>
      </p:sp>
    </p:spTree>
    <p:extLst>
      <p:ext uri="{BB962C8B-B14F-4D97-AF65-F5344CB8AC3E}">
        <p14:creationId xmlns:p14="http://schemas.microsoft.com/office/powerpoint/2010/main" val="1729638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6788"/>
            <a:ext cx="7772400" cy="2387600"/>
          </a:xfrm>
        </p:spPr>
        <p:txBody>
          <a:bodyPr anchor="ctr" anchorCtr="0"/>
          <a:lstStyle/>
          <a:p>
            <a:r>
              <a:rPr lang="en-US" dirty="0"/>
              <a:t>5.3 Introduction to </a:t>
            </a:r>
            <a:r>
              <a:rPr lang="en-US" i="1" dirty="0" err="1"/>
              <a:t>piecewiseSEM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14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48431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/>
              <a:t>piecewiseSEM</a:t>
            </a:r>
            <a:r>
              <a:rPr lang="en-US" dirty="0"/>
              <a:t>: Piecewise structural equation modeling in R for ecology, evolution, and systematics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750" y="3562350"/>
            <a:ext cx="681148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jslefche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piecewiseSEM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piecewiseSEM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piecewiseSEM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5591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 txBox="1">
            <a:spLocks noGrp="1"/>
          </p:cNvSpPr>
          <p:nvPr/>
        </p:nvSpPr>
        <p:spPr bwMode="auto">
          <a:xfrm>
            <a:off x="6553489" y="6248463"/>
            <a:ext cx="1905000" cy="45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434" tIns="44718" rIns="89434" bIns="44718"/>
          <a:lstStyle/>
          <a:p>
            <a:pPr algn="r" defTabSz="896385" eaLnBrk="0" hangingPunct="0"/>
            <a:fld id="{FBA470B7-83DE-400D-ACF7-DD780DF53871}" type="slidenum">
              <a:rPr lang="en-US" sz="1400"/>
              <a:pPr algn="r" defTabSz="896385" eaLnBrk="0" hangingPunct="0"/>
              <a:t>32</a:t>
            </a:fld>
            <a:endParaRPr lang="en-US" sz="14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23455" y="76546"/>
            <a:ext cx="8077489" cy="107720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>
            <a:spAutoFit/>
          </a:bodyPr>
          <a:lstStyle/>
          <a:p>
            <a:pPr algn="ctr"/>
            <a:r>
              <a:rPr lang="en-US" sz="3200" b="1" dirty="0"/>
              <a:t>Mediation in Analysis of Post-Fire Recovery of Plant Communities in California </a:t>
            </a:r>
            <a:r>
              <a:rPr lang="en-US" sz="3200" b="1" dirty="0" err="1"/>
              <a:t>Shrublands</a:t>
            </a:r>
            <a:endParaRPr lang="en-US" sz="3200" b="1" dirty="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07818" y="5938025"/>
            <a:ext cx="8728364" cy="82500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lIns="91428" tIns="45714" rIns="91428" bIns="45714">
            <a:spAutoFit/>
          </a:bodyPr>
          <a:lstStyle/>
          <a:p>
            <a:pPr algn="ctr" eaLnBrk="0" hangingPunct="0"/>
            <a:r>
              <a:rPr lang="en-US" sz="2400" dirty="0"/>
              <a:t>Five year study of wildfires in Southern California in 1993. 90 plots (20 </a:t>
            </a:r>
            <a:r>
              <a:rPr lang="en-US" sz="2400" dirty="0" err="1"/>
              <a:t>x</a:t>
            </a:r>
            <a:r>
              <a:rPr lang="en-US" sz="2400" dirty="0"/>
              <a:t> 50m), (data from Jon </a:t>
            </a:r>
            <a:r>
              <a:rPr lang="en-US" sz="2400" dirty="0" err="1"/>
              <a:t>Keeley</a:t>
            </a:r>
            <a:r>
              <a:rPr lang="en-US" sz="2400" dirty="0"/>
              <a:t> et al.)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25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Keeley example</a:t>
            </a:r>
          </a:p>
        </p:txBody>
      </p:sp>
      <p:grpSp>
        <p:nvGrpSpPr>
          <p:cNvPr id="5" name="Group 22"/>
          <p:cNvGrpSpPr/>
          <p:nvPr/>
        </p:nvGrpSpPr>
        <p:grpSpPr>
          <a:xfrm>
            <a:off x="230923" y="2490946"/>
            <a:ext cx="5424603" cy="2520636"/>
            <a:chOff x="2178472" y="3605528"/>
            <a:chExt cx="5424603" cy="2520636"/>
          </a:xfrm>
        </p:grpSpPr>
        <p:sp>
          <p:nvSpPr>
            <p:cNvPr id="7" name="Rectangle 6"/>
            <p:cNvSpPr/>
            <p:nvPr/>
          </p:nvSpPr>
          <p:spPr>
            <a:xfrm>
              <a:off x="217847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distance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7950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rich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hetero</a:t>
              </a:r>
            </a:p>
          </p:txBody>
        </p:sp>
        <p:cxnSp>
          <p:nvCxnSpPr>
            <p:cNvPr id="10" name="Straight Arrow Connector 9"/>
            <p:cNvCxnSpPr>
              <a:stCxn id="7" idx="2"/>
              <a:endCxn id="9" idx="1"/>
            </p:cNvCxnSpPr>
            <p:nvPr/>
          </p:nvCxnSpPr>
          <p:spPr>
            <a:xfrm rot="16200000" flipH="1">
              <a:off x="3103792" y="4880387"/>
              <a:ext cx="710464" cy="1237531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3"/>
              <a:endCxn id="8" idx="2"/>
            </p:cNvCxnSpPr>
            <p:nvPr/>
          </p:nvCxnSpPr>
          <p:spPr>
            <a:xfrm flipV="1">
              <a:off x="5401363" y="5143921"/>
              <a:ext cx="1539926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abiotic</a:t>
              </a:r>
            </a:p>
          </p:txBody>
        </p:sp>
        <p:cxnSp>
          <p:nvCxnSpPr>
            <p:cNvPr id="14" name="Straight Arrow Connector 13"/>
            <p:cNvCxnSpPr>
              <a:stCxn id="7" idx="0"/>
              <a:endCxn id="13" idx="1"/>
            </p:cNvCxnSpPr>
            <p:nvPr/>
          </p:nvCxnSpPr>
          <p:spPr>
            <a:xfrm rot="5400000" flipH="1" flipV="1">
              <a:off x="3097497" y="3620069"/>
              <a:ext cx="723056" cy="1237533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3"/>
              <a:endCxn id="8" idx="0"/>
            </p:cNvCxnSpPr>
            <p:nvPr/>
          </p:nvCxnSpPr>
          <p:spPr>
            <a:xfrm>
              <a:off x="5401365" y="3877307"/>
              <a:ext cx="1539924" cy="7230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086474" y="2311010"/>
            <a:ext cx="30575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600" dirty="0"/>
              <a:t>Create list of structured equations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Conduct d-</a:t>
            </a:r>
            <a:r>
              <a:rPr lang="en-US" sz="2600" dirty="0" err="1"/>
              <a:t>sep</a:t>
            </a:r>
            <a:r>
              <a:rPr lang="en-US" sz="2600" dirty="0"/>
              <a:t> tests (evaluate fit)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600" dirty="0"/>
              <a:t>Extract coefficients</a:t>
            </a:r>
          </a:p>
        </p:txBody>
      </p:sp>
    </p:spTree>
    <p:extLst>
      <p:ext uri="{BB962C8B-B14F-4D97-AF65-F5344CB8AC3E}">
        <p14:creationId xmlns:p14="http://schemas.microsoft.com/office/powerpoint/2010/main" val="3271272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Store list of equations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7185" y="3641949"/>
            <a:ext cx="62504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read.csv(“keeley.csv”)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lm(abiotic ~ distance,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lm(hetero ~ distance,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lm(rich ~ abiotic + hetero,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9" name="Group 22"/>
          <p:cNvGrpSpPr/>
          <p:nvPr/>
        </p:nvGrpSpPr>
        <p:grpSpPr>
          <a:xfrm>
            <a:off x="1859698" y="881221"/>
            <a:ext cx="5424603" cy="2520636"/>
            <a:chOff x="2178472" y="3605528"/>
            <a:chExt cx="5424603" cy="2520636"/>
          </a:xfrm>
        </p:grpSpPr>
        <p:sp>
          <p:nvSpPr>
            <p:cNvPr id="10" name="Rectangle 9"/>
            <p:cNvSpPr/>
            <p:nvPr/>
          </p:nvSpPr>
          <p:spPr>
            <a:xfrm>
              <a:off x="217847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distance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7950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rich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hetero</a:t>
              </a:r>
            </a:p>
          </p:txBody>
        </p:sp>
        <p:cxnSp>
          <p:nvCxnSpPr>
            <p:cNvPr id="13" name="Straight Arrow Connector 12"/>
            <p:cNvCxnSpPr>
              <a:stCxn id="10" idx="2"/>
              <a:endCxn id="12" idx="1"/>
            </p:cNvCxnSpPr>
            <p:nvPr/>
          </p:nvCxnSpPr>
          <p:spPr>
            <a:xfrm rot="16200000" flipH="1">
              <a:off x="3103792" y="4880387"/>
              <a:ext cx="710464" cy="1237531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3"/>
              <a:endCxn id="11" idx="2"/>
            </p:cNvCxnSpPr>
            <p:nvPr/>
          </p:nvCxnSpPr>
          <p:spPr>
            <a:xfrm flipV="1">
              <a:off x="5401363" y="5143921"/>
              <a:ext cx="1539926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abiotic</a:t>
              </a:r>
            </a:p>
          </p:txBody>
        </p:sp>
        <p:cxnSp>
          <p:nvCxnSpPr>
            <p:cNvPr id="17" name="Straight Arrow Connector 16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3097497" y="3620069"/>
              <a:ext cx="723056" cy="1237533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3"/>
              <a:endCxn id="11" idx="0"/>
            </p:cNvCxnSpPr>
            <p:nvPr/>
          </p:nvCxnSpPr>
          <p:spPr>
            <a:xfrm>
              <a:off x="5401365" y="3877307"/>
              <a:ext cx="1539924" cy="7230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760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Evaluate 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46449"/>
            <a:ext cx="814838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sem.fit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missing.paths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missing.path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estimate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crit.value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rich ~ distance + ...   0.6404    0.1565 86     4.0933  0.0001 ***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hetero ~ abiotic + ...   0.0022    0.0017 87     1.3296  0.1871    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Fisher.C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fisher.c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1    21.86  4       0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$AIC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AIC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AICc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K  n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1 41.86 44.645 10 90</a:t>
            </a:r>
          </a:p>
        </p:txBody>
      </p:sp>
      <p:cxnSp>
        <p:nvCxnSpPr>
          <p:cNvPr id="19" name="Straight Arrow Connector 18"/>
          <p:cNvCxnSpPr>
            <a:cxnSpLocks/>
            <a:stCxn id="20" idx="1"/>
          </p:cNvCxnSpPr>
          <p:nvPr/>
        </p:nvCxnSpPr>
        <p:spPr>
          <a:xfrm flipH="1">
            <a:off x="1858297" y="2093944"/>
            <a:ext cx="627729" cy="3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86026" y="1909278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d-</a:t>
            </a:r>
            <a:r>
              <a:rPr lang="en-US" b="1" dirty="0" err="1">
                <a:solidFill>
                  <a:srgbClr val="FF0000"/>
                </a:solidFill>
              </a:rPr>
              <a:t>sep</a:t>
            </a:r>
            <a:r>
              <a:rPr lang="en-US" b="1" dirty="0">
                <a:solidFill>
                  <a:srgbClr val="FF0000"/>
                </a:solidFill>
              </a:rPr>
              <a:t> tests</a:t>
            </a: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 flipV="1">
            <a:off x="2552288" y="3744556"/>
            <a:ext cx="574455" cy="2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6743" y="3562329"/>
            <a:ext cx="107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Fisher’s </a:t>
            </a:r>
            <a:r>
              <a:rPr lang="en-US" b="1" i="1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cxnSpLocks/>
            <a:stCxn id="31" idx="1"/>
          </p:cNvCxnSpPr>
          <p:nvPr/>
        </p:nvCxnSpPr>
        <p:spPr>
          <a:xfrm flipH="1" flipV="1">
            <a:off x="2486026" y="4660490"/>
            <a:ext cx="574454" cy="129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60480" y="448882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AIC</a:t>
            </a:r>
          </a:p>
        </p:txBody>
      </p:sp>
    </p:spTree>
    <p:extLst>
      <p:ext uri="{BB962C8B-B14F-4D97-AF65-F5344CB8AC3E}">
        <p14:creationId xmlns:p14="http://schemas.microsoft.com/office/powerpoint/2010/main" val="6113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Model tweaking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7193"/>
            <a:ext cx="81483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missing.paths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missing.path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estimate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crit.value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rich ~ distance + ...   0.6404    0.1565 86     4.0933  0.0001 ***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hetero ~ abiotic + ...   0.0022    0.0017 87     1.3296  0.1871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075665"/>
            <a:ext cx="9144000" cy="193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2"/>
          <p:cNvGrpSpPr/>
          <p:nvPr/>
        </p:nvGrpSpPr>
        <p:grpSpPr>
          <a:xfrm>
            <a:off x="1859698" y="3291046"/>
            <a:ext cx="5424603" cy="2520636"/>
            <a:chOff x="2178472" y="3605528"/>
            <a:chExt cx="5424603" cy="2520636"/>
          </a:xfrm>
        </p:grpSpPr>
        <p:sp>
          <p:nvSpPr>
            <p:cNvPr id="25" name="Rectangle 24"/>
            <p:cNvSpPr/>
            <p:nvPr/>
          </p:nvSpPr>
          <p:spPr>
            <a:xfrm>
              <a:off x="217847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distance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7950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rich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hetero</a:t>
              </a:r>
            </a:p>
          </p:txBody>
        </p:sp>
        <p:cxnSp>
          <p:nvCxnSpPr>
            <p:cNvPr id="28" name="Straight Arrow Connector 27"/>
            <p:cNvCxnSpPr>
              <a:stCxn id="25" idx="2"/>
              <a:endCxn id="27" idx="1"/>
            </p:cNvCxnSpPr>
            <p:nvPr/>
          </p:nvCxnSpPr>
          <p:spPr>
            <a:xfrm rot="16200000" flipH="1">
              <a:off x="3103792" y="4880387"/>
              <a:ext cx="710464" cy="1237531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3"/>
              <a:endCxn id="26" idx="2"/>
            </p:cNvCxnSpPr>
            <p:nvPr/>
          </p:nvCxnSpPr>
          <p:spPr>
            <a:xfrm flipV="1">
              <a:off x="5401363" y="5143921"/>
              <a:ext cx="1539926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abiotic</a:t>
              </a:r>
            </a:p>
          </p:txBody>
        </p:sp>
        <p:cxnSp>
          <p:nvCxnSpPr>
            <p:cNvPr id="33" name="Straight Arrow Connector 32"/>
            <p:cNvCxnSpPr>
              <a:stCxn id="25" idx="0"/>
              <a:endCxn id="32" idx="1"/>
            </p:cNvCxnSpPr>
            <p:nvPr/>
          </p:nvCxnSpPr>
          <p:spPr>
            <a:xfrm rot="5400000" flipH="1" flipV="1">
              <a:off x="3097497" y="3620069"/>
              <a:ext cx="723056" cy="1237533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3"/>
              <a:endCxn id="26" idx="0"/>
            </p:cNvCxnSpPr>
            <p:nvPr/>
          </p:nvCxnSpPr>
          <p:spPr>
            <a:xfrm>
              <a:off x="5401365" y="3877307"/>
              <a:ext cx="1539924" cy="7230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25" idx="3"/>
            <a:endCxn id="26" idx="1"/>
          </p:cNvCxnSpPr>
          <p:nvPr/>
        </p:nvCxnSpPr>
        <p:spPr>
          <a:xfrm>
            <a:off x="3183271" y="4557660"/>
            <a:ext cx="2777457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Store list of equations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6710" y="3956274"/>
            <a:ext cx="77668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modelList2 = list(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lm(abiotic ~ distance,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lm(hetero ~ distance,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lm(rich ~ distance + abiotic + hetero,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9" name="Group 22"/>
          <p:cNvGrpSpPr/>
          <p:nvPr/>
        </p:nvGrpSpPr>
        <p:grpSpPr>
          <a:xfrm>
            <a:off x="1859698" y="966946"/>
            <a:ext cx="5424603" cy="2520636"/>
            <a:chOff x="2178472" y="3605528"/>
            <a:chExt cx="5424603" cy="2520636"/>
          </a:xfrm>
        </p:grpSpPr>
        <p:sp>
          <p:nvSpPr>
            <p:cNvPr id="10" name="Rectangle 9"/>
            <p:cNvSpPr/>
            <p:nvPr/>
          </p:nvSpPr>
          <p:spPr>
            <a:xfrm>
              <a:off x="217847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distance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7950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rich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hetero</a:t>
              </a:r>
            </a:p>
          </p:txBody>
        </p:sp>
        <p:cxnSp>
          <p:nvCxnSpPr>
            <p:cNvPr id="13" name="Straight Arrow Connector 12"/>
            <p:cNvCxnSpPr>
              <a:stCxn id="10" idx="2"/>
              <a:endCxn id="12" idx="1"/>
            </p:cNvCxnSpPr>
            <p:nvPr/>
          </p:nvCxnSpPr>
          <p:spPr>
            <a:xfrm rot="16200000" flipH="1">
              <a:off x="3103792" y="4880387"/>
              <a:ext cx="710464" cy="1237531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3"/>
              <a:endCxn id="11" idx="2"/>
            </p:cNvCxnSpPr>
            <p:nvPr/>
          </p:nvCxnSpPr>
          <p:spPr>
            <a:xfrm flipV="1">
              <a:off x="5401363" y="5143921"/>
              <a:ext cx="1539926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abiotic</a:t>
              </a:r>
            </a:p>
          </p:txBody>
        </p:sp>
        <p:cxnSp>
          <p:nvCxnSpPr>
            <p:cNvPr id="17" name="Straight Arrow Connector 16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3097497" y="3620069"/>
              <a:ext cx="723056" cy="1237533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3"/>
              <a:endCxn id="11" idx="0"/>
            </p:cNvCxnSpPr>
            <p:nvPr/>
          </p:nvCxnSpPr>
          <p:spPr>
            <a:xfrm>
              <a:off x="5401365" y="3877307"/>
              <a:ext cx="1539924" cy="7230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3183271" y="2233560"/>
            <a:ext cx="277745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Evaluate 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485" y="1546449"/>
            <a:ext cx="833112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(modelList2,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missing.paths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missing.path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estimate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crit.value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hetero ~ abiotic + ...   0.0022    0.0017 87     1.3296  0.1871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Fisher.C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1     3.35  2   0.187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$AIC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AIC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AICc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K  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1 25.35 28.735 11 90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7976" y="3550530"/>
            <a:ext cx="2586766" cy="228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01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Model assumptions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485" y="1546449"/>
            <a:ext cx="2848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lapply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(modelList2, plot, 	which = 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393" y="857593"/>
            <a:ext cx="5485714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6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5.1 Comparison. Traditional vs. piecewise SEM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0" y="625631"/>
          <a:ext cx="6096000" cy="610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3288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3776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Variance-covariance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Piecewise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(global) variance-covariance matrix 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(local)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variance-covariance matrices estimated (one for each endogenous variable)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Simultaneous</a:t>
                      </a:r>
                      <a:r>
                        <a:rPr lang="en-US" baseline="0" dirty="0"/>
                        <a:t>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</a:t>
                      </a:r>
                      <a:r>
                        <a:rPr lang="en-US" baseline="0" dirty="0"/>
                        <a:t> solutions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</a:t>
                      </a:r>
                      <a:r>
                        <a:rPr lang="en-US" baseline="0" dirty="0"/>
                        <a:t> to normal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Incorporates</a:t>
                      </a:r>
                      <a:r>
                        <a:rPr lang="en-US" baseline="0" dirty="0"/>
                        <a:t> various distributions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7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Assumes independence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model non-independence (blocked, temporal, spatial,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2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Latent &amp;</a:t>
                      </a:r>
                      <a:r>
                        <a:rPr lang="en-US" baseline="0" dirty="0"/>
                        <a:t> composite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latent or</a:t>
                      </a:r>
                      <a:r>
                        <a:rPr lang="en-US" baseline="0" dirty="0"/>
                        <a:t> composite variables (yet*)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4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Correlated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partial </a:t>
                      </a:r>
                      <a:r>
                        <a:rPr lang="en-US" dirty="0" err="1"/>
                        <a:t>correclations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(so far*)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6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Non-recursive</a:t>
                      </a:r>
                      <a:r>
                        <a:rPr lang="en-US" baseline="0" dirty="0"/>
                        <a:t> (feedbacks)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for recursive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Multi-group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estimate random components</a:t>
                      </a:r>
                      <a:r>
                        <a:rPr lang="en-US" baseline="0" dirty="0"/>
                        <a:t> but no formal test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59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Individual 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919" y="1612206"/>
            <a:ext cx="54232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sem.model.fits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(modelList2)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  Family     Link  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R.squared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identity 90 0.2113455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identity 90 0.1197074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identity 90 0.4700472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7369" y="2186270"/>
            <a:ext cx="1396179" cy="1136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1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Get coefficients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494" y="1166711"/>
            <a:ext cx="74911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sem.coefs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(modelList2)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response predictor  estimate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 abiotic  distance 0.4597233 0.09466775  0.0000 ***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hetero  distance 0.3459875 0.10001663  0.0008 ***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rich  distance 0.3743419 0.09145170  0.0001 ***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rich    hetero 0.2538814 0.08451308  0.0035  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     rich   abiotic 0.2660206 0.08928820  0.0038  **</a:t>
            </a:r>
          </a:p>
        </p:txBody>
      </p:sp>
    </p:spTree>
    <p:extLst>
      <p:ext uri="{BB962C8B-B14F-4D97-AF65-F5344CB8AC3E}">
        <p14:creationId xmlns:p14="http://schemas.microsoft.com/office/powerpoint/2010/main" val="1289573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Scaled coefficients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3698" y="1041317"/>
            <a:ext cx="67265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sem.coefs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(modelList2,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standardize = "scale")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response predictor  estimate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abiotic  distance 0.4597233 0.09466775  0.0000 ***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hetero  distance 0.3459875 0.10001663  0.0008 ***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rich  distance 0.3743419 0.09145170  0.0001 ***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rich    hetero 0.2538814 0.08451308  0.0035  **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   rich   abiotic 0.2660206 0.08928820  0.0038  **</a:t>
            </a:r>
          </a:p>
        </p:txBody>
      </p:sp>
      <p:grpSp>
        <p:nvGrpSpPr>
          <p:cNvPr id="56" name="Group 22"/>
          <p:cNvGrpSpPr/>
          <p:nvPr/>
        </p:nvGrpSpPr>
        <p:grpSpPr>
          <a:xfrm>
            <a:off x="1878748" y="3767412"/>
            <a:ext cx="5424603" cy="2520636"/>
            <a:chOff x="2178472" y="3605528"/>
            <a:chExt cx="5424603" cy="2520636"/>
          </a:xfrm>
        </p:grpSpPr>
        <p:sp>
          <p:nvSpPr>
            <p:cNvPr id="57" name="Rectangle 56"/>
            <p:cNvSpPr/>
            <p:nvPr/>
          </p:nvSpPr>
          <p:spPr>
            <a:xfrm>
              <a:off x="217847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distance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7950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rich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hetero</a:t>
              </a:r>
            </a:p>
          </p:txBody>
        </p:sp>
        <p:cxnSp>
          <p:nvCxnSpPr>
            <p:cNvPr id="60" name="Straight Arrow Connector 59"/>
            <p:cNvCxnSpPr>
              <a:stCxn id="57" idx="2"/>
              <a:endCxn id="59" idx="1"/>
            </p:cNvCxnSpPr>
            <p:nvPr/>
          </p:nvCxnSpPr>
          <p:spPr>
            <a:xfrm rot="16200000" flipH="1">
              <a:off x="3103792" y="4880387"/>
              <a:ext cx="710464" cy="1237531"/>
            </a:xfrm>
            <a:prstGeom prst="straightConnector1">
              <a:avLst/>
            </a:prstGeom>
            <a:ln w="889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3"/>
              <a:endCxn id="58" idx="2"/>
            </p:cNvCxnSpPr>
            <p:nvPr/>
          </p:nvCxnSpPr>
          <p:spPr>
            <a:xfrm flipV="1">
              <a:off x="5401363" y="5143921"/>
              <a:ext cx="1539926" cy="710464"/>
            </a:xfrm>
            <a:prstGeom prst="straightConnector1">
              <a:avLst/>
            </a:prstGeom>
            <a:ln w="6604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7" idx="3"/>
            </p:cNvCxnSpPr>
            <p:nvPr/>
          </p:nvCxnSpPr>
          <p:spPr>
            <a:xfrm>
              <a:off x="3502045" y="4872142"/>
              <a:ext cx="2777458" cy="1421"/>
            </a:xfrm>
            <a:prstGeom prst="straightConnector1">
              <a:avLst/>
            </a:prstGeom>
            <a:ln w="9652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abiotic</a:t>
              </a:r>
            </a:p>
          </p:txBody>
        </p:sp>
        <p:cxnSp>
          <p:nvCxnSpPr>
            <p:cNvPr id="64" name="Straight Arrow Connector 63"/>
            <p:cNvCxnSpPr>
              <a:stCxn id="57" idx="0"/>
              <a:endCxn id="63" idx="1"/>
            </p:cNvCxnSpPr>
            <p:nvPr/>
          </p:nvCxnSpPr>
          <p:spPr>
            <a:xfrm rot="5400000" flipH="1" flipV="1">
              <a:off x="3097497" y="3620069"/>
              <a:ext cx="723056" cy="1237533"/>
            </a:xfrm>
            <a:prstGeom prst="straightConnector1">
              <a:avLst/>
            </a:prstGeom>
            <a:ln w="11684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3" idx="3"/>
              <a:endCxn id="58" idx="0"/>
            </p:cNvCxnSpPr>
            <p:nvPr/>
          </p:nvCxnSpPr>
          <p:spPr>
            <a:xfrm>
              <a:off x="5401365" y="3877307"/>
              <a:ext cx="1539924" cy="723056"/>
            </a:xfrm>
            <a:prstGeom prst="straightConnector1">
              <a:avLst/>
            </a:prstGeom>
            <a:ln w="6858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4196337" y="34505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0.21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91201" y="626360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0.12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41564" y="529984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0.47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71983" y="3975364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71983" y="568459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3178" y="568836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8540" y="397536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191201" y="45723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1401270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Compare to </a:t>
            </a:r>
            <a:r>
              <a:rPr lang="en-US" sz="3600" i="1" dirty="0" err="1">
                <a:solidFill>
                  <a:schemeClr val="bg1"/>
                </a:solidFill>
              </a:rPr>
              <a:t>lavaan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1764" y="764024"/>
            <a:ext cx="7340471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modelList2.lavaan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sem.lavaan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(modelList2,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lavaan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::summary(modelList2.lavaan,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T, standardize = T)</a:t>
            </a:r>
          </a:p>
          <a:p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lavaan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(0.5-20) converged normally after  37 iterations</a:t>
            </a:r>
          </a:p>
          <a:p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Number of observations                            90</a:t>
            </a:r>
          </a:p>
          <a:p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Estimator                                         ML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Minimum Function Test Statistic                1.810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Degrees of freedom                                 1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P-value (Chi-square)                           0.178</a:t>
            </a:r>
          </a:p>
          <a:p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Regressions: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Z-value  P(&gt;|z|)   Std.lv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Std.all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abiotic ~                                                             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distance          0.400    0.081    4.911    0.000    0.400    0.460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hetero ~                                                              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distance          0.004    0.001    3.498    0.000    0.004    0.346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rich ~                                                                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distance          0.640    0.156    4.117    0.000    0.640    0.377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abiotic           0.523    0.170    3.079    0.002    0.523    0.268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hetero           33.401   10.760    3.104    0.002   33.401    0.256</a:t>
            </a:r>
          </a:p>
          <a:p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R-Square: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abiotic           0.211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hetero            0.120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rich              0.461</a:t>
            </a:r>
          </a:p>
          <a:p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Correlated errors</a:t>
            </a:r>
          </a:p>
        </p:txBody>
      </p:sp>
      <p:grpSp>
        <p:nvGrpSpPr>
          <p:cNvPr id="24" name="Group 22"/>
          <p:cNvGrpSpPr/>
          <p:nvPr/>
        </p:nvGrpSpPr>
        <p:grpSpPr>
          <a:xfrm>
            <a:off x="1859698" y="881221"/>
            <a:ext cx="5424603" cy="2520636"/>
            <a:chOff x="2178472" y="3605528"/>
            <a:chExt cx="5424603" cy="2520636"/>
          </a:xfrm>
        </p:grpSpPr>
        <p:sp>
          <p:nvSpPr>
            <p:cNvPr id="25" name="Rectangle 24"/>
            <p:cNvSpPr/>
            <p:nvPr/>
          </p:nvSpPr>
          <p:spPr>
            <a:xfrm>
              <a:off x="217847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distance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7950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rich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hetero</a:t>
              </a:r>
            </a:p>
          </p:txBody>
        </p:sp>
        <p:cxnSp>
          <p:nvCxnSpPr>
            <p:cNvPr id="28" name="Straight Arrow Connector 27"/>
            <p:cNvCxnSpPr>
              <a:stCxn id="25" idx="2"/>
              <a:endCxn id="27" idx="1"/>
            </p:cNvCxnSpPr>
            <p:nvPr/>
          </p:nvCxnSpPr>
          <p:spPr>
            <a:xfrm rot="16200000" flipH="1">
              <a:off x="3103792" y="4880387"/>
              <a:ext cx="710464" cy="1237531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3"/>
              <a:endCxn id="26" idx="2"/>
            </p:cNvCxnSpPr>
            <p:nvPr/>
          </p:nvCxnSpPr>
          <p:spPr>
            <a:xfrm flipV="1">
              <a:off x="5401363" y="5143921"/>
              <a:ext cx="1539926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abiotic</a:t>
              </a:r>
            </a:p>
          </p:txBody>
        </p:sp>
        <p:cxnSp>
          <p:nvCxnSpPr>
            <p:cNvPr id="32" name="Straight Arrow Connector 31"/>
            <p:cNvCxnSpPr>
              <a:stCxn id="25" idx="0"/>
              <a:endCxn id="30" idx="1"/>
            </p:cNvCxnSpPr>
            <p:nvPr/>
          </p:nvCxnSpPr>
          <p:spPr>
            <a:xfrm flipV="1">
              <a:off x="2840259" y="3877307"/>
              <a:ext cx="1237533" cy="7230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stCxn id="25" idx="3"/>
            <a:endCxn id="26" idx="1"/>
          </p:cNvCxnSpPr>
          <p:nvPr/>
        </p:nvCxnSpPr>
        <p:spPr>
          <a:xfrm>
            <a:off x="3183271" y="2147835"/>
            <a:ext cx="277745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30" idx="3"/>
            <a:endCxn id="26" idx="0"/>
          </p:cNvCxnSpPr>
          <p:nvPr/>
        </p:nvCxnSpPr>
        <p:spPr>
          <a:xfrm>
            <a:off x="5082591" y="1153000"/>
            <a:ext cx="1539924" cy="723056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4229" y="3750109"/>
            <a:ext cx="684354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modelList3 = list(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lm(abiotic ~ distance,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lm(hetero ~ distance,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lm(rich ~ distance + hetero,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(modelList3,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corr.errors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"rich ~~ abiotic")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sem.coefs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(modelList3,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corr.errors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"rich ~~ abiotic")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875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Correlated errors</a:t>
            </a:r>
          </a:p>
        </p:txBody>
      </p:sp>
      <p:grpSp>
        <p:nvGrpSpPr>
          <p:cNvPr id="14" name="Group 22"/>
          <p:cNvGrpSpPr/>
          <p:nvPr/>
        </p:nvGrpSpPr>
        <p:grpSpPr>
          <a:xfrm>
            <a:off x="1878748" y="3709000"/>
            <a:ext cx="5424603" cy="2520636"/>
            <a:chOff x="2178472" y="3605528"/>
            <a:chExt cx="5424603" cy="2520636"/>
          </a:xfrm>
        </p:grpSpPr>
        <p:sp>
          <p:nvSpPr>
            <p:cNvPr id="15" name="Rectangle 14"/>
            <p:cNvSpPr/>
            <p:nvPr/>
          </p:nvSpPr>
          <p:spPr>
            <a:xfrm>
              <a:off x="217847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distance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7950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rich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hetero</a:t>
              </a:r>
            </a:p>
          </p:txBody>
        </p:sp>
        <p:cxnSp>
          <p:nvCxnSpPr>
            <p:cNvPr id="18" name="Straight Arrow Connector 17"/>
            <p:cNvCxnSpPr>
              <a:stCxn id="15" idx="2"/>
              <a:endCxn id="17" idx="1"/>
            </p:cNvCxnSpPr>
            <p:nvPr/>
          </p:nvCxnSpPr>
          <p:spPr>
            <a:xfrm rot="16200000" flipH="1">
              <a:off x="3103792" y="4880387"/>
              <a:ext cx="710464" cy="1237531"/>
            </a:xfrm>
            <a:prstGeom prst="straightConnector1">
              <a:avLst/>
            </a:prstGeom>
            <a:ln w="889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3"/>
              <a:endCxn id="16" idx="2"/>
            </p:cNvCxnSpPr>
            <p:nvPr/>
          </p:nvCxnSpPr>
          <p:spPr>
            <a:xfrm flipV="1">
              <a:off x="5401363" y="5143921"/>
              <a:ext cx="1539926" cy="710464"/>
            </a:xfrm>
            <a:prstGeom prst="straightConnector1">
              <a:avLst/>
            </a:prstGeom>
            <a:ln w="6604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5" idx="3"/>
            </p:cNvCxnSpPr>
            <p:nvPr/>
          </p:nvCxnSpPr>
          <p:spPr>
            <a:xfrm>
              <a:off x="3502045" y="4872142"/>
              <a:ext cx="2777458" cy="1421"/>
            </a:xfrm>
            <a:prstGeom prst="straightConnector1">
              <a:avLst/>
            </a:prstGeom>
            <a:ln w="9652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abiotic</a:t>
              </a:r>
            </a:p>
          </p:txBody>
        </p:sp>
        <p:cxnSp>
          <p:nvCxnSpPr>
            <p:cNvPr id="23" name="Straight Arrow Connector 22"/>
            <p:cNvCxnSpPr>
              <a:stCxn id="15" idx="0"/>
              <a:endCxn id="21" idx="1"/>
            </p:cNvCxnSpPr>
            <p:nvPr/>
          </p:nvCxnSpPr>
          <p:spPr>
            <a:xfrm flipV="1">
              <a:off x="2840259" y="3877307"/>
              <a:ext cx="1237533" cy="723056"/>
            </a:xfrm>
            <a:prstGeom prst="straightConnector1">
              <a:avLst/>
            </a:prstGeom>
            <a:ln w="6858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96337" y="339210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0.21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1201" y="620518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0.12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41564" y="524142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0.42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79083" y="3875448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71983" y="5626178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3178" y="5629948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20122" y="3686118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0.31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91201" y="4513949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08739" y="804246"/>
            <a:ext cx="6849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sem.coefs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(modelList3,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standardize = "scale",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corr.errors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"rich ~~ abiotic")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response  predictor  estimate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abiotic   distance 0.4597233 0.09466775  0.0000 ***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hetero   distance 0.3459875 0.10001663  0.0008 ***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rich   distance 0.4843437 0.08737266  0.0000 ***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rich     hetero 0.2894145 0.08737266  0.0013  **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~~ rich ~~ abiotic 0.3058735         NA  0.0017  **</a:t>
            </a:r>
          </a:p>
        </p:txBody>
      </p:sp>
      <p:cxnSp>
        <p:nvCxnSpPr>
          <p:cNvPr id="4" name="Curved Connector 3"/>
          <p:cNvCxnSpPr>
            <a:stCxn id="21" idx="3"/>
            <a:endCxn id="16" idx="0"/>
          </p:cNvCxnSpPr>
          <p:nvPr/>
        </p:nvCxnSpPr>
        <p:spPr>
          <a:xfrm>
            <a:off x="5101641" y="3980779"/>
            <a:ext cx="1539924" cy="723056"/>
          </a:xfrm>
          <a:prstGeom prst="curvedConnector2">
            <a:avLst/>
          </a:prstGeom>
          <a:ln w="11684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077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AIC comparisons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647842" y="1068507"/>
            <a:ext cx="5424603" cy="2520636"/>
            <a:chOff x="2178472" y="3605528"/>
            <a:chExt cx="5424603" cy="2520636"/>
          </a:xfrm>
        </p:grpSpPr>
        <p:sp>
          <p:nvSpPr>
            <p:cNvPr id="24" name="Rectangle 23"/>
            <p:cNvSpPr/>
            <p:nvPr/>
          </p:nvSpPr>
          <p:spPr>
            <a:xfrm>
              <a:off x="217847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distance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7950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rich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hetero</a:t>
              </a:r>
            </a:p>
          </p:txBody>
        </p:sp>
        <p:cxnSp>
          <p:nvCxnSpPr>
            <p:cNvPr id="27" name="Straight Arrow Connector 26"/>
            <p:cNvCxnSpPr>
              <a:stCxn id="24" idx="2"/>
              <a:endCxn id="26" idx="1"/>
            </p:cNvCxnSpPr>
            <p:nvPr/>
          </p:nvCxnSpPr>
          <p:spPr>
            <a:xfrm rot="16200000" flipH="1">
              <a:off x="3103792" y="4880387"/>
              <a:ext cx="710464" cy="1237531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3"/>
              <a:endCxn id="25" idx="2"/>
            </p:cNvCxnSpPr>
            <p:nvPr/>
          </p:nvCxnSpPr>
          <p:spPr>
            <a:xfrm flipV="1">
              <a:off x="5401363" y="5143921"/>
              <a:ext cx="1539926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abiotic</a:t>
              </a:r>
            </a:p>
          </p:txBody>
        </p:sp>
        <p:cxnSp>
          <p:nvCxnSpPr>
            <p:cNvPr id="30" name="Straight Arrow Connector 29"/>
            <p:cNvCxnSpPr>
              <a:stCxn id="24" idx="0"/>
              <a:endCxn id="29" idx="1"/>
            </p:cNvCxnSpPr>
            <p:nvPr/>
          </p:nvCxnSpPr>
          <p:spPr>
            <a:xfrm flipV="1">
              <a:off x="2840259" y="3877307"/>
              <a:ext cx="1237533" cy="7230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24" idx="3"/>
            <a:endCxn id="25" idx="1"/>
          </p:cNvCxnSpPr>
          <p:nvPr/>
        </p:nvCxnSpPr>
        <p:spPr>
          <a:xfrm>
            <a:off x="1971415" y="2335121"/>
            <a:ext cx="277745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9" idx="3"/>
            <a:endCxn id="25" idx="0"/>
          </p:cNvCxnSpPr>
          <p:nvPr/>
        </p:nvCxnSpPr>
        <p:spPr>
          <a:xfrm>
            <a:off x="3870735" y="1340286"/>
            <a:ext cx="1539924" cy="723056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22"/>
          <p:cNvGrpSpPr/>
          <p:nvPr/>
        </p:nvGrpSpPr>
        <p:grpSpPr>
          <a:xfrm>
            <a:off x="3279038" y="3860922"/>
            <a:ext cx="5424603" cy="2520636"/>
            <a:chOff x="2178472" y="3605528"/>
            <a:chExt cx="5424603" cy="2520636"/>
          </a:xfrm>
        </p:grpSpPr>
        <p:sp>
          <p:nvSpPr>
            <p:cNvPr id="54" name="Rectangle 53"/>
            <p:cNvSpPr/>
            <p:nvPr/>
          </p:nvSpPr>
          <p:spPr>
            <a:xfrm>
              <a:off x="217847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distance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7950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rich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hetero</a:t>
              </a:r>
            </a:p>
          </p:txBody>
        </p:sp>
        <p:cxnSp>
          <p:nvCxnSpPr>
            <p:cNvPr id="57" name="Straight Arrow Connector 56"/>
            <p:cNvCxnSpPr>
              <a:stCxn id="54" idx="2"/>
              <a:endCxn id="56" idx="1"/>
            </p:cNvCxnSpPr>
            <p:nvPr/>
          </p:nvCxnSpPr>
          <p:spPr>
            <a:xfrm rot="16200000" flipH="1">
              <a:off x="3103792" y="4880387"/>
              <a:ext cx="710464" cy="1237531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6" idx="3"/>
              <a:endCxn id="55" idx="2"/>
            </p:cNvCxnSpPr>
            <p:nvPr/>
          </p:nvCxnSpPr>
          <p:spPr>
            <a:xfrm flipV="1">
              <a:off x="5401363" y="5143921"/>
              <a:ext cx="1539926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abiotic</a:t>
              </a:r>
            </a:p>
          </p:txBody>
        </p:sp>
      </p:grpSp>
      <p:cxnSp>
        <p:nvCxnSpPr>
          <p:cNvPr id="61" name="Straight Arrow Connector 60"/>
          <p:cNvCxnSpPr>
            <a:stCxn id="54" idx="3"/>
            <a:endCxn id="55" idx="1"/>
          </p:cNvCxnSpPr>
          <p:nvPr/>
        </p:nvCxnSpPr>
        <p:spPr>
          <a:xfrm>
            <a:off x="4602611" y="5127536"/>
            <a:ext cx="277745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96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AIC comparisons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647842" y="1068507"/>
            <a:ext cx="5424603" cy="2520636"/>
            <a:chOff x="2178472" y="3605528"/>
            <a:chExt cx="5424603" cy="2520636"/>
          </a:xfrm>
        </p:grpSpPr>
        <p:sp>
          <p:nvSpPr>
            <p:cNvPr id="24" name="Rectangle 23"/>
            <p:cNvSpPr/>
            <p:nvPr/>
          </p:nvSpPr>
          <p:spPr>
            <a:xfrm>
              <a:off x="217847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distance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7950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rich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hetero</a:t>
              </a:r>
            </a:p>
          </p:txBody>
        </p:sp>
        <p:cxnSp>
          <p:nvCxnSpPr>
            <p:cNvPr id="27" name="Straight Arrow Connector 26"/>
            <p:cNvCxnSpPr>
              <a:stCxn id="24" idx="2"/>
              <a:endCxn id="26" idx="1"/>
            </p:cNvCxnSpPr>
            <p:nvPr/>
          </p:nvCxnSpPr>
          <p:spPr>
            <a:xfrm rot="16200000" flipH="1">
              <a:off x="3103792" y="4880387"/>
              <a:ext cx="710464" cy="1237531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3"/>
              <a:endCxn id="25" idx="2"/>
            </p:cNvCxnSpPr>
            <p:nvPr/>
          </p:nvCxnSpPr>
          <p:spPr>
            <a:xfrm flipV="1">
              <a:off x="5401363" y="5143921"/>
              <a:ext cx="1539926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abiotic</a:t>
              </a:r>
            </a:p>
          </p:txBody>
        </p:sp>
        <p:cxnSp>
          <p:nvCxnSpPr>
            <p:cNvPr id="30" name="Straight Arrow Connector 29"/>
            <p:cNvCxnSpPr>
              <a:stCxn id="24" idx="0"/>
              <a:endCxn id="29" idx="1"/>
            </p:cNvCxnSpPr>
            <p:nvPr/>
          </p:nvCxnSpPr>
          <p:spPr>
            <a:xfrm flipV="1">
              <a:off x="2840259" y="3877307"/>
              <a:ext cx="1237533" cy="7230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24" idx="3"/>
            <a:endCxn id="25" idx="1"/>
          </p:cNvCxnSpPr>
          <p:nvPr/>
        </p:nvCxnSpPr>
        <p:spPr>
          <a:xfrm>
            <a:off x="1971415" y="2335121"/>
            <a:ext cx="277745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9" idx="3"/>
            <a:endCxn id="25" idx="0"/>
          </p:cNvCxnSpPr>
          <p:nvPr/>
        </p:nvCxnSpPr>
        <p:spPr>
          <a:xfrm>
            <a:off x="3870735" y="1340286"/>
            <a:ext cx="1539924" cy="723056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22"/>
          <p:cNvGrpSpPr/>
          <p:nvPr/>
        </p:nvGrpSpPr>
        <p:grpSpPr>
          <a:xfrm>
            <a:off x="3279038" y="3860922"/>
            <a:ext cx="5424603" cy="2520636"/>
            <a:chOff x="2178472" y="3605528"/>
            <a:chExt cx="5424603" cy="2520636"/>
          </a:xfrm>
        </p:grpSpPr>
        <p:sp>
          <p:nvSpPr>
            <p:cNvPr id="54" name="Rectangle 53"/>
            <p:cNvSpPr/>
            <p:nvPr/>
          </p:nvSpPr>
          <p:spPr>
            <a:xfrm>
              <a:off x="217847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distance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7950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rich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hetero</a:t>
              </a:r>
            </a:p>
          </p:txBody>
        </p:sp>
        <p:cxnSp>
          <p:nvCxnSpPr>
            <p:cNvPr id="57" name="Straight Arrow Connector 56"/>
            <p:cNvCxnSpPr>
              <a:stCxn id="54" idx="2"/>
              <a:endCxn id="56" idx="1"/>
            </p:cNvCxnSpPr>
            <p:nvPr/>
          </p:nvCxnSpPr>
          <p:spPr>
            <a:xfrm rot="16200000" flipH="1">
              <a:off x="3103792" y="4880387"/>
              <a:ext cx="710464" cy="1237531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6" idx="3"/>
              <a:endCxn id="55" idx="2"/>
            </p:cNvCxnSpPr>
            <p:nvPr/>
          </p:nvCxnSpPr>
          <p:spPr>
            <a:xfrm flipV="1">
              <a:off x="5401363" y="5143921"/>
              <a:ext cx="1539926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abiotic</a:t>
              </a:r>
            </a:p>
          </p:txBody>
        </p:sp>
        <p:cxnSp>
          <p:nvCxnSpPr>
            <p:cNvPr id="60" name="Straight Arrow Connector 59"/>
            <p:cNvCxnSpPr>
              <a:stCxn id="54" idx="0"/>
              <a:endCxn id="59" idx="1"/>
            </p:cNvCxnSpPr>
            <p:nvPr/>
          </p:nvCxnSpPr>
          <p:spPr>
            <a:xfrm flipV="1">
              <a:off x="2840259" y="3877307"/>
              <a:ext cx="1237533" cy="723056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>
            <a:stCxn id="54" idx="3"/>
            <a:endCxn id="55" idx="1"/>
          </p:cNvCxnSpPr>
          <p:nvPr/>
        </p:nvCxnSpPr>
        <p:spPr>
          <a:xfrm>
            <a:off x="4602611" y="5127536"/>
            <a:ext cx="277745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3"/>
            <a:endCxn id="55" idx="0"/>
          </p:cNvCxnSpPr>
          <p:nvPr/>
        </p:nvCxnSpPr>
        <p:spPr>
          <a:xfrm>
            <a:off x="6501931" y="4132701"/>
            <a:ext cx="1539924" cy="723056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19018" y="4050666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3577" y="4050665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41313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Fit new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6014" y="4286780"/>
            <a:ext cx="6388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modelList4 = list(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lm(hetero ~ distance,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lm(rich ~ distance + hetero,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9" name="Group 22"/>
          <p:cNvGrpSpPr/>
          <p:nvPr/>
        </p:nvGrpSpPr>
        <p:grpSpPr>
          <a:xfrm>
            <a:off x="1859698" y="966946"/>
            <a:ext cx="5424603" cy="2520636"/>
            <a:chOff x="2178472" y="3605528"/>
            <a:chExt cx="5424603" cy="2520636"/>
          </a:xfrm>
        </p:grpSpPr>
        <p:sp>
          <p:nvSpPr>
            <p:cNvPr id="10" name="Rectangle 9"/>
            <p:cNvSpPr/>
            <p:nvPr/>
          </p:nvSpPr>
          <p:spPr>
            <a:xfrm>
              <a:off x="217847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distance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79502" y="4600363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rich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77790" y="5582606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hetero</a:t>
              </a:r>
            </a:p>
          </p:txBody>
        </p:sp>
        <p:cxnSp>
          <p:nvCxnSpPr>
            <p:cNvPr id="13" name="Straight Arrow Connector 12"/>
            <p:cNvCxnSpPr>
              <a:stCxn id="10" idx="2"/>
              <a:endCxn id="12" idx="1"/>
            </p:cNvCxnSpPr>
            <p:nvPr/>
          </p:nvCxnSpPr>
          <p:spPr>
            <a:xfrm rot="16200000" flipH="1">
              <a:off x="3103792" y="4880387"/>
              <a:ext cx="710464" cy="1237531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3"/>
              <a:endCxn id="11" idx="2"/>
            </p:cNvCxnSpPr>
            <p:nvPr/>
          </p:nvCxnSpPr>
          <p:spPr>
            <a:xfrm flipV="1">
              <a:off x="5401363" y="5143921"/>
              <a:ext cx="1539926" cy="710464"/>
            </a:xfrm>
            <a:prstGeom prst="straightConnector1">
              <a:avLst/>
            </a:prstGeom>
            <a:ln w="3810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077792" y="3605528"/>
              <a:ext cx="1323573" cy="543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abiotic</a:t>
              </a:r>
            </a:p>
          </p:txBody>
        </p:sp>
      </p:grp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3183271" y="2233560"/>
            <a:ext cx="277745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67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Evaluate fit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86" y="1678651"/>
            <a:ext cx="803296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sem.fit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(modelList4,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add.vars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"abiotic")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missing.paths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missing.path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estimate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std.error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crit.value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hetero ~ abiotic + ...   0.0022    0.0017 87     1.3296  0.1871   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rich ~ abiotic + ...   0.5233    0.1756 86     2.9793  0.0038 **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Fisher.C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fisher.c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1    14.52  4   0.006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$AIC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AIC  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AICc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  n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1 28.52 29.886 7 90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867484"/>
            <a:ext cx="9144000" cy="228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2625" y="4899758"/>
            <a:ext cx="15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 AIC = 23.35</a:t>
            </a:r>
          </a:p>
        </p:txBody>
      </p:sp>
    </p:spTree>
    <p:extLst>
      <p:ext uri="{BB962C8B-B14F-4D97-AF65-F5344CB8AC3E}">
        <p14:creationId xmlns:p14="http://schemas.microsoft.com/office/powerpoint/2010/main" val="354360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5.1 Comparison. Traditional vs. piecewise SEM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0410" y="619955"/>
            <a:ext cx="213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Traditional SEM</a:t>
            </a:r>
          </a:p>
        </p:txBody>
      </p:sp>
      <p:pic>
        <p:nvPicPr>
          <p:cNvPr id="2056" name="Picture 8" descr="http://comicsalliance.com/files/2015/11/IMG_6799.jpg?w=630&amp;h=420&amp;zc=1&amp;cc=000000&amp;a=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35" y="3584089"/>
            <a:ext cx="4910865" cy="327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milleniumfalconnews.files.wordpress.com/2013/03/millenium-falcon-hasbro-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44" y="963864"/>
            <a:ext cx="2885710" cy="262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bricksomania.com/upload/Lego-Star-Wars-75105-Milenium-Falcon%20box%20front_2015102010205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81" y="1035454"/>
            <a:ext cx="3235325" cy="254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a.dilcdn.com/bl/wp-content/uploads/sites/6/2014/07/B0572T050_DAD_SWHeroMillenniumFalcon_life2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4089"/>
            <a:ext cx="4467069" cy="327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86810" y="619955"/>
            <a:ext cx="203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Piecewise SEM</a:t>
            </a:r>
          </a:p>
        </p:txBody>
      </p:sp>
    </p:spTree>
    <p:extLst>
      <p:ext uri="{BB962C8B-B14F-4D97-AF65-F5344CB8AC3E}">
        <p14:creationId xmlns:p14="http://schemas.microsoft.com/office/powerpoint/2010/main" val="1626742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Partial regressions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25" y="1466850"/>
            <a:ext cx="7143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Isolate the independent effect of distance on richness: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Regress abiotic and hetero against richness (removing distance)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Regress distance against abiotic and hetero (remove rich)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Regression residuals of 1 against 2 (having removed effects of abiotic and hetero from both)</a:t>
            </a:r>
          </a:p>
        </p:txBody>
      </p:sp>
    </p:spTree>
    <p:extLst>
      <p:ext uri="{BB962C8B-B14F-4D97-AF65-F5344CB8AC3E}">
        <p14:creationId xmlns:p14="http://schemas.microsoft.com/office/powerpoint/2010/main" val="3300001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Partial regressions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360" y="1241649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partial.resid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(rich ~ distance, modelList2,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keeley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31" y="2290499"/>
            <a:ext cx="4290738" cy="38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5.3 </a:t>
            </a:r>
            <a:r>
              <a:rPr lang="en-US" sz="3600" dirty="0" err="1">
                <a:solidFill>
                  <a:schemeClr val="bg1"/>
                </a:solidFill>
              </a:rPr>
              <a:t>piecewiseSEM</a:t>
            </a:r>
            <a:r>
              <a:rPr lang="en-US" sz="3600" dirty="0">
                <a:solidFill>
                  <a:schemeClr val="bg1"/>
                </a:solidFill>
              </a:rPr>
              <a:t>.  Partial regressions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25" y="1466850"/>
            <a:ext cx="7143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for displaying trends, particularly with complex models where bivariate correlations are messy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used for any multiple regression (single model or list)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applicable to simple regression (</a:t>
            </a:r>
            <a:r>
              <a:rPr lang="en-US" sz="2400" i="1" dirty="0"/>
              <a:t>Y</a:t>
            </a:r>
            <a:r>
              <a:rPr lang="en-US" sz="2400" dirty="0"/>
              <a:t> ~ 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261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pokeme.com/meme/img/00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723900"/>
            <a:ext cx="66103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25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275" y="2236788"/>
            <a:ext cx="7772400" cy="2387600"/>
          </a:xfrm>
        </p:spPr>
        <p:txBody>
          <a:bodyPr anchor="ctr" anchorCtr="0"/>
          <a:lstStyle/>
          <a:p>
            <a:r>
              <a:rPr lang="en-US" dirty="0"/>
              <a:t>6.2 Mixed Models</a:t>
            </a:r>
          </a:p>
        </p:txBody>
      </p:sp>
    </p:spTree>
    <p:extLst>
      <p:ext uri="{BB962C8B-B14F-4D97-AF65-F5344CB8AC3E}">
        <p14:creationId xmlns:p14="http://schemas.microsoft.com/office/powerpoint/2010/main" val="807370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6.2 SEM Example. Shipley 2009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099" y="1306566"/>
            <a:ext cx="8372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Hypothetical dataset: predicting latitude effect on survival of a tree species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Repeated measures on 5 subjects at 20 sites from 1970-2006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Survival (0/1) influenced by phenology (degree days until bud break, Julian days until bud break), size (stem diameter growth)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36" y="4290508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Latitude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8363" y="4290508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Degree days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>
            <a:off x="1363646" y="4562287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03922" y="4290508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07049" y="4290508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Growth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69390" y="4290508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Survival</a:t>
            </a:r>
          </a:p>
        </p:txBody>
      </p:sp>
      <p:cxnSp>
        <p:nvCxnSpPr>
          <p:cNvPr id="21" name="Straight Arrow Connector 20"/>
          <p:cNvCxnSpPr>
            <a:stCxn id="10" idx="3"/>
            <a:endCxn id="18" idx="1"/>
          </p:cNvCxnSpPr>
          <p:nvPr/>
        </p:nvCxnSpPr>
        <p:spPr>
          <a:xfrm>
            <a:off x="3099205" y="4562287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>
            <a:off x="5102332" y="4562287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7105459" y="4562287"/>
            <a:ext cx="663931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92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6.2 SEM Example. Shipley 2009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099" y="1306566"/>
            <a:ext cx="8372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distributions: normal, binary (survival)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effects: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Site-only: latitude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 and year: degree days, date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Site, year, and subject: diameter, survival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36" y="4290508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Latitude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8363" y="4290508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Degree days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>
            <a:off x="1363646" y="4562287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03922" y="4290508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07049" y="4290508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Growth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69390" y="4290508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Survival</a:t>
            </a:r>
          </a:p>
        </p:txBody>
      </p:sp>
      <p:cxnSp>
        <p:nvCxnSpPr>
          <p:cNvPr id="21" name="Straight Arrow Connector 20"/>
          <p:cNvCxnSpPr>
            <a:stCxn id="10" idx="3"/>
            <a:endCxn id="18" idx="1"/>
          </p:cNvCxnSpPr>
          <p:nvPr/>
        </p:nvCxnSpPr>
        <p:spPr>
          <a:xfrm>
            <a:off x="3099205" y="4562287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>
            <a:off x="5102332" y="4562287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7105459" y="4562287"/>
            <a:ext cx="663931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706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6.2 SEM Example. What is the basis set?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36" y="1994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Latitude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8363" y="1994983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Degree days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>
            <a:off x="1363646" y="2266762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03922" y="1994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07049" y="1994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Growth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69390" y="1994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Survival</a:t>
            </a:r>
          </a:p>
        </p:txBody>
      </p:sp>
      <p:cxnSp>
        <p:nvCxnSpPr>
          <p:cNvPr id="21" name="Straight Arrow Connector 20"/>
          <p:cNvCxnSpPr>
            <a:stCxn id="10" idx="3"/>
            <a:endCxn id="18" idx="1"/>
          </p:cNvCxnSpPr>
          <p:nvPr/>
        </p:nvCxnSpPr>
        <p:spPr>
          <a:xfrm>
            <a:off x="3099205" y="2266762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>
            <a:off x="5102332" y="2266762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7105459" y="2266762"/>
            <a:ext cx="663931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762" y="3449691"/>
            <a:ext cx="8372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⏊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Lat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 | (Degree days)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Growth ⏊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Lat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 | (Date)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Survival ⏊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Lat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 | (Growth)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Growth ⏊ Degree days | (Date,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Lat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Survival ⏊ Degree days | (Growth,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Lat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mbria Math"/>
                <a:cs typeface="+mn-cs"/>
              </a:rPr>
              <a:t>Survival ⏊ Date | (Growth, Degree days)</a:t>
            </a:r>
          </a:p>
        </p:txBody>
      </p:sp>
    </p:spTree>
    <p:extLst>
      <p:ext uri="{BB962C8B-B14F-4D97-AF65-F5344CB8AC3E}">
        <p14:creationId xmlns:p14="http://schemas.microsoft.com/office/powerpoint/2010/main" val="316656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6.2 SEM Example. List of equations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36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Latitude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8363" y="1232983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Degree days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>
            <a:off x="1363646" y="1504762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03922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07049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Growth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69390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Survival</a:t>
            </a:r>
          </a:p>
        </p:txBody>
      </p:sp>
      <p:cxnSp>
        <p:nvCxnSpPr>
          <p:cNvPr id="21" name="Straight Arrow Connector 20"/>
          <p:cNvCxnSpPr>
            <a:stCxn id="10" idx="3"/>
            <a:endCxn id="18" idx="1"/>
          </p:cNvCxnSpPr>
          <p:nvPr/>
        </p:nvCxnSpPr>
        <p:spPr>
          <a:xfrm>
            <a:off x="3099205" y="1504762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>
            <a:off x="5102332" y="1504762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7105459" y="1504762"/>
            <a:ext cx="663931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152" y="2447393"/>
            <a:ext cx="82076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data(shipley2009)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modelList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list(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(DD ~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random = ~1|site/tree,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na.action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na.omit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data = shipley2009),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(Date ~ DD, random = ~1|site/tree,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na.action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na.omit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data = shipley2009),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(Growth ~ Date, random = ~1|site/tree,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na.action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na.omit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data = shipley2009),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glmer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(Live ~ Growth + (1|site) + (1|tree),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family=binomial(link = "logit"), data = shipley2009)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14005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6.2 SEM Example. Evaluate fit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36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Latitude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8363" y="1232983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Degree days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>
            <a:off x="1363646" y="1504762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03922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07049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Growth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69390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Survival</a:t>
            </a:r>
          </a:p>
        </p:txBody>
      </p:sp>
      <p:cxnSp>
        <p:nvCxnSpPr>
          <p:cNvPr id="21" name="Straight Arrow Connector 20"/>
          <p:cNvCxnSpPr>
            <a:stCxn id="10" idx="3"/>
            <a:endCxn id="18" idx="1"/>
          </p:cNvCxnSpPr>
          <p:nvPr/>
        </p:nvCxnSpPr>
        <p:spPr>
          <a:xfrm>
            <a:off x="3099205" y="1504762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>
            <a:off x="5102332" y="1504762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7105459" y="1504762"/>
            <a:ext cx="663931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574" y="2123543"/>
            <a:ext cx="88248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sem.fit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(shipley2009.modlist, shipley2009)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missing.paths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missing.path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estimate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std.error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DF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crit.value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p.value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          Date ~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DD  -0.0091    0.1135   18    -0.0798  0.9373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       Growth ~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Date  -0.0989    0.1107   18    -0.8929  0.3837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       Live ~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Growth   0.0305    0.0297   NA     1.0281  0.3039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  Growth ~ DD +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Date  -0.0106    0.0358 1329    -0.2967  0.7667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  Live ~ DD +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Growth   0.0272    0.0271   NA     1.0038  0.3155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 Live ~ Date + DD + Growth  -0.0466    0.0298   NA    -1.5620  0.1183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Fisher.C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fisher.c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k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p.value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1    11.54 12   0.484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$AIC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AIC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AICc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K    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1 49.54 50.079 19 1431</a:t>
            </a:r>
          </a:p>
        </p:txBody>
      </p:sp>
    </p:spTree>
    <p:extLst>
      <p:ext uri="{BB962C8B-B14F-4D97-AF65-F5344CB8AC3E}">
        <p14:creationId xmlns:p14="http://schemas.microsoft.com/office/powerpoint/2010/main" val="394293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5.1 Comparison. Graphs to equations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595015" y="4696914"/>
            <a:ext cx="3953969" cy="157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975" tIns="47489" rIns="94975" bIns="47489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3200" i="1" dirty="0">
                <a:latin typeface="Times New Roman"/>
                <a:cs typeface="Times New Roman"/>
              </a:rPr>
              <a:t>y</a:t>
            </a:r>
            <a:r>
              <a:rPr lang="en-US" sz="3200" i="1" baseline="-25000" dirty="0">
                <a:latin typeface="Times New Roman"/>
                <a:cs typeface="Times New Roman"/>
              </a:rPr>
              <a:t>1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Times New Roman"/>
                <a:cs typeface="Times New Roman"/>
              </a:rPr>
              <a:t>γ</a:t>
            </a:r>
            <a:r>
              <a:rPr lang="en-US" sz="3200" i="1" baseline="-25000" dirty="0">
                <a:latin typeface="Times New Roman"/>
                <a:cs typeface="Times New Roman"/>
              </a:rPr>
              <a:t>11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i="1" baseline="-25000" dirty="0">
                <a:latin typeface="Times New Roman"/>
                <a:cs typeface="Times New Roman"/>
              </a:rPr>
              <a:t>1</a:t>
            </a:r>
            <a:r>
              <a:rPr lang="en-US" sz="3200" dirty="0">
                <a:latin typeface="Times New Roman"/>
                <a:cs typeface="Times New Roman"/>
              </a:rPr>
              <a:t> + </a:t>
            </a:r>
            <a:r>
              <a:rPr lang="en-US" sz="3200" i="1" dirty="0">
                <a:latin typeface="Times New Roman"/>
                <a:cs typeface="Times New Roman"/>
              </a:rPr>
              <a:t>ζ</a:t>
            </a:r>
            <a:r>
              <a:rPr lang="en-US" sz="3200" i="1" baseline="-25000" dirty="0">
                <a:latin typeface="Times New Roman"/>
                <a:cs typeface="Times New Roman"/>
              </a:rPr>
              <a:t>1</a:t>
            </a:r>
          </a:p>
          <a:p>
            <a:pPr defTabSz="896385"/>
            <a:r>
              <a:rPr lang="en-US" sz="3200" dirty="0">
                <a:latin typeface="Times New Roman"/>
                <a:cs typeface="Times New Roman"/>
              </a:rPr>
              <a:t>	</a:t>
            </a:r>
          </a:p>
          <a:p>
            <a:pPr defTabSz="896385"/>
            <a:r>
              <a:rPr lang="en-US" sz="3200" i="1" dirty="0">
                <a:latin typeface="Times New Roman"/>
                <a:cs typeface="Times New Roman"/>
              </a:rPr>
              <a:t>y</a:t>
            </a:r>
            <a:r>
              <a:rPr lang="en-US" sz="3200" i="1" baseline="-25000" dirty="0">
                <a:latin typeface="Times New Roman"/>
                <a:cs typeface="Times New Roman"/>
              </a:rPr>
              <a:t>2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Times New Roman"/>
                <a:cs typeface="Times New Roman"/>
              </a:rPr>
              <a:t>γ</a:t>
            </a:r>
            <a:r>
              <a:rPr lang="en-US" sz="3200" i="1" baseline="-25000" dirty="0">
                <a:latin typeface="Times New Roman"/>
                <a:cs typeface="Times New Roman"/>
              </a:rPr>
              <a:t>12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i="1" baseline="-25000" dirty="0">
                <a:latin typeface="Times New Roman"/>
                <a:cs typeface="Times New Roman"/>
              </a:rPr>
              <a:t>1</a:t>
            </a:r>
            <a:r>
              <a:rPr lang="en-US" sz="3200" dirty="0">
                <a:latin typeface="Times New Roman"/>
                <a:cs typeface="Times New Roman"/>
              </a:rPr>
              <a:t> + </a:t>
            </a:r>
            <a:r>
              <a:rPr lang="en-US" sz="3200" i="1" dirty="0">
                <a:latin typeface="Symbol" charset="2"/>
                <a:cs typeface="Symbol" charset="2"/>
              </a:rPr>
              <a:t>b</a:t>
            </a:r>
            <a:r>
              <a:rPr lang="en-US" sz="3200" i="1" baseline="-25000" dirty="0">
                <a:latin typeface="Times New Roman"/>
                <a:cs typeface="Times New Roman"/>
              </a:rPr>
              <a:t>12</a:t>
            </a:r>
            <a:r>
              <a:rPr lang="en-US" sz="3200" i="1" dirty="0">
                <a:latin typeface="Times New Roman"/>
                <a:cs typeface="Times New Roman"/>
              </a:rPr>
              <a:t>y</a:t>
            </a:r>
            <a:r>
              <a:rPr lang="en-US" sz="3200" i="1" baseline="-25000" dirty="0">
                <a:latin typeface="Times New Roman"/>
                <a:cs typeface="Times New Roman"/>
              </a:rPr>
              <a:t>1 </a:t>
            </a:r>
            <a:r>
              <a:rPr lang="en-US" sz="3200" dirty="0">
                <a:latin typeface="Times New Roman"/>
                <a:cs typeface="Times New Roman"/>
              </a:rPr>
              <a:t>+ </a:t>
            </a:r>
            <a:r>
              <a:rPr lang="en-US" sz="3200" i="1" dirty="0">
                <a:latin typeface="Times New Roman"/>
                <a:cs typeface="Times New Roman"/>
              </a:rPr>
              <a:t>ζ</a:t>
            </a:r>
            <a:r>
              <a:rPr lang="en-US" sz="3200" i="1" baseline="-25000" dirty="0">
                <a:latin typeface="Times New Roman"/>
                <a:cs typeface="Times New Roman"/>
              </a:rPr>
              <a:t>2</a:t>
            </a:r>
            <a:r>
              <a:rPr lang="en-US" sz="3200"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053535" y="1836691"/>
            <a:ext cx="789420" cy="67899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900" i="1"/>
              <a:t>x</a:t>
            </a:r>
            <a:r>
              <a:rPr lang="en-US" sz="2900" i="1" baseline="-25000"/>
              <a:t>1</a:t>
            </a:r>
            <a:endParaRPr lang="en-US" sz="2900" i="1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664175" y="1855513"/>
            <a:ext cx="789420" cy="67757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900" i="1" dirty="0"/>
              <a:t>y</a:t>
            </a:r>
            <a:r>
              <a:rPr lang="en-US" sz="2900" i="1" baseline="-25000" dirty="0"/>
              <a:t>2</a:t>
            </a:r>
            <a:endParaRPr lang="en-US" sz="2900" i="1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009647" y="1021613"/>
            <a:ext cx="588818" cy="54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900" i="1" dirty="0">
                <a:sym typeface="Symbol" pitchFamily="18" charset="2"/>
              </a:rPr>
              <a:t></a:t>
            </a:r>
            <a:r>
              <a:rPr lang="en-US" sz="2900" i="1" baseline="-25000" dirty="0"/>
              <a:t>2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765410" y="1630441"/>
            <a:ext cx="776432" cy="54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900" i="1" dirty="0">
                <a:sym typeface="Symbol" pitchFamily="18" charset="2"/>
              </a:rPr>
              <a:t></a:t>
            </a:r>
            <a:r>
              <a:rPr lang="en-US" sz="2900" i="1" baseline="-25000" dirty="0">
                <a:sym typeface="Symbol" pitchFamily="18" charset="2"/>
              </a:rPr>
              <a:t>12</a:t>
            </a:r>
            <a:endParaRPr lang="en-US" sz="2900" i="1" dirty="0"/>
          </a:p>
        </p:txBody>
      </p:sp>
      <p:cxnSp>
        <p:nvCxnSpPr>
          <p:cNvPr id="30" name="AutoShape 17"/>
          <p:cNvCxnSpPr>
            <a:cxnSpLocks noChangeShapeType="1"/>
            <a:stCxn id="26" idx="3"/>
            <a:endCxn id="27" idx="1"/>
          </p:cNvCxnSpPr>
          <p:nvPr/>
        </p:nvCxnSpPr>
        <p:spPr bwMode="auto">
          <a:xfrm>
            <a:off x="2842955" y="2176189"/>
            <a:ext cx="2821220" cy="18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1" name="AutoShape 18"/>
          <p:cNvCxnSpPr>
            <a:cxnSpLocks noChangeShapeType="1"/>
          </p:cNvCxnSpPr>
          <p:nvPr/>
        </p:nvCxnSpPr>
        <p:spPr bwMode="auto">
          <a:xfrm flipH="1">
            <a:off x="6621431" y="1441201"/>
            <a:ext cx="509443" cy="39549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557767" y="2930583"/>
            <a:ext cx="789420" cy="67899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900" i="1" dirty="0"/>
              <a:t>y</a:t>
            </a:r>
            <a:r>
              <a:rPr lang="en-US" sz="2900" i="1" baseline="-25000" dirty="0"/>
              <a:t>1</a:t>
            </a:r>
          </a:p>
        </p:txBody>
      </p:sp>
      <p:cxnSp>
        <p:nvCxnSpPr>
          <p:cNvPr id="33" name="AutoShape 17"/>
          <p:cNvCxnSpPr>
            <a:cxnSpLocks noChangeShapeType="1"/>
            <a:stCxn id="32" idx="3"/>
            <a:endCxn id="27" idx="1"/>
          </p:cNvCxnSpPr>
          <p:nvPr/>
        </p:nvCxnSpPr>
        <p:spPr bwMode="auto">
          <a:xfrm flipV="1">
            <a:off x="4347187" y="2194302"/>
            <a:ext cx="1316988" cy="107577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4" name="AutoShape 17"/>
          <p:cNvCxnSpPr>
            <a:cxnSpLocks noChangeShapeType="1"/>
            <a:stCxn id="26" idx="2"/>
            <a:endCxn id="32" idx="1"/>
          </p:cNvCxnSpPr>
          <p:nvPr/>
        </p:nvCxnSpPr>
        <p:spPr bwMode="auto">
          <a:xfrm>
            <a:off x="2448245" y="2515687"/>
            <a:ext cx="1109522" cy="7543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lg" len="lg"/>
          </a:ln>
        </p:spPr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454739" y="2774921"/>
            <a:ext cx="776432" cy="54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900" i="1" dirty="0">
                <a:sym typeface="Symbol" pitchFamily="18" charset="2"/>
              </a:rPr>
              <a:t></a:t>
            </a:r>
            <a:r>
              <a:rPr lang="en-US" sz="2900" i="1" baseline="-25000" dirty="0">
                <a:sym typeface="Symbol" pitchFamily="18" charset="2"/>
              </a:rPr>
              <a:t>11</a:t>
            </a:r>
            <a:endParaRPr lang="en-US" sz="2900" i="1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925818" y="2774921"/>
            <a:ext cx="776432" cy="54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9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900" i="1" baseline="-25000" dirty="0">
                <a:sym typeface="Symbol" pitchFamily="18" charset="2"/>
              </a:rPr>
              <a:t>12</a:t>
            </a:r>
            <a:endParaRPr lang="en-US" sz="2900" i="1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075357" y="3646197"/>
            <a:ext cx="588818" cy="545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900" i="1" dirty="0">
                <a:sym typeface="Symbol" pitchFamily="18" charset="2"/>
              </a:rPr>
              <a:t></a:t>
            </a:r>
            <a:r>
              <a:rPr lang="en-US" sz="2900" i="1" baseline="-25000" dirty="0"/>
              <a:t>1</a:t>
            </a:r>
          </a:p>
        </p:txBody>
      </p:sp>
      <p:cxnSp>
        <p:nvCxnSpPr>
          <p:cNvPr id="38" name="AutoShape 18"/>
          <p:cNvCxnSpPr>
            <a:cxnSpLocks noChangeShapeType="1"/>
            <a:stCxn id="37" idx="1"/>
          </p:cNvCxnSpPr>
          <p:nvPr/>
        </p:nvCxnSpPr>
        <p:spPr bwMode="auto">
          <a:xfrm flipH="1" flipV="1">
            <a:off x="4495801" y="3456451"/>
            <a:ext cx="579556" cy="46262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14464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6.2 SEM Example. Evaluate fit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36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Latitude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8363" y="1232983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Degree days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>
            <a:off x="1363646" y="1504762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03922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07049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Growth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69390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Survival</a:t>
            </a:r>
          </a:p>
        </p:txBody>
      </p:sp>
      <p:cxnSp>
        <p:nvCxnSpPr>
          <p:cNvPr id="21" name="Straight Arrow Connector 20"/>
          <p:cNvCxnSpPr>
            <a:stCxn id="10" idx="3"/>
            <a:endCxn id="18" idx="1"/>
          </p:cNvCxnSpPr>
          <p:nvPr/>
        </p:nvCxnSpPr>
        <p:spPr>
          <a:xfrm>
            <a:off x="3099205" y="1504762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>
            <a:off x="5102332" y="1504762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7105459" y="1504762"/>
            <a:ext cx="663931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574" y="2123543"/>
            <a:ext cx="82076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sem.model.fits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modelList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Class   Family     Link    N  Marginal Conditional       AIC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gaussian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identity 1431 0.4766448   0.6932571 9166.9738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gaussian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identity 1431 0.4083328   0.9838487 4694.9821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gaussian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identity 1431 0.1070265   0.8364736 7611.3338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glmerMod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binomial    logit 1431 0.5589201   0.6291994  261.0824</a:t>
            </a:r>
          </a:p>
        </p:txBody>
      </p:sp>
    </p:spTree>
    <p:extLst>
      <p:ext uri="{BB962C8B-B14F-4D97-AF65-F5344CB8AC3E}">
        <p14:creationId xmlns:p14="http://schemas.microsoft.com/office/powerpoint/2010/main" val="39190427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6.2 SEM Example. Evaluate fit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43" y="686143"/>
            <a:ext cx="5485714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870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6.2 SEM Example. Evaluate fit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36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Latitude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8363" y="1232983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Degree days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>
            <a:off x="1363646" y="1504762"/>
            <a:ext cx="704717" cy="0"/>
          </a:xfrm>
          <a:prstGeom prst="straightConnector1">
            <a:avLst/>
          </a:prstGeom>
          <a:ln w="146050"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03922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07049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Growth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69390" y="123298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Survival</a:t>
            </a:r>
          </a:p>
        </p:txBody>
      </p:sp>
      <p:cxnSp>
        <p:nvCxnSpPr>
          <p:cNvPr id="21" name="Straight Arrow Connector 20"/>
          <p:cNvCxnSpPr>
            <a:stCxn id="10" idx="3"/>
            <a:endCxn id="18" idx="1"/>
          </p:cNvCxnSpPr>
          <p:nvPr/>
        </p:nvCxnSpPr>
        <p:spPr>
          <a:xfrm>
            <a:off x="3099205" y="1504762"/>
            <a:ext cx="704717" cy="0"/>
          </a:xfrm>
          <a:prstGeom prst="straightConnector1">
            <a:avLst/>
          </a:prstGeom>
          <a:ln w="118110" cmpd="sng">
            <a:solidFill>
              <a:srgbClr val="FF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>
            <a:off x="5102332" y="1504762"/>
            <a:ext cx="704717" cy="0"/>
          </a:xfrm>
          <a:prstGeom prst="straightConnector1">
            <a:avLst/>
          </a:prstGeom>
          <a:ln w="7239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7105459" y="1504762"/>
            <a:ext cx="663931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574" y="2123543"/>
            <a:ext cx="7837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sem.coefs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modelList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shipley2009, standardize = "scale")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response predictor   estimate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std.error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p.value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      DD 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-0.7014051 0.100258794       0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     Date        DD -0.6281367 0.006226838      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   Growth      Date  0.3824224 0.033867469      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     Live    Growth  2.2268600 0.373933623      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Warning message: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 FUN(X[[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]], ...)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Reponse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' Live ' is not modeled to a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gaussian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distribution: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keeping response on original scale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4399" y="8636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-0.70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99205" y="83391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-0.62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24921" y="8636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40708" y="8636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2.22</a:t>
            </a:r>
          </a:p>
        </p:txBody>
      </p:sp>
    </p:spTree>
    <p:extLst>
      <p:ext uri="{BB962C8B-B14F-4D97-AF65-F5344CB8AC3E}">
        <p14:creationId xmlns:p14="http://schemas.microsoft.com/office/powerpoint/2010/main" val="36141841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6.2 SEM Example. Alternate model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1436" y="186163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Latitude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44563" y="1861633"/>
            <a:ext cx="1030842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Degree days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stCxn id="22" idx="3"/>
            <a:endCxn id="23" idx="1"/>
          </p:cNvCxnSpPr>
          <p:nvPr/>
        </p:nvCxnSpPr>
        <p:spPr>
          <a:xfrm>
            <a:off x="1439846" y="2133412"/>
            <a:ext cx="704717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22795" y="782940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83249" y="186163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Growth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5590" y="186163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Survival</a:t>
            </a:r>
          </a:p>
        </p:txBody>
      </p:sp>
      <p:cxnSp>
        <p:nvCxnSpPr>
          <p:cNvPr id="30" name="Straight Arrow Connector 29"/>
          <p:cNvCxnSpPr>
            <a:stCxn id="23" idx="3"/>
            <a:endCxn id="26" idx="1"/>
          </p:cNvCxnSpPr>
          <p:nvPr/>
        </p:nvCxnSpPr>
        <p:spPr>
          <a:xfrm flipV="1">
            <a:off x="3175405" y="1054719"/>
            <a:ext cx="747390" cy="1078693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28" idx="1"/>
          </p:cNvCxnSpPr>
          <p:nvPr/>
        </p:nvCxnSpPr>
        <p:spPr>
          <a:xfrm>
            <a:off x="3175405" y="2133412"/>
            <a:ext cx="2707844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3"/>
            <a:endCxn id="29" idx="1"/>
          </p:cNvCxnSpPr>
          <p:nvPr/>
        </p:nvCxnSpPr>
        <p:spPr>
          <a:xfrm>
            <a:off x="7181659" y="2133412"/>
            <a:ext cx="663931" cy="0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3005" y="2504543"/>
            <a:ext cx="857798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sem.fit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(modelList2, shipley2009)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missing.paths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missing.path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estimate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std.error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DF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crit.value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p.value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          Date ~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DD  -0.0091    0.1135 18    -0.0798  0.9373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  Growth ~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DD + Date  -0.1005    0.1114 18    -0.9019  0.3790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       Live ~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Growth   0.0305    0.0297 NA     1.0281  0.3039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  Live ~ DD +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+ Growth   0.0272    0.0271 NA     1.0038  0.3155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 Live ~ Date + DD + Growth  -0.0466    0.0298 NA    -1.5620  0.1183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Fisher.C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fisher.c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k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p.value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1    11.03 10   0.355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$AIC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AIC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AICc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K    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1 51.03 51.626 20 1431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7249" y="595164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$AIC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AIC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AICc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K    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1 49.54 50.079 19 1431</a:t>
            </a:r>
          </a:p>
        </p:txBody>
      </p:sp>
    </p:spTree>
    <p:extLst>
      <p:ext uri="{BB962C8B-B14F-4D97-AF65-F5344CB8AC3E}">
        <p14:creationId xmlns:p14="http://schemas.microsoft.com/office/powerpoint/2010/main" val="36699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6.2 SEM Example. Your turn…</a:t>
            </a:r>
          </a:p>
        </p:txBody>
      </p:sp>
    </p:spTree>
    <p:extLst>
      <p:ext uri="{BB962C8B-B14F-4D97-AF65-F5344CB8AC3E}">
        <p14:creationId xmlns:p14="http://schemas.microsoft.com/office/powerpoint/2010/main" val="23975033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Yvon-Durocher et al (2015): Experimental warming on phytoplankton diversity and biomass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76900" y="3911600"/>
            <a:ext cx="3143250" cy="24876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Warmed outdoor mesocosms for 5 years (!!) and measured phytoplankton diversity &amp; biomass</a:t>
            </a:r>
          </a:p>
        </p:txBody>
      </p:sp>
    </p:spTree>
    <p:extLst>
      <p:ext uri="{BB962C8B-B14F-4D97-AF65-F5344CB8AC3E}">
        <p14:creationId xmlns:p14="http://schemas.microsoft.com/office/powerpoint/2010/main" val="37214720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6.2 SEM Example. Your turn…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9136" y="245853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</a:t>
            </a:r>
          </a:p>
        </p:txBody>
      </p:sp>
      <p:cxnSp>
        <p:nvCxnSpPr>
          <p:cNvPr id="15" name="Straight Arrow Connector 14"/>
          <p:cNvCxnSpPr>
            <a:stCxn id="14" idx="3"/>
            <a:endCxn id="16" idx="0"/>
          </p:cNvCxnSpPr>
          <p:nvPr/>
        </p:nvCxnSpPr>
        <p:spPr>
          <a:xfrm>
            <a:off x="4627546" y="2730312"/>
            <a:ext cx="1353922" cy="795021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32263" y="352533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Richness</a:t>
            </a:r>
          </a:p>
        </p:txBody>
      </p:sp>
      <p:cxnSp>
        <p:nvCxnSpPr>
          <p:cNvPr id="17" name="Straight Arrow Connector 16"/>
          <p:cNvCxnSpPr>
            <a:stCxn id="16" idx="2"/>
            <a:endCxn id="18" idx="0"/>
          </p:cNvCxnSpPr>
          <p:nvPr/>
        </p:nvCxnSpPr>
        <p:spPr>
          <a:xfrm>
            <a:off x="5981468" y="4068891"/>
            <a:ext cx="0" cy="1238544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2263" y="5307435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Biomass</a:t>
            </a:r>
          </a:p>
        </p:txBody>
      </p:sp>
      <p:cxnSp>
        <p:nvCxnSpPr>
          <p:cNvPr id="19" name="Straight Arrow Connector 18"/>
          <p:cNvCxnSpPr>
            <a:stCxn id="18" idx="1"/>
            <a:endCxn id="20" idx="3"/>
          </p:cNvCxnSpPr>
          <p:nvPr/>
        </p:nvCxnSpPr>
        <p:spPr>
          <a:xfrm flipH="1">
            <a:off x="3978341" y="5579214"/>
            <a:ext cx="1353922" cy="6268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79931" y="531370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29136" y="1082754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Metabolic</a:t>
            </a:r>
          </a:p>
        </p:txBody>
      </p:sp>
      <p:cxnSp>
        <p:nvCxnSpPr>
          <p:cNvPr id="36" name="Straight Arrow Connector 35"/>
          <p:cNvCxnSpPr>
            <a:stCxn id="14" idx="0"/>
            <a:endCxn id="34" idx="2"/>
          </p:cNvCxnSpPr>
          <p:nvPr/>
        </p:nvCxnSpPr>
        <p:spPr>
          <a:xfrm flipV="1">
            <a:off x="3978341" y="1626312"/>
            <a:ext cx="0" cy="832221"/>
          </a:xfrm>
          <a:prstGeom prst="straightConnector1">
            <a:avLst/>
          </a:prstGeom>
          <a:ln w="381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2263" y="1626312"/>
            <a:ext cx="343857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 random effect of Pond.ID!</a:t>
            </a:r>
          </a:p>
        </p:txBody>
      </p:sp>
    </p:spTree>
    <p:extLst>
      <p:ext uri="{BB962C8B-B14F-4D97-AF65-F5344CB8AC3E}">
        <p14:creationId xmlns:p14="http://schemas.microsoft.com/office/powerpoint/2010/main" val="11038964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6140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6.2 SEM Example. Your turn…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730" y="1294628"/>
            <a:ext cx="4956370" cy="496534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649205" y="2441122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</a:t>
            </a:r>
          </a:p>
        </p:txBody>
      </p:sp>
      <p:cxnSp>
        <p:nvCxnSpPr>
          <p:cNvPr id="43" name="Straight Arrow Connector 42"/>
          <p:cNvCxnSpPr>
            <a:stCxn id="42" idx="3"/>
            <a:endCxn id="44" idx="0"/>
          </p:cNvCxnSpPr>
          <p:nvPr/>
        </p:nvCxnSpPr>
        <p:spPr>
          <a:xfrm>
            <a:off x="1947615" y="2712901"/>
            <a:ext cx="1353922" cy="795021"/>
          </a:xfrm>
          <a:prstGeom prst="straightConnector1">
            <a:avLst/>
          </a:prstGeom>
          <a:ln w="8890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52332" y="3507922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Richness</a:t>
            </a:r>
          </a:p>
        </p:txBody>
      </p:sp>
      <p:cxnSp>
        <p:nvCxnSpPr>
          <p:cNvPr id="45" name="Straight Arrow Connector 44"/>
          <p:cNvCxnSpPr>
            <a:stCxn id="44" idx="2"/>
            <a:endCxn id="46" idx="0"/>
          </p:cNvCxnSpPr>
          <p:nvPr/>
        </p:nvCxnSpPr>
        <p:spPr>
          <a:xfrm>
            <a:off x="3301537" y="4051480"/>
            <a:ext cx="0" cy="1238544"/>
          </a:xfrm>
          <a:prstGeom prst="straightConnector1">
            <a:avLst/>
          </a:prstGeom>
          <a:ln w="27940" cmpd="sng">
            <a:prstDash val="sysDash"/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52332" y="5290024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Biomass</a:t>
            </a:r>
          </a:p>
        </p:txBody>
      </p:sp>
      <p:cxnSp>
        <p:nvCxnSpPr>
          <p:cNvPr id="47" name="Straight Arrow Connector 46"/>
          <p:cNvCxnSpPr>
            <a:stCxn id="46" idx="1"/>
            <a:endCxn id="48" idx="3"/>
          </p:cNvCxnSpPr>
          <p:nvPr/>
        </p:nvCxnSpPr>
        <p:spPr>
          <a:xfrm flipH="1">
            <a:off x="1298410" y="5561803"/>
            <a:ext cx="1353922" cy="6268"/>
          </a:xfrm>
          <a:prstGeom prst="straightConnector1">
            <a:avLst/>
          </a:prstGeom>
          <a:ln w="76200" cmpd="sng">
            <a:prstDash val="sysDash"/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0" y="5296292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49205" y="1065343"/>
            <a:ext cx="1298410" cy="54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Metabolic</a:t>
            </a:r>
          </a:p>
        </p:txBody>
      </p:sp>
      <p:cxnSp>
        <p:nvCxnSpPr>
          <p:cNvPr id="50" name="Straight Arrow Connector 49"/>
          <p:cNvCxnSpPr>
            <a:stCxn id="42" idx="0"/>
            <a:endCxn id="49" idx="2"/>
          </p:cNvCxnSpPr>
          <p:nvPr/>
        </p:nvCxnSpPr>
        <p:spPr>
          <a:xfrm flipV="1">
            <a:off x="1298410" y="1608901"/>
            <a:ext cx="0" cy="832221"/>
          </a:xfrm>
          <a:prstGeom prst="straightConnector1">
            <a:avLst/>
          </a:prstGeom>
          <a:ln w="86360" cmpd="sng"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47021" y="160890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0.22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3310" y="411889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0.17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97710" y="589064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8794" y="592069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0.10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0673" y="194485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6594" y="311041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0.35</a:t>
            </a:r>
          </a:p>
        </p:txBody>
      </p:sp>
    </p:spTree>
    <p:extLst>
      <p:ext uri="{BB962C8B-B14F-4D97-AF65-F5344CB8AC3E}">
        <p14:creationId xmlns:p14="http://schemas.microsoft.com/office/powerpoint/2010/main" val="6025677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6.2 SEM Example. Your turn…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950" y="1010245"/>
            <a:ext cx="74041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Umm… what happened?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 removing incomplete cases first: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complete.cases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their mistake here?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state: “with multiple measurements of variables made seasonally, nested within replicate mesocosms,” but then, “a path model as a set of hierarchical linear mixed effects models, each of which included hypothesized relationships between a response variable and a set of predictors as fixed effects and mesocosm ID as a random effect on the intercept.”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 with the random structure?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it time to write a response?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5.1 Comparison. Break this model up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15947" y="1830874"/>
            <a:ext cx="6312109" cy="3196248"/>
            <a:chOff x="206201" y="1120136"/>
            <a:chExt cx="6873911" cy="3480731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082658" y="3263234"/>
              <a:ext cx="789420" cy="6789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127" tIns="49565" rIns="99127" bIns="49565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385"/>
              <a:r>
                <a:rPr lang="en-US" sz="2900" i="1" dirty="0"/>
                <a:t>y</a:t>
              </a:r>
              <a:r>
                <a:rPr lang="en-US" sz="2900" i="1" baseline="-25000" dirty="0"/>
                <a:t>2</a:t>
              </a:r>
              <a:endParaRPr lang="en-US" sz="2900" i="1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302461" y="1770578"/>
              <a:ext cx="789420" cy="6775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127" tIns="49565" rIns="99127" bIns="49565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385"/>
              <a:r>
                <a:rPr lang="en-US" sz="2900" i="1" dirty="0"/>
                <a:t>y</a:t>
              </a:r>
              <a:r>
                <a:rPr lang="en-US" sz="2900" i="1" baseline="-25000" dirty="0"/>
                <a:t>3</a:t>
              </a:r>
              <a:endParaRPr lang="en-US" sz="2900" i="1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491294" y="1265408"/>
              <a:ext cx="588818" cy="5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127" tIns="49565" rIns="99127" bIns="49565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385"/>
              <a:r>
                <a:rPr lang="en-US" sz="2900" i="1" dirty="0">
                  <a:sym typeface="Symbol" pitchFamily="18" charset="2"/>
                </a:rPr>
                <a:t></a:t>
              </a:r>
              <a:r>
                <a:rPr lang="en-US" sz="2900" i="1" baseline="-25000" dirty="0"/>
                <a:t>3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95621" y="3127946"/>
              <a:ext cx="776432" cy="5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127" tIns="49565" rIns="99127" bIns="49565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5"/>
              <a:r>
                <a:rPr lang="en-US" sz="2900" i="1" dirty="0">
                  <a:sym typeface="Symbol" pitchFamily="18" charset="2"/>
                </a:rPr>
                <a:t></a:t>
              </a:r>
              <a:r>
                <a:rPr lang="en-US" sz="2900" i="1" baseline="-25000" dirty="0">
                  <a:sym typeface="Symbol" pitchFamily="18" charset="2"/>
                </a:rPr>
                <a:t>12</a:t>
              </a:r>
              <a:endParaRPr lang="en-US" sz="2900" i="1" dirty="0"/>
            </a:p>
          </p:txBody>
        </p:sp>
        <p:cxnSp>
          <p:nvCxnSpPr>
            <p:cNvPr id="16" name="AutoShape 17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 flipV="1">
              <a:off x="2872078" y="2109367"/>
              <a:ext cx="2430383" cy="149336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7" name="AutoShape 18"/>
            <p:cNvCxnSpPr>
              <a:cxnSpLocks noChangeShapeType="1"/>
              <a:stCxn id="14" idx="2"/>
              <a:endCxn id="13" idx="3"/>
            </p:cNvCxnSpPr>
            <p:nvPr/>
          </p:nvCxnSpPr>
          <p:spPr bwMode="auto">
            <a:xfrm rot="5400000">
              <a:off x="6314315" y="1637980"/>
              <a:ext cx="248955" cy="6938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302461" y="3264822"/>
              <a:ext cx="789420" cy="6789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127" tIns="49565" rIns="99127" bIns="49565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385"/>
              <a:r>
                <a:rPr lang="en-US" sz="2900" i="1" dirty="0"/>
                <a:t>y</a:t>
              </a:r>
              <a:r>
                <a:rPr lang="en-US" sz="2900" i="1" baseline="-25000" dirty="0"/>
                <a:t>4</a:t>
              </a:r>
            </a:p>
          </p:txBody>
        </p:sp>
        <p:cxnSp>
          <p:nvCxnSpPr>
            <p:cNvPr id="19" name="AutoShape 17"/>
            <p:cNvCxnSpPr>
              <a:cxnSpLocks noChangeShapeType="1"/>
              <a:stCxn id="18" idx="0"/>
              <a:endCxn id="13" idx="2"/>
            </p:cNvCxnSpPr>
            <p:nvPr/>
          </p:nvCxnSpPr>
          <p:spPr bwMode="auto">
            <a:xfrm rot="5400000" flipH="1" flipV="1">
              <a:off x="5288838" y="2856489"/>
              <a:ext cx="816666" cy="15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0" name="AutoShape 17"/>
            <p:cNvCxnSpPr>
              <a:cxnSpLocks noChangeShapeType="1"/>
              <a:stCxn id="10" idx="3"/>
              <a:endCxn id="18" idx="1"/>
            </p:cNvCxnSpPr>
            <p:nvPr/>
          </p:nvCxnSpPr>
          <p:spPr bwMode="auto">
            <a:xfrm>
              <a:off x="2872078" y="3602732"/>
              <a:ext cx="2430383" cy="15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lg" len="lg"/>
            </a:ln>
          </p:spPr>
        </p:cxn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995621" y="1835784"/>
              <a:ext cx="776432" cy="5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127" tIns="49565" rIns="99127" bIns="49565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5"/>
              <a:r>
                <a:rPr lang="en-US" sz="2900" i="1" dirty="0">
                  <a:sym typeface="Symbol" pitchFamily="18" charset="2"/>
                </a:rPr>
                <a:t></a:t>
              </a:r>
              <a:r>
                <a:rPr lang="en-US" sz="2900" i="1" baseline="-25000" dirty="0">
                  <a:sym typeface="Symbol" pitchFamily="18" charset="2"/>
                </a:rPr>
                <a:t>11</a:t>
              </a:r>
              <a:endParaRPr lang="en-US" sz="2900" i="1" dirty="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19790" y="1546734"/>
              <a:ext cx="776432" cy="5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127" tIns="49565" rIns="99127" bIns="49565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5"/>
              <a:r>
                <a:rPr lang="en-US" sz="2900" i="1" dirty="0">
                  <a:latin typeface="Symbol" charset="2"/>
                  <a:cs typeface="Symbol" charset="2"/>
                  <a:sym typeface="Symbol" pitchFamily="18" charset="2"/>
                </a:rPr>
                <a:t>b</a:t>
              </a:r>
              <a:r>
                <a:rPr lang="en-US" sz="2900" i="1" baseline="-25000" dirty="0">
                  <a:sym typeface="Symbol" pitchFamily="18" charset="2"/>
                </a:rPr>
                <a:t>13</a:t>
              </a:r>
              <a:endParaRPr lang="en-US" sz="2900" i="1" dirty="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878572" y="4005863"/>
              <a:ext cx="588818" cy="5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127" tIns="49565" rIns="99127" bIns="49565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385"/>
              <a:r>
                <a:rPr lang="en-US" sz="2900" i="1" dirty="0">
                  <a:sym typeface="Symbol" pitchFamily="18" charset="2"/>
                </a:rPr>
                <a:t></a:t>
              </a:r>
              <a:r>
                <a:rPr lang="en-US" sz="2900" i="1" baseline="-25000" dirty="0"/>
                <a:t>2</a:t>
              </a:r>
            </a:p>
          </p:txBody>
        </p:sp>
        <p:cxnSp>
          <p:nvCxnSpPr>
            <p:cNvPr id="24" name="AutoShape 18"/>
            <p:cNvCxnSpPr>
              <a:cxnSpLocks noChangeShapeType="1"/>
              <a:stCxn id="23" idx="1"/>
              <a:endCxn id="10" idx="2"/>
            </p:cNvCxnSpPr>
            <p:nvPr/>
          </p:nvCxnSpPr>
          <p:spPr bwMode="auto">
            <a:xfrm rot="10800000">
              <a:off x="2477370" y="3942232"/>
              <a:ext cx="401203" cy="36113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089152" y="1769160"/>
              <a:ext cx="789420" cy="6789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127" tIns="49565" rIns="99127" bIns="49565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385"/>
              <a:r>
                <a:rPr lang="en-US" sz="2900" i="1" dirty="0"/>
                <a:t>y</a:t>
              </a:r>
              <a:r>
                <a:rPr lang="en-US" sz="2900" i="1" baseline="-25000" dirty="0"/>
                <a:t>1</a:t>
              </a:r>
              <a:endParaRPr lang="en-US" sz="2900" i="1" dirty="0"/>
            </a:p>
          </p:txBody>
        </p:sp>
        <p:cxnSp>
          <p:nvCxnSpPr>
            <p:cNvPr id="26" name="AutoShape 17"/>
            <p:cNvCxnSpPr>
              <a:cxnSpLocks noChangeShapeType="1"/>
              <a:stCxn id="25" idx="3"/>
              <a:endCxn id="13" idx="1"/>
            </p:cNvCxnSpPr>
            <p:nvPr/>
          </p:nvCxnSpPr>
          <p:spPr bwMode="auto">
            <a:xfrm>
              <a:off x="2878572" y="2108658"/>
              <a:ext cx="2423889" cy="7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06201" y="2448950"/>
              <a:ext cx="789420" cy="6789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9127" tIns="49565" rIns="99127" bIns="49565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385"/>
              <a:r>
                <a:rPr lang="en-US" sz="2900" i="1"/>
                <a:t>x</a:t>
              </a:r>
              <a:r>
                <a:rPr lang="en-US" sz="2900" i="1" baseline="-25000"/>
                <a:t>1</a:t>
              </a:r>
              <a:endParaRPr lang="en-US" sz="2900" i="1"/>
            </a:p>
          </p:txBody>
        </p:sp>
        <p:cxnSp>
          <p:nvCxnSpPr>
            <p:cNvPr id="28" name="AutoShape 17"/>
            <p:cNvCxnSpPr>
              <a:cxnSpLocks noChangeShapeType="1"/>
              <a:stCxn id="27" idx="3"/>
              <a:endCxn id="10" idx="1"/>
            </p:cNvCxnSpPr>
            <p:nvPr/>
          </p:nvCxnSpPr>
          <p:spPr bwMode="auto">
            <a:xfrm>
              <a:off x="995621" y="2788448"/>
              <a:ext cx="1087037" cy="8142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9" name="AutoShape 17"/>
            <p:cNvCxnSpPr>
              <a:cxnSpLocks noChangeShapeType="1"/>
              <a:stCxn id="27" idx="3"/>
              <a:endCxn id="25" idx="1"/>
            </p:cNvCxnSpPr>
            <p:nvPr/>
          </p:nvCxnSpPr>
          <p:spPr bwMode="auto">
            <a:xfrm flipV="1">
              <a:off x="995621" y="2108658"/>
              <a:ext cx="1093531" cy="6797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030972" y="1120136"/>
              <a:ext cx="588818" cy="5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127" tIns="49565" rIns="99127" bIns="49565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385"/>
              <a:r>
                <a:rPr lang="en-US" sz="2900" i="1" dirty="0">
                  <a:sym typeface="Symbol" pitchFamily="18" charset="2"/>
                </a:rPr>
                <a:t></a:t>
              </a:r>
              <a:r>
                <a:rPr lang="en-US" sz="2900" i="1" baseline="-25000" dirty="0"/>
                <a:t>1</a:t>
              </a:r>
            </a:p>
          </p:txBody>
        </p:sp>
        <p:cxnSp>
          <p:nvCxnSpPr>
            <p:cNvPr id="31" name="AutoShape 17"/>
            <p:cNvCxnSpPr>
              <a:cxnSpLocks noChangeShapeType="1"/>
              <a:stCxn id="30" idx="1"/>
              <a:endCxn id="25" idx="0"/>
            </p:cNvCxnSpPr>
            <p:nvPr/>
          </p:nvCxnSpPr>
          <p:spPr bwMode="auto">
            <a:xfrm rot="10800000" flipV="1">
              <a:off x="2483863" y="1417638"/>
              <a:ext cx="547109" cy="35152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383974" y="2391943"/>
              <a:ext cx="776432" cy="5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127" tIns="49565" rIns="99127" bIns="49565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5"/>
              <a:r>
                <a:rPr lang="en-US" sz="2900" i="1" dirty="0">
                  <a:latin typeface="Symbol" charset="2"/>
                  <a:cs typeface="Symbol" charset="2"/>
                  <a:sym typeface="Symbol" pitchFamily="18" charset="2"/>
                </a:rPr>
                <a:t>b</a:t>
              </a:r>
              <a:r>
                <a:rPr lang="en-US" sz="2900" i="1" baseline="-25000" dirty="0">
                  <a:sym typeface="Symbol" pitchFamily="18" charset="2"/>
                </a:rPr>
                <a:t>23</a:t>
              </a:r>
              <a:endParaRPr lang="en-US" sz="2900" i="1" dirty="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619790" y="3463921"/>
              <a:ext cx="776432" cy="5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127" tIns="49565" rIns="99127" bIns="49565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5"/>
              <a:r>
                <a:rPr lang="en-US" sz="2900" i="1" dirty="0">
                  <a:latin typeface="Symbol" charset="2"/>
                  <a:cs typeface="Symbol" charset="2"/>
                  <a:sym typeface="Symbol" pitchFamily="18" charset="2"/>
                </a:rPr>
                <a:t>b</a:t>
              </a:r>
              <a:r>
                <a:rPr lang="en-US" sz="2900" i="1" baseline="-25000" dirty="0">
                  <a:sym typeface="Symbol" pitchFamily="18" charset="2"/>
                </a:rPr>
                <a:t>24</a:t>
              </a:r>
              <a:endParaRPr lang="en-US" sz="2900" i="1" dirty="0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621055" y="2664817"/>
              <a:ext cx="776432" cy="5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127" tIns="49565" rIns="99127" bIns="49565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6385"/>
              <a:r>
                <a:rPr lang="en-US" sz="2900" i="1" dirty="0">
                  <a:latin typeface="Symbol" charset="2"/>
                  <a:cs typeface="Symbol" charset="2"/>
                  <a:sym typeface="Symbol" pitchFamily="18" charset="2"/>
                </a:rPr>
                <a:t>b</a:t>
              </a:r>
              <a:r>
                <a:rPr lang="en-US" sz="2900" i="1" baseline="-25000" dirty="0">
                  <a:sym typeface="Symbol" pitchFamily="18" charset="2"/>
                </a:rPr>
                <a:t>43</a:t>
              </a:r>
              <a:endParaRPr lang="en-US" sz="2900" i="1" dirty="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91293" y="3852566"/>
              <a:ext cx="588818" cy="5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127" tIns="49565" rIns="99127" bIns="49565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385"/>
              <a:r>
                <a:rPr lang="en-US" sz="2900" i="1" dirty="0">
                  <a:sym typeface="Symbol" pitchFamily="18" charset="2"/>
                </a:rPr>
                <a:t></a:t>
              </a:r>
              <a:r>
                <a:rPr lang="en-US" sz="2900" i="1" baseline="-25000" dirty="0"/>
                <a:t>4</a:t>
              </a:r>
            </a:p>
          </p:txBody>
        </p:sp>
        <p:cxnSp>
          <p:nvCxnSpPr>
            <p:cNvPr id="36" name="AutoShape 18"/>
            <p:cNvCxnSpPr>
              <a:cxnSpLocks noChangeShapeType="1"/>
              <a:stCxn id="35" idx="1"/>
              <a:endCxn id="18" idx="3"/>
            </p:cNvCxnSpPr>
            <p:nvPr/>
          </p:nvCxnSpPr>
          <p:spPr bwMode="auto">
            <a:xfrm rot="10800000">
              <a:off x="6091883" y="3604320"/>
              <a:ext cx="399411" cy="5457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42644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5.1 Comparison. Break this model up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480935" y="2954013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2</a:t>
            </a:r>
            <a:endParaRPr lang="en-US" sz="2400" i="1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930606" y="1818379"/>
            <a:ext cx="600602" cy="51551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3</a:t>
            </a:r>
            <a:endParaRPr lang="en-US" sz="2400" i="1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835087" y="1425667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3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53902" y="2851084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sym typeface="Symbol" pitchFamily="18" charset="2"/>
              </a:rPr>
              <a:t></a:t>
            </a:r>
            <a:r>
              <a:rPr lang="en-US" sz="2400" i="1" baseline="-25000" dirty="0">
                <a:sym typeface="Symbol" pitchFamily="18" charset="2"/>
              </a:rPr>
              <a:t>12</a:t>
            </a:r>
            <a:endParaRPr lang="en-US" sz="2400" i="1" dirty="0"/>
          </a:p>
        </p:txBody>
      </p:sp>
      <p:cxnSp>
        <p:nvCxnSpPr>
          <p:cNvPr id="41" name="AutoShape 17"/>
          <p:cNvCxnSpPr>
            <a:cxnSpLocks noChangeShapeType="1"/>
            <a:stCxn id="37" idx="3"/>
            <a:endCxn id="38" idx="1"/>
          </p:cNvCxnSpPr>
          <p:nvPr/>
        </p:nvCxnSpPr>
        <p:spPr bwMode="auto">
          <a:xfrm flipV="1">
            <a:off x="4081537" y="2076135"/>
            <a:ext cx="1849070" cy="113617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42" name="AutoShape 18"/>
          <p:cNvCxnSpPr>
            <a:cxnSpLocks noChangeShapeType="1"/>
            <a:stCxn id="39" idx="2"/>
            <a:endCxn id="38" idx="3"/>
          </p:cNvCxnSpPr>
          <p:nvPr/>
        </p:nvCxnSpPr>
        <p:spPr bwMode="auto">
          <a:xfrm rot="5400000">
            <a:off x="6704624" y="1721681"/>
            <a:ext cx="181039" cy="52787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930606" y="2955221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4</a:t>
            </a:r>
          </a:p>
        </p:txBody>
      </p:sp>
      <p:cxnSp>
        <p:nvCxnSpPr>
          <p:cNvPr id="44" name="AutoShape 17"/>
          <p:cNvCxnSpPr>
            <a:cxnSpLocks noChangeShapeType="1"/>
            <a:stCxn id="43" idx="0"/>
            <a:endCxn id="38" idx="2"/>
          </p:cNvCxnSpPr>
          <p:nvPr/>
        </p:nvCxnSpPr>
        <p:spPr bwMode="auto">
          <a:xfrm rot="5400000" flipH="1" flipV="1">
            <a:off x="5920242" y="2644556"/>
            <a:ext cx="621331" cy="120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45" name="AutoShape 17"/>
          <p:cNvCxnSpPr>
            <a:cxnSpLocks noChangeShapeType="1"/>
            <a:stCxn id="37" idx="3"/>
            <a:endCxn id="43" idx="1"/>
          </p:cNvCxnSpPr>
          <p:nvPr/>
        </p:nvCxnSpPr>
        <p:spPr bwMode="auto">
          <a:xfrm>
            <a:off x="4081537" y="3212308"/>
            <a:ext cx="1849070" cy="120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lg" len="lg"/>
          </a:ln>
        </p:spPr>
      </p:cxn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653902" y="1867989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sym typeface="Symbol" pitchFamily="18" charset="2"/>
              </a:rPr>
              <a:t></a:t>
            </a:r>
            <a:r>
              <a:rPr lang="en-US" sz="2400" i="1" baseline="-25000" dirty="0">
                <a:sym typeface="Symbol" pitchFamily="18" charset="2"/>
              </a:rPr>
              <a:t>11</a:t>
            </a:r>
            <a:endParaRPr lang="en-US" sz="2400" i="1" dirty="0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650406" y="1648076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13</a:t>
            </a:r>
            <a:endParaRPr lang="en-US" sz="2400" i="1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086477" y="3510644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2</a:t>
            </a:r>
          </a:p>
        </p:txBody>
      </p:sp>
      <p:cxnSp>
        <p:nvCxnSpPr>
          <p:cNvPr id="49" name="AutoShape 18"/>
          <p:cNvCxnSpPr>
            <a:cxnSpLocks noChangeShapeType="1"/>
            <a:stCxn id="48" idx="1"/>
            <a:endCxn id="37" idx="2"/>
          </p:cNvCxnSpPr>
          <p:nvPr/>
        </p:nvCxnSpPr>
        <p:spPr bwMode="auto">
          <a:xfrm rot="10800000">
            <a:off x="3781237" y="3470603"/>
            <a:ext cx="305241" cy="27475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485876" y="1817301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1</a:t>
            </a:r>
            <a:endParaRPr lang="en-US" sz="2400" i="1" dirty="0"/>
          </a:p>
        </p:txBody>
      </p:sp>
      <p:cxnSp>
        <p:nvCxnSpPr>
          <p:cNvPr id="51" name="AutoShape 17"/>
          <p:cNvCxnSpPr>
            <a:cxnSpLocks noChangeShapeType="1"/>
            <a:stCxn id="50" idx="3"/>
            <a:endCxn id="38" idx="1"/>
          </p:cNvCxnSpPr>
          <p:nvPr/>
        </p:nvCxnSpPr>
        <p:spPr bwMode="auto">
          <a:xfrm>
            <a:off x="4086477" y="2075595"/>
            <a:ext cx="1844129" cy="53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053300" y="2334494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/>
              <a:t>x</a:t>
            </a:r>
            <a:r>
              <a:rPr lang="en-US" sz="2400" i="1" baseline="-25000"/>
              <a:t>1</a:t>
            </a:r>
            <a:endParaRPr lang="en-US" sz="2400" i="1"/>
          </a:p>
        </p:txBody>
      </p:sp>
      <p:cxnSp>
        <p:nvCxnSpPr>
          <p:cNvPr id="53" name="AutoShape 17"/>
          <p:cNvCxnSpPr>
            <a:cxnSpLocks noChangeShapeType="1"/>
            <a:stCxn id="52" idx="3"/>
            <a:endCxn id="37" idx="1"/>
          </p:cNvCxnSpPr>
          <p:nvPr/>
        </p:nvCxnSpPr>
        <p:spPr bwMode="auto">
          <a:xfrm>
            <a:off x="2653902" y="2592789"/>
            <a:ext cx="827033" cy="61951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4" name="AutoShape 17"/>
          <p:cNvCxnSpPr>
            <a:cxnSpLocks noChangeShapeType="1"/>
            <a:stCxn id="52" idx="3"/>
            <a:endCxn id="50" idx="1"/>
          </p:cNvCxnSpPr>
          <p:nvPr/>
        </p:nvCxnSpPr>
        <p:spPr bwMode="auto">
          <a:xfrm flipV="1">
            <a:off x="2653902" y="2075595"/>
            <a:ext cx="831974" cy="5171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202425" y="1315142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1</a:t>
            </a:r>
          </a:p>
        </p:txBody>
      </p:sp>
      <p:cxnSp>
        <p:nvCxnSpPr>
          <p:cNvPr id="56" name="AutoShape 17"/>
          <p:cNvCxnSpPr>
            <a:cxnSpLocks noChangeShapeType="1"/>
            <a:stCxn id="55" idx="1"/>
            <a:endCxn id="50" idx="0"/>
          </p:cNvCxnSpPr>
          <p:nvPr/>
        </p:nvCxnSpPr>
        <p:spPr bwMode="auto">
          <a:xfrm rot="10800000" flipV="1">
            <a:off x="3786177" y="1549857"/>
            <a:ext cx="416248" cy="2674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4470994" y="2291123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23</a:t>
            </a:r>
            <a:endParaRPr lang="en-US" sz="2400" i="1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650406" y="3106699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24</a:t>
            </a:r>
            <a:endParaRPr lang="en-US" sz="2400" i="1" dirty="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6172997" y="2498729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43</a:t>
            </a:r>
            <a:endParaRPr lang="en-US" sz="2400" i="1" dirty="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835086" y="3394013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4</a:t>
            </a:r>
          </a:p>
        </p:txBody>
      </p:sp>
      <p:cxnSp>
        <p:nvCxnSpPr>
          <p:cNvPr id="61" name="AutoShape 18"/>
          <p:cNvCxnSpPr>
            <a:cxnSpLocks noChangeShapeType="1"/>
            <a:stCxn id="60" idx="1"/>
            <a:endCxn id="43" idx="3"/>
          </p:cNvCxnSpPr>
          <p:nvPr/>
        </p:nvCxnSpPr>
        <p:spPr bwMode="auto">
          <a:xfrm rot="10800000">
            <a:off x="6531208" y="3213516"/>
            <a:ext cx="303878" cy="415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162869" y="4598783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sym typeface="Symbol" pitchFamily="18" charset="2"/>
              </a:rPr>
              <a:t></a:t>
            </a:r>
            <a:r>
              <a:rPr lang="en-US" sz="2400" i="1" baseline="-25000" dirty="0">
                <a:sym typeface="Symbol" pitchFamily="18" charset="2"/>
              </a:rPr>
              <a:t>11</a:t>
            </a:r>
            <a:endParaRPr lang="en-US" sz="2400" i="1" dirty="0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880333" y="4882192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1</a:t>
            </a:r>
            <a:endParaRPr lang="en-US" sz="2400" i="1" dirty="0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484431" y="4882795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/>
              <a:t>x</a:t>
            </a:r>
            <a:r>
              <a:rPr lang="en-US" sz="2400" i="1" baseline="-25000"/>
              <a:t>1</a:t>
            </a:r>
            <a:endParaRPr lang="en-US" sz="2400" i="1"/>
          </a:p>
        </p:txBody>
      </p:sp>
      <p:cxnSp>
        <p:nvCxnSpPr>
          <p:cNvPr id="65" name="AutoShape 17"/>
          <p:cNvCxnSpPr>
            <a:cxnSpLocks noChangeShapeType="1"/>
            <a:stCxn id="64" idx="3"/>
            <a:endCxn id="63" idx="1"/>
          </p:cNvCxnSpPr>
          <p:nvPr/>
        </p:nvCxnSpPr>
        <p:spPr bwMode="auto">
          <a:xfrm flipV="1">
            <a:off x="2085033" y="5140487"/>
            <a:ext cx="795300" cy="60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480935" y="4332873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1</a:t>
            </a:r>
          </a:p>
        </p:txBody>
      </p:sp>
      <p:cxnSp>
        <p:nvCxnSpPr>
          <p:cNvPr id="67" name="AutoShape 17"/>
          <p:cNvCxnSpPr>
            <a:cxnSpLocks noChangeShapeType="1"/>
            <a:stCxn id="66" idx="1"/>
            <a:endCxn id="63" idx="0"/>
          </p:cNvCxnSpPr>
          <p:nvPr/>
        </p:nvCxnSpPr>
        <p:spPr bwMode="auto">
          <a:xfrm rot="10800000" flipV="1">
            <a:off x="3180635" y="4567588"/>
            <a:ext cx="300301" cy="31460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817321" y="4598180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sym typeface="Symbol" pitchFamily="18" charset="2"/>
              </a:rPr>
              <a:t></a:t>
            </a:r>
            <a:r>
              <a:rPr lang="en-US" sz="2400" i="1" baseline="-25000" dirty="0">
                <a:sym typeface="Symbol" pitchFamily="18" charset="2"/>
              </a:rPr>
              <a:t>12</a:t>
            </a:r>
            <a:endParaRPr lang="en-US" sz="2400" i="1" dirty="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6534785" y="4881589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2</a:t>
            </a:r>
            <a:endParaRPr lang="en-US" sz="2400" i="1" dirty="0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138883" y="4882192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endParaRPr lang="en-US" sz="2400" i="1" dirty="0"/>
          </a:p>
        </p:txBody>
      </p:sp>
      <p:cxnSp>
        <p:nvCxnSpPr>
          <p:cNvPr id="71" name="AutoShape 17"/>
          <p:cNvCxnSpPr>
            <a:cxnSpLocks noChangeShapeType="1"/>
            <a:stCxn id="70" idx="3"/>
            <a:endCxn id="69" idx="1"/>
          </p:cNvCxnSpPr>
          <p:nvPr/>
        </p:nvCxnSpPr>
        <p:spPr bwMode="auto">
          <a:xfrm flipV="1">
            <a:off x="5739485" y="5139884"/>
            <a:ext cx="795300" cy="60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135388" y="4260599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2</a:t>
            </a:r>
          </a:p>
        </p:txBody>
      </p:sp>
      <p:cxnSp>
        <p:nvCxnSpPr>
          <p:cNvPr id="73" name="AutoShape 17"/>
          <p:cNvCxnSpPr>
            <a:cxnSpLocks noChangeShapeType="1"/>
            <a:endCxn id="69" idx="0"/>
          </p:cNvCxnSpPr>
          <p:nvPr/>
        </p:nvCxnSpPr>
        <p:spPr bwMode="auto">
          <a:xfrm rot="10800000" flipV="1">
            <a:off x="6835087" y="4566985"/>
            <a:ext cx="300301" cy="31460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74" name="TextBox 43"/>
          <p:cNvSpPr txBox="1"/>
          <p:nvPr/>
        </p:nvSpPr>
        <p:spPr>
          <a:xfrm>
            <a:off x="2753589" y="5906442"/>
            <a:ext cx="3634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 Simple Linear Regressions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752664" y="1168532"/>
            <a:ext cx="2897742" cy="3164341"/>
          </a:xfrm>
          <a:prstGeom prst="roundRect">
            <a:avLst/>
          </a:prstGeom>
          <a:noFill/>
          <a:ln w="571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13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marL="231775"/>
            <a:r>
              <a:rPr lang="en-US" sz="3600" dirty="0">
                <a:solidFill>
                  <a:schemeClr val="bg1"/>
                </a:solidFill>
              </a:rPr>
              <a:t>5.1 Comparison. Break this model up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480935" y="2865113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2</a:t>
            </a:r>
            <a:endParaRPr lang="en-US" sz="2400" i="1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930606" y="1729479"/>
            <a:ext cx="600602" cy="51551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3</a:t>
            </a:r>
            <a:endParaRPr lang="en-US" sz="2400" i="1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835087" y="1336767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3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53902" y="2762184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sym typeface="Symbol" pitchFamily="18" charset="2"/>
              </a:rPr>
              <a:t></a:t>
            </a:r>
            <a:r>
              <a:rPr lang="en-US" sz="2400" i="1" baseline="-25000" dirty="0">
                <a:sym typeface="Symbol" pitchFamily="18" charset="2"/>
              </a:rPr>
              <a:t>12</a:t>
            </a:r>
            <a:endParaRPr lang="en-US" sz="2400" i="1" dirty="0"/>
          </a:p>
        </p:txBody>
      </p:sp>
      <p:cxnSp>
        <p:nvCxnSpPr>
          <p:cNvPr id="41" name="AutoShape 17"/>
          <p:cNvCxnSpPr>
            <a:cxnSpLocks noChangeShapeType="1"/>
            <a:stCxn id="37" idx="3"/>
            <a:endCxn id="38" idx="1"/>
          </p:cNvCxnSpPr>
          <p:nvPr/>
        </p:nvCxnSpPr>
        <p:spPr bwMode="auto">
          <a:xfrm flipV="1">
            <a:off x="4081537" y="1987235"/>
            <a:ext cx="1849070" cy="113617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42" name="AutoShape 18"/>
          <p:cNvCxnSpPr>
            <a:cxnSpLocks noChangeShapeType="1"/>
            <a:stCxn id="39" idx="2"/>
            <a:endCxn id="38" idx="3"/>
          </p:cNvCxnSpPr>
          <p:nvPr/>
        </p:nvCxnSpPr>
        <p:spPr bwMode="auto">
          <a:xfrm rot="5400000">
            <a:off x="6704624" y="1632781"/>
            <a:ext cx="181039" cy="52787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930606" y="2866321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4</a:t>
            </a:r>
          </a:p>
        </p:txBody>
      </p:sp>
      <p:cxnSp>
        <p:nvCxnSpPr>
          <p:cNvPr id="44" name="AutoShape 17"/>
          <p:cNvCxnSpPr>
            <a:cxnSpLocks noChangeShapeType="1"/>
            <a:stCxn id="43" idx="0"/>
            <a:endCxn id="38" idx="2"/>
          </p:cNvCxnSpPr>
          <p:nvPr/>
        </p:nvCxnSpPr>
        <p:spPr bwMode="auto">
          <a:xfrm rot="5400000" flipH="1" flipV="1">
            <a:off x="5920242" y="2555656"/>
            <a:ext cx="621331" cy="120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45" name="AutoShape 17"/>
          <p:cNvCxnSpPr>
            <a:cxnSpLocks noChangeShapeType="1"/>
            <a:stCxn id="37" idx="3"/>
            <a:endCxn id="43" idx="1"/>
          </p:cNvCxnSpPr>
          <p:nvPr/>
        </p:nvCxnSpPr>
        <p:spPr bwMode="auto">
          <a:xfrm>
            <a:off x="4081537" y="3123408"/>
            <a:ext cx="1849070" cy="120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lg" len="lg"/>
          </a:ln>
        </p:spPr>
      </p:cxn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653902" y="1779089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sym typeface="Symbol" pitchFamily="18" charset="2"/>
              </a:rPr>
              <a:t></a:t>
            </a:r>
            <a:r>
              <a:rPr lang="en-US" sz="2400" i="1" baseline="-25000" dirty="0">
                <a:sym typeface="Symbol" pitchFamily="18" charset="2"/>
              </a:rPr>
              <a:t>11</a:t>
            </a:r>
            <a:endParaRPr lang="en-US" sz="2400" i="1" dirty="0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650406" y="1559176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13</a:t>
            </a:r>
            <a:endParaRPr lang="en-US" sz="2400" i="1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086477" y="3421744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2</a:t>
            </a:r>
          </a:p>
        </p:txBody>
      </p:sp>
      <p:cxnSp>
        <p:nvCxnSpPr>
          <p:cNvPr id="49" name="AutoShape 18"/>
          <p:cNvCxnSpPr>
            <a:cxnSpLocks noChangeShapeType="1"/>
            <a:stCxn id="48" idx="1"/>
            <a:endCxn id="37" idx="2"/>
          </p:cNvCxnSpPr>
          <p:nvPr/>
        </p:nvCxnSpPr>
        <p:spPr bwMode="auto">
          <a:xfrm rot="10800000">
            <a:off x="3781237" y="3381703"/>
            <a:ext cx="305241" cy="27475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485876" y="1728401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1</a:t>
            </a:r>
            <a:endParaRPr lang="en-US" sz="2400" i="1" dirty="0"/>
          </a:p>
        </p:txBody>
      </p:sp>
      <p:cxnSp>
        <p:nvCxnSpPr>
          <p:cNvPr id="51" name="AutoShape 17"/>
          <p:cNvCxnSpPr>
            <a:cxnSpLocks noChangeShapeType="1"/>
            <a:stCxn id="50" idx="3"/>
            <a:endCxn id="38" idx="1"/>
          </p:cNvCxnSpPr>
          <p:nvPr/>
        </p:nvCxnSpPr>
        <p:spPr bwMode="auto">
          <a:xfrm>
            <a:off x="4086477" y="1986695"/>
            <a:ext cx="1844129" cy="53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053300" y="2245594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/>
              <a:t>x</a:t>
            </a:r>
            <a:r>
              <a:rPr lang="en-US" sz="2400" i="1" baseline="-25000"/>
              <a:t>1</a:t>
            </a:r>
            <a:endParaRPr lang="en-US" sz="2400" i="1"/>
          </a:p>
        </p:txBody>
      </p:sp>
      <p:cxnSp>
        <p:nvCxnSpPr>
          <p:cNvPr id="53" name="AutoShape 17"/>
          <p:cNvCxnSpPr>
            <a:cxnSpLocks noChangeShapeType="1"/>
            <a:stCxn id="52" idx="3"/>
            <a:endCxn id="37" idx="1"/>
          </p:cNvCxnSpPr>
          <p:nvPr/>
        </p:nvCxnSpPr>
        <p:spPr bwMode="auto">
          <a:xfrm>
            <a:off x="2653902" y="2503889"/>
            <a:ext cx="827033" cy="61951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4" name="AutoShape 17"/>
          <p:cNvCxnSpPr>
            <a:cxnSpLocks noChangeShapeType="1"/>
            <a:stCxn id="52" idx="3"/>
            <a:endCxn id="50" idx="1"/>
          </p:cNvCxnSpPr>
          <p:nvPr/>
        </p:nvCxnSpPr>
        <p:spPr bwMode="auto">
          <a:xfrm flipV="1">
            <a:off x="2653902" y="1986695"/>
            <a:ext cx="831974" cy="5171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202425" y="1226242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1</a:t>
            </a:r>
          </a:p>
        </p:txBody>
      </p:sp>
      <p:cxnSp>
        <p:nvCxnSpPr>
          <p:cNvPr id="56" name="AutoShape 17"/>
          <p:cNvCxnSpPr>
            <a:cxnSpLocks noChangeShapeType="1"/>
            <a:stCxn id="55" idx="1"/>
            <a:endCxn id="50" idx="0"/>
          </p:cNvCxnSpPr>
          <p:nvPr/>
        </p:nvCxnSpPr>
        <p:spPr bwMode="auto">
          <a:xfrm rot="10800000" flipV="1">
            <a:off x="3786177" y="1460957"/>
            <a:ext cx="416248" cy="2674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4470994" y="2202223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23</a:t>
            </a:r>
            <a:endParaRPr lang="en-US" sz="2400" i="1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4650406" y="3017799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24</a:t>
            </a:r>
            <a:endParaRPr lang="en-US" sz="2400" i="1" dirty="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6172997" y="2409829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43</a:t>
            </a:r>
            <a:endParaRPr lang="en-US" sz="2400" i="1" dirty="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835086" y="3305113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4</a:t>
            </a:r>
          </a:p>
        </p:txBody>
      </p:sp>
      <p:cxnSp>
        <p:nvCxnSpPr>
          <p:cNvPr id="61" name="AutoShape 18"/>
          <p:cNvCxnSpPr>
            <a:cxnSpLocks noChangeShapeType="1"/>
            <a:stCxn id="60" idx="1"/>
            <a:endCxn id="43" idx="3"/>
          </p:cNvCxnSpPr>
          <p:nvPr/>
        </p:nvCxnSpPr>
        <p:spPr bwMode="auto">
          <a:xfrm rot="10800000">
            <a:off x="6531208" y="3124616"/>
            <a:ext cx="303878" cy="415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3480935" y="2865113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2</a:t>
            </a:r>
            <a:endParaRPr lang="en-US" sz="2400" i="1" dirty="0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930606" y="1729479"/>
            <a:ext cx="600602" cy="51551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3</a:t>
            </a:r>
            <a:endParaRPr lang="en-US" sz="2400" i="1" dirty="0"/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835087" y="1336767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3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653902" y="2762184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sym typeface="Symbol" pitchFamily="18" charset="2"/>
              </a:rPr>
              <a:t></a:t>
            </a:r>
            <a:r>
              <a:rPr lang="en-US" sz="2400" i="1" baseline="-25000" dirty="0">
                <a:sym typeface="Symbol" pitchFamily="18" charset="2"/>
              </a:rPr>
              <a:t>12</a:t>
            </a:r>
            <a:endParaRPr lang="en-US" sz="2400" i="1" dirty="0"/>
          </a:p>
        </p:txBody>
      </p:sp>
      <p:cxnSp>
        <p:nvCxnSpPr>
          <p:cNvPr id="80" name="AutoShape 17"/>
          <p:cNvCxnSpPr>
            <a:cxnSpLocks noChangeShapeType="1"/>
            <a:stCxn id="76" idx="3"/>
            <a:endCxn id="77" idx="1"/>
          </p:cNvCxnSpPr>
          <p:nvPr/>
        </p:nvCxnSpPr>
        <p:spPr bwMode="auto">
          <a:xfrm flipV="1">
            <a:off x="4081537" y="1987235"/>
            <a:ext cx="1849070" cy="113617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1" name="AutoShape 18"/>
          <p:cNvCxnSpPr>
            <a:cxnSpLocks noChangeShapeType="1"/>
            <a:stCxn id="78" idx="2"/>
            <a:endCxn id="77" idx="3"/>
          </p:cNvCxnSpPr>
          <p:nvPr/>
        </p:nvCxnSpPr>
        <p:spPr bwMode="auto">
          <a:xfrm rot="5400000">
            <a:off x="6704624" y="1632781"/>
            <a:ext cx="181039" cy="52787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930606" y="2866321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4</a:t>
            </a:r>
          </a:p>
        </p:txBody>
      </p:sp>
      <p:cxnSp>
        <p:nvCxnSpPr>
          <p:cNvPr id="83" name="AutoShape 17"/>
          <p:cNvCxnSpPr>
            <a:cxnSpLocks noChangeShapeType="1"/>
            <a:stCxn id="82" idx="0"/>
            <a:endCxn id="77" idx="2"/>
          </p:cNvCxnSpPr>
          <p:nvPr/>
        </p:nvCxnSpPr>
        <p:spPr bwMode="auto">
          <a:xfrm rot="5400000" flipH="1" flipV="1">
            <a:off x="5920242" y="2555656"/>
            <a:ext cx="621331" cy="120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84" name="AutoShape 17"/>
          <p:cNvCxnSpPr>
            <a:cxnSpLocks noChangeShapeType="1"/>
            <a:stCxn id="76" idx="3"/>
            <a:endCxn id="82" idx="1"/>
          </p:cNvCxnSpPr>
          <p:nvPr/>
        </p:nvCxnSpPr>
        <p:spPr bwMode="auto">
          <a:xfrm>
            <a:off x="4081537" y="3123408"/>
            <a:ext cx="1849070" cy="120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triangle" w="lg" len="lg"/>
          </a:ln>
        </p:spPr>
      </p:cxn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653902" y="1779089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sym typeface="Symbol" pitchFamily="18" charset="2"/>
              </a:rPr>
              <a:t></a:t>
            </a:r>
            <a:r>
              <a:rPr lang="en-US" sz="2400" i="1" baseline="-25000" dirty="0">
                <a:sym typeface="Symbol" pitchFamily="18" charset="2"/>
              </a:rPr>
              <a:t>11</a:t>
            </a:r>
            <a:endParaRPr lang="en-US" sz="2400" i="1" dirty="0"/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4650406" y="1559176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13</a:t>
            </a:r>
            <a:endParaRPr lang="en-US" sz="2400" i="1" dirty="0"/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086477" y="3421744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2</a:t>
            </a:r>
          </a:p>
        </p:txBody>
      </p:sp>
      <p:cxnSp>
        <p:nvCxnSpPr>
          <p:cNvPr id="88" name="AutoShape 18"/>
          <p:cNvCxnSpPr>
            <a:cxnSpLocks noChangeShapeType="1"/>
            <a:stCxn id="87" idx="1"/>
            <a:endCxn id="76" idx="2"/>
          </p:cNvCxnSpPr>
          <p:nvPr/>
        </p:nvCxnSpPr>
        <p:spPr bwMode="auto">
          <a:xfrm rot="10800000">
            <a:off x="3781237" y="3381703"/>
            <a:ext cx="305241" cy="27475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3485876" y="1728401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1</a:t>
            </a:r>
            <a:endParaRPr lang="en-US" sz="2400" i="1" dirty="0"/>
          </a:p>
        </p:txBody>
      </p:sp>
      <p:cxnSp>
        <p:nvCxnSpPr>
          <p:cNvPr id="90" name="AutoShape 17"/>
          <p:cNvCxnSpPr>
            <a:cxnSpLocks noChangeShapeType="1"/>
            <a:stCxn id="89" idx="3"/>
            <a:endCxn id="77" idx="1"/>
          </p:cNvCxnSpPr>
          <p:nvPr/>
        </p:nvCxnSpPr>
        <p:spPr bwMode="auto">
          <a:xfrm>
            <a:off x="4086477" y="1986695"/>
            <a:ext cx="1844129" cy="53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2053300" y="2245594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/>
              <a:t>x</a:t>
            </a:r>
            <a:r>
              <a:rPr lang="en-US" sz="2400" i="1" baseline="-25000"/>
              <a:t>1</a:t>
            </a:r>
            <a:endParaRPr lang="en-US" sz="2400" i="1"/>
          </a:p>
        </p:txBody>
      </p:sp>
      <p:cxnSp>
        <p:nvCxnSpPr>
          <p:cNvPr id="92" name="AutoShape 17"/>
          <p:cNvCxnSpPr>
            <a:cxnSpLocks noChangeShapeType="1"/>
            <a:stCxn id="91" idx="3"/>
            <a:endCxn id="76" idx="1"/>
          </p:cNvCxnSpPr>
          <p:nvPr/>
        </p:nvCxnSpPr>
        <p:spPr bwMode="auto">
          <a:xfrm>
            <a:off x="2653902" y="2503889"/>
            <a:ext cx="827033" cy="61951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93" name="AutoShape 17"/>
          <p:cNvCxnSpPr>
            <a:cxnSpLocks noChangeShapeType="1"/>
            <a:stCxn id="91" idx="3"/>
            <a:endCxn id="89" idx="1"/>
          </p:cNvCxnSpPr>
          <p:nvPr/>
        </p:nvCxnSpPr>
        <p:spPr bwMode="auto">
          <a:xfrm flipV="1">
            <a:off x="2653902" y="1986695"/>
            <a:ext cx="831974" cy="5171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202425" y="1226242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1</a:t>
            </a:r>
          </a:p>
        </p:txBody>
      </p:sp>
      <p:cxnSp>
        <p:nvCxnSpPr>
          <p:cNvPr id="95" name="AutoShape 17"/>
          <p:cNvCxnSpPr>
            <a:cxnSpLocks noChangeShapeType="1"/>
            <a:stCxn id="94" idx="1"/>
            <a:endCxn id="89" idx="0"/>
          </p:cNvCxnSpPr>
          <p:nvPr/>
        </p:nvCxnSpPr>
        <p:spPr bwMode="auto">
          <a:xfrm rot="10800000" flipV="1">
            <a:off x="3786177" y="1460957"/>
            <a:ext cx="416248" cy="2674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4470994" y="2202223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23</a:t>
            </a:r>
            <a:endParaRPr lang="en-US" sz="2400" i="1" dirty="0"/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650406" y="3017799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24</a:t>
            </a:r>
            <a:endParaRPr lang="en-US" sz="2400" i="1" dirty="0"/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6172997" y="2409829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43</a:t>
            </a:r>
            <a:endParaRPr lang="en-US" sz="2400" i="1" dirty="0"/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6835086" y="3305113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4</a:t>
            </a:r>
          </a:p>
        </p:txBody>
      </p:sp>
      <p:cxnSp>
        <p:nvCxnSpPr>
          <p:cNvPr id="100" name="AutoShape 18"/>
          <p:cNvCxnSpPr>
            <a:cxnSpLocks noChangeShapeType="1"/>
            <a:stCxn id="99" idx="1"/>
            <a:endCxn id="82" idx="3"/>
          </p:cNvCxnSpPr>
          <p:nvPr/>
        </p:nvCxnSpPr>
        <p:spPr bwMode="auto">
          <a:xfrm rot="10800000">
            <a:off x="6531208" y="3124616"/>
            <a:ext cx="303878" cy="415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02" name="Rounded Rectangle 101"/>
          <p:cNvSpPr/>
          <p:nvPr/>
        </p:nvSpPr>
        <p:spPr>
          <a:xfrm>
            <a:off x="3244622" y="1079632"/>
            <a:ext cx="4268912" cy="2811542"/>
          </a:xfrm>
          <a:prstGeom prst="roundRect">
            <a:avLst/>
          </a:prstGeom>
          <a:noFill/>
          <a:ln w="5715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798264" y="5054064"/>
            <a:ext cx="600602" cy="51551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4</a:t>
            </a:r>
            <a:endParaRPr lang="en-US" sz="2400" i="1" dirty="0"/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3702745" y="4661352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4</a:t>
            </a:r>
          </a:p>
        </p:txBody>
      </p:sp>
      <p:cxnSp>
        <p:nvCxnSpPr>
          <p:cNvPr id="126" name="AutoShape 18"/>
          <p:cNvCxnSpPr>
            <a:cxnSpLocks noChangeShapeType="1"/>
            <a:stCxn id="125" idx="2"/>
            <a:endCxn id="124" idx="3"/>
          </p:cNvCxnSpPr>
          <p:nvPr/>
        </p:nvCxnSpPr>
        <p:spPr bwMode="auto">
          <a:xfrm rot="5400000">
            <a:off x="3572282" y="4957366"/>
            <a:ext cx="181039" cy="52787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1518064" y="4819347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24</a:t>
            </a:r>
            <a:endParaRPr lang="en-US" sz="2400" i="1" dirty="0"/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353534" y="5052986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2</a:t>
            </a:r>
            <a:endParaRPr lang="en-US" sz="2400" i="1" dirty="0"/>
          </a:p>
        </p:txBody>
      </p:sp>
      <p:cxnSp>
        <p:nvCxnSpPr>
          <p:cNvPr id="129" name="AutoShape 17"/>
          <p:cNvCxnSpPr>
            <a:cxnSpLocks noChangeShapeType="1"/>
            <a:stCxn id="128" idx="3"/>
            <a:endCxn id="124" idx="1"/>
          </p:cNvCxnSpPr>
          <p:nvPr/>
        </p:nvCxnSpPr>
        <p:spPr bwMode="auto">
          <a:xfrm>
            <a:off x="954135" y="5311280"/>
            <a:ext cx="1844129" cy="53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110556" y="5037836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2</a:t>
            </a:r>
            <a:endParaRPr lang="en-US" sz="2400" i="1" dirty="0"/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7560227" y="5038915"/>
            <a:ext cx="600602" cy="51551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3</a:t>
            </a:r>
            <a:endParaRPr lang="en-US" sz="2400" i="1" dirty="0"/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8455435" y="4523321"/>
            <a:ext cx="447981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>
                <a:sym typeface="Symbol" pitchFamily="18" charset="2"/>
              </a:rPr>
              <a:t></a:t>
            </a:r>
            <a:r>
              <a:rPr lang="en-US" sz="2400" i="1" baseline="-25000" dirty="0"/>
              <a:t>3</a:t>
            </a:r>
          </a:p>
        </p:txBody>
      </p:sp>
      <p:cxnSp>
        <p:nvCxnSpPr>
          <p:cNvPr id="133" name="AutoShape 17"/>
          <p:cNvCxnSpPr>
            <a:cxnSpLocks noChangeShapeType="1"/>
            <a:stCxn id="130" idx="3"/>
            <a:endCxn id="131" idx="1"/>
          </p:cNvCxnSpPr>
          <p:nvPr/>
        </p:nvCxnSpPr>
        <p:spPr bwMode="auto">
          <a:xfrm>
            <a:off x="5711158" y="5296131"/>
            <a:ext cx="1849069" cy="54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34" name="AutoShape 18"/>
          <p:cNvCxnSpPr>
            <a:cxnSpLocks noChangeShapeType="1"/>
            <a:stCxn id="132" idx="2"/>
            <a:endCxn id="131" idx="3"/>
          </p:cNvCxnSpPr>
          <p:nvPr/>
        </p:nvCxnSpPr>
        <p:spPr bwMode="auto">
          <a:xfrm rot="5400000">
            <a:off x="8268168" y="4885413"/>
            <a:ext cx="303920" cy="5185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5125214" y="5748937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4</a:t>
            </a:r>
          </a:p>
        </p:txBody>
      </p:sp>
      <p:cxnSp>
        <p:nvCxnSpPr>
          <p:cNvPr id="136" name="AutoShape 17"/>
          <p:cNvCxnSpPr>
            <a:cxnSpLocks noChangeShapeType="1"/>
            <a:endCxn id="131" idx="1"/>
          </p:cNvCxnSpPr>
          <p:nvPr/>
        </p:nvCxnSpPr>
        <p:spPr bwMode="auto">
          <a:xfrm flipV="1">
            <a:off x="5711160" y="5296671"/>
            <a:ext cx="1849067" cy="727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6178794" y="4233833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13</a:t>
            </a:r>
            <a:endParaRPr lang="en-US" sz="2400" i="1" dirty="0"/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5125214" y="4265026"/>
            <a:ext cx="600602" cy="51659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9127" tIns="49565" rIns="99127" bIns="49565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385"/>
            <a:r>
              <a:rPr lang="en-US" sz="2400" i="1" dirty="0"/>
              <a:t>y</a:t>
            </a:r>
            <a:r>
              <a:rPr lang="en-US" sz="2400" i="1" baseline="-25000" dirty="0"/>
              <a:t>1</a:t>
            </a:r>
            <a:endParaRPr lang="en-US" sz="2400" i="1" dirty="0"/>
          </a:p>
        </p:txBody>
      </p:sp>
      <p:cxnSp>
        <p:nvCxnSpPr>
          <p:cNvPr id="139" name="AutoShape 17"/>
          <p:cNvCxnSpPr>
            <a:cxnSpLocks noChangeShapeType="1"/>
            <a:stCxn id="138" idx="3"/>
            <a:endCxn id="131" idx="1"/>
          </p:cNvCxnSpPr>
          <p:nvPr/>
        </p:nvCxnSpPr>
        <p:spPr bwMode="auto">
          <a:xfrm>
            <a:off x="5725816" y="4523321"/>
            <a:ext cx="1834411" cy="773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6100615" y="4738850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23</a:t>
            </a:r>
            <a:endParaRPr lang="en-US" sz="2400" i="1" dirty="0"/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6252418" y="5628042"/>
            <a:ext cx="590720" cy="46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127" tIns="49565" rIns="99127" bIns="49565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385"/>
            <a:r>
              <a:rPr lang="en-US" sz="2400" i="1" dirty="0">
                <a:latin typeface="Symbol" charset="2"/>
                <a:cs typeface="Symbol" charset="2"/>
                <a:sym typeface="Symbol" pitchFamily="18" charset="2"/>
              </a:rPr>
              <a:t>b</a:t>
            </a:r>
            <a:r>
              <a:rPr lang="en-US" sz="2400" i="1" baseline="-25000" dirty="0">
                <a:sym typeface="Symbol" pitchFamily="18" charset="2"/>
              </a:rPr>
              <a:t>43</a:t>
            </a:r>
            <a:endParaRPr lang="en-US" sz="2400" i="1" dirty="0"/>
          </a:p>
        </p:txBody>
      </p:sp>
      <p:cxnSp>
        <p:nvCxnSpPr>
          <p:cNvPr id="142" name="AutoShape 17"/>
          <p:cNvCxnSpPr>
            <a:cxnSpLocks noChangeShapeType="1"/>
            <a:stCxn id="130" idx="1"/>
            <a:endCxn id="138" idx="1"/>
          </p:cNvCxnSpPr>
          <p:nvPr/>
        </p:nvCxnSpPr>
        <p:spPr bwMode="auto">
          <a:xfrm rot="10800000" flipH="1">
            <a:off x="5110556" y="4523321"/>
            <a:ext cx="14658" cy="772810"/>
          </a:xfrm>
          <a:prstGeom prst="curvedConnector3">
            <a:avLst>
              <a:gd name="adj1" fmla="val -1559558"/>
            </a:avLst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</p:spPr>
      </p:cxnSp>
      <p:cxnSp>
        <p:nvCxnSpPr>
          <p:cNvPr id="143" name="AutoShape 17"/>
          <p:cNvCxnSpPr>
            <a:cxnSpLocks noChangeShapeType="1"/>
            <a:stCxn id="130" idx="1"/>
            <a:endCxn id="135" idx="1"/>
          </p:cNvCxnSpPr>
          <p:nvPr/>
        </p:nvCxnSpPr>
        <p:spPr bwMode="auto">
          <a:xfrm rot="10800000" flipH="1" flipV="1">
            <a:off x="5110556" y="5296130"/>
            <a:ext cx="14658" cy="711101"/>
          </a:xfrm>
          <a:prstGeom prst="curvedConnector3">
            <a:avLst>
              <a:gd name="adj1" fmla="val -1559558"/>
            </a:avLst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</p:spPr>
      </p:cxnSp>
      <p:cxnSp>
        <p:nvCxnSpPr>
          <p:cNvPr id="144" name="AutoShape 17"/>
          <p:cNvCxnSpPr>
            <a:cxnSpLocks noChangeShapeType="1"/>
            <a:stCxn id="138" idx="1"/>
            <a:endCxn id="135" idx="1"/>
          </p:cNvCxnSpPr>
          <p:nvPr/>
        </p:nvCxnSpPr>
        <p:spPr bwMode="auto">
          <a:xfrm rot="10800000" flipV="1">
            <a:off x="5125214" y="4523320"/>
            <a:ext cx="1588" cy="1483911"/>
          </a:xfrm>
          <a:prstGeom prst="curvedConnector3">
            <a:avLst>
              <a:gd name="adj1" fmla="val 31201385"/>
            </a:avLst>
          </a:prstGeom>
          <a:noFill/>
          <a:ln w="38100">
            <a:solidFill>
              <a:schemeClr val="tx1"/>
            </a:solidFill>
            <a:round/>
            <a:headEnd type="triangle" w="lg" len="med"/>
            <a:tailEnd type="triangle" w="lg" len="med"/>
          </a:ln>
        </p:spPr>
      </p:cxnSp>
      <p:sp>
        <p:nvSpPr>
          <p:cNvPr id="145" name="TextBox 43"/>
          <p:cNvSpPr txBox="1"/>
          <p:nvPr/>
        </p:nvSpPr>
        <p:spPr>
          <a:xfrm>
            <a:off x="604377" y="6143889"/>
            <a:ext cx="409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 Simple, 1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14004806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3172</Words>
  <Application>Microsoft Office PowerPoint</Application>
  <PresentationFormat>On-screen Show (4:3)</PresentationFormat>
  <Paragraphs>727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NimbusRomNo9L-Regu</vt:lpstr>
      <vt:lpstr>Symbol</vt:lpstr>
      <vt:lpstr>Times New Roman</vt:lpstr>
      <vt:lpstr>1_Office Theme</vt:lpstr>
      <vt:lpstr>5. Introduction to local estimation</vt:lpstr>
      <vt:lpstr>Overview</vt:lpstr>
      <vt:lpstr>5.1 Traditional vs. Piecewise SEM</vt:lpstr>
      <vt:lpstr>5.1 Comparison. Traditional vs. piecewise SEM</vt:lpstr>
      <vt:lpstr>5.1 Comparison. Traditional vs. piecewise SEM</vt:lpstr>
      <vt:lpstr>5.1 Comparison. Graphs to equations</vt:lpstr>
      <vt:lpstr>5.1 Comparison. Break this model up</vt:lpstr>
      <vt:lpstr>5.1 Comparison. Break this model up</vt:lpstr>
      <vt:lpstr>5.1 Comparison. Break this model up</vt:lpstr>
      <vt:lpstr>5.1 Comparison. Incorporate new distributions</vt:lpstr>
      <vt:lpstr>5.2 Tests of Direction Separation</vt:lpstr>
      <vt:lpstr>5.2 Directed Separation. Model fit</vt:lpstr>
      <vt:lpstr>5.2 Directed Separation. Model fit</vt:lpstr>
      <vt:lpstr>5.2 Directed Separation. D-sep</vt:lpstr>
      <vt:lpstr>5.2 Directed Separation. D-sep</vt:lpstr>
      <vt:lpstr>5.2 Directed Separation. Independence claims</vt:lpstr>
      <vt:lpstr>5.2 Directed Separation. Independence claims</vt:lpstr>
      <vt:lpstr>5.2 Directed Separation. Deriving the basis set</vt:lpstr>
      <vt:lpstr>5.2 Directed Separation. Deriving the basis set</vt:lpstr>
      <vt:lpstr>5.2 Directed Separation. A note</vt:lpstr>
      <vt:lpstr>5.2 Directed Separation. A note</vt:lpstr>
      <vt:lpstr>5.2 Directed Separation. A note</vt:lpstr>
      <vt:lpstr>5.2 Directed Separation. Fisher’s C</vt:lpstr>
      <vt:lpstr>5.2 Directed Separation. Fisher’s C</vt:lpstr>
      <vt:lpstr>5.2 Directed Separation. Model selection</vt:lpstr>
      <vt:lpstr>5.2 Directed Separation. Sample size</vt:lpstr>
      <vt:lpstr>5.2 Directed Separation. A warning</vt:lpstr>
      <vt:lpstr>5.2 Directed Separation. A warning</vt:lpstr>
      <vt:lpstr>5.2 Directed Separation. A warning</vt:lpstr>
      <vt:lpstr>5.3 Introduction to piecewiseSEM</vt:lpstr>
      <vt:lpstr>5.3 piecewiseSEM. </vt:lpstr>
      <vt:lpstr>PowerPoint Presentation</vt:lpstr>
      <vt:lpstr>5.3 piecewiseSEM.  Keeley example</vt:lpstr>
      <vt:lpstr>5.3 piecewiseSEM.  Store list of equations</vt:lpstr>
      <vt:lpstr>5.3 piecewiseSEM.  Evaluate fit</vt:lpstr>
      <vt:lpstr>5.3 piecewiseSEM.  Model tweaking</vt:lpstr>
      <vt:lpstr>5.3 piecewiseSEM.  Store list of equations</vt:lpstr>
      <vt:lpstr>5.3 piecewiseSEM.  Evaluate fit</vt:lpstr>
      <vt:lpstr>5.3 piecewiseSEM.  Model assumptions</vt:lpstr>
      <vt:lpstr>5.3 piecewiseSEM.  Individual fits</vt:lpstr>
      <vt:lpstr>5.3 piecewiseSEM.  Get coefficients</vt:lpstr>
      <vt:lpstr>5.3 piecewiseSEM.  Scaled coefficients</vt:lpstr>
      <vt:lpstr>5.3 piecewiseSEM.  Compare to lavaan</vt:lpstr>
      <vt:lpstr>5.3 piecewiseSEM. Correlated errors</vt:lpstr>
      <vt:lpstr>5.3 piecewiseSEM. Correlated errors</vt:lpstr>
      <vt:lpstr>5.3 piecewiseSEM. AIC comparisons</vt:lpstr>
      <vt:lpstr>5.3 piecewiseSEM. AIC comparisons</vt:lpstr>
      <vt:lpstr>5.3 piecewiseSEM. Fit new model</vt:lpstr>
      <vt:lpstr>5.3 piecewiseSEM.  Evaluate fit</vt:lpstr>
      <vt:lpstr>5.3 piecewiseSEM.  Partial regressions</vt:lpstr>
      <vt:lpstr>5.3 piecewiseSEM. Partial regressions</vt:lpstr>
      <vt:lpstr>5.3 piecewiseSEM.  Partial regressions</vt:lpstr>
      <vt:lpstr>PowerPoint Presentation</vt:lpstr>
      <vt:lpstr>6.2 Mixed Models</vt:lpstr>
      <vt:lpstr>6.2 SEM Example. Shipley 2009</vt:lpstr>
      <vt:lpstr>6.2 SEM Example. Shipley 2009</vt:lpstr>
      <vt:lpstr>6.2 SEM Example. What is the basis set?</vt:lpstr>
      <vt:lpstr>6.2 SEM Example. List of equations</vt:lpstr>
      <vt:lpstr>6.2 SEM Example. Evaluate fit</vt:lpstr>
      <vt:lpstr>6.2 SEM Example. Evaluate fit</vt:lpstr>
      <vt:lpstr>6.2 SEM Example. Evaluate fit</vt:lpstr>
      <vt:lpstr>6.2 SEM Example. Evaluate fit</vt:lpstr>
      <vt:lpstr>6.2 SEM Example. Alternate model</vt:lpstr>
      <vt:lpstr>6.2 SEM Example. Your turn…</vt:lpstr>
      <vt:lpstr>PowerPoint Presentation</vt:lpstr>
      <vt:lpstr>6.2 SEM Example. Your turn…</vt:lpstr>
      <vt:lpstr>PowerPoint Presentation</vt:lpstr>
      <vt:lpstr>6.2 SEM Example. Your turn…</vt:lpstr>
      <vt:lpstr>6.2 SEM Example. Your turn…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Structural Equation Modeling</dc:title>
  <dc:creator>Jon Lefcheck</dc:creator>
  <cp:lastModifiedBy>Jon Lefcheck</cp:lastModifiedBy>
  <cp:revision>3</cp:revision>
  <dcterms:created xsi:type="dcterms:W3CDTF">2017-02-20T19:48:00Z</dcterms:created>
  <dcterms:modified xsi:type="dcterms:W3CDTF">2017-02-23T12:22:41Z</dcterms:modified>
</cp:coreProperties>
</file>