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4"/>
    <p:sldMasterId id="214748371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Merriweather Ligh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Open Sans SemiBold"/>
      <p:regular r:id="rId33"/>
      <p:bold r:id="rId34"/>
      <p:italic r:id="rId35"/>
      <p:boldItalic r:id="rId36"/>
    </p:embeddedFont>
    <p:embeddedFont>
      <p:font typeface="Vidaloka"/>
      <p:regular r:id="rId37"/>
    </p:embeddedFont>
    <p:embeddedFont>
      <p:font typeface="Russo One"/>
      <p:regular r:id="rId38"/>
    </p:embeddedFont>
    <p:embeddedFont>
      <p:font typeface="Mako"/>
      <p:regular r:id="rId39"/>
    </p:embeddedFont>
    <p:embeddedFont>
      <p:font typeface="Crimson Text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rimsonText-regular.fntdata"/><Relationship Id="rId42" Type="http://schemas.openxmlformats.org/officeDocument/2006/relationships/font" Target="fonts/CrimsonText-italic.fntdata"/><Relationship Id="rId41" Type="http://schemas.openxmlformats.org/officeDocument/2006/relationships/font" Target="fonts/CrimsonText-bold.fntdata"/><Relationship Id="rId44" Type="http://schemas.openxmlformats.org/officeDocument/2006/relationships/font" Target="fonts/OpenSans-regular.fntdata"/><Relationship Id="rId43" Type="http://schemas.openxmlformats.org/officeDocument/2006/relationships/font" Target="fonts/CrimsonText-boldItalic.fntdata"/><Relationship Id="rId46" Type="http://schemas.openxmlformats.org/officeDocument/2006/relationships/font" Target="fonts/OpenSans-italic.fntdata"/><Relationship Id="rId45" Type="http://schemas.openxmlformats.org/officeDocument/2006/relationships/font" Target="fonts/Open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7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33" Type="http://schemas.openxmlformats.org/officeDocument/2006/relationships/font" Target="fonts/OpenSansSemiBold-regular.fntdata"/><Relationship Id="rId32" Type="http://schemas.openxmlformats.org/officeDocument/2006/relationships/font" Target="fonts/Montserrat-boldItalic.fntdata"/><Relationship Id="rId35" Type="http://schemas.openxmlformats.org/officeDocument/2006/relationships/font" Target="fonts/OpenSansSemiBold-italic.fntdata"/><Relationship Id="rId34" Type="http://schemas.openxmlformats.org/officeDocument/2006/relationships/font" Target="fonts/OpenSansSemiBold-bold.fntdata"/><Relationship Id="rId37" Type="http://schemas.openxmlformats.org/officeDocument/2006/relationships/font" Target="fonts/Vidaloka-regular.fntdata"/><Relationship Id="rId36" Type="http://schemas.openxmlformats.org/officeDocument/2006/relationships/font" Target="fonts/OpenSansSemiBold-boldItalic.fntdata"/><Relationship Id="rId39" Type="http://schemas.openxmlformats.org/officeDocument/2006/relationships/font" Target="fonts/Mako-regular.fntdata"/><Relationship Id="rId38" Type="http://schemas.openxmlformats.org/officeDocument/2006/relationships/font" Target="fonts/RussoOne-regular.fntdata"/><Relationship Id="rId20" Type="http://schemas.openxmlformats.org/officeDocument/2006/relationships/font" Target="fonts/Raleway-boldItalic.fntdata"/><Relationship Id="rId22" Type="http://schemas.openxmlformats.org/officeDocument/2006/relationships/font" Target="fonts/MerriweatherLight-bold.fntdata"/><Relationship Id="rId21" Type="http://schemas.openxmlformats.org/officeDocument/2006/relationships/font" Target="fonts/MerriweatherLight-regular.fntdata"/><Relationship Id="rId24" Type="http://schemas.openxmlformats.org/officeDocument/2006/relationships/font" Target="fonts/MerriweatherLight-boldItalic.fntdata"/><Relationship Id="rId23" Type="http://schemas.openxmlformats.org/officeDocument/2006/relationships/font" Target="fonts/MerriweatherLight-italic.fntdata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29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173fed5189_4_9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173fed5189_4_9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173fed5189_4_19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3173fed5189_4_19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173fed5189_4_9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173fed5189_4_9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1b916d33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1b916d33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Ksenia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173fed5189_4_19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173fed5189_4_19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Ksenia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173fed5189_4_19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173fed5189_4_19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173fed5189_4_19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173fed5189_4_19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Ksenia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1bb1ca6c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1bb1ca6c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1b0223ea6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1b0223ea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173fed5189_4_19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173fed5189_4_19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88" name="Google Shape;88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15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103" name="Google Shape;103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2" name="Google Shape;112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17" name="Google Shape;117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3" name="Google Shape;123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27" name="Google Shape;127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0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0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34" name="Google Shape;134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139" name="Google Shape;139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2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45" name="Google Shape;145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3" name="Google Shape;153;p25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5" name="Google Shape;155;p25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7" name="Google Shape;157;p25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9" name="Google Shape;159;p25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25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25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25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64" name="Google Shape;164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8" name="Google Shape;168;p26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69" name="Google Shape;169;p26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1" name="Google Shape;171;p26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72" name="Google Shape;172;p26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26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75" name="Google Shape;175;p26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26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78" name="Google Shape;178;p26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6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81" name="Google Shape;181;p26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26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84" name="Google Shape;184;p26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86" name="Google Shape;18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3" name="Google Shape;19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97" name="Google Shape;197;p28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8" name="Google Shape;198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5" name="Google Shape;205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211" name="Google Shape;211;p30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212" name="Google Shape;21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217" name="Google Shape;217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32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7" name="Google Shape;227;p32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2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2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2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33" name="Google Shape;233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47" name="Google Shape;247;p35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5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49" name="Google Shape;249;p35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5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51" name="Google Shape;251;p35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5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53" name="Google Shape;253;p35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4" name="Google Shape;254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Google Shape;257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4" name="Google Shape;264;p37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65" name="Google Shape;265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1" name="Google Shape;271;p38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72" name="Google Shape;272;p38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3" name="Google Shape;27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8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8" name="Google Shape;278;p39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79" name="Google Shape;279;p39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80" name="Google Shape;280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8" name="Google Shape;288;p40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89" name="Google Shape;289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40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4" name="Google Shape;294;p41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95" name="Google Shape;295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4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4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4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3" name="Google Shape;303;p42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2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5" name="Google Shape;305;p42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2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7" name="Google Shape;307;p42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9" name="Google Shape;309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3" name="Google Shape;313;p43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3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5" name="Google Shape;315;p43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3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7" name="Google Shape;317;p43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3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19" name="Google Shape;319;p43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0" name="Google Shape;320;p43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43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2" name="Google Shape;322;p43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43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4" name="Google Shape;324;p43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5" name="Google Shape;325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1" name="Google Shape;331;p44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44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3" name="Google Shape;333;p44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4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5" name="Google Shape;335;p44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44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44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4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44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4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44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4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45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45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45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45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45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5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45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5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5" name="Google Shape;355;p45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5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7" name="Google Shape;357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63" name="Google Shape;363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1" name="Google Shape;371;p47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7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3" name="Google Shape;373;p47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7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5" name="Google Shape;375;p47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7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7" name="Google Shape;377;p47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47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79" name="Google Shape;379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3" name="Google Shape;383;p48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48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5" name="Google Shape;385;p48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48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7" name="Google Shape;387;p48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48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89" name="Google Shape;389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8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Google Shape;393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4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4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49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0" name="Google Shape;400;p49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01" name="Google Shape;401;p49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49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03" name="Google Shape;403;p49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9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05" name="Google Shape;405;p49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49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07" name="Google Shape;407;p49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49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9" name="Google Shape;409;p49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0" name="Google Shape;410;p49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49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4" name="Google Shape;414;p50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15" name="Google Shape;415;p50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6" name="Google Shape;416;p50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17" name="Google Shape;417;p50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8" name="Google Shape;418;p50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19" name="Google Shape;419;p5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0" name="Google Shape;420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4" name="Google Shape;424;p51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51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6" name="Google Shape;426;p51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51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8" name="Google Shape;428;p51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51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0" name="Google Shape;430;p51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51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32" name="Google Shape;432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5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5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5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5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52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2" name="Google Shape;442;p52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52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4" name="Google Shape;444;p52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52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46" name="Google Shape;446;p52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7" name="Google Shape;447;p52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53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53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52" name="Google Shape;452;p53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53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54" name="Google Shape;454;p53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55" name="Google Shape;455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59" name="Google Shape;459;p54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54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61" name="Google Shape;461;p54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54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63" name="Google Shape;463;p54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64" name="Google Shape;464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54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54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71" name="Google Shape;471;p54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5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4" name="Google Shape;474;p55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75" name="Google Shape;475;p5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5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6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79" name="Google Shape;479;p56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80" name="Google Shape;480;p5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5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4" name="Google Shape;484;p57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85" name="Google Shape;485;p5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5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5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Google Shape;489;p5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5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5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5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5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5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58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96" name="Google Shape;496;p58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97" name="Google Shape;497;p58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00" name="Google Shape;500;p5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5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02" name="Google Shape;502;p5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5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504" name="Google Shape;504;p5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5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0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508" name="Google Shape;508;p60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09" name="Google Shape;509;p60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60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11" name="Google Shape;511;p60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60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13" name="Google Shape;513;p60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14" name="Google Shape;514;p6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6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6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6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1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0" name="Google Shape;520;p61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61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2" name="Google Shape;522;p6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61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6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61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7" name="Google Shape;527;p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0" name="Google Shape;530;p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6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63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5" name="Google Shape;535;p6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6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64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9" name="Google Shape;539;p6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6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6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6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6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6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6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Morse Code Decoder</a:t>
            </a:r>
            <a:endParaRPr/>
          </a:p>
        </p:txBody>
      </p:sp>
      <p:sp>
        <p:nvSpPr>
          <p:cNvPr id="550" name="Google Shape;550;p66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By Karim Elzokm, Arav Tyagi, Parth Prajapati, Ksenia Suglobova</a:t>
            </a:r>
            <a:endParaRPr sz="1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5"/>
          <p:cNvSpPr txBox="1"/>
          <p:nvPr>
            <p:ph type="title"/>
          </p:nvPr>
        </p:nvSpPr>
        <p:spPr>
          <a:xfrm>
            <a:off x="52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Failures: </a:t>
            </a:r>
            <a:endParaRPr/>
          </a:p>
        </p:txBody>
      </p:sp>
      <p:sp>
        <p:nvSpPr>
          <p:cNvPr id="630" name="Google Shape;630;p75"/>
          <p:cNvSpPr txBox="1"/>
          <p:nvPr/>
        </p:nvSpPr>
        <p:spPr>
          <a:xfrm>
            <a:off x="499800" y="1126275"/>
            <a:ext cx="81444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Implementing 1 Button</a:t>
            </a:r>
            <a:endParaRPr b="1" sz="18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onsidered implementing a timed button first, but used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different buttons for → functionality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Prevents human timing errors, but also has the potential to slow down the usage.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If we had more time, we would implement a timing module to adhere to the morse code standards of dot and dash.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Displaying Multiple Characters at Once</a:t>
            </a:r>
            <a:endParaRPr sz="2000">
              <a:solidFill>
                <a:srgbClr val="274E13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Currently, the VGA module has been working with displaying only one character at a time.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For next steps, we want to be 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able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to display a sequence of characters from right to left through VGA as a more sentence like display.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7"/>
          <p:cNvSpPr txBox="1"/>
          <p:nvPr>
            <p:ph idx="8" type="subTitle"/>
          </p:nvPr>
        </p:nvSpPr>
        <p:spPr>
          <a:xfrm>
            <a:off x="1177200" y="3976500"/>
            <a:ext cx="67896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In a storm, if a boat’s primary communication is lost, they are using morse code to call for help, for those who are </a:t>
            </a:r>
            <a:r>
              <a:rPr lang="en" sz="1200"/>
              <a:t>unfamiliar</a:t>
            </a:r>
            <a:r>
              <a:rPr lang="en" sz="1200"/>
              <a:t> with Morse code can use our design to decode their message. </a:t>
            </a:r>
            <a:endParaRPr sz="1200"/>
          </a:p>
        </p:txBody>
      </p:sp>
      <p:sp>
        <p:nvSpPr>
          <p:cNvPr id="556" name="Google Shape;556;p67"/>
          <p:cNvSpPr txBox="1"/>
          <p:nvPr>
            <p:ph type="title"/>
          </p:nvPr>
        </p:nvSpPr>
        <p:spPr>
          <a:xfrm>
            <a:off x="160375" y="372800"/>
            <a:ext cx="81324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A1A1A"/>
                </a:solidFill>
              </a:rPr>
              <a:t>Motivation: Enabling Morse Code for Critical Situations</a:t>
            </a:r>
            <a:endParaRPr sz="26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67"/>
          <p:cNvSpPr txBox="1"/>
          <p:nvPr>
            <p:ph idx="3" type="subTitle"/>
          </p:nvPr>
        </p:nvSpPr>
        <p:spPr>
          <a:xfrm>
            <a:off x="1187100" y="1316625"/>
            <a:ext cx="6582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Backup Method of Communication</a:t>
            </a:r>
            <a:endParaRPr sz="2000"/>
          </a:p>
        </p:txBody>
      </p:sp>
      <p:sp>
        <p:nvSpPr>
          <p:cNvPr id="558" name="Google Shape;558;p67"/>
          <p:cNvSpPr txBox="1"/>
          <p:nvPr>
            <p:ph idx="1" type="subTitle"/>
          </p:nvPr>
        </p:nvSpPr>
        <p:spPr>
          <a:xfrm>
            <a:off x="1187100" y="2549775"/>
            <a:ext cx="3437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</a:t>
            </a:r>
            <a:r>
              <a:rPr lang="en" sz="2000"/>
              <a:t>eal-Time Translation</a:t>
            </a:r>
            <a:endParaRPr sz="2000"/>
          </a:p>
        </p:txBody>
      </p:sp>
      <p:sp>
        <p:nvSpPr>
          <p:cNvPr id="559" name="Google Shape;559;p67"/>
          <p:cNvSpPr txBox="1"/>
          <p:nvPr>
            <p:ph idx="2" type="subTitle"/>
          </p:nvPr>
        </p:nvSpPr>
        <p:spPr>
          <a:xfrm>
            <a:off x="1187100" y="2825063"/>
            <a:ext cx="70104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Instantly translates Morse code into readable text, eliminating the need for manual reference or decoding.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60" name="Google Shape;560;p67"/>
          <p:cNvSpPr txBox="1"/>
          <p:nvPr>
            <p:ph idx="4" type="subTitle"/>
          </p:nvPr>
        </p:nvSpPr>
        <p:spPr>
          <a:xfrm>
            <a:off x="1187100" y="1624275"/>
            <a:ext cx="70104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 Morse code translator on board vehicles such as ships or aircraft provides a reliable backup in the form of light or sound communication when modern communication systems fail.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7"/>
          <p:cNvSpPr txBox="1"/>
          <p:nvPr>
            <p:ph idx="7" type="subTitle"/>
          </p:nvPr>
        </p:nvSpPr>
        <p:spPr>
          <a:xfrm>
            <a:off x="1187100" y="3671375"/>
            <a:ext cx="32196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Real-World Example</a:t>
            </a:r>
            <a:endParaRPr sz="2000"/>
          </a:p>
        </p:txBody>
      </p:sp>
      <p:sp>
        <p:nvSpPr>
          <p:cNvPr id="562" name="Google Shape;562;p67"/>
          <p:cNvSpPr txBox="1"/>
          <p:nvPr>
            <p:ph idx="13" type="title"/>
          </p:nvPr>
        </p:nvSpPr>
        <p:spPr>
          <a:xfrm>
            <a:off x="243050" y="252020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⏱️</a:t>
            </a:r>
            <a:endParaRPr/>
          </a:p>
        </p:txBody>
      </p:sp>
      <p:sp>
        <p:nvSpPr>
          <p:cNvPr id="563" name="Google Shape;563;p67"/>
          <p:cNvSpPr txBox="1"/>
          <p:nvPr>
            <p:ph idx="13" type="title"/>
          </p:nvPr>
        </p:nvSpPr>
        <p:spPr>
          <a:xfrm>
            <a:off x="331400" y="1383660"/>
            <a:ext cx="862500" cy="5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🚨</a:t>
            </a:r>
            <a:endParaRPr/>
          </a:p>
        </p:txBody>
      </p:sp>
      <p:sp>
        <p:nvSpPr>
          <p:cNvPr id="564" name="Google Shape;564;p67"/>
          <p:cNvSpPr txBox="1"/>
          <p:nvPr>
            <p:ph idx="13" type="title"/>
          </p:nvPr>
        </p:nvSpPr>
        <p:spPr>
          <a:xfrm>
            <a:off x="243050" y="35148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8"/>
          <p:cNvSpPr txBox="1"/>
          <p:nvPr>
            <p:ph idx="4294967295" type="title"/>
          </p:nvPr>
        </p:nvSpPr>
        <p:spPr>
          <a:xfrm>
            <a:off x="256675" y="594300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Functionality:</a:t>
            </a:r>
            <a:endParaRPr/>
          </a:p>
        </p:txBody>
      </p:sp>
      <p:pic>
        <p:nvPicPr>
          <p:cNvPr id="570" name="Google Shape;57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538" y="2911400"/>
            <a:ext cx="843400" cy="8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68"/>
          <p:cNvSpPr txBox="1"/>
          <p:nvPr>
            <p:ph idx="4" type="subTitle"/>
          </p:nvPr>
        </p:nvSpPr>
        <p:spPr>
          <a:xfrm>
            <a:off x="6464675" y="1327663"/>
            <a:ext cx="2527200" cy="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ASCII characters shown on display through VGA</a:t>
            </a:r>
            <a:endParaRPr sz="1600"/>
          </a:p>
        </p:txBody>
      </p:sp>
      <p:pic>
        <p:nvPicPr>
          <p:cNvPr id="572" name="Google Shape;572;p68"/>
          <p:cNvPicPr preferRelativeResize="0"/>
          <p:nvPr/>
        </p:nvPicPr>
        <p:blipFill rotWithShape="1">
          <a:blip r:embed="rId4">
            <a:alphaModFix/>
          </a:blip>
          <a:srcRect b="0" l="2162" r="0" t="0"/>
          <a:stretch/>
        </p:blipFill>
        <p:spPr>
          <a:xfrm>
            <a:off x="3464175" y="2449500"/>
            <a:ext cx="1861725" cy="1744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3" name="Google Shape;573;p68"/>
          <p:cNvSpPr txBox="1"/>
          <p:nvPr/>
        </p:nvSpPr>
        <p:spPr>
          <a:xfrm>
            <a:off x="256675" y="1484988"/>
            <a:ext cx="2221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 Buttons on FPGA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4" name="Google Shape;574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75" y="2160151"/>
            <a:ext cx="680167" cy="4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68"/>
          <p:cNvSpPr txBox="1"/>
          <p:nvPr/>
        </p:nvSpPr>
        <p:spPr>
          <a:xfrm>
            <a:off x="3207788" y="1485000"/>
            <a:ext cx="237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Signals translated into ASCII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6" name="Google Shape;57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550" y="2911400"/>
            <a:ext cx="843400" cy="8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75" y="2866374"/>
            <a:ext cx="680175" cy="46261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68"/>
          <p:cNvSpPr txBox="1"/>
          <p:nvPr/>
        </p:nvSpPr>
        <p:spPr>
          <a:xfrm>
            <a:off x="936850" y="2214075"/>
            <a:ext cx="628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Dot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68"/>
          <p:cNvSpPr txBox="1"/>
          <p:nvPr/>
        </p:nvSpPr>
        <p:spPr>
          <a:xfrm>
            <a:off x="936850" y="2930088"/>
            <a:ext cx="730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Dash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68"/>
          <p:cNvSpPr txBox="1"/>
          <p:nvPr/>
        </p:nvSpPr>
        <p:spPr>
          <a:xfrm>
            <a:off x="936850" y="3624425"/>
            <a:ext cx="1861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End of sequence (char_end)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1" name="Google Shape;581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675" y="2495088"/>
            <a:ext cx="2527200" cy="15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75" y="3548824"/>
            <a:ext cx="680175" cy="462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75" y="4191274"/>
            <a:ext cx="680175" cy="46261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68"/>
          <p:cNvSpPr txBox="1"/>
          <p:nvPr/>
        </p:nvSpPr>
        <p:spPr>
          <a:xfrm>
            <a:off x="1002025" y="4266863"/>
            <a:ext cx="730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Reset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9"/>
          <p:cNvSpPr/>
          <p:nvPr/>
        </p:nvSpPr>
        <p:spPr>
          <a:xfrm>
            <a:off x="1041775" y="1277300"/>
            <a:ext cx="3055800" cy="3371400"/>
          </a:xfrm>
          <a:prstGeom prst="bevel">
            <a:avLst>
              <a:gd fmla="val 2624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Requirements </a:t>
            </a:r>
            <a:r>
              <a:rPr lang="en" sz="2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: </a:t>
            </a:r>
            <a:endParaRPr sz="21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Input Mechanism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One or more buttons to relay more code sequence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Translation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Convert Morse code signals into ASCII letters, numbers, and symbols.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Output Display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Show decoded characters through VGA.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Error Handling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Identify invalid inputs and allow reset functionality.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Near real-time signal processing and translation.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69"/>
          <p:cNvSpPr txBox="1"/>
          <p:nvPr>
            <p:ph type="title"/>
          </p:nvPr>
        </p:nvSpPr>
        <p:spPr>
          <a:xfrm>
            <a:off x="713225" y="445025"/>
            <a:ext cx="278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Specifications:</a:t>
            </a:r>
            <a:endParaRPr/>
          </a:p>
        </p:txBody>
      </p:sp>
      <p:sp>
        <p:nvSpPr>
          <p:cNvPr id="591" name="Google Shape;591;p69"/>
          <p:cNvSpPr/>
          <p:nvPr/>
        </p:nvSpPr>
        <p:spPr>
          <a:xfrm>
            <a:off x="5103225" y="1277375"/>
            <a:ext cx="3055800" cy="3371400"/>
          </a:xfrm>
          <a:prstGeom prst="bevel">
            <a:avLst>
              <a:gd fmla="val 2624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Constraints </a:t>
            </a:r>
            <a:r>
              <a:rPr lang="en" sz="2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:</a:t>
            </a:r>
            <a:endParaRPr sz="21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Display Limitations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Limited characters through VGA display.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Human Input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Imprecision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Human error does not allow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extremely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precise inputs based on time.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FPGA Resources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Optimize design to fit within the board's logic and memory limits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0"/>
          <p:cNvSpPr txBox="1"/>
          <p:nvPr>
            <p:ph type="title"/>
          </p:nvPr>
        </p:nvSpPr>
        <p:spPr>
          <a:xfrm>
            <a:off x="221525" y="435150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Block Diagram</a:t>
            </a:r>
            <a:endParaRPr/>
          </a:p>
        </p:txBody>
      </p:sp>
      <p:pic>
        <p:nvPicPr>
          <p:cNvPr id="597" name="Google Shape;59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4450" y="1084050"/>
            <a:ext cx="6611227" cy="37188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type="title"/>
          </p:nvPr>
        </p:nvSpPr>
        <p:spPr>
          <a:xfrm>
            <a:off x="150500" y="381725"/>
            <a:ext cx="8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Snippet: Recording and Processing Signals</a:t>
            </a:r>
            <a:endParaRPr/>
          </a:p>
        </p:txBody>
      </p:sp>
      <p:pic>
        <p:nvPicPr>
          <p:cNvPr id="603" name="Google Shape;603;p71"/>
          <p:cNvPicPr preferRelativeResize="0"/>
          <p:nvPr/>
        </p:nvPicPr>
        <p:blipFill rotWithShape="1">
          <a:blip r:embed="rId3">
            <a:alphaModFix/>
          </a:blip>
          <a:srcRect b="0" l="0" r="3873" t="0"/>
          <a:stretch/>
        </p:blipFill>
        <p:spPr>
          <a:xfrm>
            <a:off x="4109375" y="1122275"/>
            <a:ext cx="4904101" cy="3195176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71"/>
          <p:cNvSpPr txBox="1"/>
          <p:nvPr/>
        </p:nvSpPr>
        <p:spPr>
          <a:xfrm>
            <a:off x="197450" y="1013675"/>
            <a:ext cx="38106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Decoder.v functionality: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When </a:t>
            </a:r>
            <a:r>
              <a:rPr i="1"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either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dot or dash input is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high: appends 0 for dot and 1 for dash to morse sequence and adds to bit_count.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Appending happens only if there’s a transition from an idle state (both dot_prev and dash_prev are 0).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Existing bits are shifted left to make room for new ones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Starts decoding based on bit_count only when char_end is pressed.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2"/>
          <p:cNvSpPr txBox="1"/>
          <p:nvPr>
            <p:ph type="title"/>
          </p:nvPr>
        </p:nvSpPr>
        <p:spPr>
          <a:xfrm>
            <a:off x="197450" y="381725"/>
            <a:ext cx="8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Snippet: Recording and Processing Signals</a:t>
            </a:r>
            <a:endParaRPr/>
          </a:p>
        </p:txBody>
      </p:sp>
      <p:pic>
        <p:nvPicPr>
          <p:cNvPr id="610" name="Google Shape;610;p72"/>
          <p:cNvPicPr preferRelativeResize="0"/>
          <p:nvPr/>
        </p:nvPicPr>
        <p:blipFill rotWithShape="1">
          <a:blip r:embed="rId3">
            <a:alphaModFix/>
          </a:blip>
          <a:srcRect b="0" l="0" r="3873" t="0"/>
          <a:stretch/>
        </p:blipFill>
        <p:spPr>
          <a:xfrm>
            <a:off x="4060000" y="1221000"/>
            <a:ext cx="4904101" cy="3195176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72"/>
          <p:cNvSpPr txBox="1"/>
          <p:nvPr/>
        </p:nvSpPr>
        <p:spPr>
          <a:xfrm>
            <a:off x="197450" y="954425"/>
            <a:ext cx="38106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Decoder.v benefits: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Takes care of double counting error at successive clock edges by implementing previous states.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Filters by bit_count allowing for differentiating between different lengths of morse code.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Sets ‘valid’ output to high when char_end is pressed, signaling that there is a decoded output. 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3"/>
          <p:cNvSpPr txBox="1"/>
          <p:nvPr>
            <p:ph type="title"/>
          </p:nvPr>
        </p:nvSpPr>
        <p:spPr>
          <a:xfrm>
            <a:off x="249225" y="435150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sp>
        <p:nvSpPr>
          <p:cNvPr id="617" name="Google Shape;617;p73"/>
          <p:cNvSpPr txBox="1"/>
          <p:nvPr/>
        </p:nvSpPr>
        <p:spPr>
          <a:xfrm>
            <a:off x="325050" y="1180725"/>
            <a:ext cx="8493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Due to the large number of characters in our module, the state 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diagram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will involved 32+ states, which is too large to fit in one slide. The following is a state diagram showing the basic functionality with a few characters that extends naturally and fully to more characters. 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State </a:t>
            </a:r>
            <a:r>
              <a:rPr i="1"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‘x’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is for dots and </a:t>
            </a:r>
            <a:r>
              <a:rPr i="1"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‘y’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is for dashes, output is ascii_char (8-bit), valid (1-bit). 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8" name="Google Shape;618;p73"/>
          <p:cNvPicPr preferRelativeResize="0"/>
          <p:nvPr/>
        </p:nvPicPr>
        <p:blipFill rotWithShape="1">
          <a:blip r:embed="rId3">
            <a:alphaModFix/>
          </a:blip>
          <a:srcRect b="8482" l="2632" r="2319" t="7618"/>
          <a:stretch/>
        </p:blipFill>
        <p:spPr>
          <a:xfrm>
            <a:off x="2139063" y="2294600"/>
            <a:ext cx="4865875" cy="2416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4"/>
          <p:cNvSpPr txBox="1"/>
          <p:nvPr>
            <p:ph type="title"/>
          </p:nvPr>
        </p:nvSpPr>
        <p:spPr>
          <a:xfrm>
            <a:off x="375125" y="4845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 (As of December 3rd) : </a:t>
            </a:r>
            <a:endParaRPr/>
          </a:p>
        </p:txBody>
      </p:sp>
      <p:sp>
        <p:nvSpPr>
          <p:cNvPr id="624" name="Google Shape;624;p74"/>
          <p:cNvSpPr txBox="1"/>
          <p:nvPr/>
        </p:nvSpPr>
        <p:spPr>
          <a:xfrm>
            <a:off x="375125" y="1139000"/>
            <a:ext cx="79077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1. Effectively decoding button signals</a:t>
            </a:r>
            <a:endParaRPr sz="20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Detected button presses using a positive edge clock.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Avoided duplicate signal counts by implementing a previous state.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Employed separate buttons for dots and dashes to avoid mistakes due to human error that could form with 1 button.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Implemented a char_end signal to accurately mark the end of a button press sequence, ensuring precise input handling.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2. Displaying ASCII to screen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Through a 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library of hex to ASCII, the hex code from the decoder is then converted to and ASCII bit matrix and sent to VGA module.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Displays correct letter at the center of the screen in clear text.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