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erriweather Ligh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Vidaloka"/>
      <p:regular r:id="rId37"/>
    </p:embeddedFont>
    <p:embeddedFont>
      <p:font typeface="Russo One"/>
      <p:regular r:id="rId38"/>
    </p:embeddedFont>
    <p:embeddedFont>
      <p:font typeface="Mako"/>
      <p:regular r:id="rId39"/>
    </p:embeddedFont>
    <p:embeddedFont>
      <p:font typeface="Crimson Tex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regular.fntdata"/><Relationship Id="rId42" Type="http://schemas.openxmlformats.org/officeDocument/2006/relationships/font" Target="fonts/CrimsonText-italic.fntdata"/><Relationship Id="rId41" Type="http://schemas.openxmlformats.org/officeDocument/2006/relationships/font" Target="fonts/CrimsonText-bold.fntdata"/><Relationship Id="rId44" Type="http://schemas.openxmlformats.org/officeDocument/2006/relationships/font" Target="fonts/OpenSans-regular.fntdata"/><Relationship Id="rId43" Type="http://schemas.openxmlformats.org/officeDocument/2006/relationships/font" Target="fonts/CrimsonText-boldItalic.fntdata"/><Relationship Id="rId46" Type="http://schemas.openxmlformats.org/officeDocument/2006/relationships/font" Target="fonts/OpenSans-italic.fntdata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33" Type="http://schemas.openxmlformats.org/officeDocument/2006/relationships/font" Target="fonts/OpenSansSemiBold-regular.fntdata"/><Relationship Id="rId32" Type="http://schemas.openxmlformats.org/officeDocument/2006/relationships/font" Target="fonts/Montserrat-boldItalic.fntdata"/><Relationship Id="rId35" Type="http://schemas.openxmlformats.org/officeDocument/2006/relationships/font" Target="fonts/OpenSansSemiBold-italic.fntdata"/><Relationship Id="rId34" Type="http://schemas.openxmlformats.org/officeDocument/2006/relationships/font" Target="fonts/OpenSansSemiBold-bold.fntdata"/><Relationship Id="rId37" Type="http://schemas.openxmlformats.org/officeDocument/2006/relationships/font" Target="fonts/Vidaloka-regular.fntdata"/><Relationship Id="rId36" Type="http://schemas.openxmlformats.org/officeDocument/2006/relationships/font" Target="fonts/OpenSansSemiBold-boldItalic.fntdata"/><Relationship Id="rId39" Type="http://schemas.openxmlformats.org/officeDocument/2006/relationships/font" Target="fonts/Mako-regular.fntdata"/><Relationship Id="rId38" Type="http://schemas.openxmlformats.org/officeDocument/2006/relationships/font" Target="fonts/RussoOne-regular.fntdata"/><Relationship Id="rId20" Type="http://schemas.openxmlformats.org/officeDocument/2006/relationships/font" Target="fonts/Raleway-bold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29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173fed5189_4_9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173fed5189_4_9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173fed5189_4_19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173fed5189_4_19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73fed5189_4_9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73fed5189_4_9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b916d33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b916d33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73fed5189_4_19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173fed5189_4_19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73fed5189_4_19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173fed5189_4_19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73fed5189_4_19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173fed5189_4_19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1bb1ca6c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1bb1ca6c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1b0223ea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1b0223ea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173fed5189_4_19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173fed5189_4_19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03" name="Google Shape;103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7" name="Google Shape;117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3" name="Google Shape;123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7" name="Google Shape;127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4" name="Google Shape;134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39" name="Google Shape;139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5" name="Google Shape;145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5" name="Google Shape;155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7" name="Google Shape;157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9" name="Google Shape;159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4" name="Google Shape;164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2" name="Google Shape;172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5" name="Google Shape;175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8" name="Google Shape;178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4" name="Google Shape;184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6" name="Google Shape;18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5" name="Google Shape;20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2" name="Google Shape;21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7" name="Google Shape;21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7" name="Google Shape;227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3" name="Google Shape;233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7" name="Google Shape;247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9" name="Google Shape;249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1" name="Google Shape;251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3" name="Google Shape;253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4" name="Google Shape;254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65" name="Google Shape;265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9" name="Google Shape;279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0" name="Google Shape;28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89" name="Google Shape;289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95" name="Google Shape;295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9" name="Google Shape;309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5" name="Google Shape;325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5" name="Google Shape;335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63" name="Google Shape;363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3" name="Google Shape;383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9" name="Google Shape;389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1" name="Google Shape;401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3" name="Google Shape;403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5" name="Google Shape;405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7" name="Google Shape;407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5" name="Google Shape;415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6" name="Google Shape;416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8" name="Google Shape;418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0" name="Google Shape;420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8" name="Google Shape;428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0" name="Google Shape;430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32" name="Google Shape;432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2" name="Google Shape;442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4" name="Google Shape;444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46" name="Google Shape;446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7" name="Google Shape;447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5" name="Google Shape;45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9" name="Google Shape;459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1" name="Google Shape;461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3" name="Google Shape;463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4" name="Google Shape;464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4" name="Google Shape;474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5" name="Google Shape;475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79" name="Google Shape;479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80" name="Google Shape;480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85" name="Google Shape;485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96" name="Google Shape;496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0" name="Google Shape;500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2" name="Google Shape;502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504" name="Google Shape;504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508" name="Google Shape;508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9" name="Google Shape;509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1" name="Google Shape;511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3" name="Google Shape;513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4" name="Google Shape;514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6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Decoder</a:t>
            </a:r>
            <a:endParaRPr/>
          </a:p>
        </p:txBody>
      </p:sp>
      <p:sp>
        <p:nvSpPr>
          <p:cNvPr id="550" name="Google Shape;550;p66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By Karim Elzokm, Arav Tyagi, Parth Prajapati, Ksenia Suglobova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5"/>
          <p:cNvSpPr txBox="1"/>
          <p:nvPr>
            <p:ph type="title"/>
          </p:nvPr>
        </p:nvSpPr>
        <p:spPr>
          <a:xfrm>
            <a:off x="52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Failures: </a:t>
            </a:r>
            <a:endParaRPr/>
          </a:p>
        </p:txBody>
      </p:sp>
      <p:sp>
        <p:nvSpPr>
          <p:cNvPr id="628" name="Google Shape;628;p75"/>
          <p:cNvSpPr txBox="1"/>
          <p:nvPr/>
        </p:nvSpPr>
        <p:spPr>
          <a:xfrm>
            <a:off x="499800" y="1126275"/>
            <a:ext cx="8144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Implementing 1 Button</a:t>
            </a:r>
            <a:endParaRPr b="1" sz="18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onsidered implementing a timed button first, but used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different buttons for → functionality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Prevents human timing errors, but also has the potential to slow down the usage.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we had more time, we would implement a timing module to adhere to the morse code standards of dot and dash.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Displaying Multiple Characters at Once</a:t>
            </a:r>
            <a:endParaRPr sz="2000">
              <a:solidFill>
                <a:srgbClr val="274E1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Currently, the VGA module has been working with displaying only one character at a time.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next steps, we want to be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able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display a sequence of characters from right to left through VGA as a more sentence like display.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type="title"/>
          </p:nvPr>
        </p:nvSpPr>
        <p:spPr>
          <a:xfrm>
            <a:off x="160375" y="372800"/>
            <a:ext cx="81324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A1A1A"/>
                </a:solidFill>
              </a:rPr>
              <a:t>Motivation: Enabling Morse Code for Critical Situations</a:t>
            </a:r>
            <a:endParaRPr sz="2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7"/>
          <p:cNvSpPr txBox="1"/>
          <p:nvPr>
            <p:ph idx="3" type="subTitle"/>
          </p:nvPr>
        </p:nvSpPr>
        <p:spPr>
          <a:xfrm>
            <a:off x="1187100" y="1316625"/>
            <a:ext cx="6582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Backup Method of Communication</a:t>
            </a:r>
            <a:endParaRPr sz="2000"/>
          </a:p>
        </p:txBody>
      </p:sp>
      <p:sp>
        <p:nvSpPr>
          <p:cNvPr id="557" name="Google Shape;557;p67"/>
          <p:cNvSpPr txBox="1"/>
          <p:nvPr>
            <p:ph idx="1" type="subTitle"/>
          </p:nvPr>
        </p:nvSpPr>
        <p:spPr>
          <a:xfrm>
            <a:off x="1187100" y="2549775"/>
            <a:ext cx="3437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eal-Time Translation</a:t>
            </a:r>
            <a:endParaRPr sz="2000"/>
          </a:p>
        </p:txBody>
      </p:sp>
      <p:sp>
        <p:nvSpPr>
          <p:cNvPr id="558" name="Google Shape;558;p67"/>
          <p:cNvSpPr txBox="1"/>
          <p:nvPr>
            <p:ph idx="2" type="subTitle"/>
          </p:nvPr>
        </p:nvSpPr>
        <p:spPr>
          <a:xfrm>
            <a:off x="1187100" y="2825063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Instantly translates Morse code into readable text, eliminating the need for manual reference or decoding.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9" name="Google Shape;559;p67"/>
          <p:cNvSpPr txBox="1"/>
          <p:nvPr>
            <p:ph idx="4" type="subTitle"/>
          </p:nvPr>
        </p:nvSpPr>
        <p:spPr>
          <a:xfrm>
            <a:off x="1187100" y="1624275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Morse code translator on board vehicles such as ships or aircraft provides a reliable backup in the form of light or sound communication when modern communication systems fail.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7"/>
          <p:cNvSpPr txBox="1"/>
          <p:nvPr>
            <p:ph idx="7" type="subTitle"/>
          </p:nvPr>
        </p:nvSpPr>
        <p:spPr>
          <a:xfrm>
            <a:off x="1187100" y="3671375"/>
            <a:ext cx="3219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Real-World Example</a:t>
            </a:r>
            <a:endParaRPr sz="2000"/>
          </a:p>
        </p:txBody>
      </p:sp>
      <p:sp>
        <p:nvSpPr>
          <p:cNvPr id="561" name="Google Shape;561;p67"/>
          <p:cNvSpPr txBox="1"/>
          <p:nvPr>
            <p:ph idx="8" type="subTitle"/>
          </p:nvPr>
        </p:nvSpPr>
        <p:spPr>
          <a:xfrm>
            <a:off x="1177200" y="3976500"/>
            <a:ext cx="6789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In a storm, if a boat’s primary communication is lost, Morse code can be used to relay crucial information to nearby vessels using light or sound.</a:t>
            </a:r>
            <a:endParaRPr sz="1200"/>
          </a:p>
        </p:txBody>
      </p:sp>
      <p:sp>
        <p:nvSpPr>
          <p:cNvPr id="562" name="Google Shape;562;p67"/>
          <p:cNvSpPr txBox="1"/>
          <p:nvPr>
            <p:ph idx="13" type="title"/>
          </p:nvPr>
        </p:nvSpPr>
        <p:spPr>
          <a:xfrm>
            <a:off x="243050" y="2520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⏱️</a:t>
            </a:r>
            <a:endParaRPr/>
          </a:p>
        </p:txBody>
      </p:sp>
      <p:sp>
        <p:nvSpPr>
          <p:cNvPr id="563" name="Google Shape;563;p67"/>
          <p:cNvSpPr txBox="1"/>
          <p:nvPr>
            <p:ph idx="13" type="title"/>
          </p:nvPr>
        </p:nvSpPr>
        <p:spPr>
          <a:xfrm>
            <a:off x="331400" y="1383660"/>
            <a:ext cx="862500" cy="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🚨</a:t>
            </a:r>
            <a:endParaRPr/>
          </a:p>
        </p:txBody>
      </p:sp>
      <p:sp>
        <p:nvSpPr>
          <p:cNvPr id="564" name="Google Shape;564;p67"/>
          <p:cNvSpPr txBox="1"/>
          <p:nvPr>
            <p:ph idx="13" type="title"/>
          </p:nvPr>
        </p:nvSpPr>
        <p:spPr>
          <a:xfrm>
            <a:off x="243050" y="35148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4294967295" type="title"/>
          </p:nvPr>
        </p:nvSpPr>
        <p:spPr>
          <a:xfrm>
            <a:off x="256675" y="5943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38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8"/>
          <p:cNvSpPr txBox="1"/>
          <p:nvPr>
            <p:ph idx="4" type="subTitle"/>
          </p:nvPr>
        </p:nvSpPr>
        <p:spPr>
          <a:xfrm>
            <a:off x="6464675" y="1327663"/>
            <a:ext cx="25272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ASCII characters shown on display through VGA</a:t>
            </a:r>
            <a:endParaRPr sz="1600"/>
          </a:p>
        </p:txBody>
      </p:sp>
      <p:pic>
        <p:nvPicPr>
          <p:cNvPr id="572" name="Google Shape;572;p68"/>
          <p:cNvPicPr preferRelativeResize="0"/>
          <p:nvPr/>
        </p:nvPicPr>
        <p:blipFill rotWithShape="1">
          <a:blip r:embed="rId4">
            <a:alphaModFix/>
          </a:blip>
          <a:srcRect b="0" l="2162" r="0" t="0"/>
          <a:stretch/>
        </p:blipFill>
        <p:spPr>
          <a:xfrm>
            <a:off x="3464175" y="2449500"/>
            <a:ext cx="1861725" cy="174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3" name="Google Shape;573;p68"/>
          <p:cNvSpPr txBox="1"/>
          <p:nvPr/>
        </p:nvSpPr>
        <p:spPr>
          <a:xfrm>
            <a:off x="256675" y="1484988"/>
            <a:ext cx="22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 Buttons on FPGA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4" name="Google Shape;57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160156"/>
            <a:ext cx="843400" cy="57363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8"/>
          <p:cNvSpPr txBox="1"/>
          <p:nvPr/>
        </p:nvSpPr>
        <p:spPr>
          <a:xfrm>
            <a:off x="3207788" y="1485000"/>
            <a:ext cx="2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Signals translated into ASCII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50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976468"/>
            <a:ext cx="843400" cy="57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3792781"/>
            <a:ext cx="843400" cy="573632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8"/>
          <p:cNvSpPr txBox="1"/>
          <p:nvPr/>
        </p:nvSpPr>
        <p:spPr>
          <a:xfrm>
            <a:off x="1105675" y="2261800"/>
            <a:ext cx="523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8"/>
          <p:cNvSpPr txBox="1"/>
          <p:nvPr/>
        </p:nvSpPr>
        <p:spPr>
          <a:xfrm>
            <a:off x="1105675" y="3097550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dash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68"/>
          <p:cNvSpPr txBox="1"/>
          <p:nvPr/>
        </p:nvSpPr>
        <p:spPr>
          <a:xfrm>
            <a:off x="1105675" y="3753275"/>
            <a:ext cx="1698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End of sequence (char_end)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675" y="2495088"/>
            <a:ext cx="2527200" cy="15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/>
          <p:nvPr/>
        </p:nvSpPr>
        <p:spPr>
          <a:xfrm>
            <a:off x="1041775" y="1277300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Requirements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 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Mechanism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One or more buttons to relay more code sequence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Convert Morse code signals into ASCII letters, numbers, and symbols.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Display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Show decoded characters through VGA.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Handling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Identify invalid inputs and allow reset functionality.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Near real-time signal processing and translation.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69"/>
          <p:cNvSpPr txBox="1"/>
          <p:nvPr>
            <p:ph type="title"/>
          </p:nvPr>
        </p:nvSpPr>
        <p:spPr>
          <a:xfrm>
            <a:off x="713225" y="445025"/>
            <a:ext cx="27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Specifications:</a:t>
            </a:r>
            <a:endParaRPr/>
          </a:p>
        </p:txBody>
      </p:sp>
      <p:sp>
        <p:nvSpPr>
          <p:cNvPr id="589" name="Google Shape;589;p69"/>
          <p:cNvSpPr/>
          <p:nvPr/>
        </p:nvSpPr>
        <p:spPr>
          <a:xfrm>
            <a:off x="5103225" y="1277375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Constraints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Limitations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Limited characters through VGA display.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Input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Imprecision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error does not allow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precise inputs based on time.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FPGA Resources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Optimize design to fit within the board's logic and memory limits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2215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595" name="Google Shape;59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250"/>
            <a:ext cx="8839204" cy="350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1"/>
          <p:cNvSpPr txBox="1"/>
          <p:nvPr>
            <p:ph type="title"/>
          </p:nvPr>
        </p:nvSpPr>
        <p:spPr>
          <a:xfrm>
            <a:off x="15050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01" name="Google Shape;601;p71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109375" y="1122275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1"/>
          <p:cNvSpPr txBox="1"/>
          <p:nvPr/>
        </p:nvSpPr>
        <p:spPr>
          <a:xfrm>
            <a:off x="197450" y="1013675"/>
            <a:ext cx="3810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functionality: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i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either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dot or dash input is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high: appends 0 for dot and 1 for dash to morse sequence and adds to bit_count.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Appending happens only if there’s a transition from an idle state (both dot_prev and dash_prev are 0).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Existing bits are shifted left to make room for new ones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Starts decoding based on bit_count only when char_end is pressed.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/>
          <p:nvPr>
            <p:ph type="title"/>
          </p:nvPr>
        </p:nvSpPr>
        <p:spPr>
          <a:xfrm>
            <a:off x="19745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08" name="Google Shape;608;p72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060000" y="1221000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2"/>
          <p:cNvSpPr txBox="1"/>
          <p:nvPr/>
        </p:nvSpPr>
        <p:spPr>
          <a:xfrm>
            <a:off x="197450" y="954425"/>
            <a:ext cx="38106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benefits: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Takes care of double counting error at successive clock edges by implementing previous states.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Filters by bit_count allowing for differentiating between different lengths of morse code.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Sets ‘valid’ output to high when char_end is pressed, signaling that there is a decoded output. 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/>
          <p:nvPr>
            <p:ph type="title"/>
          </p:nvPr>
        </p:nvSpPr>
        <p:spPr>
          <a:xfrm>
            <a:off x="2492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615" name="Google Shape;615;p73"/>
          <p:cNvSpPr txBox="1"/>
          <p:nvPr/>
        </p:nvSpPr>
        <p:spPr>
          <a:xfrm>
            <a:off x="325050" y="1180725"/>
            <a:ext cx="8493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Due to the large number of characters in our module, the state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will involved 32+ states, which is too large to fit in one slide. The following is a state diagram showing the basic functionality with a few characters that extends naturally and fully to more characters.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State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‘x’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dots and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‘y’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dashes, output is ascii_char (8-bit), valid (1-bit).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6" name="Google Shape;616;p73"/>
          <p:cNvPicPr preferRelativeResize="0"/>
          <p:nvPr/>
        </p:nvPicPr>
        <p:blipFill rotWithShape="1">
          <a:blip r:embed="rId3">
            <a:alphaModFix/>
          </a:blip>
          <a:srcRect b="8482" l="2632" r="2319" t="7618"/>
          <a:stretch/>
        </p:blipFill>
        <p:spPr>
          <a:xfrm>
            <a:off x="2139063" y="2294600"/>
            <a:ext cx="4865875" cy="2416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4"/>
          <p:cNvSpPr txBox="1"/>
          <p:nvPr>
            <p:ph type="title"/>
          </p:nvPr>
        </p:nvSpPr>
        <p:spPr>
          <a:xfrm>
            <a:off x="375125" y="4845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(As of December 3rd) : </a:t>
            </a:r>
            <a:endParaRPr/>
          </a:p>
        </p:txBody>
      </p:sp>
      <p:sp>
        <p:nvSpPr>
          <p:cNvPr id="622" name="Google Shape;622;p74"/>
          <p:cNvSpPr txBox="1"/>
          <p:nvPr/>
        </p:nvSpPr>
        <p:spPr>
          <a:xfrm>
            <a:off x="375125" y="1139000"/>
            <a:ext cx="7907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1. Effectively decoding button signals</a:t>
            </a:r>
            <a:endParaRPr sz="20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Detected button presses using a positive edge clock.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Avoided duplicate signal counts by implementing a previous state.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Employed separate buttons for dots and dashes to avoid mistakes due to human error that could form with 1 button.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Implemented a char_end signal to accurately mark the end of a button press sequence, ensuring precise input handling.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2. Displaying ASCII to screen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Through a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library of hex to ASCII, the hex code from the decoder is then converted to and ASCII bit matrix and sent to VGA module.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Displays correct letter at the center of the screen in clear text.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