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176f95c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176f95c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b176f95c3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b176f95c3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b11ae6b6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b11ae6b6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b1d799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b1d799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b961c0a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b961c0a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b961c0a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b961c0a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961c0a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961c0a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961c0a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961c0a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ocs.google.com/spreadsheets/d/1fMPCNTZnW5NUV8qBUG-A9egcglAAj6GXlOSq8g6gJlg/edit?usp=sharing" TargetMode="External"/><Relationship Id="rId4" Type="http://schemas.openxmlformats.org/officeDocument/2006/relationships/hyperlink" Target="https://docs.google.com/spreadsheets/d/1VfxZWnuAlsADjIK5c4944AaFRamhIfZx7crAUWrDdUs/edit?usp=sharing" TargetMode="External"/><Relationship Id="rId5" Type="http://schemas.openxmlformats.org/officeDocument/2006/relationships/hyperlink" Target="https://docs.google.com/spreadsheets/d/1NXkr5-qjoxc1kovDgv6yD_mxY1OC6nKkq0t6F7houe4/edit?usp=share_link" TargetMode="External"/><Relationship Id="rId6" Type="http://schemas.openxmlformats.org/officeDocument/2006/relationships/hyperlink" Target="https://docs.google.com/spreadsheets/d/1dUm06m_6yFL91yiMl45dbzqEP4LiSJAoyN35UCJgHIM/edit?usp=share_link" TargetMode="External"/><Relationship Id="rId7" Type="http://schemas.openxmlformats.org/officeDocument/2006/relationships/hyperlink" Target="https://docs.google.com/spreadsheets/d/1dUm06m_6yFL91yiMl45dbzqEP4LiSJAoyN35UCJgHIM/edit?usp=share_link" TargetMode="External"/><Relationship Id="rId8" Type="http://schemas.openxmlformats.org/officeDocument/2006/relationships/hyperlink" Target="https://drive.google.com/file/d/1qE_ze8uscqHbN7zAnTgAymYYdPInkAx7/view?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Cyclistic Case Study</a:t>
            </a:r>
            <a:endParaRPr>
              <a:latin typeface="Nunito"/>
              <a:ea typeface="Nunito"/>
              <a:cs typeface="Nunito"/>
              <a:sym typeface="Nunito"/>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Parth Patel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869850" y="1224750"/>
            <a:ext cx="18009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600">
                <a:latin typeface="Nunito"/>
                <a:ea typeface="Nunito"/>
                <a:cs typeface="Nunito"/>
                <a:sym typeface="Nunito"/>
              </a:rPr>
              <a:t>Stakeholder Goal</a:t>
            </a:r>
            <a:endParaRPr b="0" sz="1600">
              <a:latin typeface="Nunito"/>
              <a:ea typeface="Nunito"/>
              <a:cs typeface="Nunito"/>
              <a:sym typeface="Nunito"/>
            </a:endParaRPr>
          </a:p>
        </p:txBody>
      </p:sp>
      <p:sp>
        <p:nvSpPr>
          <p:cNvPr id="141" name="Google Shape;141;p14"/>
          <p:cNvSpPr txBox="1"/>
          <p:nvPr>
            <p:ph idx="2" type="body"/>
          </p:nvPr>
        </p:nvSpPr>
        <p:spPr>
          <a:xfrm>
            <a:off x="4572000" y="743925"/>
            <a:ext cx="3676800" cy="186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Nunito"/>
                <a:ea typeface="Nunito"/>
                <a:cs typeface="Nunito"/>
                <a:sym typeface="Nunito"/>
              </a:rPr>
              <a:t>Design marketing strategies aimed at converting casual riders into annual members. In order to do that, however, the team needs to better understand how annual members and casual riders differ, why casual riders would buy a membership, and how digital media could affect their marketing tactics.</a:t>
            </a:r>
            <a:endParaRPr>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sp>
        <p:nvSpPr>
          <p:cNvPr id="142" name="Google Shape;142;p14"/>
          <p:cNvSpPr txBox="1"/>
          <p:nvPr>
            <p:ph idx="1" type="subTitle"/>
          </p:nvPr>
        </p:nvSpPr>
        <p:spPr>
          <a:xfrm>
            <a:off x="1816450" y="3349875"/>
            <a:ext cx="1907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Nunito"/>
                <a:ea typeface="Nunito"/>
                <a:cs typeface="Nunito"/>
                <a:sym typeface="Nunito"/>
              </a:rPr>
              <a:t>Question to solve</a:t>
            </a:r>
            <a:endParaRPr sz="1600">
              <a:latin typeface="Nunito"/>
              <a:ea typeface="Nunito"/>
              <a:cs typeface="Nunito"/>
              <a:sym typeface="Nunito"/>
            </a:endParaRPr>
          </a:p>
        </p:txBody>
      </p:sp>
      <p:sp>
        <p:nvSpPr>
          <p:cNvPr id="143" name="Google Shape;143;p14"/>
          <p:cNvSpPr txBox="1"/>
          <p:nvPr>
            <p:ph idx="2" type="body"/>
          </p:nvPr>
        </p:nvSpPr>
        <p:spPr>
          <a:xfrm>
            <a:off x="4572000" y="3349875"/>
            <a:ext cx="3676800" cy="87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latin typeface="Nunito"/>
                <a:ea typeface="Nunito"/>
                <a:cs typeface="Nunito"/>
                <a:sym typeface="Nunito"/>
              </a:rPr>
              <a:t>How do annual members and casual riders use Cyclistic bikes differently?</a:t>
            </a:r>
            <a:endParaRPr sz="1400">
              <a:latin typeface="Nunito"/>
              <a:ea typeface="Nunito"/>
              <a:cs typeface="Nunito"/>
              <a:sym typeface="Nunito"/>
            </a:endParaRPr>
          </a:p>
          <a:p>
            <a:pPr indent="0" lvl="0" marL="0" rtl="0" algn="l">
              <a:spcBef>
                <a:spcPts val="0"/>
              </a:spcBef>
              <a:spcAft>
                <a:spcPts val="1200"/>
              </a:spcAft>
              <a:buNone/>
            </a:pPr>
            <a:r>
              <a:t/>
            </a:r>
            <a:endParaRPr>
              <a:latin typeface="Nunito"/>
              <a:ea typeface="Nunito"/>
              <a:cs typeface="Nunito"/>
              <a:sym typeface="Nunito"/>
            </a:endParaRPr>
          </a:p>
        </p:txBody>
      </p:sp>
      <p:cxnSp>
        <p:nvCxnSpPr>
          <p:cNvPr id="144" name="Google Shape;144;p14"/>
          <p:cNvCxnSpPr/>
          <p:nvPr/>
        </p:nvCxnSpPr>
        <p:spPr>
          <a:xfrm>
            <a:off x="1190700" y="2743200"/>
            <a:ext cx="7058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3403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a:ea typeface="Nunito"/>
                <a:cs typeface="Nunito"/>
                <a:sym typeface="Nunito"/>
              </a:rPr>
              <a:t>Original Data Tables</a:t>
            </a:r>
            <a:endParaRPr>
              <a:latin typeface="Nunito"/>
              <a:ea typeface="Nunito"/>
              <a:cs typeface="Nunito"/>
              <a:sym typeface="Nunito"/>
            </a:endParaRPr>
          </a:p>
        </p:txBody>
      </p:sp>
      <p:sp>
        <p:nvSpPr>
          <p:cNvPr id="150" name="Google Shape;150;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u="sng">
                <a:solidFill>
                  <a:schemeClr val="hlink"/>
                </a:solidFill>
                <a:latin typeface="Nunito"/>
                <a:ea typeface="Nunito"/>
                <a:cs typeface="Nunito"/>
                <a:sym typeface="Nunito"/>
                <a:hlinkClick r:id="rId3"/>
              </a:rPr>
              <a:t>Divvy Trips Q1 2019 Original Data</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u="sng">
                <a:solidFill>
                  <a:schemeClr val="hlink"/>
                </a:solidFill>
                <a:latin typeface="Nunito"/>
                <a:ea typeface="Nunito"/>
                <a:cs typeface="Nunito"/>
                <a:sym typeface="Nunito"/>
                <a:hlinkClick r:id="rId4"/>
              </a:rPr>
              <a:t>Divvy Trips Q1 2020 Original Data</a:t>
            </a:r>
            <a:endParaRPr>
              <a:latin typeface="Nunito"/>
              <a:ea typeface="Nunito"/>
              <a:cs typeface="Nunito"/>
              <a:sym typeface="Nunito"/>
            </a:endParaRPr>
          </a:p>
        </p:txBody>
      </p:sp>
      <p:sp>
        <p:nvSpPr>
          <p:cNvPr id="151" name="Google Shape;151;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u="sng">
                <a:solidFill>
                  <a:schemeClr val="hlink"/>
                </a:solidFill>
                <a:latin typeface="Nunito"/>
                <a:ea typeface="Nunito"/>
                <a:cs typeface="Nunito"/>
                <a:sym typeface="Nunito"/>
                <a:hlinkClick r:id="rId5"/>
              </a:rPr>
              <a:t>Divvy Trips Q1 2019 Modified Data</a:t>
            </a:r>
            <a:endParaRPr>
              <a:latin typeface="Nunito"/>
              <a:ea typeface="Nunito"/>
              <a:cs typeface="Nunito"/>
              <a:sym typeface="Nunito"/>
            </a:endParaRPr>
          </a:p>
          <a:p>
            <a:pPr indent="-311150" lvl="0" marL="457200" rtl="0" algn="l">
              <a:lnSpc>
                <a:spcPct val="115000"/>
              </a:lnSpc>
              <a:spcBef>
                <a:spcPts val="0"/>
              </a:spcBef>
              <a:spcAft>
                <a:spcPts val="0"/>
              </a:spcAft>
              <a:buSzPts val="1300"/>
              <a:buFont typeface="Nunito"/>
              <a:buChar char="●"/>
            </a:pPr>
            <a:r>
              <a:rPr lang="en" u="sng">
                <a:solidFill>
                  <a:schemeClr val="hlink"/>
                </a:solidFill>
                <a:latin typeface="Nunito"/>
                <a:ea typeface="Nunito"/>
                <a:cs typeface="Nunito"/>
                <a:sym typeface="Nunito"/>
                <a:hlinkClick r:id="rId6"/>
              </a:rPr>
              <a:t>Divvy Trips Q1 2020 Modified Dat</a:t>
            </a:r>
            <a:r>
              <a:rPr lang="en" u="sng">
                <a:solidFill>
                  <a:schemeClr val="hlink"/>
                </a:solidFill>
                <a:latin typeface="Nunito"/>
                <a:ea typeface="Nunito"/>
                <a:cs typeface="Nunito"/>
                <a:sym typeface="Nunito"/>
                <a:hlinkClick r:id="rId7"/>
              </a:rPr>
              <a:t>a</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u="sng">
                <a:solidFill>
                  <a:schemeClr val="hlink"/>
                </a:solidFill>
                <a:latin typeface="Nunito"/>
                <a:ea typeface="Nunito"/>
                <a:cs typeface="Nunito"/>
                <a:sym typeface="Nunito"/>
                <a:hlinkClick r:id="rId8"/>
              </a:rPr>
              <a:t>R Code</a:t>
            </a:r>
            <a:endParaRPr>
              <a:latin typeface="Nunito"/>
              <a:ea typeface="Nunito"/>
              <a:cs typeface="Nunito"/>
              <a:sym typeface="Nunito"/>
            </a:endParaRPr>
          </a:p>
          <a:p>
            <a:pPr indent="0" lvl="0" marL="457200" rtl="0" algn="l">
              <a:lnSpc>
                <a:spcPct val="200000"/>
              </a:lnSpc>
              <a:spcBef>
                <a:spcPts val="1200"/>
              </a:spcBef>
              <a:spcAft>
                <a:spcPts val="0"/>
              </a:spcAft>
              <a:buNone/>
            </a:pPr>
            <a:r>
              <a:t/>
            </a:r>
            <a:endParaRPr/>
          </a:p>
          <a:p>
            <a:pPr indent="0" lvl="0" marL="457200" rtl="0" algn="l">
              <a:lnSpc>
                <a:spcPct val="2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52" name="Google Shape;152;p15"/>
          <p:cNvSpPr txBox="1"/>
          <p:nvPr>
            <p:ph type="title"/>
          </p:nvPr>
        </p:nvSpPr>
        <p:spPr>
          <a:xfrm>
            <a:off x="4933225" y="393750"/>
            <a:ext cx="34032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Modified Data Tables (used in analysis)</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3798900" cy="8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Goal</a:t>
            </a:r>
            <a:endParaRPr/>
          </a:p>
        </p:txBody>
      </p:sp>
      <p:sp>
        <p:nvSpPr>
          <p:cNvPr id="158" name="Google Shape;158;p16"/>
          <p:cNvSpPr txBox="1"/>
          <p:nvPr>
            <p:ph idx="1" type="body"/>
          </p:nvPr>
        </p:nvSpPr>
        <p:spPr>
          <a:xfrm>
            <a:off x="1297500" y="1276350"/>
            <a:ext cx="6732000" cy="31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How</a:t>
            </a:r>
            <a:r>
              <a:rPr lang="en"/>
              <a:t> annual members and casual members use Cyclistics differently.</a:t>
            </a:r>
            <a:endParaRPr/>
          </a:p>
          <a:p>
            <a:pPr indent="0" lvl="0" marL="0" rtl="0" algn="l">
              <a:spcBef>
                <a:spcPts val="1200"/>
              </a:spcBef>
              <a:spcAft>
                <a:spcPts val="0"/>
              </a:spcAft>
              <a:buNone/>
            </a:pPr>
            <a:r>
              <a:rPr lang="en" u="sng"/>
              <a:t>Identify</a:t>
            </a:r>
            <a:r>
              <a:rPr lang="en"/>
              <a:t> areas the marketing team can focus on to covert casual members.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Number of rides by rider type</a:t>
            </a:r>
            <a:endParaRPr>
              <a:latin typeface="Nunito"/>
              <a:ea typeface="Nunito"/>
              <a:cs typeface="Nunito"/>
              <a:sym typeface="Nunito"/>
            </a:endParaRPr>
          </a:p>
        </p:txBody>
      </p:sp>
      <p:pic>
        <p:nvPicPr>
          <p:cNvPr id="164" name="Google Shape;164;p17"/>
          <p:cNvPicPr preferRelativeResize="0"/>
          <p:nvPr/>
        </p:nvPicPr>
        <p:blipFill>
          <a:blip r:embed="rId3">
            <a:alphaModFix/>
          </a:blip>
          <a:stretch>
            <a:fillRect/>
          </a:stretch>
        </p:blipFill>
        <p:spPr>
          <a:xfrm>
            <a:off x="4572000" y="1174575"/>
            <a:ext cx="4212075" cy="3645150"/>
          </a:xfrm>
          <a:prstGeom prst="rect">
            <a:avLst/>
          </a:prstGeom>
          <a:noFill/>
          <a:ln>
            <a:noFill/>
          </a:ln>
        </p:spPr>
      </p:pic>
      <p:sp>
        <p:nvSpPr>
          <p:cNvPr id="165" name="Google Shape;165;p17"/>
          <p:cNvSpPr txBox="1"/>
          <p:nvPr/>
        </p:nvSpPr>
        <p:spPr>
          <a:xfrm>
            <a:off x="1343025" y="1381125"/>
            <a:ext cx="2448000" cy="3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Members check out the bikes more often than causal riders.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Big drop in rides on Saturday and Sunday for members.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Big rise in rides on Saturday and Sunday for casual riders.</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Duration of rides by rider type</a:t>
            </a:r>
            <a:endParaRPr>
              <a:latin typeface="Nunito"/>
              <a:ea typeface="Nunito"/>
              <a:cs typeface="Nunito"/>
              <a:sym typeface="Nunito"/>
            </a:endParaRPr>
          </a:p>
        </p:txBody>
      </p:sp>
      <p:pic>
        <p:nvPicPr>
          <p:cNvPr id="171" name="Google Shape;171;p18"/>
          <p:cNvPicPr preferRelativeResize="0"/>
          <p:nvPr/>
        </p:nvPicPr>
        <p:blipFill>
          <a:blip r:embed="rId3">
            <a:alphaModFix/>
          </a:blip>
          <a:stretch>
            <a:fillRect/>
          </a:stretch>
        </p:blipFill>
        <p:spPr>
          <a:xfrm>
            <a:off x="4572000" y="1307850"/>
            <a:ext cx="4213850" cy="3530850"/>
          </a:xfrm>
          <a:prstGeom prst="rect">
            <a:avLst/>
          </a:prstGeom>
          <a:noFill/>
          <a:ln>
            <a:noFill/>
          </a:ln>
        </p:spPr>
      </p:pic>
      <p:sp>
        <p:nvSpPr>
          <p:cNvPr id="172" name="Google Shape;172;p18"/>
          <p:cNvSpPr txBox="1"/>
          <p:nvPr/>
        </p:nvSpPr>
        <p:spPr>
          <a:xfrm>
            <a:off x="1495425" y="1333500"/>
            <a:ext cx="2714700" cy="3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Average rider duration:</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Member = 795.25</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Casual = 5372.78</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Casual riders use the bike much longer than member riders.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The duration rises higher than average for members on Saturday and Sunday.</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Thursday</a:t>
            </a:r>
            <a:r>
              <a:rPr lang="en" sz="1300">
                <a:solidFill>
                  <a:schemeClr val="lt1"/>
                </a:solidFill>
                <a:latin typeface="Nunito"/>
                <a:ea typeface="Nunito"/>
                <a:cs typeface="Nunito"/>
                <a:sym typeface="Nunito"/>
              </a:rPr>
              <a:t> to Sunday is above average ride times for casual riders.</a:t>
            </a:r>
            <a:endParaRPr sz="13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711" u="sng">
                <a:latin typeface="Nunito"/>
                <a:ea typeface="Nunito"/>
                <a:cs typeface="Nunito"/>
                <a:sym typeface="Nunito"/>
              </a:rPr>
              <a:t>How</a:t>
            </a:r>
            <a:r>
              <a:rPr lang="en" sz="1711">
                <a:latin typeface="Nunito"/>
                <a:ea typeface="Nunito"/>
                <a:cs typeface="Nunito"/>
                <a:sym typeface="Nunito"/>
              </a:rPr>
              <a:t> annual members and casual members use Cyclistics differently.</a:t>
            </a:r>
            <a:endParaRPr sz="2500">
              <a:latin typeface="Nunito"/>
              <a:ea typeface="Nunito"/>
              <a:cs typeface="Nunito"/>
              <a:sym typeface="Nunito"/>
            </a:endParaRPr>
          </a:p>
        </p:txBody>
      </p:sp>
      <p:sp>
        <p:nvSpPr>
          <p:cNvPr id="178" name="Google Shape;178;p19"/>
          <p:cNvSpPr txBox="1"/>
          <p:nvPr>
            <p:ph idx="1" type="body"/>
          </p:nvPr>
        </p:nvSpPr>
        <p:spPr>
          <a:xfrm>
            <a:off x="1297500" y="1466850"/>
            <a:ext cx="7038900" cy="301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Member users check out and use the bike more often than causal members.</a:t>
            </a:r>
            <a:endParaRPr>
              <a:latin typeface="Nunito"/>
              <a:ea typeface="Nunito"/>
              <a:cs typeface="Nunito"/>
              <a:sym typeface="Nunito"/>
            </a:endParaRPr>
          </a:p>
          <a:p>
            <a:pPr indent="-311150" lvl="1" marL="914400" rtl="0" algn="l">
              <a:spcBef>
                <a:spcPts val="0"/>
              </a:spcBef>
              <a:spcAft>
                <a:spcPts val="0"/>
              </a:spcAft>
              <a:buSzPts val="1300"/>
              <a:buFont typeface="Nunito"/>
              <a:buChar char="○"/>
            </a:pPr>
            <a:r>
              <a:rPr lang="en" sz="1300">
                <a:latin typeface="Nunito"/>
                <a:ea typeface="Nunito"/>
                <a:cs typeface="Nunito"/>
                <a:sym typeface="Nunito"/>
              </a:rPr>
              <a:t>Members check out bikes more on weekdays than weekends.</a:t>
            </a:r>
            <a:endParaRPr sz="1300">
              <a:latin typeface="Nunito"/>
              <a:ea typeface="Nunito"/>
              <a:cs typeface="Nunito"/>
              <a:sym typeface="Nunito"/>
            </a:endParaRPr>
          </a:p>
          <a:p>
            <a:pPr indent="-311150" lvl="1" marL="914400" rtl="0" algn="l">
              <a:spcBef>
                <a:spcPts val="0"/>
              </a:spcBef>
              <a:spcAft>
                <a:spcPts val="0"/>
              </a:spcAft>
              <a:buSzPts val="1300"/>
              <a:buFont typeface="Nunito"/>
              <a:buChar char="○"/>
            </a:pPr>
            <a:r>
              <a:rPr lang="en" sz="1300">
                <a:latin typeface="Nunito"/>
                <a:ea typeface="Nunito"/>
                <a:cs typeface="Nunito"/>
                <a:sym typeface="Nunito"/>
              </a:rPr>
              <a:t>Casuals check out bikes more on weekends than weekdays.</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Casual users ride for longer than members.</a:t>
            </a:r>
            <a:endParaRPr>
              <a:latin typeface="Nunito"/>
              <a:ea typeface="Nunito"/>
              <a:cs typeface="Nunito"/>
              <a:sym typeface="Nunito"/>
            </a:endParaRPr>
          </a:p>
          <a:p>
            <a:pPr indent="-311150" lvl="1" marL="914400" rtl="0" algn="l">
              <a:spcBef>
                <a:spcPts val="0"/>
              </a:spcBef>
              <a:spcAft>
                <a:spcPts val="0"/>
              </a:spcAft>
              <a:buSzPts val="1300"/>
              <a:buFont typeface="Nunito"/>
              <a:buChar char="○"/>
            </a:pPr>
            <a:r>
              <a:rPr lang="en" sz="1300">
                <a:latin typeface="Nunito"/>
                <a:ea typeface="Nunito"/>
                <a:cs typeface="Nunito"/>
                <a:sym typeface="Nunito"/>
              </a:rPr>
              <a:t>Members rider length are </a:t>
            </a:r>
            <a:r>
              <a:rPr lang="en" sz="1300">
                <a:latin typeface="Nunito"/>
                <a:ea typeface="Nunito"/>
                <a:cs typeface="Nunito"/>
                <a:sym typeface="Nunito"/>
              </a:rPr>
              <a:t>much shorter than casual rider length.</a:t>
            </a:r>
            <a:endParaRPr sz="13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600" u="sng">
                <a:latin typeface="Nunito"/>
                <a:ea typeface="Nunito"/>
                <a:cs typeface="Nunito"/>
                <a:sym typeface="Nunito"/>
              </a:rPr>
              <a:t>Identify</a:t>
            </a:r>
            <a:r>
              <a:rPr lang="en" sz="1600">
                <a:latin typeface="Nunito"/>
                <a:ea typeface="Nunito"/>
                <a:cs typeface="Nunito"/>
                <a:sym typeface="Nunito"/>
              </a:rPr>
              <a:t> areas the marketing team can focus on to covert casual members.</a:t>
            </a:r>
            <a:endParaRPr sz="1600">
              <a:latin typeface="Nunito"/>
              <a:ea typeface="Nunito"/>
              <a:cs typeface="Nunito"/>
              <a:sym typeface="Nunito"/>
            </a:endParaRPr>
          </a:p>
        </p:txBody>
      </p:sp>
      <p:sp>
        <p:nvSpPr>
          <p:cNvPr id="184" name="Google Shape;184;p20"/>
          <p:cNvSpPr txBox="1"/>
          <p:nvPr>
            <p:ph idx="1" type="body"/>
          </p:nvPr>
        </p:nvSpPr>
        <p:spPr>
          <a:xfrm>
            <a:off x="1297500" y="1409700"/>
            <a:ext cx="7038900" cy="30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Recommendations:</a:t>
            </a:r>
            <a:endParaRPr>
              <a:latin typeface="Nunito"/>
              <a:ea typeface="Nunito"/>
              <a:cs typeface="Nunito"/>
              <a:sym typeface="Nunito"/>
            </a:endParaRPr>
          </a:p>
          <a:p>
            <a:pPr indent="-311150" lvl="0" marL="457200" rtl="0" algn="l">
              <a:spcBef>
                <a:spcPts val="1200"/>
              </a:spcBef>
              <a:spcAft>
                <a:spcPts val="0"/>
              </a:spcAft>
              <a:buSzPts val="1300"/>
              <a:buFont typeface="Nunito"/>
              <a:buChar char="●"/>
            </a:pPr>
            <a:r>
              <a:rPr lang="en">
                <a:latin typeface="Nunito"/>
                <a:ea typeface="Nunito"/>
                <a:cs typeface="Nunito"/>
                <a:sym typeface="Nunito"/>
              </a:rPr>
              <a:t>Promote ways to use bikes for work commute for casual users.</a:t>
            </a:r>
            <a:endParaRPr>
              <a:latin typeface="Nunito"/>
              <a:ea typeface="Nunito"/>
              <a:cs typeface="Nunito"/>
              <a:sym typeface="Nunito"/>
            </a:endParaRPr>
          </a:p>
          <a:p>
            <a:pPr indent="-311150" lvl="1" marL="914400" rtl="0" algn="l">
              <a:spcBef>
                <a:spcPts val="0"/>
              </a:spcBef>
              <a:spcAft>
                <a:spcPts val="0"/>
              </a:spcAft>
              <a:buSzPts val="1300"/>
              <a:buFont typeface="Nunito"/>
              <a:buChar char="○"/>
            </a:pPr>
            <a:r>
              <a:rPr lang="en" sz="1300">
                <a:latin typeface="Nunito"/>
                <a:ea typeface="Nunito"/>
                <a:cs typeface="Nunito"/>
                <a:sym typeface="Nunito"/>
              </a:rPr>
              <a:t>This would help increase the number of bike riders for casuals members on weekdays.</a:t>
            </a:r>
            <a:endParaRPr sz="1300">
              <a:latin typeface="Nunito"/>
              <a:ea typeface="Nunito"/>
              <a:cs typeface="Nunito"/>
              <a:sym typeface="Nunito"/>
            </a:endParaRPr>
          </a:p>
          <a:p>
            <a:pPr indent="-311150" lvl="1" marL="914400" rtl="0" algn="l">
              <a:spcBef>
                <a:spcPts val="0"/>
              </a:spcBef>
              <a:spcAft>
                <a:spcPts val="0"/>
              </a:spcAft>
              <a:buSzPts val="1300"/>
              <a:buFont typeface="Nunito"/>
              <a:buChar char="○"/>
            </a:pPr>
            <a:r>
              <a:rPr lang="en" sz="1300">
                <a:latin typeface="Nunito"/>
                <a:ea typeface="Nunito"/>
                <a:cs typeface="Nunito"/>
                <a:sym typeface="Nunito"/>
              </a:rPr>
              <a:t>It would also encourage </a:t>
            </a:r>
            <a:r>
              <a:rPr lang="en" sz="1300">
                <a:latin typeface="Nunito"/>
                <a:ea typeface="Nunito"/>
                <a:cs typeface="Nunito"/>
                <a:sym typeface="Nunito"/>
              </a:rPr>
              <a:t>casual users to members if their use frequency is increased.</a:t>
            </a:r>
            <a:endParaRPr sz="1300">
              <a:latin typeface="Nunito"/>
              <a:ea typeface="Nunito"/>
              <a:cs typeface="Nunito"/>
              <a:sym typeface="Nunito"/>
            </a:endParaRPr>
          </a:p>
          <a:p>
            <a:pPr indent="0" lvl="0" marL="0" rtl="0" algn="l">
              <a:spcBef>
                <a:spcPts val="1200"/>
              </a:spcBef>
              <a:spcAft>
                <a:spcPts val="1200"/>
              </a:spcAft>
              <a:buNone/>
            </a:pPr>
            <a:r>
              <a:t/>
            </a:r>
            <a:endParaRPr sz="13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Conclusion</a:t>
            </a:r>
            <a:endParaRPr>
              <a:latin typeface="Nunito"/>
              <a:ea typeface="Nunito"/>
              <a:cs typeface="Nunito"/>
              <a:sym typeface="Nunito"/>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The casual users seem to use </a:t>
            </a:r>
            <a:r>
              <a:rPr lang="en">
                <a:latin typeface="Nunito"/>
                <a:ea typeface="Nunito"/>
                <a:cs typeface="Nunito"/>
                <a:sym typeface="Nunito"/>
              </a:rPr>
              <a:t>their</a:t>
            </a:r>
            <a:r>
              <a:rPr lang="en">
                <a:latin typeface="Nunito"/>
                <a:ea typeface="Nunito"/>
                <a:cs typeface="Nunito"/>
                <a:sym typeface="Nunito"/>
              </a:rPr>
              <a:t> bike rides for longer trips with a </a:t>
            </a:r>
            <a:r>
              <a:rPr lang="en">
                <a:latin typeface="Nunito"/>
                <a:ea typeface="Nunito"/>
                <a:cs typeface="Nunito"/>
                <a:sym typeface="Nunito"/>
              </a:rPr>
              <a:t>casual</a:t>
            </a:r>
            <a:r>
              <a:rPr lang="en">
                <a:latin typeface="Nunito"/>
                <a:ea typeface="Nunito"/>
                <a:cs typeface="Nunito"/>
                <a:sym typeface="Nunito"/>
              </a:rPr>
              <a:t> purpose.</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The members </a:t>
            </a:r>
            <a:r>
              <a:rPr lang="en">
                <a:latin typeface="Nunito"/>
                <a:ea typeface="Nunito"/>
                <a:cs typeface="Nunito"/>
                <a:sym typeface="Nunito"/>
              </a:rPr>
              <a:t>seem</a:t>
            </a:r>
            <a:r>
              <a:rPr lang="en">
                <a:latin typeface="Nunito"/>
                <a:ea typeface="Nunito"/>
                <a:cs typeface="Nunito"/>
                <a:sym typeface="Nunito"/>
              </a:rPr>
              <a:t> to use </a:t>
            </a:r>
            <a:r>
              <a:rPr lang="en">
                <a:latin typeface="Nunito"/>
                <a:ea typeface="Nunito"/>
                <a:cs typeface="Nunito"/>
                <a:sym typeface="Nunito"/>
              </a:rPr>
              <a:t>their</a:t>
            </a:r>
            <a:r>
              <a:rPr lang="en">
                <a:latin typeface="Nunito"/>
                <a:ea typeface="Nunito"/>
                <a:cs typeface="Nunito"/>
                <a:sym typeface="Nunito"/>
              </a:rPr>
              <a:t> bikes for a more </a:t>
            </a:r>
            <a:r>
              <a:rPr lang="en">
                <a:latin typeface="Nunito"/>
                <a:ea typeface="Nunito"/>
                <a:cs typeface="Nunito"/>
                <a:sym typeface="Nunito"/>
              </a:rPr>
              <a:t>specific</a:t>
            </a:r>
            <a:r>
              <a:rPr lang="en">
                <a:latin typeface="Nunito"/>
                <a:ea typeface="Nunito"/>
                <a:cs typeface="Nunito"/>
                <a:sym typeface="Nunito"/>
              </a:rPr>
              <a:t> purpose, mainly on weekdays, for probably work commute.</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The marketing team should focus on promoting bikes for commuting purpose to covert the casual users into members.</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