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510" r:id="rId2"/>
    <p:sldId id="397" r:id="rId3"/>
    <p:sldId id="462" r:id="rId4"/>
    <p:sldId id="463" r:id="rId5"/>
    <p:sldId id="464" r:id="rId6"/>
    <p:sldId id="465" r:id="rId7"/>
    <p:sldId id="466" r:id="rId8"/>
    <p:sldId id="467" r:id="rId9"/>
    <p:sldId id="468" r:id="rId10"/>
    <p:sldId id="469" r:id="rId11"/>
    <p:sldId id="473" r:id="rId12"/>
    <p:sldId id="474" r:id="rId13"/>
    <p:sldId id="475" r:id="rId14"/>
    <p:sldId id="471" r:id="rId15"/>
    <p:sldId id="476" r:id="rId16"/>
    <p:sldId id="482" r:id="rId17"/>
    <p:sldId id="483" r:id="rId18"/>
    <p:sldId id="485" r:id="rId19"/>
    <p:sldId id="486" r:id="rId20"/>
    <p:sldId id="487" r:id="rId21"/>
    <p:sldId id="488" r:id="rId22"/>
    <p:sldId id="489" r:id="rId23"/>
    <p:sldId id="490" r:id="rId24"/>
    <p:sldId id="513" r:id="rId25"/>
    <p:sldId id="514" r:id="rId26"/>
    <p:sldId id="477" r:id="rId27"/>
    <p:sldId id="512" r:id="rId28"/>
    <p:sldId id="491" r:id="rId29"/>
    <p:sldId id="478" r:id="rId30"/>
    <p:sldId id="479" r:id="rId31"/>
    <p:sldId id="492" r:id="rId32"/>
    <p:sldId id="481" r:id="rId33"/>
    <p:sldId id="493" r:id="rId34"/>
    <p:sldId id="494" r:id="rId35"/>
    <p:sldId id="495" r:id="rId36"/>
    <p:sldId id="496" r:id="rId37"/>
    <p:sldId id="497" r:id="rId38"/>
    <p:sldId id="499" r:id="rId39"/>
    <p:sldId id="501" r:id="rId40"/>
    <p:sldId id="500" r:id="rId41"/>
    <p:sldId id="503" r:id="rId42"/>
    <p:sldId id="502" r:id="rId43"/>
    <p:sldId id="504" r:id="rId44"/>
    <p:sldId id="505" r:id="rId45"/>
    <p:sldId id="506" r:id="rId46"/>
    <p:sldId id="507" r:id="rId47"/>
    <p:sldId id="508" r:id="rId48"/>
    <p:sldId id="509" r:id="rId49"/>
    <p:sldId id="461" r:id="rId50"/>
    <p:sldId id="413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4141"/>
    <a:srgbClr val="EF3E42"/>
    <a:srgbClr val="FAEADA"/>
    <a:srgbClr val="324A5E"/>
    <a:srgbClr val="F5DC96"/>
    <a:srgbClr val="F6EDD3"/>
    <a:srgbClr val="CCD9CE"/>
    <a:srgbClr val="5B709A"/>
    <a:srgbClr val="FAD24D"/>
    <a:srgbClr val="D5E5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01" autoAdjust="0"/>
    <p:restoredTop sz="90336" autoAdjust="0"/>
  </p:normalViewPr>
  <p:slideViewPr>
    <p:cSldViewPr snapToGrid="0">
      <p:cViewPr varScale="1">
        <p:scale>
          <a:sx n="96" d="100"/>
          <a:sy n="96" d="100"/>
        </p:scale>
        <p:origin x="13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A16CE-DA33-4648-A675-4088BEEFF9BD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91248-1C7D-44C9-970A-4EC41BDB2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70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AB5E1-41C1-4239-BBE1-3868ADB55029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5E629-235C-4DFF-991C-40AD2E481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16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5E629-235C-4DFF-991C-40AD2E48124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1610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E629-235C-4DFF-991C-40AD2E48124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09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E629-235C-4DFF-991C-40AD2E48124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42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A5E629-235C-4DFF-991C-40AD2E48124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62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E629-235C-4DFF-991C-40AD2E48124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257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E629-235C-4DFF-991C-40AD2E48124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30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E629-235C-4DFF-991C-40AD2E4812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9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E629-235C-4DFF-991C-40AD2E4812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54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customers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E629-235C-4DFF-991C-40AD2E4812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17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Principles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A5E629-235C-4DFF-991C-40AD2E4812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07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E629-235C-4DFF-991C-40AD2E4812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E629-235C-4DFF-991C-40AD2E48124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75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algorithm is only applicable if the mean is defined. For categorical data, k-mode – the centroid is represented by most frequent 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A5E629-235C-4DFF-991C-40AD2E48124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57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half-moon shapes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E629-235C-4DFF-991C-40AD2E48124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6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83DE3-A2A9-4EA1-B608-378C1A2F8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414141"/>
                </a:solidFill>
                <a:latin typeface="Museo Sans 500" panose="02000000000000000000" pitchFamily="50" charset="0"/>
                <a:cs typeface="Museo Sans 500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273CE0-CA6A-478C-8C19-F0AB53A356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414141"/>
                </a:solidFill>
                <a:latin typeface="Museo Sans 500" panose="02000000000000000000" pitchFamily="50" charset="0"/>
                <a:cs typeface="Museo Sans 500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55B1-F55B-4608-8E1A-08B5B51A4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D30CB-8E6B-4AC1-9147-6B5F26718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useo Sans 500" panose="02000000000000000000" pitchFamily="50" charset="0"/>
                <a:cs typeface="Museo Sans 500" panose="020000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B2ED7-65F4-4CDA-A6FA-D416591C1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65DBD1E2-D45E-47D4-8DD8-1285FEA24A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506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FE5FD-38D2-4E02-82A0-DBF6F2A52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D9E38D-E0EB-48E8-B44E-AD8038B3B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0B54E-DB1F-4AAE-9D41-97C47D0A9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125E6-236A-4243-90A2-DB1EB6AA7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0E26C-DAAC-41F1-9FB4-2C74CBBDC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26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F50DA9-8559-417E-BD65-A240C18F73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58F74B-8669-4D9F-A490-EA83EB0CC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2CE2C-4B9F-4483-A8E2-76BF7B8F5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37674-D6E1-4F3F-9DF5-BAC6CDA9D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09065-FD0B-453A-88E3-D55892151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33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B8F5-307F-4FB8-A6D3-CA93F5B99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7157"/>
            <a:ext cx="12192000" cy="1096280"/>
          </a:xfrm>
        </p:spPr>
        <p:txBody>
          <a:bodyPr>
            <a:normAutofit/>
          </a:bodyPr>
          <a:lstStyle>
            <a:lvl1pPr algn="ctr">
              <a:defRPr sz="5400" b="1">
                <a:solidFill>
                  <a:srgbClr val="434343"/>
                </a:solidFill>
                <a:latin typeface="Museo Sans 500" panose="02000000000000000000" pitchFamily="50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E0C96-80B0-4A4B-868C-432232BC1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886"/>
            <a:ext cx="10515600" cy="4642077"/>
          </a:xfrm>
        </p:spPr>
        <p:txBody>
          <a:bodyPr/>
          <a:lstStyle>
            <a:lvl1pPr>
              <a:defRPr>
                <a:solidFill>
                  <a:srgbClr val="434343"/>
                </a:solidFill>
                <a:latin typeface="Museo Sans 500" panose="02000000000000000000" pitchFamily="50" charset="0"/>
                <a:cs typeface="Helvetica" panose="020B0604020202020204" pitchFamily="34" charset="0"/>
              </a:defRPr>
            </a:lvl1pPr>
            <a:lvl2pPr>
              <a:defRPr>
                <a:solidFill>
                  <a:srgbClr val="434343"/>
                </a:solidFill>
                <a:latin typeface="Museo Sans 500" panose="02000000000000000000" pitchFamily="50" charset="0"/>
                <a:cs typeface="Helvetica" panose="020B0604020202020204" pitchFamily="34" charset="0"/>
              </a:defRPr>
            </a:lvl2pPr>
            <a:lvl3pPr>
              <a:defRPr>
                <a:solidFill>
                  <a:srgbClr val="434343"/>
                </a:solidFill>
                <a:latin typeface="Museo Sans 500" panose="02000000000000000000" pitchFamily="50" charset="0"/>
                <a:cs typeface="Helvetica" panose="020B0604020202020204" pitchFamily="34" charset="0"/>
              </a:defRPr>
            </a:lvl3pPr>
            <a:lvl4pPr>
              <a:defRPr>
                <a:solidFill>
                  <a:srgbClr val="434343"/>
                </a:solidFill>
                <a:latin typeface="Museo Sans 500" panose="02000000000000000000" pitchFamily="50" charset="0"/>
                <a:cs typeface="Helvetica" panose="020B0604020202020204" pitchFamily="34" charset="0"/>
              </a:defRPr>
            </a:lvl4pPr>
            <a:lvl5pPr>
              <a:defRPr>
                <a:solidFill>
                  <a:srgbClr val="434343"/>
                </a:solidFill>
                <a:latin typeface="Museo Sans 500" panose="02000000000000000000" pitchFamily="50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6D219-4A10-49EC-B8E0-6178966CA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useo Sans 500" panose="020000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0F797-73FF-4245-BD11-A4FED0A87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0630" y="84594"/>
            <a:ext cx="513606" cy="365125"/>
          </a:xfrm>
        </p:spPr>
        <p:txBody>
          <a:bodyPr/>
          <a:lstStyle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Maven Pro" panose="02000000000000000000" pitchFamily="2" charset="0"/>
                <a:cs typeface="Maven Pro" panose="02000000000000000000" pitchFamily="2" charset="0"/>
              </a:defRPr>
            </a:lvl1pPr>
          </a:lstStyle>
          <a:p>
            <a:fld id="{65DBD1E2-D45E-47D4-8DD8-1285FEA24AE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88E7495-B286-4974-B971-27D213F452CC}"/>
              </a:ext>
            </a:extLst>
          </p:cNvPr>
          <p:cNvCxnSpPr/>
          <p:nvPr userDrawn="1"/>
        </p:nvCxnSpPr>
        <p:spPr>
          <a:xfrm>
            <a:off x="11670376" y="449719"/>
            <a:ext cx="40385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utoShape 2" descr="Image result for utd jindal logo">
            <a:extLst>
              <a:ext uri="{FF2B5EF4-FFF2-40B4-BE49-F238E27FC236}">
                <a16:creationId xmlns:a16="http://schemas.microsoft.com/office/drawing/2014/main" id="{D9370600-D92E-40F6-98F8-7F7D5ADB3CC2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0" descr="0ff2f2_87cd724d1a024828ad2f968b94108b1f_mv2.webp (1034Ã222)">
            <a:extLst>
              <a:ext uri="{FF2B5EF4-FFF2-40B4-BE49-F238E27FC236}">
                <a16:creationId xmlns:a16="http://schemas.microsoft.com/office/drawing/2014/main" id="{4927731D-A0FF-40A0-BDBD-F9EC6EDF3942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 descr="Image result for utd school of management logo">
            <a:extLst>
              <a:ext uri="{FF2B5EF4-FFF2-40B4-BE49-F238E27FC236}">
                <a16:creationId xmlns:a16="http://schemas.microsoft.com/office/drawing/2014/main" id="{EE960F0E-F1E3-4A83-BADC-BCE2EE957F9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353"/>
          <a:stretch/>
        </p:blipFill>
        <p:spPr bwMode="auto">
          <a:xfrm>
            <a:off x="209723" y="6051665"/>
            <a:ext cx="1608320" cy="66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2502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C386B-7B9D-402E-8EAD-C73010567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90694-B360-4759-A7A3-C0DD0292D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EE3CE-D2AE-452F-82E7-3ACC69C63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20FEE-E083-4CCD-B89D-9E28FE1CD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134FA-C35F-4C42-88B8-73B9BD258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2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51B47-876D-4493-BB4B-02B01B57C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233F7-4E3A-44AE-9BF9-544F183283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D47CB-7CF7-4163-87EF-BBD1E1D73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6ADAD-B126-4D05-AB67-8C29DA4D3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D753E-15A4-4728-B777-8B96D3F57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4C8CC-CB1E-4F87-92D3-FBE706A63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76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C6570-9580-4559-898B-712968509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94397-ED19-4E2A-98B5-512391552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6ACA3-F337-4C00-84BE-BC2D2ED5C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C8E544-B007-4E98-9E23-B7640E47F3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58EE96-BE51-4EF9-B160-8BB322D382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41B764-CAFD-479E-A353-2A124422A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71309E-766B-4FC6-B7D9-2F68675CE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3C7560-2781-4E66-859D-83C71B91B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8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060C8-12DE-44C4-8AF5-01A3C5D6F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A088CD-5860-483E-ACD2-0C9141E75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FD7550-F5B4-44E1-BDF0-38C30AAED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D99AE8-4943-43C8-A84C-343C83C31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64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0CAD70-8CB2-4267-ABDA-1BFBF6DEC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0F5AC8-46BF-44C5-80AC-8ECCA4F38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EB7D7-566E-4EDB-B270-2087F6C0C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21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1A853-0831-417B-BFAC-33FC15FF4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A4BF-DE2F-41E9-926E-115A792DD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900CBA-9493-407D-982D-0DFB69D2E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4A576-AE3E-4945-8C08-6D3E8FA87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DA21F-F34F-4703-B664-820C081D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ADB16-095F-4824-AD3A-33CCC1F62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2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BCA2E-0378-4E99-966F-9B960631D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EBBD99-C03F-4C7E-A52D-1A3F824A1B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50ED58-EAC6-4666-A4B3-64E848E0E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9EEB5-58CA-408D-B5DF-8A99763DA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12C2A-8A59-4AB5-833E-769AF2B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351B1-842C-4A1F-BF14-7006D1D76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76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84000">
              <a:srgbClr val="F3F3F3"/>
            </a:gs>
            <a:gs pos="94000">
              <a:srgbClr val="F0F0F0"/>
            </a:gs>
            <a:gs pos="100000">
              <a:srgbClr val="E8E8E8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01F1AF-1BB9-4F40-8CCA-6C34C53FC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D2E95-72BD-47B9-83F6-496ECEAC6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C5D58-3143-4331-B1EF-6CC4207970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732EC-8E10-4DDB-B347-9B095839FC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2EE77-3A2F-4B51-B7B2-546E4998D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BD1E2-D45E-47D4-8DD8-1285FEA24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7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36226" y="579556"/>
            <a:ext cx="5146765" cy="34192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en-US" sz="4400" b="1" dirty="0">
                <a:solidFill>
                  <a:srgbClr val="F6EDD3"/>
                </a:solidFill>
              </a:rPr>
              <a:t>Applied </a:t>
            </a:r>
            <a:br>
              <a:rPr lang="en-US" sz="4400" b="1" dirty="0">
                <a:solidFill>
                  <a:srgbClr val="F6EDD3"/>
                </a:solidFill>
              </a:rPr>
            </a:br>
            <a:r>
              <a:rPr lang="en-US" sz="4400" b="1" dirty="0">
                <a:solidFill>
                  <a:srgbClr val="F6EDD3"/>
                </a:solidFill>
              </a:rPr>
              <a:t>Machine Learning</a:t>
            </a:r>
            <a:br>
              <a:rPr lang="en-US" sz="4400" dirty="0">
                <a:solidFill>
                  <a:srgbClr val="F6EDD3"/>
                </a:solidFill>
              </a:rPr>
            </a:br>
            <a:r>
              <a:rPr lang="en-US" sz="2800" dirty="0">
                <a:solidFill>
                  <a:srgbClr val="F6EDD3"/>
                </a:solidFill>
              </a:rPr>
              <a:t>(BUAN 6341)</a:t>
            </a:r>
            <a:br>
              <a:rPr lang="en-US" sz="2800" dirty="0">
                <a:solidFill>
                  <a:srgbClr val="F6EDD3"/>
                </a:solidFill>
              </a:rPr>
            </a:br>
            <a:br>
              <a:rPr lang="en-US" sz="1600" dirty="0">
                <a:solidFill>
                  <a:srgbClr val="F6EDD3"/>
                </a:solidFill>
              </a:rPr>
            </a:br>
            <a:r>
              <a:rPr lang="en-US" sz="3200" dirty="0">
                <a:solidFill>
                  <a:srgbClr val="F6EDD3"/>
                </a:solidFill>
              </a:rPr>
              <a:t>Lecture</a:t>
            </a:r>
            <a:br>
              <a:rPr lang="en-US" sz="3200" dirty="0">
                <a:solidFill>
                  <a:srgbClr val="F6EDD3"/>
                </a:solidFill>
              </a:rPr>
            </a:br>
            <a:r>
              <a:rPr lang="en-US" sz="3200" dirty="0">
                <a:solidFill>
                  <a:srgbClr val="F6EDD3"/>
                </a:solidFill>
              </a:rPr>
              <a:t>Clustering</a:t>
            </a:r>
            <a:endParaRPr lang="en-US" sz="3600" dirty="0">
              <a:solidFill>
                <a:srgbClr val="F6EDD3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7B5BAD-F997-4696-96CC-6AF985A50B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689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9D51D-66AF-472D-8414-D8ACBC659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Clustering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DD534E-B9CC-4035-B8BB-8312AFD90D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67696"/>
                <a:ext cx="10515600" cy="4209267"/>
              </a:xfrm>
            </p:spPr>
            <p:txBody>
              <a:bodyPr>
                <a:normAutofit/>
              </a:bodyPr>
              <a:lstStyle/>
              <a:p>
                <a:r>
                  <a:rPr lang="en-US" sz="2600" dirty="0"/>
                  <a:t>We are given a set of data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600" dirty="0"/>
                  <a:t> that we would like to cluster</a:t>
                </a:r>
              </a:p>
              <a:p>
                <a:endParaRPr lang="en-US" sz="2600" dirty="0"/>
              </a:p>
              <a:p>
                <a:r>
                  <a:rPr lang="en-US" sz="2600" dirty="0"/>
                  <a:t>Each data point has n-dimensional features: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600" dirty="0"/>
              </a:p>
              <a:p>
                <a:endParaRPr lang="en-US" sz="2600" dirty="0"/>
              </a:p>
              <a:p>
                <a:r>
                  <a:rPr lang="en-US" sz="2600" dirty="0"/>
                  <a:t>We do not make any statistical assumption on the given data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DD534E-B9CC-4035-B8BB-8312AFD90D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67696"/>
                <a:ext cx="10515600" cy="4209267"/>
              </a:xfrm>
              <a:blipFill>
                <a:blip r:embed="rId2"/>
                <a:stretch>
                  <a:fillRect l="-928" t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6BDE3-EBD9-4CA6-AD8E-BE7A72A0D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634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694F3-8C78-4A51-8608-4F67425E1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80860"/>
            <a:ext cx="12192000" cy="1096280"/>
          </a:xfrm>
        </p:spPr>
        <p:txBody>
          <a:bodyPr/>
          <a:lstStyle/>
          <a:p>
            <a:r>
              <a:rPr lang="en-US" dirty="0"/>
              <a:t>K-Means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91AD5-6BC8-4C85-B5B2-7BE555AF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620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E33D6-18A1-4A63-9DB9-7E2A0605D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E0DF9-1533-448D-9140-A762FCAD4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247" y="1546000"/>
            <a:ext cx="9313506" cy="4390053"/>
          </a:xfrm>
        </p:spPr>
        <p:txBody>
          <a:bodyPr>
            <a:normAutofit/>
          </a:bodyPr>
          <a:lstStyle/>
          <a:p>
            <a:r>
              <a:rPr lang="en-US" sz="2400" dirty="0"/>
              <a:t>K-means (MacQueen, 1967)</a:t>
            </a:r>
          </a:p>
          <a:p>
            <a:endParaRPr lang="en-US" sz="2400" dirty="0"/>
          </a:p>
          <a:p>
            <a:r>
              <a:rPr lang="en-US" sz="2400" dirty="0"/>
              <a:t>Each cluster has a cluster center, called centroid</a:t>
            </a:r>
          </a:p>
          <a:p>
            <a:endParaRPr lang="en-US" sz="2400" dirty="0"/>
          </a:p>
          <a:p>
            <a:r>
              <a:rPr lang="en-US" sz="2400" dirty="0"/>
              <a:t>K is specified by the user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93ED0-739E-4640-8F40-FA97EFA35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046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A640B-0003-4256-932C-7FABCBA36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01D93-F1EF-4DAE-9F3A-48F982678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k:</a:t>
            </a:r>
          </a:p>
          <a:p>
            <a:pPr lvl="1"/>
            <a:r>
              <a:rPr lang="en-US" dirty="0"/>
              <a:t>Choose </a:t>
            </a:r>
            <a:r>
              <a:rPr lang="en-US" i="1" dirty="0"/>
              <a:t>k </a:t>
            </a:r>
            <a:r>
              <a:rPr lang="en-US" dirty="0"/>
              <a:t>(random) data points (seeds) to be the initial centroids, cluster centers</a:t>
            </a:r>
          </a:p>
          <a:p>
            <a:pPr lvl="1"/>
            <a:r>
              <a:rPr lang="en-US" dirty="0"/>
              <a:t>Assign each data point to the closest centroid</a:t>
            </a:r>
          </a:p>
          <a:p>
            <a:pPr lvl="1"/>
            <a:r>
              <a:rPr lang="en-US" dirty="0"/>
              <a:t>Re-compute the centroids using the current cluster memberships</a:t>
            </a:r>
          </a:p>
          <a:p>
            <a:pPr lvl="1"/>
            <a:r>
              <a:rPr lang="en-US" dirty="0"/>
              <a:t>If a convergence criterion is not met, repeat steps 2 and 3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1C1216-0C03-44BF-8665-06EDCDFB8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421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A7015-79CC-4F90-BF48-92D435A1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the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23C3DB-24AA-430D-8A7A-45CA8E14AE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Similarity measure (distance measure)</a:t>
                </a:r>
              </a:p>
              <a:p>
                <a:pPr lvl="1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2000" dirty="0"/>
                  <a:t>Euclidean distance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sz="2000" dirty="0"/>
              </a:p>
              <a:p>
                <a:pPr lvl="1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2000" dirty="0"/>
                  <a:t>Manhattan distance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23C3DB-24AA-430D-8A7A-45CA8E14AE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0B325D-12CE-468F-B860-1C4FFC97C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0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424AF-1E0E-418C-A4AA-EE9E93002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Stopping Criterion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F3F51F-33E8-4A0E-8A93-3F1C81601D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no (or minimum) re-assignments of data points to different clusters, </a:t>
                </a:r>
                <a:r>
                  <a:rPr lang="en-US" sz="2400" i="1" dirty="0"/>
                  <a:t>or</a:t>
                </a:r>
                <a:endParaRPr lang="en-US" sz="2400" dirty="0"/>
              </a:p>
              <a:p>
                <a:r>
                  <a:rPr lang="en-US" sz="2400" dirty="0"/>
                  <a:t>no (or minimum) change of centroids, or</a:t>
                </a:r>
              </a:p>
              <a:p>
                <a:r>
                  <a:rPr lang="en-US" sz="2400" dirty="0"/>
                  <a:t>minimum decrease in the </a:t>
                </a:r>
                <a:r>
                  <a:rPr lang="en-US" sz="2400" b="1" dirty="0"/>
                  <a:t>sum of squared error</a:t>
                </a:r>
                <a:r>
                  <a:rPr lang="en-US" sz="2400" dirty="0"/>
                  <a:t>(SSE),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r>
                  <a:rPr lang="en-US" sz="2000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is 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cluster,</a:t>
                </a:r>
              </a:p>
              <a:p>
                <a:pPr marL="0" indent="0">
                  <a:buNone/>
                </a:pPr>
                <a:r>
                  <a:rPr lang="en-US" sz="2000" dirty="0"/>
                  <a:t>	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is the centroid of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(the mean vector of all the data points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	-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is the distance between data point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and centroid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F3F51F-33E8-4A0E-8A93-3F1C81601D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89E02-8438-4765-A4C6-6E8458F50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332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F181E-C060-442D-84C1-BE17133C7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Illustrative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7C9B2-255B-4248-A3DF-3F9BC5B28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4DA607-6BC3-47CF-9CD6-4CC8E9D7C6E5}"/>
              </a:ext>
            </a:extLst>
          </p:cNvPr>
          <p:cNvSpPr/>
          <p:nvPr/>
        </p:nvSpPr>
        <p:spPr>
          <a:xfrm>
            <a:off x="3389746" y="4246418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9F61F85-42B6-41CC-9DF8-78EF4432291B}"/>
              </a:ext>
            </a:extLst>
          </p:cNvPr>
          <p:cNvSpPr/>
          <p:nvPr/>
        </p:nvSpPr>
        <p:spPr>
          <a:xfrm>
            <a:off x="1833419" y="4675909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D4FF9E4-6DF6-4D3C-AFFA-B27122E61DE4}"/>
              </a:ext>
            </a:extLst>
          </p:cNvPr>
          <p:cNvSpPr/>
          <p:nvPr/>
        </p:nvSpPr>
        <p:spPr>
          <a:xfrm>
            <a:off x="2738583" y="5137727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09940AF-0A24-4C30-A29A-26612455D0AF}"/>
              </a:ext>
            </a:extLst>
          </p:cNvPr>
          <p:cNvSpPr/>
          <p:nvPr/>
        </p:nvSpPr>
        <p:spPr>
          <a:xfrm>
            <a:off x="5818909" y="2258527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88527E5-C169-444E-B1C4-5D578FF84C07}"/>
              </a:ext>
            </a:extLst>
          </p:cNvPr>
          <p:cNvSpPr/>
          <p:nvPr/>
        </p:nvSpPr>
        <p:spPr>
          <a:xfrm>
            <a:off x="8525164" y="4463471"/>
            <a:ext cx="277091" cy="24707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00717EC-1358-47D2-AA96-0C2D111CD10F}"/>
              </a:ext>
            </a:extLst>
          </p:cNvPr>
          <p:cNvSpPr/>
          <p:nvPr/>
        </p:nvSpPr>
        <p:spPr>
          <a:xfrm>
            <a:off x="9744364" y="5414818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8B5C002-CCED-4A47-AFDE-E1BD79A76AC3}"/>
              </a:ext>
            </a:extLst>
          </p:cNvPr>
          <p:cNvSpPr/>
          <p:nvPr/>
        </p:nvSpPr>
        <p:spPr>
          <a:xfrm>
            <a:off x="10335490" y="4675907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3F34DAC-BA96-4043-A170-6B97AB9BE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382"/>
            <a:ext cx="7964055" cy="4232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Given a set of data points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FFFE17A-356B-4D93-B0B5-FEBA5FE0895A}"/>
              </a:ext>
            </a:extLst>
          </p:cNvPr>
          <p:cNvSpPr/>
          <p:nvPr/>
        </p:nvSpPr>
        <p:spPr>
          <a:xfrm>
            <a:off x="7213601" y="2742580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4DE8045-B0C7-4077-B0DB-7DA4EF616B28}"/>
              </a:ext>
            </a:extLst>
          </p:cNvPr>
          <p:cNvSpPr/>
          <p:nvPr/>
        </p:nvSpPr>
        <p:spPr>
          <a:xfrm>
            <a:off x="6622473" y="3602812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51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F181E-C060-442D-84C1-BE17133C7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Illustrative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7C9B2-255B-4248-A3DF-3F9BC5B28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4DA607-6BC3-47CF-9CD6-4CC8E9D7C6E5}"/>
              </a:ext>
            </a:extLst>
          </p:cNvPr>
          <p:cNvSpPr/>
          <p:nvPr/>
        </p:nvSpPr>
        <p:spPr>
          <a:xfrm>
            <a:off x="3389746" y="4246418"/>
            <a:ext cx="277091" cy="277091"/>
          </a:xfrm>
          <a:prstGeom prst="ellipse">
            <a:avLst/>
          </a:prstGeom>
          <a:solidFill>
            <a:srgbClr val="EF3E4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9F61F85-42B6-41CC-9DF8-78EF4432291B}"/>
              </a:ext>
            </a:extLst>
          </p:cNvPr>
          <p:cNvSpPr/>
          <p:nvPr/>
        </p:nvSpPr>
        <p:spPr>
          <a:xfrm>
            <a:off x="1833419" y="4675909"/>
            <a:ext cx="277091" cy="277091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D4FF9E4-6DF6-4D3C-AFFA-B27122E61DE4}"/>
              </a:ext>
            </a:extLst>
          </p:cNvPr>
          <p:cNvSpPr/>
          <p:nvPr/>
        </p:nvSpPr>
        <p:spPr>
          <a:xfrm>
            <a:off x="2738583" y="5137727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88527E5-C169-444E-B1C4-5D578FF84C07}"/>
              </a:ext>
            </a:extLst>
          </p:cNvPr>
          <p:cNvSpPr/>
          <p:nvPr/>
        </p:nvSpPr>
        <p:spPr>
          <a:xfrm>
            <a:off x="8525164" y="4463471"/>
            <a:ext cx="277091" cy="247073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00717EC-1358-47D2-AA96-0C2D111CD10F}"/>
              </a:ext>
            </a:extLst>
          </p:cNvPr>
          <p:cNvSpPr/>
          <p:nvPr/>
        </p:nvSpPr>
        <p:spPr>
          <a:xfrm>
            <a:off x="9744364" y="5414818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8B5C002-CCED-4A47-AFDE-E1BD79A76AC3}"/>
              </a:ext>
            </a:extLst>
          </p:cNvPr>
          <p:cNvSpPr/>
          <p:nvPr/>
        </p:nvSpPr>
        <p:spPr>
          <a:xfrm>
            <a:off x="10335490" y="4675907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3F34DAC-BA96-4043-A170-6B97AB9BE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382"/>
            <a:ext cx="7964055" cy="4232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Select initial centers at random (k=3)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2C4AB57-7027-4ACF-BCA8-B182172112EA}"/>
              </a:ext>
            </a:extLst>
          </p:cNvPr>
          <p:cNvSpPr/>
          <p:nvPr/>
        </p:nvSpPr>
        <p:spPr>
          <a:xfrm>
            <a:off x="6622473" y="3602812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30E95F-C781-41C1-A833-986B73972DBF}"/>
              </a:ext>
            </a:extLst>
          </p:cNvPr>
          <p:cNvSpPr/>
          <p:nvPr/>
        </p:nvSpPr>
        <p:spPr>
          <a:xfrm>
            <a:off x="5818909" y="2258527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618E833-E7E2-4DD0-B779-8C945AE8295A}"/>
              </a:ext>
            </a:extLst>
          </p:cNvPr>
          <p:cNvSpPr/>
          <p:nvPr/>
        </p:nvSpPr>
        <p:spPr>
          <a:xfrm>
            <a:off x="7213601" y="2742580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67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F181E-C060-442D-84C1-BE17133C7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Illustrative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7C9B2-255B-4248-A3DF-3F9BC5B28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4DA607-6BC3-47CF-9CD6-4CC8E9D7C6E5}"/>
              </a:ext>
            </a:extLst>
          </p:cNvPr>
          <p:cNvSpPr/>
          <p:nvPr/>
        </p:nvSpPr>
        <p:spPr>
          <a:xfrm>
            <a:off x="3389746" y="4246418"/>
            <a:ext cx="277091" cy="277091"/>
          </a:xfrm>
          <a:prstGeom prst="ellipse">
            <a:avLst/>
          </a:prstGeom>
          <a:solidFill>
            <a:srgbClr val="EF3E4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9F61F85-42B6-41CC-9DF8-78EF4432291B}"/>
              </a:ext>
            </a:extLst>
          </p:cNvPr>
          <p:cNvSpPr/>
          <p:nvPr/>
        </p:nvSpPr>
        <p:spPr>
          <a:xfrm>
            <a:off x="1833419" y="4675909"/>
            <a:ext cx="277091" cy="277091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D4FF9E4-6DF6-4D3C-AFFA-B27122E61DE4}"/>
              </a:ext>
            </a:extLst>
          </p:cNvPr>
          <p:cNvSpPr/>
          <p:nvPr/>
        </p:nvSpPr>
        <p:spPr>
          <a:xfrm>
            <a:off x="2738583" y="5137727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90B95D7-3521-4F84-9F0A-2973F140C004}"/>
              </a:ext>
            </a:extLst>
          </p:cNvPr>
          <p:cNvSpPr/>
          <p:nvPr/>
        </p:nvSpPr>
        <p:spPr>
          <a:xfrm>
            <a:off x="6622473" y="3602812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88527E5-C169-444E-B1C4-5D578FF84C07}"/>
              </a:ext>
            </a:extLst>
          </p:cNvPr>
          <p:cNvSpPr/>
          <p:nvPr/>
        </p:nvSpPr>
        <p:spPr>
          <a:xfrm>
            <a:off x="8525164" y="4463471"/>
            <a:ext cx="277091" cy="247073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00717EC-1358-47D2-AA96-0C2D111CD10F}"/>
              </a:ext>
            </a:extLst>
          </p:cNvPr>
          <p:cNvSpPr/>
          <p:nvPr/>
        </p:nvSpPr>
        <p:spPr>
          <a:xfrm>
            <a:off x="9744364" y="5414818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8B5C002-CCED-4A47-AFDE-E1BD79A76AC3}"/>
              </a:ext>
            </a:extLst>
          </p:cNvPr>
          <p:cNvSpPr/>
          <p:nvPr/>
        </p:nvSpPr>
        <p:spPr>
          <a:xfrm>
            <a:off x="10335490" y="4675907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3F34DAC-BA96-4043-A170-6B97AB9BE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382"/>
            <a:ext cx="7964055" cy="4232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Assign each point to its nearest center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A06E07-AB6C-4CA3-8E36-913992E0BC4B}"/>
              </a:ext>
            </a:extLst>
          </p:cNvPr>
          <p:cNvCxnSpPr>
            <a:cxnSpLocks/>
            <a:stCxn id="19" idx="3"/>
            <a:endCxn id="5" idx="7"/>
          </p:cNvCxnSpPr>
          <p:nvPr/>
        </p:nvCxnSpPr>
        <p:spPr>
          <a:xfrm flipH="1">
            <a:off x="3626258" y="2495039"/>
            <a:ext cx="2233230" cy="179195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1E072C-1939-470D-83D9-3ED444DEF7FA}"/>
              </a:ext>
            </a:extLst>
          </p:cNvPr>
          <p:cNvCxnSpPr>
            <a:cxnSpLocks/>
            <a:stCxn id="7" idx="1"/>
            <a:endCxn id="6" idx="5"/>
          </p:cNvCxnSpPr>
          <p:nvPr/>
        </p:nvCxnSpPr>
        <p:spPr>
          <a:xfrm flipH="1" flipV="1">
            <a:off x="2069931" y="4912421"/>
            <a:ext cx="709231" cy="265885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0CC683B-B7B5-4B03-937E-8102906A659B}"/>
              </a:ext>
            </a:extLst>
          </p:cNvPr>
          <p:cNvSpPr/>
          <p:nvPr/>
        </p:nvSpPr>
        <p:spPr>
          <a:xfrm>
            <a:off x="5818909" y="2258527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1A4FFC5-C197-4863-A3D8-8A3C200CEA5A}"/>
              </a:ext>
            </a:extLst>
          </p:cNvPr>
          <p:cNvCxnSpPr>
            <a:cxnSpLocks/>
            <a:stCxn id="35" idx="5"/>
            <a:endCxn id="11" idx="1"/>
          </p:cNvCxnSpPr>
          <p:nvPr/>
        </p:nvCxnSpPr>
        <p:spPr>
          <a:xfrm>
            <a:off x="7450113" y="2979092"/>
            <a:ext cx="1115630" cy="152056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5DD974-E2DE-401D-BDEE-4278732F2265}"/>
              </a:ext>
            </a:extLst>
          </p:cNvPr>
          <p:cNvCxnSpPr>
            <a:cxnSpLocks/>
            <a:stCxn id="10" idx="5"/>
            <a:endCxn id="11" idx="1"/>
          </p:cNvCxnSpPr>
          <p:nvPr/>
        </p:nvCxnSpPr>
        <p:spPr>
          <a:xfrm>
            <a:off x="6858985" y="3839324"/>
            <a:ext cx="1706758" cy="66033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62FCBA6-66AE-4B50-8EA3-EA7A7FD1166C}"/>
              </a:ext>
            </a:extLst>
          </p:cNvPr>
          <p:cNvCxnSpPr>
            <a:cxnSpLocks/>
            <a:stCxn id="13" idx="2"/>
            <a:endCxn id="11" idx="6"/>
          </p:cNvCxnSpPr>
          <p:nvPr/>
        </p:nvCxnSpPr>
        <p:spPr>
          <a:xfrm flipH="1" flipV="1">
            <a:off x="8802255" y="4587008"/>
            <a:ext cx="1533235" cy="227445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C74254F-1D75-464F-A00D-F02455E71213}"/>
              </a:ext>
            </a:extLst>
          </p:cNvPr>
          <p:cNvCxnSpPr>
            <a:cxnSpLocks/>
            <a:stCxn id="12" idx="1"/>
            <a:endCxn id="11" idx="6"/>
          </p:cNvCxnSpPr>
          <p:nvPr/>
        </p:nvCxnSpPr>
        <p:spPr>
          <a:xfrm flipH="1" flipV="1">
            <a:off x="8802255" y="4587008"/>
            <a:ext cx="982688" cy="868389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7F7C27A8-8866-4F44-8ECA-0F9E57B9633A}"/>
              </a:ext>
            </a:extLst>
          </p:cNvPr>
          <p:cNvSpPr/>
          <p:nvPr/>
        </p:nvSpPr>
        <p:spPr>
          <a:xfrm>
            <a:off x="7213601" y="2742580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91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F181E-C060-442D-84C1-BE17133C7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Illustrative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7C9B2-255B-4248-A3DF-3F9BC5B28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4DA607-6BC3-47CF-9CD6-4CC8E9D7C6E5}"/>
              </a:ext>
            </a:extLst>
          </p:cNvPr>
          <p:cNvSpPr/>
          <p:nvPr/>
        </p:nvSpPr>
        <p:spPr>
          <a:xfrm>
            <a:off x="3389746" y="4246418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9F61F85-42B6-41CC-9DF8-78EF4432291B}"/>
              </a:ext>
            </a:extLst>
          </p:cNvPr>
          <p:cNvSpPr/>
          <p:nvPr/>
        </p:nvSpPr>
        <p:spPr>
          <a:xfrm>
            <a:off x="1833419" y="4675909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D4FF9E4-6DF6-4D3C-AFFA-B27122E61DE4}"/>
              </a:ext>
            </a:extLst>
          </p:cNvPr>
          <p:cNvSpPr/>
          <p:nvPr/>
        </p:nvSpPr>
        <p:spPr>
          <a:xfrm>
            <a:off x="2738583" y="5137727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90B95D7-3521-4F84-9F0A-2973F140C004}"/>
              </a:ext>
            </a:extLst>
          </p:cNvPr>
          <p:cNvSpPr/>
          <p:nvPr/>
        </p:nvSpPr>
        <p:spPr>
          <a:xfrm>
            <a:off x="6622473" y="3602812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88527E5-C169-444E-B1C4-5D578FF84C07}"/>
              </a:ext>
            </a:extLst>
          </p:cNvPr>
          <p:cNvSpPr/>
          <p:nvPr/>
        </p:nvSpPr>
        <p:spPr>
          <a:xfrm>
            <a:off x="8525164" y="4463471"/>
            <a:ext cx="277091" cy="247073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00717EC-1358-47D2-AA96-0C2D111CD10F}"/>
              </a:ext>
            </a:extLst>
          </p:cNvPr>
          <p:cNvSpPr/>
          <p:nvPr/>
        </p:nvSpPr>
        <p:spPr>
          <a:xfrm>
            <a:off x="9744364" y="5414818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8B5C002-CCED-4A47-AFDE-E1BD79A76AC3}"/>
              </a:ext>
            </a:extLst>
          </p:cNvPr>
          <p:cNvSpPr/>
          <p:nvPr/>
        </p:nvSpPr>
        <p:spPr>
          <a:xfrm>
            <a:off x="10335490" y="4675907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3F34DAC-BA96-4043-A170-6B97AB9BE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382"/>
            <a:ext cx="7964055" cy="4232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Recompute optimal centers given a fixed clustering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A06E07-AB6C-4CA3-8E36-913992E0BC4B}"/>
              </a:ext>
            </a:extLst>
          </p:cNvPr>
          <p:cNvCxnSpPr>
            <a:cxnSpLocks/>
            <a:stCxn id="19" idx="3"/>
            <a:endCxn id="22" idx="7"/>
          </p:cNvCxnSpPr>
          <p:nvPr/>
        </p:nvCxnSpPr>
        <p:spPr>
          <a:xfrm flipH="1">
            <a:off x="4820226" y="2495039"/>
            <a:ext cx="1039262" cy="83599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1E072C-1939-470D-83D9-3ED444DEF7FA}"/>
              </a:ext>
            </a:extLst>
          </p:cNvPr>
          <p:cNvCxnSpPr>
            <a:cxnSpLocks/>
            <a:stCxn id="7" idx="1"/>
            <a:endCxn id="32" idx="6"/>
          </p:cNvCxnSpPr>
          <p:nvPr/>
        </p:nvCxnSpPr>
        <p:spPr>
          <a:xfrm flipH="1" flipV="1">
            <a:off x="2554517" y="5039761"/>
            <a:ext cx="224645" cy="138545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0CC683B-B7B5-4B03-937E-8102906A659B}"/>
              </a:ext>
            </a:extLst>
          </p:cNvPr>
          <p:cNvSpPr/>
          <p:nvPr/>
        </p:nvSpPr>
        <p:spPr>
          <a:xfrm>
            <a:off x="5818909" y="2258527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1A4FFC5-C197-4863-A3D8-8A3C200CEA5A}"/>
              </a:ext>
            </a:extLst>
          </p:cNvPr>
          <p:cNvCxnSpPr>
            <a:cxnSpLocks/>
            <a:stCxn id="37" idx="5"/>
            <a:endCxn id="11" idx="1"/>
          </p:cNvCxnSpPr>
          <p:nvPr/>
        </p:nvCxnSpPr>
        <p:spPr>
          <a:xfrm>
            <a:off x="7450113" y="2979092"/>
            <a:ext cx="1115630" cy="152056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5DD974-E2DE-401D-BDEE-4278732F2265}"/>
              </a:ext>
            </a:extLst>
          </p:cNvPr>
          <p:cNvCxnSpPr>
            <a:cxnSpLocks/>
            <a:stCxn id="10" idx="5"/>
            <a:endCxn id="11" idx="1"/>
          </p:cNvCxnSpPr>
          <p:nvPr/>
        </p:nvCxnSpPr>
        <p:spPr>
          <a:xfrm>
            <a:off x="6858985" y="3839324"/>
            <a:ext cx="1706758" cy="66033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62FCBA6-66AE-4B50-8EA3-EA7A7FD1166C}"/>
              </a:ext>
            </a:extLst>
          </p:cNvPr>
          <p:cNvCxnSpPr>
            <a:cxnSpLocks/>
            <a:stCxn id="13" idx="2"/>
            <a:endCxn id="11" idx="6"/>
          </p:cNvCxnSpPr>
          <p:nvPr/>
        </p:nvCxnSpPr>
        <p:spPr>
          <a:xfrm flipH="1" flipV="1">
            <a:off x="8802255" y="4587008"/>
            <a:ext cx="1533235" cy="227445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C74254F-1D75-464F-A00D-F02455E71213}"/>
              </a:ext>
            </a:extLst>
          </p:cNvPr>
          <p:cNvCxnSpPr>
            <a:cxnSpLocks/>
            <a:stCxn id="12" idx="1"/>
            <a:endCxn id="11" idx="6"/>
          </p:cNvCxnSpPr>
          <p:nvPr/>
        </p:nvCxnSpPr>
        <p:spPr>
          <a:xfrm flipH="1" flipV="1">
            <a:off x="8802255" y="4587008"/>
            <a:ext cx="982688" cy="868389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D3A5A39-031B-48E4-AF8F-8998ACB37CBD}"/>
              </a:ext>
            </a:extLst>
          </p:cNvPr>
          <p:cNvSpPr/>
          <p:nvPr/>
        </p:nvSpPr>
        <p:spPr>
          <a:xfrm>
            <a:off x="4583714" y="3290454"/>
            <a:ext cx="277091" cy="277091"/>
          </a:xfrm>
          <a:prstGeom prst="ellipse">
            <a:avLst/>
          </a:prstGeom>
          <a:solidFill>
            <a:srgbClr val="EF3E4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AB570E1-AB05-4AF8-90E4-959B93203066}"/>
              </a:ext>
            </a:extLst>
          </p:cNvPr>
          <p:cNvCxnSpPr>
            <a:cxnSpLocks/>
            <a:stCxn id="5" idx="7"/>
            <a:endCxn id="22" idx="3"/>
          </p:cNvCxnSpPr>
          <p:nvPr/>
        </p:nvCxnSpPr>
        <p:spPr>
          <a:xfrm flipV="1">
            <a:off x="3626258" y="3526966"/>
            <a:ext cx="998035" cy="76003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29435D1-33C3-44F2-803D-C4323A2EDBA2}"/>
              </a:ext>
            </a:extLst>
          </p:cNvPr>
          <p:cNvSpPr/>
          <p:nvPr/>
        </p:nvSpPr>
        <p:spPr>
          <a:xfrm>
            <a:off x="2277426" y="4901215"/>
            <a:ext cx="277091" cy="277091"/>
          </a:xfrm>
          <a:prstGeom prst="ellipse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B8B78D2-BECC-4A70-B1C8-F04FA9CE376B}"/>
              </a:ext>
            </a:extLst>
          </p:cNvPr>
          <p:cNvCxnSpPr>
            <a:cxnSpLocks/>
            <a:stCxn id="6" idx="6"/>
            <a:endCxn id="32" idx="1"/>
          </p:cNvCxnSpPr>
          <p:nvPr/>
        </p:nvCxnSpPr>
        <p:spPr>
          <a:xfrm>
            <a:off x="2110510" y="4814455"/>
            <a:ext cx="207495" cy="127339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E24DAEE3-ED77-468B-9DAF-4FBB46E3E9D2}"/>
              </a:ext>
            </a:extLst>
          </p:cNvPr>
          <p:cNvSpPr/>
          <p:nvPr/>
        </p:nvSpPr>
        <p:spPr>
          <a:xfrm>
            <a:off x="7213601" y="2742580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86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3432" y="2194560"/>
            <a:ext cx="7562088" cy="319485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dirty="0"/>
              <a:t>Overview of Unsupervised Learning</a:t>
            </a:r>
          </a:p>
          <a:p>
            <a:pPr>
              <a:spcBef>
                <a:spcPts val="1800"/>
              </a:spcBef>
            </a:pPr>
            <a:r>
              <a:rPr lang="en-US" dirty="0"/>
              <a:t>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568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F181E-C060-442D-84C1-BE17133C7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Illustrative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7C9B2-255B-4248-A3DF-3F9BC5B28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4DA607-6BC3-47CF-9CD6-4CC8E9D7C6E5}"/>
              </a:ext>
            </a:extLst>
          </p:cNvPr>
          <p:cNvSpPr/>
          <p:nvPr/>
        </p:nvSpPr>
        <p:spPr>
          <a:xfrm>
            <a:off x="3389746" y="4246418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9F61F85-42B6-41CC-9DF8-78EF4432291B}"/>
              </a:ext>
            </a:extLst>
          </p:cNvPr>
          <p:cNvSpPr/>
          <p:nvPr/>
        </p:nvSpPr>
        <p:spPr>
          <a:xfrm>
            <a:off x="1833419" y="4675909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D4FF9E4-6DF6-4D3C-AFFA-B27122E61DE4}"/>
              </a:ext>
            </a:extLst>
          </p:cNvPr>
          <p:cNvSpPr/>
          <p:nvPr/>
        </p:nvSpPr>
        <p:spPr>
          <a:xfrm>
            <a:off x="2738583" y="5137727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90B95D7-3521-4F84-9F0A-2973F140C004}"/>
              </a:ext>
            </a:extLst>
          </p:cNvPr>
          <p:cNvSpPr/>
          <p:nvPr/>
        </p:nvSpPr>
        <p:spPr>
          <a:xfrm>
            <a:off x="6622473" y="3602812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88527E5-C169-444E-B1C4-5D578FF84C07}"/>
              </a:ext>
            </a:extLst>
          </p:cNvPr>
          <p:cNvSpPr/>
          <p:nvPr/>
        </p:nvSpPr>
        <p:spPr>
          <a:xfrm>
            <a:off x="8525164" y="4463471"/>
            <a:ext cx="277091" cy="247073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00717EC-1358-47D2-AA96-0C2D111CD10F}"/>
              </a:ext>
            </a:extLst>
          </p:cNvPr>
          <p:cNvSpPr/>
          <p:nvPr/>
        </p:nvSpPr>
        <p:spPr>
          <a:xfrm>
            <a:off x="9744364" y="5414818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8B5C002-CCED-4A47-AFDE-E1BD79A76AC3}"/>
              </a:ext>
            </a:extLst>
          </p:cNvPr>
          <p:cNvSpPr/>
          <p:nvPr/>
        </p:nvSpPr>
        <p:spPr>
          <a:xfrm>
            <a:off x="10335490" y="4675907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3F34DAC-BA96-4043-A170-6B97AB9BE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382"/>
            <a:ext cx="7964055" cy="4232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Assign each point to its nearest center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A06E07-AB6C-4CA3-8E36-913992E0BC4B}"/>
              </a:ext>
            </a:extLst>
          </p:cNvPr>
          <p:cNvCxnSpPr>
            <a:cxnSpLocks/>
            <a:stCxn id="19" idx="3"/>
            <a:endCxn id="22" idx="7"/>
          </p:cNvCxnSpPr>
          <p:nvPr/>
        </p:nvCxnSpPr>
        <p:spPr>
          <a:xfrm flipH="1">
            <a:off x="4820226" y="2495039"/>
            <a:ext cx="1039262" cy="83599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1E072C-1939-470D-83D9-3ED444DEF7FA}"/>
              </a:ext>
            </a:extLst>
          </p:cNvPr>
          <p:cNvCxnSpPr>
            <a:cxnSpLocks/>
            <a:stCxn id="7" idx="1"/>
            <a:endCxn id="32" idx="6"/>
          </p:cNvCxnSpPr>
          <p:nvPr/>
        </p:nvCxnSpPr>
        <p:spPr>
          <a:xfrm flipH="1" flipV="1">
            <a:off x="2554517" y="5039761"/>
            <a:ext cx="224645" cy="138545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0CC683B-B7B5-4B03-937E-8102906A659B}"/>
              </a:ext>
            </a:extLst>
          </p:cNvPr>
          <p:cNvSpPr/>
          <p:nvPr/>
        </p:nvSpPr>
        <p:spPr>
          <a:xfrm>
            <a:off x="5818909" y="2258527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1A4FFC5-C197-4863-A3D8-8A3C200CEA5A}"/>
              </a:ext>
            </a:extLst>
          </p:cNvPr>
          <p:cNvCxnSpPr>
            <a:cxnSpLocks/>
            <a:stCxn id="27" idx="5"/>
            <a:endCxn id="11" idx="1"/>
          </p:cNvCxnSpPr>
          <p:nvPr/>
        </p:nvCxnSpPr>
        <p:spPr>
          <a:xfrm>
            <a:off x="7450113" y="2979092"/>
            <a:ext cx="1115630" cy="152056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5DD974-E2DE-401D-BDEE-4278732F2265}"/>
              </a:ext>
            </a:extLst>
          </p:cNvPr>
          <p:cNvCxnSpPr>
            <a:cxnSpLocks/>
            <a:stCxn id="10" idx="2"/>
            <a:endCxn id="22" idx="6"/>
          </p:cNvCxnSpPr>
          <p:nvPr/>
        </p:nvCxnSpPr>
        <p:spPr>
          <a:xfrm flipH="1" flipV="1">
            <a:off x="4860805" y="3429000"/>
            <a:ext cx="1761668" cy="31235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62FCBA6-66AE-4B50-8EA3-EA7A7FD1166C}"/>
              </a:ext>
            </a:extLst>
          </p:cNvPr>
          <p:cNvCxnSpPr>
            <a:cxnSpLocks/>
            <a:stCxn id="13" idx="2"/>
            <a:endCxn id="11" idx="6"/>
          </p:cNvCxnSpPr>
          <p:nvPr/>
        </p:nvCxnSpPr>
        <p:spPr>
          <a:xfrm flipH="1" flipV="1">
            <a:off x="8802255" y="4587008"/>
            <a:ext cx="1533235" cy="227445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C74254F-1D75-464F-A00D-F02455E71213}"/>
              </a:ext>
            </a:extLst>
          </p:cNvPr>
          <p:cNvCxnSpPr>
            <a:cxnSpLocks/>
            <a:stCxn id="12" idx="1"/>
            <a:endCxn id="11" idx="6"/>
          </p:cNvCxnSpPr>
          <p:nvPr/>
        </p:nvCxnSpPr>
        <p:spPr>
          <a:xfrm flipH="1" flipV="1">
            <a:off x="8802255" y="4587008"/>
            <a:ext cx="982688" cy="868389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D3A5A39-031B-48E4-AF8F-8998ACB37CBD}"/>
              </a:ext>
            </a:extLst>
          </p:cNvPr>
          <p:cNvSpPr/>
          <p:nvPr/>
        </p:nvSpPr>
        <p:spPr>
          <a:xfrm>
            <a:off x="4583714" y="3290454"/>
            <a:ext cx="277091" cy="277091"/>
          </a:xfrm>
          <a:prstGeom prst="ellipse">
            <a:avLst/>
          </a:prstGeom>
          <a:solidFill>
            <a:srgbClr val="EF3E4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AB570E1-AB05-4AF8-90E4-959B93203066}"/>
              </a:ext>
            </a:extLst>
          </p:cNvPr>
          <p:cNvCxnSpPr>
            <a:cxnSpLocks/>
            <a:stCxn id="5" idx="3"/>
            <a:endCxn id="32" idx="7"/>
          </p:cNvCxnSpPr>
          <p:nvPr/>
        </p:nvCxnSpPr>
        <p:spPr>
          <a:xfrm flipH="1">
            <a:off x="2513938" y="4482930"/>
            <a:ext cx="916387" cy="45886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29435D1-33C3-44F2-803D-C4323A2EDBA2}"/>
              </a:ext>
            </a:extLst>
          </p:cNvPr>
          <p:cNvSpPr/>
          <p:nvPr/>
        </p:nvSpPr>
        <p:spPr>
          <a:xfrm>
            <a:off x="2277426" y="4901215"/>
            <a:ext cx="277091" cy="277091"/>
          </a:xfrm>
          <a:prstGeom prst="ellipse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B8B78D2-BECC-4A70-B1C8-F04FA9CE376B}"/>
              </a:ext>
            </a:extLst>
          </p:cNvPr>
          <p:cNvCxnSpPr>
            <a:cxnSpLocks/>
            <a:stCxn id="6" idx="6"/>
            <a:endCxn id="32" idx="1"/>
          </p:cNvCxnSpPr>
          <p:nvPr/>
        </p:nvCxnSpPr>
        <p:spPr>
          <a:xfrm>
            <a:off x="2110510" y="4814455"/>
            <a:ext cx="207495" cy="127339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DCE233AD-0F3F-4500-92D5-5762215C3683}"/>
              </a:ext>
            </a:extLst>
          </p:cNvPr>
          <p:cNvSpPr/>
          <p:nvPr/>
        </p:nvSpPr>
        <p:spPr>
          <a:xfrm>
            <a:off x="7213601" y="2742580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97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F181E-C060-442D-84C1-BE17133C7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Illustrative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7C9B2-255B-4248-A3DF-3F9BC5B28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4DA607-6BC3-47CF-9CD6-4CC8E9D7C6E5}"/>
              </a:ext>
            </a:extLst>
          </p:cNvPr>
          <p:cNvSpPr/>
          <p:nvPr/>
        </p:nvSpPr>
        <p:spPr>
          <a:xfrm>
            <a:off x="3389746" y="4246418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9F61F85-42B6-41CC-9DF8-78EF4432291B}"/>
              </a:ext>
            </a:extLst>
          </p:cNvPr>
          <p:cNvSpPr/>
          <p:nvPr/>
        </p:nvSpPr>
        <p:spPr>
          <a:xfrm>
            <a:off x="1833419" y="4675909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D4FF9E4-6DF6-4D3C-AFFA-B27122E61DE4}"/>
              </a:ext>
            </a:extLst>
          </p:cNvPr>
          <p:cNvSpPr/>
          <p:nvPr/>
        </p:nvSpPr>
        <p:spPr>
          <a:xfrm>
            <a:off x="2738583" y="5137727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90B95D7-3521-4F84-9F0A-2973F140C004}"/>
              </a:ext>
            </a:extLst>
          </p:cNvPr>
          <p:cNvSpPr/>
          <p:nvPr/>
        </p:nvSpPr>
        <p:spPr>
          <a:xfrm>
            <a:off x="6622473" y="3602812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88527E5-C169-444E-B1C4-5D578FF84C07}"/>
              </a:ext>
            </a:extLst>
          </p:cNvPr>
          <p:cNvSpPr/>
          <p:nvPr/>
        </p:nvSpPr>
        <p:spPr>
          <a:xfrm>
            <a:off x="8525164" y="4463471"/>
            <a:ext cx="277091" cy="247073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00717EC-1358-47D2-AA96-0C2D111CD10F}"/>
              </a:ext>
            </a:extLst>
          </p:cNvPr>
          <p:cNvSpPr/>
          <p:nvPr/>
        </p:nvSpPr>
        <p:spPr>
          <a:xfrm>
            <a:off x="9744364" y="5414818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8B5C002-CCED-4A47-AFDE-E1BD79A76AC3}"/>
              </a:ext>
            </a:extLst>
          </p:cNvPr>
          <p:cNvSpPr/>
          <p:nvPr/>
        </p:nvSpPr>
        <p:spPr>
          <a:xfrm>
            <a:off x="10335490" y="4675907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3F34DAC-BA96-4043-A170-6B97AB9BE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382"/>
            <a:ext cx="7964055" cy="4232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Recompute optimal centers given a fixed clustering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A06E07-AB6C-4CA3-8E36-913992E0BC4B}"/>
              </a:ext>
            </a:extLst>
          </p:cNvPr>
          <p:cNvCxnSpPr>
            <a:cxnSpLocks/>
            <a:stCxn id="19" idx="5"/>
            <a:endCxn id="22" idx="1"/>
          </p:cNvCxnSpPr>
          <p:nvPr/>
        </p:nvCxnSpPr>
        <p:spPr>
          <a:xfrm>
            <a:off x="6055421" y="2495039"/>
            <a:ext cx="221674" cy="47234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1E072C-1939-470D-83D9-3ED444DEF7FA}"/>
              </a:ext>
            </a:extLst>
          </p:cNvPr>
          <p:cNvCxnSpPr>
            <a:cxnSpLocks/>
            <a:stCxn id="7" idx="0"/>
            <a:endCxn id="32" idx="4"/>
          </p:cNvCxnSpPr>
          <p:nvPr/>
        </p:nvCxnSpPr>
        <p:spPr>
          <a:xfrm flipH="1" flipV="1">
            <a:off x="2726376" y="4839275"/>
            <a:ext cx="150753" cy="29845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0CC683B-B7B5-4B03-937E-8102906A659B}"/>
              </a:ext>
            </a:extLst>
          </p:cNvPr>
          <p:cNvSpPr/>
          <p:nvPr/>
        </p:nvSpPr>
        <p:spPr>
          <a:xfrm>
            <a:off x="5818909" y="2258527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1A4FFC5-C197-4863-A3D8-8A3C200CEA5A}"/>
              </a:ext>
            </a:extLst>
          </p:cNvPr>
          <p:cNvCxnSpPr>
            <a:cxnSpLocks/>
            <a:stCxn id="27" idx="5"/>
            <a:endCxn id="11" idx="1"/>
          </p:cNvCxnSpPr>
          <p:nvPr/>
        </p:nvCxnSpPr>
        <p:spPr>
          <a:xfrm>
            <a:off x="7450113" y="2979092"/>
            <a:ext cx="1115630" cy="152056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5DD974-E2DE-401D-BDEE-4278732F2265}"/>
              </a:ext>
            </a:extLst>
          </p:cNvPr>
          <p:cNvCxnSpPr>
            <a:cxnSpLocks/>
            <a:stCxn id="10" idx="0"/>
            <a:endCxn id="22" idx="5"/>
          </p:cNvCxnSpPr>
          <p:nvPr/>
        </p:nvCxnSpPr>
        <p:spPr>
          <a:xfrm flipH="1" flipV="1">
            <a:off x="6473028" y="3163315"/>
            <a:ext cx="287991" cy="43949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62FCBA6-66AE-4B50-8EA3-EA7A7FD1166C}"/>
              </a:ext>
            </a:extLst>
          </p:cNvPr>
          <p:cNvCxnSpPr>
            <a:cxnSpLocks/>
            <a:stCxn id="13" idx="2"/>
            <a:endCxn id="11" idx="6"/>
          </p:cNvCxnSpPr>
          <p:nvPr/>
        </p:nvCxnSpPr>
        <p:spPr>
          <a:xfrm flipH="1" flipV="1">
            <a:off x="8802255" y="4587008"/>
            <a:ext cx="1533235" cy="227445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C74254F-1D75-464F-A00D-F02455E71213}"/>
              </a:ext>
            </a:extLst>
          </p:cNvPr>
          <p:cNvCxnSpPr>
            <a:cxnSpLocks/>
            <a:stCxn id="12" idx="1"/>
            <a:endCxn id="11" idx="6"/>
          </p:cNvCxnSpPr>
          <p:nvPr/>
        </p:nvCxnSpPr>
        <p:spPr>
          <a:xfrm flipH="1" flipV="1">
            <a:off x="8802255" y="4587008"/>
            <a:ext cx="982688" cy="868389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D3A5A39-031B-48E4-AF8F-8998ACB37CBD}"/>
              </a:ext>
            </a:extLst>
          </p:cNvPr>
          <p:cNvSpPr/>
          <p:nvPr/>
        </p:nvSpPr>
        <p:spPr>
          <a:xfrm>
            <a:off x="6236516" y="2926803"/>
            <a:ext cx="277091" cy="277091"/>
          </a:xfrm>
          <a:prstGeom prst="ellipse">
            <a:avLst/>
          </a:prstGeom>
          <a:solidFill>
            <a:srgbClr val="EF3E4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AB570E1-AB05-4AF8-90E4-959B93203066}"/>
              </a:ext>
            </a:extLst>
          </p:cNvPr>
          <p:cNvCxnSpPr>
            <a:cxnSpLocks/>
            <a:stCxn id="5" idx="3"/>
            <a:endCxn id="32" idx="7"/>
          </p:cNvCxnSpPr>
          <p:nvPr/>
        </p:nvCxnSpPr>
        <p:spPr>
          <a:xfrm flipH="1">
            <a:off x="2824342" y="4482930"/>
            <a:ext cx="605983" cy="11983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29435D1-33C3-44F2-803D-C4323A2EDBA2}"/>
              </a:ext>
            </a:extLst>
          </p:cNvPr>
          <p:cNvSpPr/>
          <p:nvPr/>
        </p:nvSpPr>
        <p:spPr>
          <a:xfrm>
            <a:off x="2587830" y="4562184"/>
            <a:ext cx="277091" cy="277091"/>
          </a:xfrm>
          <a:prstGeom prst="ellipse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B8B78D2-BECC-4A70-B1C8-F04FA9CE376B}"/>
              </a:ext>
            </a:extLst>
          </p:cNvPr>
          <p:cNvCxnSpPr>
            <a:cxnSpLocks/>
            <a:stCxn id="6" idx="6"/>
            <a:endCxn id="32" idx="1"/>
          </p:cNvCxnSpPr>
          <p:nvPr/>
        </p:nvCxnSpPr>
        <p:spPr>
          <a:xfrm flipV="1">
            <a:off x="2110510" y="4602763"/>
            <a:ext cx="517899" cy="21169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DCE233AD-0F3F-4500-92D5-5762215C3683}"/>
              </a:ext>
            </a:extLst>
          </p:cNvPr>
          <p:cNvSpPr/>
          <p:nvPr/>
        </p:nvSpPr>
        <p:spPr>
          <a:xfrm>
            <a:off x="7213601" y="2742580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51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F181E-C060-442D-84C1-BE17133C7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Illustrative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7C9B2-255B-4248-A3DF-3F9BC5B28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4DA607-6BC3-47CF-9CD6-4CC8E9D7C6E5}"/>
              </a:ext>
            </a:extLst>
          </p:cNvPr>
          <p:cNvSpPr/>
          <p:nvPr/>
        </p:nvSpPr>
        <p:spPr>
          <a:xfrm>
            <a:off x="3389746" y="4246418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9F61F85-42B6-41CC-9DF8-78EF4432291B}"/>
              </a:ext>
            </a:extLst>
          </p:cNvPr>
          <p:cNvSpPr/>
          <p:nvPr/>
        </p:nvSpPr>
        <p:spPr>
          <a:xfrm>
            <a:off x="1833419" y="4675909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D4FF9E4-6DF6-4D3C-AFFA-B27122E61DE4}"/>
              </a:ext>
            </a:extLst>
          </p:cNvPr>
          <p:cNvSpPr/>
          <p:nvPr/>
        </p:nvSpPr>
        <p:spPr>
          <a:xfrm>
            <a:off x="2738583" y="5137727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90B95D7-3521-4F84-9F0A-2973F140C004}"/>
              </a:ext>
            </a:extLst>
          </p:cNvPr>
          <p:cNvSpPr/>
          <p:nvPr/>
        </p:nvSpPr>
        <p:spPr>
          <a:xfrm>
            <a:off x="6622473" y="3602812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88527E5-C169-444E-B1C4-5D578FF84C07}"/>
              </a:ext>
            </a:extLst>
          </p:cNvPr>
          <p:cNvSpPr/>
          <p:nvPr/>
        </p:nvSpPr>
        <p:spPr>
          <a:xfrm>
            <a:off x="8525164" y="4463471"/>
            <a:ext cx="277091" cy="247073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00717EC-1358-47D2-AA96-0C2D111CD10F}"/>
              </a:ext>
            </a:extLst>
          </p:cNvPr>
          <p:cNvSpPr/>
          <p:nvPr/>
        </p:nvSpPr>
        <p:spPr>
          <a:xfrm>
            <a:off x="9744364" y="5414818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8B5C002-CCED-4A47-AFDE-E1BD79A76AC3}"/>
              </a:ext>
            </a:extLst>
          </p:cNvPr>
          <p:cNvSpPr/>
          <p:nvPr/>
        </p:nvSpPr>
        <p:spPr>
          <a:xfrm>
            <a:off x="10335490" y="4675907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3F34DAC-BA96-4043-A170-6B97AB9BE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382"/>
            <a:ext cx="7964055" cy="4232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Assign each point to its nearest center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A06E07-AB6C-4CA3-8E36-913992E0BC4B}"/>
              </a:ext>
            </a:extLst>
          </p:cNvPr>
          <p:cNvCxnSpPr>
            <a:cxnSpLocks/>
            <a:stCxn id="19" idx="5"/>
            <a:endCxn id="22" idx="1"/>
          </p:cNvCxnSpPr>
          <p:nvPr/>
        </p:nvCxnSpPr>
        <p:spPr>
          <a:xfrm>
            <a:off x="6055421" y="2495039"/>
            <a:ext cx="221674" cy="47234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1E072C-1939-470D-83D9-3ED444DEF7FA}"/>
              </a:ext>
            </a:extLst>
          </p:cNvPr>
          <p:cNvCxnSpPr>
            <a:cxnSpLocks/>
            <a:stCxn id="7" idx="0"/>
            <a:endCxn id="32" idx="4"/>
          </p:cNvCxnSpPr>
          <p:nvPr/>
        </p:nvCxnSpPr>
        <p:spPr>
          <a:xfrm flipH="1" flipV="1">
            <a:off x="2726376" y="4839275"/>
            <a:ext cx="150753" cy="29845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0CC683B-B7B5-4B03-937E-8102906A659B}"/>
              </a:ext>
            </a:extLst>
          </p:cNvPr>
          <p:cNvSpPr/>
          <p:nvPr/>
        </p:nvSpPr>
        <p:spPr>
          <a:xfrm>
            <a:off x="5818909" y="2258527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1A4FFC5-C197-4863-A3D8-8A3C200CEA5A}"/>
              </a:ext>
            </a:extLst>
          </p:cNvPr>
          <p:cNvCxnSpPr>
            <a:cxnSpLocks/>
            <a:stCxn id="27" idx="2"/>
            <a:endCxn id="22" idx="6"/>
          </p:cNvCxnSpPr>
          <p:nvPr/>
        </p:nvCxnSpPr>
        <p:spPr>
          <a:xfrm flipH="1">
            <a:off x="6513607" y="2881126"/>
            <a:ext cx="699994" cy="18422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5DD974-E2DE-401D-BDEE-4278732F2265}"/>
              </a:ext>
            </a:extLst>
          </p:cNvPr>
          <p:cNvCxnSpPr>
            <a:cxnSpLocks/>
            <a:stCxn id="10" idx="0"/>
            <a:endCxn id="22" idx="5"/>
          </p:cNvCxnSpPr>
          <p:nvPr/>
        </p:nvCxnSpPr>
        <p:spPr>
          <a:xfrm flipH="1" flipV="1">
            <a:off x="6473028" y="3163315"/>
            <a:ext cx="287991" cy="43949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62FCBA6-66AE-4B50-8EA3-EA7A7FD1166C}"/>
              </a:ext>
            </a:extLst>
          </p:cNvPr>
          <p:cNvCxnSpPr>
            <a:cxnSpLocks/>
            <a:stCxn id="13" idx="2"/>
            <a:endCxn id="11" idx="6"/>
          </p:cNvCxnSpPr>
          <p:nvPr/>
        </p:nvCxnSpPr>
        <p:spPr>
          <a:xfrm flipH="1" flipV="1">
            <a:off x="8802255" y="4587008"/>
            <a:ext cx="1533235" cy="227445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C74254F-1D75-464F-A00D-F02455E71213}"/>
              </a:ext>
            </a:extLst>
          </p:cNvPr>
          <p:cNvCxnSpPr>
            <a:cxnSpLocks/>
            <a:stCxn id="12" idx="1"/>
            <a:endCxn id="11" idx="6"/>
          </p:cNvCxnSpPr>
          <p:nvPr/>
        </p:nvCxnSpPr>
        <p:spPr>
          <a:xfrm flipH="1" flipV="1">
            <a:off x="8802255" y="4587008"/>
            <a:ext cx="982688" cy="868389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D3A5A39-031B-48E4-AF8F-8998ACB37CBD}"/>
              </a:ext>
            </a:extLst>
          </p:cNvPr>
          <p:cNvSpPr/>
          <p:nvPr/>
        </p:nvSpPr>
        <p:spPr>
          <a:xfrm>
            <a:off x="6236516" y="2926803"/>
            <a:ext cx="277091" cy="277091"/>
          </a:xfrm>
          <a:prstGeom prst="ellipse">
            <a:avLst/>
          </a:prstGeom>
          <a:solidFill>
            <a:srgbClr val="EF3E4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AB570E1-AB05-4AF8-90E4-959B93203066}"/>
              </a:ext>
            </a:extLst>
          </p:cNvPr>
          <p:cNvCxnSpPr>
            <a:cxnSpLocks/>
            <a:stCxn id="5" idx="3"/>
            <a:endCxn id="32" idx="7"/>
          </p:cNvCxnSpPr>
          <p:nvPr/>
        </p:nvCxnSpPr>
        <p:spPr>
          <a:xfrm flipH="1">
            <a:off x="2824342" y="4482930"/>
            <a:ext cx="605983" cy="11983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29435D1-33C3-44F2-803D-C4323A2EDBA2}"/>
              </a:ext>
            </a:extLst>
          </p:cNvPr>
          <p:cNvSpPr/>
          <p:nvPr/>
        </p:nvSpPr>
        <p:spPr>
          <a:xfrm>
            <a:off x="2587830" y="4562184"/>
            <a:ext cx="277091" cy="277091"/>
          </a:xfrm>
          <a:prstGeom prst="ellipse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B8B78D2-BECC-4A70-B1C8-F04FA9CE376B}"/>
              </a:ext>
            </a:extLst>
          </p:cNvPr>
          <p:cNvCxnSpPr>
            <a:cxnSpLocks/>
            <a:stCxn id="6" idx="6"/>
            <a:endCxn id="32" idx="1"/>
          </p:cNvCxnSpPr>
          <p:nvPr/>
        </p:nvCxnSpPr>
        <p:spPr>
          <a:xfrm flipV="1">
            <a:off x="2110510" y="4602763"/>
            <a:ext cx="517899" cy="21169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DCE233AD-0F3F-4500-92D5-5762215C3683}"/>
              </a:ext>
            </a:extLst>
          </p:cNvPr>
          <p:cNvSpPr/>
          <p:nvPr/>
        </p:nvSpPr>
        <p:spPr>
          <a:xfrm>
            <a:off x="7213601" y="2742580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79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F181E-C060-442D-84C1-BE17133C7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Illustrative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7C9B2-255B-4248-A3DF-3F9BC5B28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4DA607-6BC3-47CF-9CD6-4CC8E9D7C6E5}"/>
              </a:ext>
            </a:extLst>
          </p:cNvPr>
          <p:cNvSpPr/>
          <p:nvPr/>
        </p:nvSpPr>
        <p:spPr>
          <a:xfrm>
            <a:off x="3389746" y="4246418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9F61F85-42B6-41CC-9DF8-78EF4432291B}"/>
              </a:ext>
            </a:extLst>
          </p:cNvPr>
          <p:cNvSpPr/>
          <p:nvPr/>
        </p:nvSpPr>
        <p:spPr>
          <a:xfrm>
            <a:off x="1833419" y="4675909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D4FF9E4-6DF6-4D3C-AFFA-B27122E61DE4}"/>
              </a:ext>
            </a:extLst>
          </p:cNvPr>
          <p:cNvSpPr/>
          <p:nvPr/>
        </p:nvSpPr>
        <p:spPr>
          <a:xfrm>
            <a:off x="2738583" y="5137727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90B95D7-3521-4F84-9F0A-2973F140C004}"/>
              </a:ext>
            </a:extLst>
          </p:cNvPr>
          <p:cNvSpPr/>
          <p:nvPr/>
        </p:nvSpPr>
        <p:spPr>
          <a:xfrm>
            <a:off x="6622473" y="3602812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88527E5-C169-444E-B1C4-5D578FF84C07}"/>
              </a:ext>
            </a:extLst>
          </p:cNvPr>
          <p:cNvSpPr/>
          <p:nvPr/>
        </p:nvSpPr>
        <p:spPr>
          <a:xfrm>
            <a:off x="8525164" y="4463471"/>
            <a:ext cx="277091" cy="24707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00717EC-1358-47D2-AA96-0C2D111CD10F}"/>
              </a:ext>
            </a:extLst>
          </p:cNvPr>
          <p:cNvSpPr/>
          <p:nvPr/>
        </p:nvSpPr>
        <p:spPr>
          <a:xfrm>
            <a:off x="9744364" y="5414818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8B5C002-CCED-4A47-AFDE-E1BD79A76AC3}"/>
              </a:ext>
            </a:extLst>
          </p:cNvPr>
          <p:cNvSpPr/>
          <p:nvPr/>
        </p:nvSpPr>
        <p:spPr>
          <a:xfrm>
            <a:off x="10335490" y="4675907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3F34DAC-BA96-4043-A170-6B97AB9BE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382"/>
            <a:ext cx="7964055" cy="4232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Recompute optimal centers given a fixed clustering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A06E07-AB6C-4CA3-8E36-913992E0BC4B}"/>
              </a:ext>
            </a:extLst>
          </p:cNvPr>
          <p:cNvCxnSpPr>
            <a:cxnSpLocks/>
            <a:stCxn id="19" idx="5"/>
            <a:endCxn id="22" idx="1"/>
          </p:cNvCxnSpPr>
          <p:nvPr/>
        </p:nvCxnSpPr>
        <p:spPr>
          <a:xfrm>
            <a:off x="6055421" y="2495039"/>
            <a:ext cx="221674" cy="47234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1E072C-1939-470D-83D9-3ED444DEF7FA}"/>
              </a:ext>
            </a:extLst>
          </p:cNvPr>
          <p:cNvCxnSpPr>
            <a:cxnSpLocks/>
            <a:stCxn id="7" idx="0"/>
            <a:endCxn id="32" idx="4"/>
          </p:cNvCxnSpPr>
          <p:nvPr/>
        </p:nvCxnSpPr>
        <p:spPr>
          <a:xfrm flipH="1" flipV="1">
            <a:off x="2726376" y="4839275"/>
            <a:ext cx="150753" cy="29845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0CC683B-B7B5-4B03-937E-8102906A659B}"/>
              </a:ext>
            </a:extLst>
          </p:cNvPr>
          <p:cNvSpPr/>
          <p:nvPr/>
        </p:nvSpPr>
        <p:spPr>
          <a:xfrm>
            <a:off x="5818909" y="2258527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1A4FFC5-C197-4863-A3D8-8A3C200CEA5A}"/>
              </a:ext>
            </a:extLst>
          </p:cNvPr>
          <p:cNvCxnSpPr>
            <a:cxnSpLocks/>
            <a:stCxn id="27" idx="2"/>
            <a:endCxn id="22" idx="6"/>
          </p:cNvCxnSpPr>
          <p:nvPr/>
        </p:nvCxnSpPr>
        <p:spPr>
          <a:xfrm flipH="1">
            <a:off x="6513607" y="2881126"/>
            <a:ext cx="699994" cy="18422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5DD974-E2DE-401D-BDEE-4278732F2265}"/>
              </a:ext>
            </a:extLst>
          </p:cNvPr>
          <p:cNvCxnSpPr>
            <a:cxnSpLocks/>
            <a:stCxn id="10" idx="0"/>
            <a:endCxn id="22" idx="5"/>
          </p:cNvCxnSpPr>
          <p:nvPr/>
        </p:nvCxnSpPr>
        <p:spPr>
          <a:xfrm flipH="1" flipV="1">
            <a:off x="6473028" y="3163315"/>
            <a:ext cx="287991" cy="43949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62FCBA6-66AE-4B50-8EA3-EA7A7FD1166C}"/>
              </a:ext>
            </a:extLst>
          </p:cNvPr>
          <p:cNvCxnSpPr>
            <a:cxnSpLocks/>
            <a:stCxn id="13" idx="2"/>
            <a:endCxn id="26" idx="7"/>
          </p:cNvCxnSpPr>
          <p:nvPr/>
        </p:nvCxnSpPr>
        <p:spPr>
          <a:xfrm flipH="1">
            <a:off x="9605154" y="4814453"/>
            <a:ext cx="730336" cy="3618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C74254F-1D75-464F-A00D-F02455E71213}"/>
              </a:ext>
            </a:extLst>
          </p:cNvPr>
          <p:cNvCxnSpPr>
            <a:cxnSpLocks/>
            <a:stCxn id="12" idx="1"/>
            <a:endCxn id="26" idx="5"/>
          </p:cNvCxnSpPr>
          <p:nvPr/>
        </p:nvCxnSpPr>
        <p:spPr>
          <a:xfrm flipH="1" flipV="1">
            <a:off x="9605154" y="5025342"/>
            <a:ext cx="179789" cy="430055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D3A5A39-031B-48E4-AF8F-8998ACB37CBD}"/>
              </a:ext>
            </a:extLst>
          </p:cNvPr>
          <p:cNvSpPr/>
          <p:nvPr/>
        </p:nvSpPr>
        <p:spPr>
          <a:xfrm>
            <a:off x="6236516" y="2926803"/>
            <a:ext cx="277091" cy="277091"/>
          </a:xfrm>
          <a:prstGeom prst="ellipse">
            <a:avLst/>
          </a:prstGeom>
          <a:solidFill>
            <a:srgbClr val="EF3E4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AB570E1-AB05-4AF8-90E4-959B93203066}"/>
              </a:ext>
            </a:extLst>
          </p:cNvPr>
          <p:cNvCxnSpPr>
            <a:cxnSpLocks/>
            <a:stCxn id="5" idx="3"/>
            <a:endCxn id="32" idx="7"/>
          </p:cNvCxnSpPr>
          <p:nvPr/>
        </p:nvCxnSpPr>
        <p:spPr>
          <a:xfrm flipH="1">
            <a:off x="2824342" y="4482930"/>
            <a:ext cx="605983" cy="11983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29435D1-33C3-44F2-803D-C4323A2EDBA2}"/>
              </a:ext>
            </a:extLst>
          </p:cNvPr>
          <p:cNvSpPr/>
          <p:nvPr/>
        </p:nvSpPr>
        <p:spPr>
          <a:xfrm>
            <a:off x="2587830" y="4562184"/>
            <a:ext cx="277091" cy="277091"/>
          </a:xfrm>
          <a:prstGeom prst="ellipse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B8B78D2-BECC-4A70-B1C8-F04FA9CE376B}"/>
              </a:ext>
            </a:extLst>
          </p:cNvPr>
          <p:cNvCxnSpPr>
            <a:cxnSpLocks/>
            <a:stCxn id="6" idx="6"/>
            <a:endCxn id="32" idx="1"/>
          </p:cNvCxnSpPr>
          <p:nvPr/>
        </p:nvCxnSpPr>
        <p:spPr>
          <a:xfrm flipV="1">
            <a:off x="2110510" y="4602763"/>
            <a:ext cx="517899" cy="21169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DCE233AD-0F3F-4500-92D5-5762215C3683}"/>
              </a:ext>
            </a:extLst>
          </p:cNvPr>
          <p:cNvSpPr/>
          <p:nvPr/>
        </p:nvSpPr>
        <p:spPr>
          <a:xfrm>
            <a:off x="7213601" y="2742580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88527E5-C169-444E-B1C4-5D578FF84C07}"/>
              </a:ext>
            </a:extLst>
          </p:cNvPr>
          <p:cNvSpPr/>
          <p:nvPr/>
        </p:nvSpPr>
        <p:spPr>
          <a:xfrm>
            <a:off x="9368642" y="4814452"/>
            <a:ext cx="277091" cy="247073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62FCBA6-66AE-4B50-8EA3-EA7A7FD1166C}"/>
              </a:ext>
            </a:extLst>
          </p:cNvPr>
          <p:cNvCxnSpPr>
            <a:cxnSpLocks/>
            <a:stCxn id="11" idx="6"/>
            <a:endCxn id="26" idx="1"/>
          </p:cNvCxnSpPr>
          <p:nvPr/>
        </p:nvCxnSpPr>
        <p:spPr>
          <a:xfrm>
            <a:off x="8802255" y="4587008"/>
            <a:ext cx="606966" cy="26362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34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choose 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Elbow method: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sz="2200" dirty="0"/>
              <a:t>run k-means clustering on the dataset for a range of values of </a:t>
            </a:r>
            <a:r>
              <a:rPr lang="en-US" sz="2200" i="1" dirty="0"/>
              <a:t>k</a:t>
            </a:r>
            <a:r>
              <a:rPr lang="en-US" sz="2200" dirty="0"/>
              <a:t> 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/>
              <a:t>	for each value of </a:t>
            </a:r>
            <a:r>
              <a:rPr lang="en-US" sz="2200" i="1" dirty="0"/>
              <a:t>k</a:t>
            </a:r>
            <a:r>
              <a:rPr lang="en-US" sz="2200" dirty="0"/>
              <a:t> calculate the sum of squared errors (SSE)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/>
              <a:t>	If the line chart looks like an arm, then the "elbow" on the arm is the value of </a:t>
            </a:r>
            <a:r>
              <a:rPr lang="en-US" sz="2200" i="1" dirty="0"/>
              <a:t>k</a:t>
            </a:r>
            <a:r>
              <a:rPr lang="en-US" sz="2200" dirty="0"/>
              <a:t> that is the best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51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Picture 4" descr="https://qph.fs.quoracdn.net/main-qimg-4eebc71009f9e42e15941e5fc98fd4a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63" y="601435"/>
            <a:ext cx="9986129" cy="5397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85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4DBB9-3C76-4980-BA1B-BC75C4212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7D4D6-C07C-4AD2-BAD8-DE93ACE90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1536" y="1546000"/>
            <a:ext cx="8388927" cy="4727369"/>
          </a:xfrm>
        </p:spPr>
        <p:txBody>
          <a:bodyPr>
            <a:normAutofit/>
          </a:bodyPr>
          <a:lstStyle/>
          <a:p>
            <a:r>
              <a:rPr lang="en-US" sz="2400" dirty="0"/>
              <a:t>Strengths:</a:t>
            </a:r>
          </a:p>
          <a:p>
            <a:pPr lvl="1"/>
            <a:r>
              <a:rPr lang="en-US" sz="2000" dirty="0"/>
              <a:t>Simple: each to understand and to implement</a:t>
            </a:r>
          </a:p>
          <a:p>
            <a:pPr lvl="1"/>
            <a:r>
              <a:rPr lang="en-US" sz="2000" dirty="0"/>
              <a:t>Efficient</a:t>
            </a:r>
          </a:p>
          <a:p>
            <a:r>
              <a:rPr lang="en-US" sz="2400" dirty="0"/>
              <a:t> Weakness:</a:t>
            </a:r>
          </a:p>
          <a:p>
            <a:pPr lvl="1"/>
            <a:r>
              <a:rPr lang="en-US" sz="2000" dirty="0"/>
              <a:t>The algorithm is sensitive to outliers</a:t>
            </a:r>
          </a:p>
          <a:p>
            <a:pPr lvl="1"/>
            <a:r>
              <a:rPr lang="en-US" sz="2000" dirty="0"/>
              <a:t>it terminates at a </a:t>
            </a:r>
            <a:r>
              <a:rPr lang="en-US" sz="2000" dirty="0">
                <a:solidFill>
                  <a:srgbClr val="FF0000"/>
                </a:solidFill>
              </a:rPr>
              <a:t>local optimum </a:t>
            </a:r>
            <a:r>
              <a:rPr lang="en-US" sz="2000" dirty="0"/>
              <a:t>if SSE is used. The global optimum is hard to find due to complexity</a:t>
            </a:r>
          </a:p>
          <a:p>
            <a:pPr lvl="2"/>
            <a:r>
              <a:rPr lang="en-US" sz="1600" dirty="0"/>
              <a:t>Might be sensitive to initial seeds</a:t>
            </a:r>
          </a:p>
          <a:p>
            <a:pPr lvl="1"/>
            <a:r>
              <a:rPr lang="en-US" sz="2000" dirty="0"/>
              <a:t>Only simple cluster shapes</a:t>
            </a:r>
          </a:p>
          <a:p>
            <a:pPr lvl="1"/>
            <a:r>
              <a:rPr lang="en-US" sz="2000" dirty="0"/>
              <a:t>Clusters can be empty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92600E-E915-41C1-86A7-8E4C0BE50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9221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623" y="449719"/>
            <a:ext cx="10186447" cy="568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3100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0D27F-66CF-4578-9A77-8D202FBE8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EE6D87-DEB7-411F-91DF-BD918B35F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40" y="1421703"/>
            <a:ext cx="5313796" cy="35328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9214B1-8D8A-42AB-B225-35E8EE6EE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550" y="1421703"/>
            <a:ext cx="5682080" cy="353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54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694F3-8C78-4A51-8608-4F67425E1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80860"/>
            <a:ext cx="12192000" cy="1096280"/>
          </a:xfrm>
        </p:spPr>
        <p:txBody>
          <a:bodyPr/>
          <a:lstStyle/>
          <a:p>
            <a:r>
              <a:rPr lang="en-US" dirty="0"/>
              <a:t>DBSCAN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91AD5-6BC8-4C85-B5B2-7BE555AF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5A350C-3AA5-4BAB-8163-EF54F351445F}"/>
              </a:ext>
            </a:extLst>
          </p:cNvPr>
          <p:cNvSpPr txBox="1"/>
          <p:nvPr/>
        </p:nvSpPr>
        <p:spPr>
          <a:xfrm>
            <a:off x="5680364" y="6419273"/>
            <a:ext cx="6393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Source: https://cse.buffalo.edu/~jing/cse601/fa12/materials/clustering_density.pdf</a:t>
            </a:r>
          </a:p>
        </p:txBody>
      </p:sp>
      <p:sp>
        <p:nvSpPr>
          <p:cNvPr id="3" name="Rectangle 2"/>
          <p:cNvSpPr/>
          <p:nvPr/>
        </p:nvSpPr>
        <p:spPr>
          <a:xfrm>
            <a:off x="1821872" y="4101831"/>
            <a:ext cx="85482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414141"/>
                </a:solidFill>
                <a:latin typeface="Museo Sans 500" charset="0"/>
                <a:ea typeface="Museo Sans 500" charset="0"/>
                <a:cs typeface="Museo Sans 500" charset="0"/>
              </a:rPr>
              <a:t>Density-Based Spatial Clustering of Applications with Noise</a:t>
            </a:r>
          </a:p>
        </p:txBody>
      </p:sp>
    </p:spTree>
    <p:extLst>
      <p:ext uri="{BB962C8B-B14F-4D97-AF65-F5344CB8AC3E}">
        <p14:creationId xmlns:p14="http://schemas.microsoft.com/office/powerpoint/2010/main" val="1409579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694F3-8C78-4A51-8608-4F67425E1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80860"/>
            <a:ext cx="12192000" cy="1096280"/>
          </a:xfrm>
        </p:spPr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91AD5-6BC8-4C85-B5B2-7BE555AF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6653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E33D6-18A1-4A63-9DB9-7E2A0605D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Density-based Clustering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E0DF9-1533-448D-9140-A762FCAD4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6881" y="1682668"/>
            <a:ext cx="8518237" cy="4579587"/>
          </a:xfrm>
        </p:spPr>
        <p:txBody>
          <a:bodyPr>
            <a:normAutofit/>
          </a:bodyPr>
          <a:lstStyle/>
          <a:p>
            <a:r>
              <a:rPr lang="en-US" sz="2400" dirty="0"/>
              <a:t>Basic Idea:</a:t>
            </a:r>
          </a:p>
          <a:p>
            <a:pPr lvl="1"/>
            <a:r>
              <a:rPr lang="en-US" sz="2000" dirty="0"/>
              <a:t>Clusters are dense regions in the data space, separated by regions of lower object density </a:t>
            </a:r>
          </a:p>
          <a:p>
            <a:pPr lvl="1"/>
            <a:r>
              <a:rPr lang="en-US" sz="2000" dirty="0"/>
              <a:t>A cluster is defined as a maximal set of density-connected points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93ED0-739E-4640-8F40-FA97EFA35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2185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4FB57D5-E3EE-402F-BCC9-E698C3AEF940}"/>
              </a:ext>
            </a:extLst>
          </p:cNvPr>
          <p:cNvSpPr/>
          <p:nvPr/>
        </p:nvSpPr>
        <p:spPr>
          <a:xfrm>
            <a:off x="1108364" y="3649023"/>
            <a:ext cx="1690255" cy="16902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6A85F5-6724-4F22-83CA-CF13DDA3C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F977C2-8DC0-4EEA-BB46-6EEDB94664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4887"/>
                <a:ext cx="10515600" cy="173472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-Neighborhood – Objects within a radius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EF3E42"/>
                        </a:solidFill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en-US" sz="2400" dirty="0"/>
                  <a:t> from an object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“High density” --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-Neighborhood of an object contains at least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EF3E42"/>
                        </a:solidFill>
                        <a:latin typeface="Cambria Math" panose="02040503050406030204" pitchFamily="18" charset="0"/>
                      </a:rPr>
                      <m:t>𝑴𝒊𝒏𝑷𝒕𝒔</m:t>
                    </m:r>
                  </m:oMath>
                </a14:m>
                <a:r>
                  <a:rPr lang="en-US" sz="2400" dirty="0"/>
                  <a:t> of objects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F977C2-8DC0-4EEA-BB46-6EEDB94664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4887"/>
                <a:ext cx="10515600" cy="1734722"/>
              </a:xfrm>
              <a:blipFill>
                <a:blip r:embed="rId2"/>
                <a:stretch>
                  <a:fillRect l="-812" t="-4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EA7E0E-6281-4747-BF03-57666264D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DCA75BD-0FE5-4231-8C32-D68421543458}"/>
              </a:ext>
            </a:extLst>
          </p:cNvPr>
          <p:cNvSpPr/>
          <p:nvPr/>
        </p:nvSpPr>
        <p:spPr>
          <a:xfrm>
            <a:off x="2198256" y="4777510"/>
            <a:ext cx="226290" cy="226290"/>
          </a:xfrm>
          <a:prstGeom prst="ellipse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58E30A4-E877-45ED-961B-19E9C7984EB1}"/>
              </a:ext>
            </a:extLst>
          </p:cNvPr>
          <p:cNvSpPr/>
          <p:nvPr/>
        </p:nvSpPr>
        <p:spPr>
          <a:xfrm>
            <a:off x="2648530" y="4438785"/>
            <a:ext cx="226290" cy="226290"/>
          </a:xfrm>
          <a:prstGeom prst="ellipse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D4C0279-A2B8-41FB-83A5-B776753A711A}"/>
              </a:ext>
            </a:extLst>
          </p:cNvPr>
          <p:cNvSpPr/>
          <p:nvPr/>
        </p:nvSpPr>
        <p:spPr>
          <a:xfrm>
            <a:off x="1916547" y="3706802"/>
            <a:ext cx="1690255" cy="16902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703E0A-D450-46D6-95AF-EEB56A9FCE97}"/>
              </a:ext>
            </a:extLst>
          </p:cNvPr>
          <p:cNvSpPr/>
          <p:nvPr/>
        </p:nvSpPr>
        <p:spPr>
          <a:xfrm>
            <a:off x="3364349" y="4890655"/>
            <a:ext cx="226290" cy="226290"/>
          </a:xfrm>
          <a:prstGeom prst="ellipse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7ABF638-677D-4E9A-AD8A-3CD23C86A91C}"/>
              </a:ext>
            </a:extLst>
          </p:cNvPr>
          <p:cNvSpPr/>
          <p:nvPr/>
        </p:nvSpPr>
        <p:spPr>
          <a:xfrm>
            <a:off x="1840346" y="4386049"/>
            <a:ext cx="226290" cy="226290"/>
          </a:xfrm>
          <a:prstGeom prst="ellipse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22B8249-4625-4207-9C01-0E3021F73076}"/>
              </a:ext>
            </a:extLst>
          </p:cNvPr>
          <p:cNvCxnSpPr>
            <a:stCxn id="10" idx="2"/>
            <a:endCxn id="6" idx="2"/>
          </p:cNvCxnSpPr>
          <p:nvPr/>
        </p:nvCxnSpPr>
        <p:spPr>
          <a:xfrm>
            <a:off x="1108364" y="4494151"/>
            <a:ext cx="731982" cy="50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E906924-64DF-4EEB-8162-03DCA9F0DAC1}"/>
              </a:ext>
            </a:extLst>
          </p:cNvPr>
          <p:cNvCxnSpPr>
            <a:cxnSpLocks/>
            <a:stCxn id="8" idx="6"/>
            <a:endCxn id="11" idx="6"/>
          </p:cNvCxnSpPr>
          <p:nvPr/>
        </p:nvCxnSpPr>
        <p:spPr>
          <a:xfrm>
            <a:off x="2874820" y="4551930"/>
            <a:ext cx="7319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7ECEDF6-CB55-4A7A-8AE7-222869318DDC}"/>
                  </a:ext>
                </a:extLst>
              </p:cNvPr>
              <p:cNvSpPr/>
              <p:nvPr/>
            </p:nvSpPr>
            <p:spPr>
              <a:xfrm>
                <a:off x="1407958" y="4124818"/>
                <a:ext cx="4122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7ECEDF6-CB55-4A7A-8AE7-222869318D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958" y="4124818"/>
                <a:ext cx="41229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ED01E7D-DEA7-42B0-9435-4C58F1A75EAF}"/>
                  </a:ext>
                </a:extLst>
              </p:cNvPr>
              <p:cNvSpPr/>
              <p:nvPr/>
            </p:nvSpPr>
            <p:spPr>
              <a:xfrm>
                <a:off x="3064098" y="4148878"/>
                <a:ext cx="4122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ED01E7D-DEA7-42B0-9435-4C58F1A75E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098" y="4148878"/>
                <a:ext cx="41229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4C0705D1-2BD4-48FE-8230-854B292D04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59929" y="4001604"/>
                <a:ext cx="6393871" cy="13215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rgbClr val="434343"/>
                    </a:solidFill>
                    <a:latin typeface="Museo Sans 500" panose="02000000000000000000" pitchFamily="50" charset="0"/>
                    <a:ea typeface="+mn-ea"/>
                    <a:cs typeface="Helvetica" panose="020B0604020202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rgbClr val="434343"/>
                    </a:solidFill>
                    <a:latin typeface="Museo Sans 500" panose="02000000000000000000" pitchFamily="50" charset="0"/>
                    <a:ea typeface="+mn-ea"/>
                    <a:cs typeface="Helvetica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434343"/>
                    </a:solidFill>
                    <a:latin typeface="Museo Sans 500" panose="02000000000000000000" pitchFamily="50" charset="0"/>
                    <a:ea typeface="+mn-ea"/>
                    <a:cs typeface="Helvetica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434343"/>
                    </a:solidFill>
                    <a:latin typeface="Museo Sans 500" panose="02000000000000000000" pitchFamily="50" charset="0"/>
                    <a:ea typeface="+mn-ea"/>
                    <a:cs typeface="Helvetica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434343"/>
                    </a:solidFill>
                    <a:latin typeface="Museo Sans 500" panose="02000000000000000000" pitchFamily="50" charset="0"/>
                    <a:ea typeface="+mn-ea"/>
                    <a:cs typeface="Helvetica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Density of p is “high” 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𝑀𝑖𝑛𝑃𝑡𝑠</m:t>
                    </m:r>
                  </m:oMath>
                </a14:m>
                <a:r>
                  <a:rPr lang="en-US" sz="2400" dirty="0"/>
                  <a:t> = 4)</a:t>
                </a:r>
              </a:p>
              <a:p>
                <a:pPr marL="0" indent="0">
                  <a:buNone/>
                </a:pPr>
                <a:r>
                  <a:rPr lang="en-US" sz="2400" dirty="0"/>
                  <a:t>Density of q is “low”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(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𝑀𝑖𝑛𝑃𝑡𝑠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=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3)</a:t>
                </a:r>
                <a:endParaRPr lang="en-US" sz="2400" dirty="0"/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4C0705D1-2BD4-48FE-8230-854B292D0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929" y="4001604"/>
                <a:ext cx="6393871" cy="1321509"/>
              </a:xfrm>
              <a:prstGeom prst="rect">
                <a:avLst/>
              </a:prstGeom>
              <a:blipFill>
                <a:blip r:embed="rId5"/>
                <a:stretch>
                  <a:fillRect l="-1525" t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A23222B2-3CB7-4D86-B8F3-B31E75AFFAEE}"/>
              </a:ext>
            </a:extLst>
          </p:cNvPr>
          <p:cNvSpPr/>
          <p:nvPr/>
        </p:nvSpPr>
        <p:spPr>
          <a:xfrm>
            <a:off x="1953491" y="4097248"/>
            <a:ext cx="3786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Museo Sans 500" panose="02000000000000000000" pitchFamily="50" charset="0"/>
              </a:rPr>
              <a:t>q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1946CF5-063E-4E7F-B636-DBDA63550B86}"/>
              </a:ext>
            </a:extLst>
          </p:cNvPr>
          <p:cNvSpPr/>
          <p:nvPr/>
        </p:nvSpPr>
        <p:spPr>
          <a:xfrm>
            <a:off x="2755263" y="4467751"/>
            <a:ext cx="3786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Museo Sans 500" panose="02000000000000000000" pitchFamily="50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4910141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E33D6-18A1-4A63-9DB9-7E2A0605D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Core, Border, Outlier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DE0DF9-1533-448D-9140-A762FCAD40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206" y="1546000"/>
                <a:ext cx="6246091" cy="4441041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Given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𝑀𝑖𝑛𝑃𝑡𝑠</m:t>
                    </m:r>
                  </m:oMath>
                </a14:m>
                <a:r>
                  <a:rPr lang="en-US" sz="2400" dirty="0"/>
                  <a:t>, categorize the objects into three exclusive groups:</a:t>
                </a:r>
              </a:p>
              <a:p>
                <a:pPr lvl="1"/>
                <a:r>
                  <a:rPr lang="en-US" sz="2000" b="1" u="sng" dirty="0"/>
                  <a:t>Core point</a:t>
                </a:r>
                <a:r>
                  <a:rPr lang="en-US" sz="2000" dirty="0"/>
                  <a:t>: has more than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𝑀𝑖𝑛𝑃𝑡𝑠</m:t>
                    </m:r>
                  </m:oMath>
                </a14:m>
                <a:r>
                  <a:rPr lang="en-US" sz="2000" dirty="0"/>
                  <a:t> points within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000" dirty="0"/>
                  <a:t> (these are points that are at the interior of a cluster)</a:t>
                </a:r>
              </a:p>
              <a:p>
                <a:pPr lvl="1"/>
                <a:r>
                  <a:rPr lang="en-US" sz="2000" b="1" u="sng" dirty="0"/>
                  <a:t>Border point</a:t>
                </a:r>
                <a:r>
                  <a:rPr lang="en-US" sz="2000" dirty="0"/>
                  <a:t>: has fewer than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𝑀𝑖𝑛𝑃𝑡𝑠</m:t>
                    </m:r>
                  </m:oMath>
                </a14:m>
                <a:r>
                  <a:rPr lang="en-US" sz="2000" dirty="0"/>
                  <a:t> within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000" dirty="0"/>
                  <a:t>, but is the neighborhood of a core point</a:t>
                </a:r>
              </a:p>
              <a:p>
                <a:pPr lvl="1"/>
                <a:r>
                  <a:rPr lang="en-US" sz="2000" b="1" u="sng" dirty="0"/>
                  <a:t>Noise point</a:t>
                </a:r>
                <a:r>
                  <a:rPr lang="en-US" sz="2000" dirty="0"/>
                  <a:t>: any point that is neither a core nor a border point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DE0DF9-1533-448D-9140-A762FCAD40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206" y="1546000"/>
                <a:ext cx="6246091" cy="4441041"/>
              </a:xfrm>
              <a:blipFill>
                <a:blip r:embed="rId3"/>
                <a:stretch>
                  <a:fillRect l="-1366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93ED0-739E-4640-8F40-FA97EFA35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A8FF8-9702-488B-AD07-16D68594C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7055" y="1621311"/>
            <a:ext cx="4988866" cy="361537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665BD4B-88B5-4D07-B3FA-7D2513203F36}"/>
              </a:ext>
            </a:extLst>
          </p:cNvPr>
          <p:cNvSpPr/>
          <p:nvPr/>
        </p:nvSpPr>
        <p:spPr>
          <a:xfrm>
            <a:off x="10732655" y="3029527"/>
            <a:ext cx="823266" cy="22071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046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BD0E6-AFCE-4C57-859D-7131A0F67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Density-reachability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2C6A8A-0B3C-478E-980C-616AA9C1C3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4887"/>
                <a:ext cx="10515600" cy="8441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An object q is directly density-reachable from object p if p is a core object and q is in p’s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-neighborhood.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2C6A8A-0B3C-478E-980C-616AA9C1C3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4887"/>
                <a:ext cx="10515600" cy="844138"/>
              </a:xfrm>
              <a:blipFill>
                <a:blip r:embed="rId2"/>
                <a:stretch>
                  <a:fillRect l="-812" t="-10145"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FE2AE-7463-4E65-9256-64B873541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FE96F4A-4DC3-40D7-853C-A56F21DF1FCB}"/>
              </a:ext>
            </a:extLst>
          </p:cNvPr>
          <p:cNvSpPr txBox="1">
            <a:spLocks/>
          </p:cNvSpPr>
          <p:nvPr/>
        </p:nvSpPr>
        <p:spPr>
          <a:xfrm>
            <a:off x="4959929" y="3524915"/>
            <a:ext cx="6393871" cy="132150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434343"/>
                </a:solidFill>
                <a:latin typeface="Museo Sans 500" panose="02000000000000000000" pitchFamily="50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34343"/>
                </a:solidFill>
                <a:latin typeface="Museo Sans 500" panose="02000000000000000000" pitchFamily="50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434343"/>
                </a:solidFill>
                <a:latin typeface="Museo Sans 500" panose="02000000000000000000" pitchFamily="50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34343"/>
                </a:solidFill>
                <a:latin typeface="Museo Sans 500" panose="02000000000000000000" pitchFamily="50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34343"/>
                </a:solidFill>
                <a:latin typeface="Museo Sans 500" panose="02000000000000000000" pitchFamily="50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q is directly density-reachable from p</a:t>
            </a:r>
          </a:p>
          <a:p>
            <a:pPr marL="0" indent="0">
              <a:buNone/>
            </a:pPr>
            <a:r>
              <a:rPr lang="en-US" sz="2400" dirty="0"/>
              <a:t>p is not directly density-reachable from q</a:t>
            </a:r>
          </a:p>
          <a:p>
            <a:pPr marL="0" indent="0">
              <a:buNone/>
            </a:pPr>
            <a:r>
              <a:rPr lang="en-US" sz="2400" dirty="0"/>
              <a:t>Density-reachability is asymmetric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41C576A-745E-4D18-90B1-A3E2393B6DBA}"/>
              </a:ext>
            </a:extLst>
          </p:cNvPr>
          <p:cNvGrpSpPr/>
          <p:nvPr/>
        </p:nvGrpSpPr>
        <p:grpSpPr>
          <a:xfrm>
            <a:off x="1527631" y="3224150"/>
            <a:ext cx="2498438" cy="2422239"/>
            <a:chOff x="1108364" y="3649023"/>
            <a:chExt cx="2498438" cy="242223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DA47B4D-C1E8-4455-9780-BE37ECE44173}"/>
                </a:ext>
              </a:extLst>
            </p:cNvPr>
            <p:cNvSpPr/>
            <p:nvPr/>
          </p:nvSpPr>
          <p:spPr>
            <a:xfrm>
              <a:off x="1108364" y="3649023"/>
              <a:ext cx="1690255" cy="169025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FCBF4C2-51A9-422A-B34B-D9CB8CEAE193}"/>
                </a:ext>
              </a:extLst>
            </p:cNvPr>
            <p:cNvSpPr/>
            <p:nvPr/>
          </p:nvSpPr>
          <p:spPr>
            <a:xfrm>
              <a:off x="2198256" y="4777510"/>
              <a:ext cx="226290" cy="226290"/>
            </a:xfrm>
            <a:prstGeom prst="ellipse">
              <a:avLst/>
            </a:prstGeom>
            <a:solidFill>
              <a:srgbClr val="92D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F9F8BFB-7123-4F9E-A789-6FCB0FE1C2C3}"/>
                </a:ext>
              </a:extLst>
            </p:cNvPr>
            <p:cNvSpPr/>
            <p:nvPr/>
          </p:nvSpPr>
          <p:spPr>
            <a:xfrm>
              <a:off x="2648530" y="4438785"/>
              <a:ext cx="226290" cy="226290"/>
            </a:xfrm>
            <a:prstGeom prst="ellipse">
              <a:avLst/>
            </a:prstGeom>
            <a:solidFill>
              <a:srgbClr val="92D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71FAFBA-F4B1-47C4-95EC-DA0557975BB8}"/>
                </a:ext>
              </a:extLst>
            </p:cNvPr>
            <p:cNvSpPr/>
            <p:nvPr/>
          </p:nvSpPr>
          <p:spPr>
            <a:xfrm>
              <a:off x="1916547" y="3706802"/>
              <a:ext cx="1690255" cy="169025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A538277-68F9-4318-883D-2D627F02E6E5}"/>
                </a:ext>
              </a:extLst>
            </p:cNvPr>
            <p:cNvSpPr/>
            <p:nvPr/>
          </p:nvSpPr>
          <p:spPr>
            <a:xfrm>
              <a:off x="3364349" y="4890655"/>
              <a:ext cx="226290" cy="226290"/>
            </a:xfrm>
            <a:prstGeom prst="ellipse">
              <a:avLst/>
            </a:prstGeom>
            <a:solidFill>
              <a:srgbClr val="92D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419B675-76E7-4B9D-97A4-AA8DFA33DB24}"/>
                </a:ext>
              </a:extLst>
            </p:cNvPr>
            <p:cNvSpPr/>
            <p:nvPr/>
          </p:nvSpPr>
          <p:spPr>
            <a:xfrm>
              <a:off x="1840346" y="4386049"/>
              <a:ext cx="226290" cy="226290"/>
            </a:xfrm>
            <a:prstGeom prst="ellipse">
              <a:avLst/>
            </a:prstGeom>
            <a:solidFill>
              <a:srgbClr val="92D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0B3DF10-B7B9-4FF2-A1F6-BBF5D2797A98}"/>
                </a:ext>
              </a:extLst>
            </p:cNvPr>
            <p:cNvCxnSpPr>
              <a:stCxn id="5" idx="2"/>
              <a:endCxn id="10" idx="2"/>
            </p:cNvCxnSpPr>
            <p:nvPr/>
          </p:nvCxnSpPr>
          <p:spPr>
            <a:xfrm>
              <a:off x="1108364" y="4494151"/>
              <a:ext cx="731982" cy="50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AE60B88-CBD2-4F9C-B56D-654100E07143}"/>
                </a:ext>
              </a:extLst>
            </p:cNvPr>
            <p:cNvCxnSpPr>
              <a:cxnSpLocks/>
              <a:stCxn id="7" idx="6"/>
              <a:endCxn id="8" idx="6"/>
            </p:cNvCxnSpPr>
            <p:nvPr/>
          </p:nvCxnSpPr>
          <p:spPr>
            <a:xfrm>
              <a:off x="2874820" y="4551930"/>
              <a:ext cx="73198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367A2F44-8F29-469A-8649-A186D7EE452D}"/>
                    </a:ext>
                  </a:extLst>
                </p:cNvPr>
                <p:cNvSpPr/>
                <p:nvPr/>
              </p:nvSpPr>
              <p:spPr>
                <a:xfrm>
                  <a:off x="1407958" y="4124818"/>
                  <a:ext cx="41229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367A2F44-8F29-469A-8649-A186D7EE45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7958" y="4124818"/>
                  <a:ext cx="412292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841D0BED-AE4F-4A2E-8B42-FC819D350515}"/>
                    </a:ext>
                  </a:extLst>
                </p:cNvPr>
                <p:cNvSpPr/>
                <p:nvPr/>
              </p:nvSpPr>
              <p:spPr>
                <a:xfrm>
                  <a:off x="3064098" y="4148878"/>
                  <a:ext cx="41229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841D0BED-AE4F-4A2E-8B42-FC819D3505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4098" y="4148878"/>
                  <a:ext cx="412292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BAA2D6-4965-443A-8A92-801605552F41}"/>
                </a:ext>
              </a:extLst>
            </p:cNvPr>
            <p:cNvSpPr/>
            <p:nvPr/>
          </p:nvSpPr>
          <p:spPr>
            <a:xfrm>
              <a:off x="1953491" y="4097248"/>
              <a:ext cx="37863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chemeClr val="tx1"/>
                  </a:solidFill>
                  <a:latin typeface="Museo Sans 500" panose="02000000000000000000" pitchFamily="50" charset="0"/>
                </a:rPr>
                <a:t>q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0856AD0-CEC1-4AFC-B9B5-89966B3BAA4C}"/>
                </a:ext>
              </a:extLst>
            </p:cNvPr>
            <p:cNvSpPr/>
            <p:nvPr/>
          </p:nvSpPr>
          <p:spPr>
            <a:xfrm>
              <a:off x="2755263" y="4467751"/>
              <a:ext cx="37863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chemeClr val="tx1"/>
                  </a:solidFill>
                  <a:latin typeface="Museo Sans 500" panose="02000000000000000000" pitchFamily="50" charset="0"/>
                </a:rPr>
                <a:t>p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ontent Placeholder 2">
                  <a:extLst>
                    <a:ext uri="{FF2B5EF4-FFF2-40B4-BE49-F238E27FC236}">
                      <a16:creationId xmlns:a16="http://schemas.microsoft.com/office/drawing/2014/main" id="{D8FBF9C8-8F31-43CD-A736-7799DEC008D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288474" y="5553834"/>
                  <a:ext cx="1845420" cy="517428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rgbClr val="434343"/>
                      </a:solidFill>
                      <a:latin typeface="Museo Sans 500" panose="02000000000000000000" pitchFamily="50" charset="0"/>
                      <a:ea typeface="+mn-ea"/>
                      <a:cs typeface="Helvetica" panose="020B0604020202020204" pitchFamily="34" charset="0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rgbClr val="434343"/>
                      </a:solidFill>
                      <a:latin typeface="Museo Sans 500" panose="02000000000000000000" pitchFamily="50" charset="0"/>
                      <a:ea typeface="+mn-ea"/>
                      <a:cs typeface="Helvetica" panose="020B0604020202020204" pitchFamily="34" charset="0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rgbClr val="434343"/>
                      </a:solidFill>
                      <a:latin typeface="Museo Sans 500" panose="02000000000000000000" pitchFamily="50" charset="0"/>
                      <a:ea typeface="+mn-ea"/>
                      <a:cs typeface="Helvetica" panose="020B0604020202020204" pitchFamily="34" charset="0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rgbClr val="434343"/>
                      </a:solidFill>
                      <a:latin typeface="Museo Sans 500" panose="02000000000000000000" pitchFamily="50" charset="0"/>
                      <a:ea typeface="+mn-ea"/>
                      <a:cs typeface="Helvetica" panose="020B0604020202020204" pitchFamily="34" charset="0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rgbClr val="434343"/>
                      </a:solidFill>
                      <a:latin typeface="Museo Sans 500" panose="02000000000000000000" pitchFamily="50" charset="0"/>
                      <a:ea typeface="+mn-ea"/>
                      <a:cs typeface="Helvetica" panose="020B0604020202020204" pitchFamily="34" charset="0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14:m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𝑀𝑖𝑛𝑃𝑡𝑠</m:t>
                      </m:r>
                    </m:oMath>
                  </a14:m>
                  <a:r>
                    <a:rPr lang="en-US" sz="2200" dirty="0"/>
                    <a:t>=4</a:t>
                  </a:r>
                </a:p>
              </p:txBody>
            </p:sp>
          </mc:Choice>
          <mc:Fallback xmlns="">
            <p:sp>
              <p:nvSpPr>
                <p:cNvPr id="18" name="Content Placeholder 2">
                  <a:extLst>
                    <a:ext uri="{FF2B5EF4-FFF2-40B4-BE49-F238E27FC236}">
                      <a16:creationId xmlns:a16="http://schemas.microsoft.com/office/drawing/2014/main" id="{D8FBF9C8-8F31-43CD-A736-7799DEC008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8474" y="5553834"/>
                  <a:ext cx="1845420" cy="517428"/>
                </a:xfrm>
                <a:prstGeom prst="rect">
                  <a:avLst/>
                </a:prstGeom>
                <a:blipFill>
                  <a:blip r:embed="rId5"/>
                  <a:stretch>
                    <a:fillRect t="-12941" b="-11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14858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A62F2-24D3-4C90-8E43-FADCA76D5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Density-reachability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6819D0-4399-4223-93E9-9B73CB923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B65393-52A3-4687-84B6-D79952A69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48" y="2152111"/>
            <a:ext cx="3371850" cy="27241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EC1DAE4-FA45-478D-9377-FE09B6391F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8213" y="2698618"/>
                <a:ext cx="6393871" cy="20119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rgbClr val="434343"/>
                    </a:solidFill>
                    <a:latin typeface="Museo Sans 500" panose="02000000000000000000" pitchFamily="50" charset="0"/>
                    <a:ea typeface="+mn-ea"/>
                    <a:cs typeface="Helvetica" panose="020B0604020202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rgbClr val="434343"/>
                    </a:solidFill>
                    <a:latin typeface="Museo Sans 500" panose="02000000000000000000" pitchFamily="50" charset="0"/>
                    <a:ea typeface="+mn-ea"/>
                    <a:cs typeface="Helvetica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434343"/>
                    </a:solidFill>
                    <a:latin typeface="Museo Sans 500" panose="02000000000000000000" pitchFamily="50" charset="0"/>
                    <a:ea typeface="+mn-ea"/>
                    <a:cs typeface="Helvetica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434343"/>
                    </a:solidFill>
                    <a:latin typeface="Museo Sans 500" panose="02000000000000000000" pitchFamily="50" charset="0"/>
                    <a:ea typeface="+mn-ea"/>
                    <a:cs typeface="Helvetica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434343"/>
                    </a:solidFill>
                    <a:latin typeface="Museo Sans 500" panose="02000000000000000000" pitchFamily="50" charset="0"/>
                    <a:ea typeface="+mn-ea"/>
                    <a:cs typeface="Helvetica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200" dirty="0"/>
                  <a:t>A point p is directly density-reachable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 is directly density-reachable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is directly density-reachable from q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form a chain 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EC1DAE4-FA45-478D-9377-FE09B6391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213" y="2698618"/>
                <a:ext cx="6393871" cy="2011928"/>
              </a:xfrm>
              <a:prstGeom prst="rect">
                <a:avLst/>
              </a:prstGeom>
              <a:blipFill>
                <a:blip r:embed="rId3"/>
                <a:stretch>
                  <a:fillRect l="-1239" t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89096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B8AC5-0EA6-485F-9CA8-5CBB8E3E2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FBC4E-10C1-4B66-B3D7-BD0ADC234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130F38F-D7DE-3784-13FE-FF576E7A9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453" y="1178304"/>
            <a:ext cx="6259093" cy="533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101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4DBB9-3C76-4980-BA1B-BC75C4212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7D4D6-C07C-4AD2-BAD8-DE93ACE90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1536" y="1546000"/>
            <a:ext cx="8388927" cy="4727369"/>
          </a:xfrm>
        </p:spPr>
        <p:txBody>
          <a:bodyPr>
            <a:normAutofit/>
          </a:bodyPr>
          <a:lstStyle/>
          <a:p>
            <a:r>
              <a:rPr lang="en-US" sz="2400" dirty="0"/>
              <a:t>Can learn arbitrary cluster shapes </a:t>
            </a:r>
            <a:r>
              <a:rPr lang="en-US" sz="2400"/>
              <a:t>(resistant to noise)</a:t>
            </a:r>
            <a:endParaRPr lang="en-US" sz="2400" dirty="0"/>
          </a:p>
          <a:p>
            <a:r>
              <a:rPr lang="en-US" sz="2400" dirty="0"/>
              <a:t>Can detect outliers</a:t>
            </a:r>
          </a:p>
          <a:p>
            <a:r>
              <a:rPr lang="en-US" sz="2400" dirty="0"/>
              <a:t>Needs two parameters to adjust</a:t>
            </a:r>
          </a:p>
          <a:p>
            <a:pPr lvl="1"/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92600E-E915-41C1-86A7-8E4C0BE50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B9FC78-3BE8-4B1A-B8C9-186312FFD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841" y="3208157"/>
            <a:ext cx="5223559" cy="3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1452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694F3-8C78-4A51-8608-4F67425E1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80860"/>
            <a:ext cx="12192000" cy="1096280"/>
          </a:xfrm>
        </p:spPr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91AD5-6BC8-4C85-B5B2-7BE555AF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2CDB54-3E97-4144-BC5B-7938617A8E0F}"/>
              </a:ext>
            </a:extLst>
          </p:cNvPr>
          <p:cNvSpPr/>
          <p:nvPr/>
        </p:nvSpPr>
        <p:spPr>
          <a:xfrm>
            <a:off x="5218543" y="6329325"/>
            <a:ext cx="72228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https://cse.buffalo.edu/~jing/cse601/fa12/materials/clustering_hierarchical.pdf</a:t>
            </a:r>
          </a:p>
        </p:txBody>
      </p:sp>
    </p:spTree>
    <p:extLst>
      <p:ext uri="{BB962C8B-B14F-4D97-AF65-F5344CB8AC3E}">
        <p14:creationId xmlns:p14="http://schemas.microsoft.com/office/powerpoint/2010/main" val="42534650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F7C26-6E32-4049-A3FB-CE21DE117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FC860-A53A-4190-8B82-B795D5BA8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0472"/>
            <a:ext cx="4842164" cy="3371274"/>
          </a:xfrm>
        </p:spPr>
        <p:txBody>
          <a:bodyPr/>
          <a:lstStyle/>
          <a:p>
            <a:r>
              <a:rPr lang="en-US" sz="2400" dirty="0"/>
              <a:t> Divisive (top-down) clustering</a:t>
            </a:r>
          </a:p>
          <a:p>
            <a:pPr lvl="1"/>
            <a:r>
              <a:rPr lang="en-US" sz="2000" dirty="0"/>
              <a:t>All objects in one cluster</a:t>
            </a:r>
          </a:p>
          <a:p>
            <a:pPr lvl="1"/>
            <a:r>
              <a:rPr lang="en-US" sz="2000" dirty="0"/>
              <a:t>Select a cluster and split it into two sub clusters </a:t>
            </a:r>
          </a:p>
          <a:p>
            <a:pPr lvl="1"/>
            <a:r>
              <a:rPr lang="en-US" sz="2000" dirty="0"/>
              <a:t>Until each leaf cluster contains only one object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AE92-3BE8-4B65-BE42-76C67BD48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51335B-8FA4-4A1A-AC8F-EBC03BABA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130" y="1619394"/>
            <a:ext cx="51435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3964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F7C26-6E32-4049-A3FB-CE21DE117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FC860-A53A-4190-8B82-B795D5BA8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0472"/>
            <a:ext cx="4842164" cy="3371274"/>
          </a:xfrm>
        </p:spPr>
        <p:txBody>
          <a:bodyPr/>
          <a:lstStyle/>
          <a:p>
            <a:r>
              <a:rPr lang="en-US" sz="2400" dirty="0"/>
              <a:t> Agglomerative (bottom-up) clustering</a:t>
            </a:r>
          </a:p>
          <a:p>
            <a:pPr lvl="1"/>
            <a:r>
              <a:rPr lang="en-US" sz="2000" dirty="0"/>
              <a:t>Each object is a cluster</a:t>
            </a:r>
          </a:p>
          <a:p>
            <a:pPr lvl="1"/>
            <a:r>
              <a:rPr lang="en-US" sz="2000" dirty="0"/>
              <a:t>Merge two clusters which are most similar to each other</a:t>
            </a:r>
          </a:p>
          <a:p>
            <a:pPr lvl="1"/>
            <a:r>
              <a:rPr lang="en-US" sz="2000" dirty="0"/>
              <a:t>Until all objects are merged into a single cluster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AE92-3BE8-4B65-BE42-76C67BD48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AF95B6-A40B-4519-B8F5-E081DE55A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830" y="1619394"/>
            <a:ext cx="52578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854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C9BDE-868E-435F-A912-D65F533F0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A6A9E-ECFC-4F97-B09F-94A01F091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discover interesting things from the data: </a:t>
            </a:r>
          </a:p>
          <a:p>
            <a:pPr lvl="1"/>
            <a:r>
              <a:rPr lang="en-US" dirty="0"/>
              <a:t>Is there an informative way to visualize the data? </a:t>
            </a:r>
          </a:p>
          <a:p>
            <a:pPr lvl="1"/>
            <a:r>
              <a:rPr lang="en-US" dirty="0"/>
              <a:t>Can we discover subgroups among the variables?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Models:</a:t>
            </a:r>
          </a:p>
          <a:p>
            <a:pPr lvl="1"/>
            <a:r>
              <a:rPr lang="en-US" dirty="0"/>
              <a:t>Clustering</a:t>
            </a:r>
          </a:p>
          <a:p>
            <a:pPr lvl="2"/>
            <a:r>
              <a:rPr lang="en-US" dirty="0"/>
              <a:t>K-means</a:t>
            </a:r>
          </a:p>
          <a:p>
            <a:pPr lvl="2"/>
            <a:r>
              <a:rPr lang="en-US" dirty="0"/>
              <a:t>DBSCAN</a:t>
            </a:r>
          </a:p>
          <a:p>
            <a:pPr lvl="2"/>
            <a:r>
              <a:rPr lang="en-US" dirty="0"/>
              <a:t>Hierarchical Clustering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46CF8-4915-42E3-86D7-D5A237373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9822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8D800-6F86-4D8B-88D4-479050FEB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Dendrogram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CB990-A0AA-4384-B18E-45E1F6993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437"/>
            <a:ext cx="10515600" cy="4642077"/>
          </a:xfrm>
        </p:spPr>
        <p:txBody>
          <a:bodyPr>
            <a:normAutofit/>
          </a:bodyPr>
          <a:lstStyle/>
          <a:p>
            <a:r>
              <a:rPr lang="en-US" sz="2200" dirty="0"/>
              <a:t>A tree that shows how clusters are merged/split hierarchically </a:t>
            </a:r>
          </a:p>
          <a:p>
            <a:r>
              <a:rPr lang="en-US" sz="2200" dirty="0"/>
              <a:t>Each node on the tree is a cluster; each leaf node is a singleton cluster</a:t>
            </a:r>
          </a:p>
          <a:p>
            <a:r>
              <a:rPr lang="en-US" sz="2200" dirty="0"/>
              <a:t>A clustering of the data objects is obtained by cutting the dendrogram at the desired level, then each connected component forms a cluster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41CBD-5098-4158-A585-022172A44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DCB57-6387-4522-9984-3F8EB7387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2961818"/>
            <a:ext cx="75438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4522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694F3-8C78-4A51-8608-4F67425E1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93242"/>
            <a:ext cx="12192000" cy="1096280"/>
          </a:xfrm>
        </p:spPr>
        <p:txBody>
          <a:bodyPr/>
          <a:lstStyle/>
          <a:p>
            <a:r>
              <a:rPr lang="en-US" dirty="0"/>
              <a:t>Inter-Cluster Distance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91AD5-6BC8-4C85-B5B2-7BE555AF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5EBFC2-A7C1-43DA-84DB-8216BFED2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050" y="3533631"/>
            <a:ext cx="45339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9647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97080-C303-42D8-B60A-D98A854D9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 (Single Link)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DEDE4-0EB6-450B-B40A-8936019CD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886"/>
            <a:ext cx="10515600" cy="1236023"/>
          </a:xfrm>
        </p:spPr>
        <p:txBody>
          <a:bodyPr>
            <a:normAutofit/>
          </a:bodyPr>
          <a:lstStyle/>
          <a:p>
            <a:r>
              <a:rPr lang="en-US" sz="2400" dirty="0"/>
              <a:t>The distance between two clusters is represented by the distance of the closest pair of data objects belonging to different clusters. </a:t>
            </a:r>
          </a:p>
          <a:p>
            <a:r>
              <a:rPr lang="en-US" sz="2400" dirty="0"/>
              <a:t>Determined by one pair of points, i.e., by one link in the proximity graph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600E9-8BA6-4A59-8BDC-B22510E38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A950D0-E57D-4829-ADCB-EA8712071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137" y="2879611"/>
            <a:ext cx="4657725" cy="195262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A0E1BE1-78ED-4AB6-91DB-1018B475E881}"/>
              </a:ext>
            </a:extLst>
          </p:cNvPr>
          <p:cNvSpPr txBox="1">
            <a:spLocks/>
          </p:cNvSpPr>
          <p:nvPr/>
        </p:nvSpPr>
        <p:spPr>
          <a:xfrm>
            <a:off x="838200" y="5218545"/>
            <a:ext cx="10515600" cy="586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434343"/>
                </a:solidFill>
                <a:latin typeface="Museo Sans 500" panose="02000000000000000000" pitchFamily="50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34343"/>
                </a:solidFill>
                <a:latin typeface="Museo Sans 500" panose="02000000000000000000" pitchFamily="50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434343"/>
                </a:solidFill>
                <a:latin typeface="Museo Sans 500" panose="02000000000000000000" pitchFamily="50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34343"/>
                </a:solidFill>
                <a:latin typeface="Museo Sans 500" panose="02000000000000000000" pitchFamily="50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34343"/>
                </a:solidFill>
                <a:latin typeface="Museo Sans 500" panose="02000000000000000000" pitchFamily="50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Limitation: sensitive to noise/outliers</a:t>
            </a:r>
          </a:p>
        </p:txBody>
      </p:sp>
    </p:spTree>
    <p:extLst>
      <p:ext uri="{BB962C8B-B14F-4D97-AF65-F5344CB8AC3E}">
        <p14:creationId xmlns:p14="http://schemas.microsoft.com/office/powerpoint/2010/main" val="21764132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031886-1AE0-41F8-82AE-3980178E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1026" name="Picture 2" descr="Image result for clustering single link limitation">
            <a:extLst>
              <a:ext uri="{FF2B5EF4-FFF2-40B4-BE49-F238E27FC236}">
                <a16:creationId xmlns:a16="http://schemas.microsoft.com/office/drawing/2014/main" id="{D10822DD-3533-47D1-B6C3-4B1F3108C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80" y="1059216"/>
            <a:ext cx="7296439" cy="473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7863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D0A6B-3DFF-43D5-8B71-C73D45506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(Complete link)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83AF1-F508-498C-84F6-81A8D6D7D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886"/>
            <a:ext cx="10515600" cy="1023587"/>
          </a:xfrm>
        </p:spPr>
        <p:txBody>
          <a:bodyPr>
            <a:normAutofit/>
          </a:bodyPr>
          <a:lstStyle/>
          <a:p>
            <a:r>
              <a:rPr lang="en-US" sz="2400" dirty="0"/>
              <a:t>The distance between two clusters is represented by the distance of the farthest pair of data objects belonging to different clusters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D0298D-D146-43A0-B48F-48CC7EF17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7B9904-1A2C-4C39-85D1-C82A02A1E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00" y="2514600"/>
            <a:ext cx="46482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5608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D0A6B-3DFF-43D5-8B71-C73D45506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(Complete link)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83AF1-F508-498C-84F6-81A8D6D7D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491" y="2438018"/>
            <a:ext cx="6541655" cy="504393"/>
          </a:xfrm>
        </p:spPr>
        <p:txBody>
          <a:bodyPr>
            <a:normAutofit/>
          </a:bodyPr>
          <a:lstStyle/>
          <a:p>
            <a:r>
              <a:rPr lang="en-US" sz="2400" dirty="0"/>
              <a:t>Strength: less sensitive to noise/outliers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D0298D-D146-43A0-B48F-48CC7EF17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72ACA6-F40B-4898-8098-AEEE4B69B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715" y="1766764"/>
            <a:ext cx="4808915" cy="184690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E1BD21A-2E86-4699-921D-5265CDCEC666}"/>
              </a:ext>
            </a:extLst>
          </p:cNvPr>
          <p:cNvSpPr txBox="1">
            <a:spLocks/>
          </p:cNvSpPr>
          <p:nvPr/>
        </p:nvSpPr>
        <p:spPr>
          <a:xfrm>
            <a:off x="302491" y="4785036"/>
            <a:ext cx="6541655" cy="504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434343"/>
                </a:solidFill>
                <a:latin typeface="Museo Sans 500" panose="02000000000000000000" pitchFamily="50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34343"/>
                </a:solidFill>
                <a:latin typeface="Museo Sans 500" panose="02000000000000000000" pitchFamily="50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434343"/>
                </a:solidFill>
                <a:latin typeface="Museo Sans 500" panose="02000000000000000000" pitchFamily="50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34343"/>
                </a:solidFill>
                <a:latin typeface="Museo Sans 500" panose="02000000000000000000" pitchFamily="50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34343"/>
                </a:solidFill>
                <a:latin typeface="Museo Sans 500" panose="02000000000000000000" pitchFamily="50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Limitations: tends to break large clusters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84B250-4FA1-4A8D-9941-F9D36754F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714" y="4016993"/>
            <a:ext cx="4808915" cy="185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2010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51FDB-317D-4B6A-87C0-DB6FD79E9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average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5585B-059B-48E6-8BEC-DDB8BE62E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distance between two clusters is represented by the average distance of all pairs of data objects belonging to different clusters </a:t>
            </a:r>
          </a:p>
          <a:p>
            <a:r>
              <a:rPr lang="en-US" sz="2400" dirty="0"/>
              <a:t>Determined by all pairs of points in the two clusters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619B00-9E6D-45DC-BB52-B25F686CC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99BD52-87A2-4859-A80D-E322A9844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306" y="3054349"/>
            <a:ext cx="5661388" cy="249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8600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51FDB-317D-4B6A-87C0-DB6FD79E9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Centroid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5585B-059B-48E6-8BEC-DDB8BE62E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distance between two clusters is represented by the distance between the centers of the clusters</a:t>
            </a:r>
          </a:p>
          <a:p>
            <a:r>
              <a:rPr lang="en-US" sz="2400" dirty="0"/>
              <a:t>– Determined by cluster centroids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619B00-9E6D-45DC-BB52-B25F686CC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FEA7D8-D2DD-4D30-B895-51BE21A41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7" y="3208564"/>
            <a:ext cx="47339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0572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51FDB-317D-4B6A-87C0-DB6FD79E9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Ward’s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5585B-059B-48E6-8BEC-DDB8BE62E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Similarity of two clusters is based on the increase in squared error when two clusters are merged </a:t>
            </a:r>
          </a:p>
          <a:p>
            <a:r>
              <a:rPr lang="en-US" sz="2400" dirty="0"/>
              <a:t>Similar to group average if distance between points is distance squared</a:t>
            </a:r>
          </a:p>
          <a:p>
            <a:r>
              <a:rPr lang="en-US" sz="2400" dirty="0"/>
              <a:t>Less susceptible to noise and outliers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619B00-9E6D-45DC-BB52-B25F686CC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F018B3-F8F7-42E4-AFD6-6AB460A76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411" y="3429000"/>
            <a:ext cx="7416129" cy="23966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D39D16-9A1E-4213-873B-866120AA85DA}"/>
              </a:ext>
            </a:extLst>
          </p:cNvPr>
          <p:cNvSpPr txBox="1"/>
          <p:nvPr/>
        </p:nvSpPr>
        <p:spPr>
          <a:xfrm>
            <a:off x="1885636" y="6348412"/>
            <a:ext cx="8187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Source: https://www.stat.cmu.edu/~cshalizi/350/lectures/08/lecture-08.pdf</a:t>
            </a:r>
          </a:p>
        </p:txBody>
      </p:sp>
    </p:spTree>
    <p:extLst>
      <p:ext uri="{BB962C8B-B14F-4D97-AF65-F5344CB8AC3E}">
        <p14:creationId xmlns:p14="http://schemas.microsoft.com/office/powerpoint/2010/main" val="21187792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8589" y="2780613"/>
            <a:ext cx="6296026" cy="1096280"/>
          </a:xfrm>
        </p:spPr>
        <p:txBody>
          <a:bodyPr>
            <a:normAutofit/>
          </a:bodyPr>
          <a:lstStyle/>
          <a:p>
            <a:r>
              <a:rPr lang="en-US" dirty="0"/>
              <a:t>Python Practice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1026" name="Picture 2" descr="Image result for python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64" y="2295291"/>
            <a:ext cx="20669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787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694F3-8C78-4A51-8608-4F67425E1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80860"/>
            <a:ext cx="12192000" cy="1096280"/>
          </a:xfrm>
        </p:spPr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91AD5-6BC8-4C85-B5B2-7BE555AF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4910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52573"/>
            <a:ext cx="12192000" cy="1096280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538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E33D6-18A1-4A63-9DB9-7E2A0605D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Clustering?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93ED0-739E-4640-8F40-FA97EFA35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EFD5E34-0B40-4AFC-B633-898F6D6C8F70}"/>
              </a:ext>
            </a:extLst>
          </p:cNvPr>
          <p:cNvSpPr/>
          <p:nvPr/>
        </p:nvSpPr>
        <p:spPr>
          <a:xfrm>
            <a:off x="3340359" y="2912898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3A4EFBF-18AE-45D8-BBDB-11955C2E65D2}"/>
              </a:ext>
            </a:extLst>
          </p:cNvPr>
          <p:cNvSpPr/>
          <p:nvPr/>
        </p:nvSpPr>
        <p:spPr>
          <a:xfrm>
            <a:off x="3564294" y="2744946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95FD6DA-1D22-4881-9F9C-9D1054841143}"/>
              </a:ext>
            </a:extLst>
          </p:cNvPr>
          <p:cNvSpPr/>
          <p:nvPr/>
        </p:nvSpPr>
        <p:spPr>
          <a:xfrm>
            <a:off x="3228391" y="3304785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E53B4F-4D70-4867-A54B-6296DD5694B1}"/>
              </a:ext>
            </a:extLst>
          </p:cNvPr>
          <p:cNvSpPr/>
          <p:nvPr/>
        </p:nvSpPr>
        <p:spPr>
          <a:xfrm>
            <a:off x="3676261" y="3062188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7F4159-F596-4060-BB87-7641E650B6A0}"/>
              </a:ext>
            </a:extLst>
          </p:cNvPr>
          <p:cNvSpPr/>
          <p:nvPr/>
        </p:nvSpPr>
        <p:spPr>
          <a:xfrm>
            <a:off x="3508310" y="3267462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B3A08E1-AFA2-449B-AB9B-A6F377533553}"/>
              </a:ext>
            </a:extLst>
          </p:cNvPr>
          <p:cNvSpPr/>
          <p:nvPr/>
        </p:nvSpPr>
        <p:spPr>
          <a:xfrm>
            <a:off x="3956180" y="2968881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6352898-3145-47D8-B5B6-03B88A6F4DE5}"/>
              </a:ext>
            </a:extLst>
          </p:cNvPr>
          <p:cNvSpPr/>
          <p:nvPr/>
        </p:nvSpPr>
        <p:spPr>
          <a:xfrm>
            <a:off x="3850433" y="3376318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AC7C73E-1AA3-429B-9873-40C6BCD8D728}"/>
              </a:ext>
            </a:extLst>
          </p:cNvPr>
          <p:cNvSpPr/>
          <p:nvPr/>
        </p:nvSpPr>
        <p:spPr>
          <a:xfrm>
            <a:off x="3452326" y="3528720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0FC5FA2-85E6-4CFF-8B48-388783114F7D}"/>
              </a:ext>
            </a:extLst>
          </p:cNvPr>
          <p:cNvSpPr/>
          <p:nvPr/>
        </p:nvSpPr>
        <p:spPr>
          <a:xfrm>
            <a:off x="4204999" y="3223919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E0D4C39-8411-47BC-B767-4E407AE69B55}"/>
              </a:ext>
            </a:extLst>
          </p:cNvPr>
          <p:cNvSpPr/>
          <p:nvPr/>
        </p:nvSpPr>
        <p:spPr>
          <a:xfrm>
            <a:off x="5330891" y="2038737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C78409D-3535-491C-A783-24F166088CD4}"/>
              </a:ext>
            </a:extLst>
          </p:cNvPr>
          <p:cNvSpPr/>
          <p:nvPr/>
        </p:nvSpPr>
        <p:spPr>
          <a:xfrm>
            <a:off x="5554826" y="1870785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44D076A-A189-4056-8EF3-8AF6E572413F}"/>
              </a:ext>
            </a:extLst>
          </p:cNvPr>
          <p:cNvSpPr/>
          <p:nvPr/>
        </p:nvSpPr>
        <p:spPr>
          <a:xfrm>
            <a:off x="6655837" y="2136708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F4C4553-3190-41C2-8735-A2E01B350054}"/>
              </a:ext>
            </a:extLst>
          </p:cNvPr>
          <p:cNvSpPr/>
          <p:nvPr/>
        </p:nvSpPr>
        <p:spPr>
          <a:xfrm>
            <a:off x="6002696" y="1743073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5495338-1494-4D37-9EEC-780D6E9B874D}"/>
              </a:ext>
            </a:extLst>
          </p:cNvPr>
          <p:cNvSpPr/>
          <p:nvPr/>
        </p:nvSpPr>
        <p:spPr>
          <a:xfrm>
            <a:off x="5722777" y="2469694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9B2D5D1-7695-49B7-A9B2-35BCEBFFC6FD}"/>
              </a:ext>
            </a:extLst>
          </p:cNvPr>
          <p:cNvSpPr/>
          <p:nvPr/>
        </p:nvSpPr>
        <p:spPr>
          <a:xfrm>
            <a:off x="5946712" y="2094720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0E43FB7-9600-4A8F-96A6-F78D211D036E}"/>
              </a:ext>
            </a:extLst>
          </p:cNvPr>
          <p:cNvSpPr/>
          <p:nvPr/>
        </p:nvSpPr>
        <p:spPr>
          <a:xfrm>
            <a:off x="5722777" y="2094720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CB47AC3-2D44-49FE-9326-D340B5D54A68}"/>
              </a:ext>
            </a:extLst>
          </p:cNvPr>
          <p:cNvSpPr/>
          <p:nvPr/>
        </p:nvSpPr>
        <p:spPr>
          <a:xfrm>
            <a:off x="5414866" y="2248676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95E229E-61ED-45FE-896A-6CA3F73E060C}"/>
              </a:ext>
            </a:extLst>
          </p:cNvPr>
          <p:cNvSpPr/>
          <p:nvPr/>
        </p:nvSpPr>
        <p:spPr>
          <a:xfrm>
            <a:off x="6002696" y="2469693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72BD3A5-B69D-41A4-BBB5-416AB6E7680C}"/>
              </a:ext>
            </a:extLst>
          </p:cNvPr>
          <p:cNvSpPr/>
          <p:nvPr/>
        </p:nvSpPr>
        <p:spPr>
          <a:xfrm>
            <a:off x="3691812" y="3761983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26227AF-D879-49A8-9225-9A96CE7ADD35}"/>
              </a:ext>
            </a:extLst>
          </p:cNvPr>
          <p:cNvSpPr/>
          <p:nvPr/>
        </p:nvSpPr>
        <p:spPr>
          <a:xfrm>
            <a:off x="4052600" y="3491394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76DF72A-B77D-41DC-B304-44B42A855E01}"/>
              </a:ext>
            </a:extLst>
          </p:cNvPr>
          <p:cNvSpPr/>
          <p:nvPr/>
        </p:nvSpPr>
        <p:spPr>
          <a:xfrm>
            <a:off x="3307702" y="3808639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880217D-63BA-4087-B385-873D40698684}"/>
              </a:ext>
            </a:extLst>
          </p:cNvPr>
          <p:cNvSpPr/>
          <p:nvPr/>
        </p:nvSpPr>
        <p:spPr>
          <a:xfrm>
            <a:off x="3915747" y="3752655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64F0C93-9B3B-4667-BDDA-DAE9BB7043CB}"/>
              </a:ext>
            </a:extLst>
          </p:cNvPr>
          <p:cNvSpPr/>
          <p:nvPr/>
        </p:nvSpPr>
        <p:spPr>
          <a:xfrm>
            <a:off x="7755294" y="4881079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BD844E1-5C53-47A8-A547-0A120DCEED00}"/>
              </a:ext>
            </a:extLst>
          </p:cNvPr>
          <p:cNvSpPr/>
          <p:nvPr/>
        </p:nvSpPr>
        <p:spPr>
          <a:xfrm>
            <a:off x="7868816" y="3923525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4C46389-DD79-4B39-BF2C-7D78EA9F8EE5}"/>
              </a:ext>
            </a:extLst>
          </p:cNvPr>
          <p:cNvSpPr/>
          <p:nvPr/>
        </p:nvSpPr>
        <p:spPr>
          <a:xfrm>
            <a:off x="7778620" y="4214521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06630F1-8AE9-468A-AC30-E46CCE4DBD67}"/>
              </a:ext>
            </a:extLst>
          </p:cNvPr>
          <p:cNvSpPr/>
          <p:nvPr/>
        </p:nvSpPr>
        <p:spPr>
          <a:xfrm>
            <a:off x="7327643" y="4511353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0A5D5DB-AC0A-4AC9-B769-F5ED431A3CA8}"/>
              </a:ext>
            </a:extLst>
          </p:cNvPr>
          <p:cNvSpPr/>
          <p:nvPr/>
        </p:nvSpPr>
        <p:spPr>
          <a:xfrm>
            <a:off x="7980784" y="4402302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709423E-66C4-488B-9A7A-D42E45150BEE}"/>
              </a:ext>
            </a:extLst>
          </p:cNvPr>
          <p:cNvSpPr/>
          <p:nvPr/>
        </p:nvSpPr>
        <p:spPr>
          <a:xfrm>
            <a:off x="7486262" y="4281004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F286C02-68C4-4283-9DEA-A07054D06476}"/>
              </a:ext>
            </a:extLst>
          </p:cNvPr>
          <p:cNvSpPr/>
          <p:nvPr/>
        </p:nvSpPr>
        <p:spPr>
          <a:xfrm>
            <a:off x="7346303" y="4080396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DC86AAD-3F0C-4D34-A033-EA0082B0A502}"/>
              </a:ext>
            </a:extLst>
          </p:cNvPr>
          <p:cNvSpPr/>
          <p:nvPr/>
        </p:nvSpPr>
        <p:spPr>
          <a:xfrm>
            <a:off x="7607562" y="4511352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96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E33D6-18A1-4A63-9DB9-7E2A0605D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Clustering?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93ED0-739E-4640-8F40-FA97EFA35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EFD5E34-0B40-4AFC-B633-898F6D6C8F70}"/>
              </a:ext>
            </a:extLst>
          </p:cNvPr>
          <p:cNvSpPr/>
          <p:nvPr/>
        </p:nvSpPr>
        <p:spPr>
          <a:xfrm>
            <a:off x="3340359" y="2912898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3A4EFBF-18AE-45D8-BBDB-11955C2E65D2}"/>
              </a:ext>
            </a:extLst>
          </p:cNvPr>
          <p:cNvSpPr/>
          <p:nvPr/>
        </p:nvSpPr>
        <p:spPr>
          <a:xfrm>
            <a:off x="3564294" y="2744946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95FD6DA-1D22-4881-9F9C-9D1054841143}"/>
              </a:ext>
            </a:extLst>
          </p:cNvPr>
          <p:cNvSpPr/>
          <p:nvPr/>
        </p:nvSpPr>
        <p:spPr>
          <a:xfrm>
            <a:off x="3228391" y="3304785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E53B4F-4D70-4867-A54B-6296DD5694B1}"/>
              </a:ext>
            </a:extLst>
          </p:cNvPr>
          <p:cNvSpPr/>
          <p:nvPr/>
        </p:nvSpPr>
        <p:spPr>
          <a:xfrm>
            <a:off x="3676261" y="3062188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7F4159-F596-4060-BB87-7641E650B6A0}"/>
              </a:ext>
            </a:extLst>
          </p:cNvPr>
          <p:cNvSpPr/>
          <p:nvPr/>
        </p:nvSpPr>
        <p:spPr>
          <a:xfrm>
            <a:off x="3508310" y="3267462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B3A08E1-AFA2-449B-AB9B-A6F377533553}"/>
              </a:ext>
            </a:extLst>
          </p:cNvPr>
          <p:cNvSpPr/>
          <p:nvPr/>
        </p:nvSpPr>
        <p:spPr>
          <a:xfrm>
            <a:off x="3956180" y="2968881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6352898-3145-47D8-B5B6-03B88A6F4DE5}"/>
              </a:ext>
            </a:extLst>
          </p:cNvPr>
          <p:cNvSpPr/>
          <p:nvPr/>
        </p:nvSpPr>
        <p:spPr>
          <a:xfrm>
            <a:off x="3850433" y="3376318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AC7C73E-1AA3-429B-9873-40C6BCD8D728}"/>
              </a:ext>
            </a:extLst>
          </p:cNvPr>
          <p:cNvSpPr/>
          <p:nvPr/>
        </p:nvSpPr>
        <p:spPr>
          <a:xfrm>
            <a:off x="3452326" y="3528720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0FC5FA2-85E6-4CFF-8B48-388783114F7D}"/>
              </a:ext>
            </a:extLst>
          </p:cNvPr>
          <p:cNvSpPr/>
          <p:nvPr/>
        </p:nvSpPr>
        <p:spPr>
          <a:xfrm>
            <a:off x="4204999" y="3223919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E0D4C39-8411-47BC-B767-4E407AE69B55}"/>
              </a:ext>
            </a:extLst>
          </p:cNvPr>
          <p:cNvSpPr/>
          <p:nvPr/>
        </p:nvSpPr>
        <p:spPr>
          <a:xfrm>
            <a:off x="5330891" y="2038737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C78409D-3535-491C-A783-24F166088CD4}"/>
              </a:ext>
            </a:extLst>
          </p:cNvPr>
          <p:cNvSpPr/>
          <p:nvPr/>
        </p:nvSpPr>
        <p:spPr>
          <a:xfrm>
            <a:off x="5554826" y="1870785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44D076A-A189-4056-8EF3-8AF6E572413F}"/>
              </a:ext>
            </a:extLst>
          </p:cNvPr>
          <p:cNvSpPr/>
          <p:nvPr/>
        </p:nvSpPr>
        <p:spPr>
          <a:xfrm>
            <a:off x="6655837" y="2136708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F4C4553-3190-41C2-8735-A2E01B350054}"/>
              </a:ext>
            </a:extLst>
          </p:cNvPr>
          <p:cNvSpPr/>
          <p:nvPr/>
        </p:nvSpPr>
        <p:spPr>
          <a:xfrm>
            <a:off x="6002696" y="1743073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5495338-1494-4D37-9EEC-780D6E9B874D}"/>
              </a:ext>
            </a:extLst>
          </p:cNvPr>
          <p:cNvSpPr/>
          <p:nvPr/>
        </p:nvSpPr>
        <p:spPr>
          <a:xfrm>
            <a:off x="5722777" y="2469694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9B2D5D1-7695-49B7-A9B2-35BCEBFFC6FD}"/>
              </a:ext>
            </a:extLst>
          </p:cNvPr>
          <p:cNvSpPr/>
          <p:nvPr/>
        </p:nvSpPr>
        <p:spPr>
          <a:xfrm>
            <a:off x="5946712" y="2094720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0E43FB7-9600-4A8F-96A6-F78D211D036E}"/>
              </a:ext>
            </a:extLst>
          </p:cNvPr>
          <p:cNvSpPr/>
          <p:nvPr/>
        </p:nvSpPr>
        <p:spPr>
          <a:xfrm>
            <a:off x="5722777" y="2094720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CB47AC3-2D44-49FE-9326-D340B5D54A68}"/>
              </a:ext>
            </a:extLst>
          </p:cNvPr>
          <p:cNvSpPr/>
          <p:nvPr/>
        </p:nvSpPr>
        <p:spPr>
          <a:xfrm>
            <a:off x="5414866" y="2248676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95E229E-61ED-45FE-896A-6CA3F73E060C}"/>
              </a:ext>
            </a:extLst>
          </p:cNvPr>
          <p:cNvSpPr/>
          <p:nvPr/>
        </p:nvSpPr>
        <p:spPr>
          <a:xfrm>
            <a:off x="6002696" y="2469693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72BD3A5-B69D-41A4-BBB5-416AB6E7680C}"/>
              </a:ext>
            </a:extLst>
          </p:cNvPr>
          <p:cNvSpPr/>
          <p:nvPr/>
        </p:nvSpPr>
        <p:spPr>
          <a:xfrm>
            <a:off x="3691812" y="3761983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26227AF-D879-49A8-9225-9A96CE7ADD35}"/>
              </a:ext>
            </a:extLst>
          </p:cNvPr>
          <p:cNvSpPr/>
          <p:nvPr/>
        </p:nvSpPr>
        <p:spPr>
          <a:xfrm>
            <a:off x="4052600" y="3491394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76DF72A-B77D-41DC-B304-44B42A855E01}"/>
              </a:ext>
            </a:extLst>
          </p:cNvPr>
          <p:cNvSpPr/>
          <p:nvPr/>
        </p:nvSpPr>
        <p:spPr>
          <a:xfrm>
            <a:off x="3307702" y="3808639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880217D-63BA-4087-B385-873D40698684}"/>
              </a:ext>
            </a:extLst>
          </p:cNvPr>
          <p:cNvSpPr/>
          <p:nvPr/>
        </p:nvSpPr>
        <p:spPr>
          <a:xfrm>
            <a:off x="3915747" y="3752655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64F0C93-9B3B-4667-BDDA-DAE9BB7043CB}"/>
              </a:ext>
            </a:extLst>
          </p:cNvPr>
          <p:cNvSpPr/>
          <p:nvPr/>
        </p:nvSpPr>
        <p:spPr>
          <a:xfrm>
            <a:off x="7755294" y="4881079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BD844E1-5C53-47A8-A547-0A120DCEED00}"/>
              </a:ext>
            </a:extLst>
          </p:cNvPr>
          <p:cNvSpPr/>
          <p:nvPr/>
        </p:nvSpPr>
        <p:spPr>
          <a:xfrm>
            <a:off x="7868816" y="3923525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4C46389-DD79-4B39-BF2C-7D78EA9F8EE5}"/>
              </a:ext>
            </a:extLst>
          </p:cNvPr>
          <p:cNvSpPr/>
          <p:nvPr/>
        </p:nvSpPr>
        <p:spPr>
          <a:xfrm>
            <a:off x="7778620" y="4214521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06630F1-8AE9-468A-AC30-E46CCE4DBD67}"/>
              </a:ext>
            </a:extLst>
          </p:cNvPr>
          <p:cNvSpPr/>
          <p:nvPr/>
        </p:nvSpPr>
        <p:spPr>
          <a:xfrm>
            <a:off x="7327643" y="4511353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0A5D5DB-AC0A-4AC9-B769-F5ED431A3CA8}"/>
              </a:ext>
            </a:extLst>
          </p:cNvPr>
          <p:cNvSpPr/>
          <p:nvPr/>
        </p:nvSpPr>
        <p:spPr>
          <a:xfrm>
            <a:off x="7980784" y="4402302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709423E-66C4-488B-9A7A-D42E45150BEE}"/>
              </a:ext>
            </a:extLst>
          </p:cNvPr>
          <p:cNvSpPr/>
          <p:nvPr/>
        </p:nvSpPr>
        <p:spPr>
          <a:xfrm>
            <a:off x="7486262" y="4281004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F286C02-68C4-4283-9DEA-A07054D06476}"/>
              </a:ext>
            </a:extLst>
          </p:cNvPr>
          <p:cNvSpPr/>
          <p:nvPr/>
        </p:nvSpPr>
        <p:spPr>
          <a:xfrm>
            <a:off x="7346303" y="4080396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DC86AAD-3F0C-4D34-A033-EA0082B0A502}"/>
              </a:ext>
            </a:extLst>
          </p:cNvPr>
          <p:cNvSpPr/>
          <p:nvPr/>
        </p:nvSpPr>
        <p:spPr>
          <a:xfrm>
            <a:off x="7607562" y="4511352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C07BD7-F8F9-4BF9-9BF5-95EF3C333BA0}"/>
              </a:ext>
            </a:extLst>
          </p:cNvPr>
          <p:cNvSpPr/>
          <p:nvPr/>
        </p:nvSpPr>
        <p:spPr>
          <a:xfrm>
            <a:off x="2613639" y="2313991"/>
            <a:ext cx="2144296" cy="2144296"/>
          </a:xfrm>
          <a:prstGeom prst="ellipse">
            <a:avLst/>
          </a:prstGeom>
          <a:noFill/>
          <a:ln>
            <a:solidFill>
              <a:srgbClr val="EF3E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005AA5B-2819-4449-9861-42D077704FE7}"/>
              </a:ext>
            </a:extLst>
          </p:cNvPr>
          <p:cNvSpPr/>
          <p:nvPr/>
        </p:nvSpPr>
        <p:spPr>
          <a:xfrm>
            <a:off x="5042515" y="1232022"/>
            <a:ext cx="2144296" cy="2144296"/>
          </a:xfrm>
          <a:prstGeom prst="ellipse">
            <a:avLst/>
          </a:prstGeom>
          <a:noFill/>
          <a:ln>
            <a:solidFill>
              <a:srgbClr val="EF3E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BF1138D-F0BA-4C7E-A711-38D0E23E0002}"/>
              </a:ext>
            </a:extLst>
          </p:cNvPr>
          <p:cNvSpPr/>
          <p:nvPr/>
        </p:nvSpPr>
        <p:spPr>
          <a:xfrm>
            <a:off x="6638049" y="3335886"/>
            <a:ext cx="2144296" cy="2144296"/>
          </a:xfrm>
          <a:prstGeom prst="ellipse">
            <a:avLst/>
          </a:prstGeom>
          <a:noFill/>
          <a:ln>
            <a:solidFill>
              <a:srgbClr val="EF3E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83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E33D6-18A1-4A63-9DB9-7E2A0605D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Clustering?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93ED0-739E-4640-8F40-FA97EFA35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EFD5E34-0B40-4AFC-B633-898F6D6C8F70}"/>
              </a:ext>
            </a:extLst>
          </p:cNvPr>
          <p:cNvSpPr/>
          <p:nvPr/>
        </p:nvSpPr>
        <p:spPr>
          <a:xfrm>
            <a:off x="3340359" y="2912898"/>
            <a:ext cx="223935" cy="22393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3A4EFBF-18AE-45D8-BBDB-11955C2E65D2}"/>
              </a:ext>
            </a:extLst>
          </p:cNvPr>
          <p:cNvSpPr/>
          <p:nvPr/>
        </p:nvSpPr>
        <p:spPr>
          <a:xfrm>
            <a:off x="3564294" y="2744946"/>
            <a:ext cx="223935" cy="22393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95FD6DA-1D22-4881-9F9C-9D1054841143}"/>
              </a:ext>
            </a:extLst>
          </p:cNvPr>
          <p:cNvSpPr/>
          <p:nvPr/>
        </p:nvSpPr>
        <p:spPr>
          <a:xfrm>
            <a:off x="3228391" y="3304785"/>
            <a:ext cx="223935" cy="22393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E53B4F-4D70-4867-A54B-6296DD5694B1}"/>
              </a:ext>
            </a:extLst>
          </p:cNvPr>
          <p:cNvSpPr/>
          <p:nvPr/>
        </p:nvSpPr>
        <p:spPr>
          <a:xfrm>
            <a:off x="3676261" y="3062188"/>
            <a:ext cx="223935" cy="22393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7F4159-F596-4060-BB87-7641E650B6A0}"/>
              </a:ext>
            </a:extLst>
          </p:cNvPr>
          <p:cNvSpPr/>
          <p:nvPr/>
        </p:nvSpPr>
        <p:spPr>
          <a:xfrm>
            <a:off x="3508310" y="3267462"/>
            <a:ext cx="223935" cy="22393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B3A08E1-AFA2-449B-AB9B-A6F377533553}"/>
              </a:ext>
            </a:extLst>
          </p:cNvPr>
          <p:cNvSpPr/>
          <p:nvPr/>
        </p:nvSpPr>
        <p:spPr>
          <a:xfrm>
            <a:off x="3956180" y="2968881"/>
            <a:ext cx="223935" cy="22393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6352898-3145-47D8-B5B6-03B88A6F4DE5}"/>
              </a:ext>
            </a:extLst>
          </p:cNvPr>
          <p:cNvSpPr/>
          <p:nvPr/>
        </p:nvSpPr>
        <p:spPr>
          <a:xfrm>
            <a:off x="3850433" y="3376318"/>
            <a:ext cx="223935" cy="22393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AC7C73E-1AA3-429B-9873-40C6BCD8D728}"/>
              </a:ext>
            </a:extLst>
          </p:cNvPr>
          <p:cNvSpPr/>
          <p:nvPr/>
        </p:nvSpPr>
        <p:spPr>
          <a:xfrm>
            <a:off x="3452326" y="3528720"/>
            <a:ext cx="223935" cy="22393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0FC5FA2-85E6-4CFF-8B48-388783114F7D}"/>
              </a:ext>
            </a:extLst>
          </p:cNvPr>
          <p:cNvSpPr/>
          <p:nvPr/>
        </p:nvSpPr>
        <p:spPr>
          <a:xfrm>
            <a:off x="4204999" y="3223919"/>
            <a:ext cx="223935" cy="22393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E0D4C39-8411-47BC-B767-4E407AE69B55}"/>
              </a:ext>
            </a:extLst>
          </p:cNvPr>
          <p:cNvSpPr/>
          <p:nvPr/>
        </p:nvSpPr>
        <p:spPr>
          <a:xfrm>
            <a:off x="5330891" y="2038737"/>
            <a:ext cx="223935" cy="22393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C78409D-3535-491C-A783-24F166088CD4}"/>
              </a:ext>
            </a:extLst>
          </p:cNvPr>
          <p:cNvSpPr/>
          <p:nvPr/>
        </p:nvSpPr>
        <p:spPr>
          <a:xfrm>
            <a:off x="5554826" y="1870785"/>
            <a:ext cx="223935" cy="22393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44D076A-A189-4056-8EF3-8AF6E572413F}"/>
              </a:ext>
            </a:extLst>
          </p:cNvPr>
          <p:cNvSpPr/>
          <p:nvPr/>
        </p:nvSpPr>
        <p:spPr>
          <a:xfrm>
            <a:off x="6655837" y="2136708"/>
            <a:ext cx="223935" cy="22393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F4C4553-3190-41C2-8735-A2E01B350054}"/>
              </a:ext>
            </a:extLst>
          </p:cNvPr>
          <p:cNvSpPr/>
          <p:nvPr/>
        </p:nvSpPr>
        <p:spPr>
          <a:xfrm>
            <a:off x="6002696" y="1743073"/>
            <a:ext cx="223935" cy="22393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5495338-1494-4D37-9EEC-780D6E9B874D}"/>
              </a:ext>
            </a:extLst>
          </p:cNvPr>
          <p:cNvSpPr/>
          <p:nvPr/>
        </p:nvSpPr>
        <p:spPr>
          <a:xfrm>
            <a:off x="5722777" y="2469694"/>
            <a:ext cx="223935" cy="22393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9B2D5D1-7695-49B7-A9B2-35BCEBFFC6FD}"/>
              </a:ext>
            </a:extLst>
          </p:cNvPr>
          <p:cNvSpPr/>
          <p:nvPr/>
        </p:nvSpPr>
        <p:spPr>
          <a:xfrm>
            <a:off x="5946712" y="2094720"/>
            <a:ext cx="223935" cy="22393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0E43FB7-9600-4A8F-96A6-F78D211D036E}"/>
              </a:ext>
            </a:extLst>
          </p:cNvPr>
          <p:cNvSpPr/>
          <p:nvPr/>
        </p:nvSpPr>
        <p:spPr>
          <a:xfrm>
            <a:off x="5722777" y="2094720"/>
            <a:ext cx="223935" cy="22393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CB47AC3-2D44-49FE-9326-D340B5D54A68}"/>
              </a:ext>
            </a:extLst>
          </p:cNvPr>
          <p:cNvSpPr/>
          <p:nvPr/>
        </p:nvSpPr>
        <p:spPr>
          <a:xfrm>
            <a:off x="5414866" y="2248676"/>
            <a:ext cx="223935" cy="22393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95E229E-61ED-45FE-896A-6CA3F73E060C}"/>
              </a:ext>
            </a:extLst>
          </p:cNvPr>
          <p:cNvSpPr/>
          <p:nvPr/>
        </p:nvSpPr>
        <p:spPr>
          <a:xfrm>
            <a:off x="6002696" y="2469693"/>
            <a:ext cx="223935" cy="22393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72BD3A5-B69D-41A4-BBB5-416AB6E7680C}"/>
              </a:ext>
            </a:extLst>
          </p:cNvPr>
          <p:cNvSpPr/>
          <p:nvPr/>
        </p:nvSpPr>
        <p:spPr>
          <a:xfrm>
            <a:off x="3691812" y="3761983"/>
            <a:ext cx="223935" cy="22393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26227AF-D879-49A8-9225-9A96CE7ADD35}"/>
              </a:ext>
            </a:extLst>
          </p:cNvPr>
          <p:cNvSpPr/>
          <p:nvPr/>
        </p:nvSpPr>
        <p:spPr>
          <a:xfrm>
            <a:off x="4052600" y="3491394"/>
            <a:ext cx="223935" cy="22393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76DF72A-B77D-41DC-B304-44B42A855E01}"/>
              </a:ext>
            </a:extLst>
          </p:cNvPr>
          <p:cNvSpPr/>
          <p:nvPr/>
        </p:nvSpPr>
        <p:spPr>
          <a:xfrm>
            <a:off x="3307702" y="3808639"/>
            <a:ext cx="223935" cy="22393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880217D-63BA-4087-B385-873D40698684}"/>
              </a:ext>
            </a:extLst>
          </p:cNvPr>
          <p:cNvSpPr/>
          <p:nvPr/>
        </p:nvSpPr>
        <p:spPr>
          <a:xfrm>
            <a:off x="3915747" y="3752655"/>
            <a:ext cx="223935" cy="22393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64F0C93-9B3B-4667-BDDA-DAE9BB7043CB}"/>
              </a:ext>
            </a:extLst>
          </p:cNvPr>
          <p:cNvSpPr/>
          <p:nvPr/>
        </p:nvSpPr>
        <p:spPr>
          <a:xfrm>
            <a:off x="7755294" y="4881079"/>
            <a:ext cx="223935" cy="22393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BD844E1-5C53-47A8-A547-0A120DCEED00}"/>
              </a:ext>
            </a:extLst>
          </p:cNvPr>
          <p:cNvSpPr/>
          <p:nvPr/>
        </p:nvSpPr>
        <p:spPr>
          <a:xfrm>
            <a:off x="7868816" y="3923525"/>
            <a:ext cx="223935" cy="22393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4C46389-DD79-4B39-BF2C-7D78EA9F8EE5}"/>
              </a:ext>
            </a:extLst>
          </p:cNvPr>
          <p:cNvSpPr/>
          <p:nvPr/>
        </p:nvSpPr>
        <p:spPr>
          <a:xfrm>
            <a:off x="7778620" y="4214521"/>
            <a:ext cx="223935" cy="22393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06630F1-8AE9-468A-AC30-E46CCE4DBD67}"/>
              </a:ext>
            </a:extLst>
          </p:cNvPr>
          <p:cNvSpPr/>
          <p:nvPr/>
        </p:nvSpPr>
        <p:spPr>
          <a:xfrm>
            <a:off x="7327643" y="4511353"/>
            <a:ext cx="223935" cy="22393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0A5D5DB-AC0A-4AC9-B769-F5ED431A3CA8}"/>
              </a:ext>
            </a:extLst>
          </p:cNvPr>
          <p:cNvSpPr/>
          <p:nvPr/>
        </p:nvSpPr>
        <p:spPr>
          <a:xfrm>
            <a:off x="7980784" y="4402302"/>
            <a:ext cx="223935" cy="22393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709423E-66C4-488B-9A7A-D42E45150BEE}"/>
              </a:ext>
            </a:extLst>
          </p:cNvPr>
          <p:cNvSpPr/>
          <p:nvPr/>
        </p:nvSpPr>
        <p:spPr>
          <a:xfrm>
            <a:off x="7486262" y="4281004"/>
            <a:ext cx="223935" cy="22393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F286C02-68C4-4283-9DEA-A07054D06476}"/>
              </a:ext>
            </a:extLst>
          </p:cNvPr>
          <p:cNvSpPr/>
          <p:nvPr/>
        </p:nvSpPr>
        <p:spPr>
          <a:xfrm>
            <a:off x="7346303" y="4080396"/>
            <a:ext cx="223935" cy="22393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DC86AAD-3F0C-4D34-A033-EA0082B0A502}"/>
              </a:ext>
            </a:extLst>
          </p:cNvPr>
          <p:cNvSpPr/>
          <p:nvPr/>
        </p:nvSpPr>
        <p:spPr>
          <a:xfrm>
            <a:off x="7607562" y="4511352"/>
            <a:ext cx="223935" cy="22393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C07BD7-F8F9-4BF9-9BF5-95EF3C333BA0}"/>
              </a:ext>
            </a:extLst>
          </p:cNvPr>
          <p:cNvSpPr/>
          <p:nvPr/>
        </p:nvSpPr>
        <p:spPr>
          <a:xfrm>
            <a:off x="2613639" y="2313991"/>
            <a:ext cx="2144296" cy="2144296"/>
          </a:xfrm>
          <a:prstGeom prst="ellipse">
            <a:avLst/>
          </a:prstGeom>
          <a:noFill/>
          <a:ln>
            <a:solidFill>
              <a:srgbClr val="EF3E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005AA5B-2819-4449-9861-42D077704FE7}"/>
              </a:ext>
            </a:extLst>
          </p:cNvPr>
          <p:cNvSpPr/>
          <p:nvPr/>
        </p:nvSpPr>
        <p:spPr>
          <a:xfrm>
            <a:off x="5042515" y="1232022"/>
            <a:ext cx="2144296" cy="2144296"/>
          </a:xfrm>
          <a:prstGeom prst="ellipse">
            <a:avLst/>
          </a:prstGeom>
          <a:noFill/>
          <a:ln>
            <a:solidFill>
              <a:srgbClr val="EF3E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BF1138D-F0BA-4C7E-A711-38D0E23E0002}"/>
              </a:ext>
            </a:extLst>
          </p:cNvPr>
          <p:cNvSpPr/>
          <p:nvPr/>
        </p:nvSpPr>
        <p:spPr>
          <a:xfrm>
            <a:off x="6638049" y="3335886"/>
            <a:ext cx="2144296" cy="2144296"/>
          </a:xfrm>
          <a:prstGeom prst="ellipse">
            <a:avLst/>
          </a:prstGeom>
          <a:noFill/>
          <a:ln>
            <a:solidFill>
              <a:srgbClr val="EF3E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531F31-13FE-4216-BEB8-8E9C9C1B7433}"/>
              </a:ext>
            </a:extLst>
          </p:cNvPr>
          <p:cNvSpPr txBox="1"/>
          <p:nvPr/>
        </p:nvSpPr>
        <p:spPr>
          <a:xfrm>
            <a:off x="2752193" y="3174155"/>
            <a:ext cx="389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414141"/>
                </a:solidFill>
                <a:latin typeface="Museo Sans 500" panose="02000000000000000000" pitchFamily="50" charset="0"/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F8C5BA-A700-444F-A5C8-98CA95A89049}"/>
              </a:ext>
            </a:extLst>
          </p:cNvPr>
          <p:cNvSpPr txBox="1"/>
          <p:nvPr/>
        </p:nvSpPr>
        <p:spPr>
          <a:xfrm>
            <a:off x="6395798" y="2538968"/>
            <a:ext cx="389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414141"/>
                </a:solidFill>
                <a:latin typeface="Museo Sans 500" panose="02000000000000000000" pitchFamily="50" charset="0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7CD9861-2760-441D-8761-C79A79F1DD69}"/>
              </a:ext>
            </a:extLst>
          </p:cNvPr>
          <p:cNvSpPr txBox="1"/>
          <p:nvPr/>
        </p:nvSpPr>
        <p:spPr>
          <a:xfrm>
            <a:off x="6863977" y="3885850"/>
            <a:ext cx="389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414141"/>
                </a:solidFill>
                <a:latin typeface="Museo Sans 500" panose="02000000000000000000" pitchFamily="50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3541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96698-9161-40DF-8002-0976A585C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3AAF1-F26F-4DA1-9A12-35D323574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3161" y="1824135"/>
            <a:ext cx="8725678" cy="3484983"/>
          </a:xfrm>
        </p:spPr>
        <p:txBody>
          <a:bodyPr/>
          <a:lstStyle/>
          <a:p>
            <a:r>
              <a:rPr lang="en-US" dirty="0"/>
              <a:t>Partition data into groups (clusters)</a:t>
            </a:r>
          </a:p>
          <a:p>
            <a:endParaRPr lang="en-US" dirty="0"/>
          </a:p>
          <a:p>
            <a:r>
              <a:rPr lang="en-US" dirty="0"/>
              <a:t>Points within a cluster should be “similar”</a:t>
            </a:r>
          </a:p>
          <a:p>
            <a:endParaRPr lang="en-US" dirty="0"/>
          </a:p>
          <a:p>
            <a:r>
              <a:rPr lang="en-US" dirty="0"/>
              <a:t>Points in different clusters should be “different</a:t>
            </a:r>
            <a:r>
              <a:rPr lang="en-US" altLang="zh-CN" dirty="0"/>
              <a:t>”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A4D23-4B12-47C7-BC43-9D1B867A0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338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11502</TotalTime>
  <Words>1273</Words>
  <Application>Microsoft Office PowerPoint</Application>
  <PresentationFormat>Widescreen</PresentationFormat>
  <Paragraphs>241</Paragraphs>
  <Slides>50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Helvetica</vt:lpstr>
      <vt:lpstr>Maven Pro</vt:lpstr>
      <vt:lpstr>Museo Sans 500</vt:lpstr>
      <vt:lpstr>Office Theme</vt:lpstr>
      <vt:lpstr>Applied  Machine Learning (BUAN 6341)  Lecture Clustering</vt:lpstr>
      <vt:lpstr>Agenda</vt:lpstr>
      <vt:lpstr>Unsupervised Learning</vt:lpstr>
      <vt:lpstr>Goals</vt:lpstr>
      <vt:lpstr>Clustering</vt:lpstr>
      <vt:lpstr>What is Clustering?</vt:lpstr>
      <vt:lpstr>What is Clustering?</vt:lpstr>
      <vt:lpstr>What is Clustering?</vt:lpstr>
      <vt:lpstr>Clustering</vt:lpstr>
      <vt:lpstr>The Clustering Problem</vt:lpstr>
      <vt:lpstr>K-Means</vt:lpstr>
      <vt:lpstr>Overview</vt:lpstr>
      <vt:lpstr>K-means Algorithm</vt:lpstr>
      <vt:lpstr>Measure the Distance</vt:lpstr>
      <vt:lpstr>Stopping Criterion</vt:lpstr>
      <vt:lpstr>Illustrative Example</vt:lpstr>
      <vt:lpstr>Illustrative Example</vt:lpstr>
      <vt:lpstr>Illustrative Example</vt:lpstr>
      <vt:lpstr>Illustrative Example</vt:lpstr>
      <vt:lpstr>Illustrative Example</vt:lpstr>
      <vt:lpstr>Illustrative Example</vt:lpstr>
      <vt:lpstr>Illustrative Example</vt:lpstr>
      <vt:lpstr>Illustrative Example</vt:lpstr>
      <vt:lpstr>How to choose k?</vt:lpstr>
      <vt:lpstr>PowerPoint Presentation</vt:lpstr>
      <vt:lpstr>Pros and Cons</vt:lpstr>
      <vt:lpstr>PowerPoint Presentation</vt:lpstr>
      <vt:lpstr>PowerPoint Presentation</vt:lpstr>
      <vt:lpstr>DBSCAN</vt:lpstr>
      <vt:lpstr>Density-based Clustering</vt:lpstr>
      <vt:lpstr>Density Definition</vt:lpstr>
      <vt:lpstr>Core, Border, Outlier</vt:lpstr>
      <vt:lpstr>Density-reachability</vt:lpstr>
      <vt:lpstr>Density-reachability</vt:lpstr>
      <vt:lpstr>DBSCAN Algorithm</vt:lpstr>
      <vt:lpstr>Pros and Cons</vt:lpstr>
      <vt:lpstr>Hierarchical Clustering</vt:lpstr>
      <vt:lpstr>Types</vt:lpstr>
      <vt:lpstr>Types</vt:lpstr>
      <vt:lpstr>Dendrogram</vt:lpstr>
      <vt:lpstr>Inter-Cluster Distance</vt:lpstr>
      <vt:lpstr>MIN (Single Link)</vt:lpstr>
      <vt:lpstr>PowerPoint Presentation</vt:lpstr>
      <vt:lpstr>MAX (Complete link)</vt:lpstr>
      <vt:lpstr>MAX (Complete link)</vt:lpstr>
      <vt:lpstr>Group average</vt:lpstr>
      <vt:lpstr>Centroid Distance</vt:lpstr>
      <vt:lpstr>Ward’s Method</vt:lpstr>
      <vt:lpstr>Python Practice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Yingjie</dc:creator>
  <cp:lastModifiedBy>Singh, Harpreet</cp:lastModifiedBy>
  <cp:revision>1043</cp:revision>
  <cp:lastPrinted>2017-11-21T03:03:44Z</cp:lastPrinted>
  <dcterms:created xsi:type="dcterms:W3CDTF">2017-10-06T02:46:19Z</dcterms:created>
  <dcterms:modified xsi:type="dcterms:W3CDTF">2023-11-13T15:00:41Z</dcterms:modified>
</cp:coreProperties>
</file>