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4"/>
  </p:notesMasterIdLst>
  <p:sldIdLst>
    <p:sldId id="298" r:id="rId5"/>
    <p:sldId id="317" r:id="rId6"/>
    <p:sldId id="430" r:id="rId7"/>
    <p:sldId id="429" r:id="rId8"/>
    <p:sldId id="442" r:id="rId9"/>
    <p:sldId id="443" r:id="rId10"/>
    <p:sldId id="444" r:id="rId11"/>
    <p:sldId id="308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C0C0"/>
    <a:srgbClr val="E3E0DE"/>
    <a:srgbClr val="C4F4FF"/>
    <a:srgbClr val="89E9FF"/>
    <a:srgbClr val="CAE0F2"/>
    <a:srgbClr val="95C2E6"/>
    <a:srgbClr val="FDF0D0"/>
    <a:srgbClr val="FBE0A1"/>
    <a:srgbClr val="236192"/>
    <a:srgbClr val="F6B21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99886" autoAdjust="0"/>
  </p:normalViewPr>
  <p:slideViewPr>
    <p:cSldViewPr snapToGrid="0">
      <p:cViewPr>
        <p:scale>
          <a:sx n="90" d="100"/>
          <a:sy n="90" d="100"/>
        </p:scale>
        <p:origin x="-86" y="178"/>
      </p:cViewPr>
      <p:guideLst>
        <p:guide orient="horz" pos="3864"/>
        <p:guide orient="horz" pos="124"/>
        <p:guide orient="horz" pos="735"/>
        <p:guide orient="horz" pos="3657"/>
        <p:guide pos="5475"/>
        <p:guide pos="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C7205-F7BB-467F-8EF7-858256E36ABA}" type="datetimeFigureOut">
              <a:rPr lang="en-US" smtClean="0"/>
              <a:pPr/>
              <a:t>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92EC-46FE-4495-A5AA-074D3BB34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865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841500"/>
            <a:ext cx="8686800" cy="31546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6250" y="3515443"/>
            <a:ext cx="7772400" cy="450850"/>
          </a:xfrm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588843"/>
            <a:ext cx="7772400" cy="881892"/>
          </a:xfrm>
        </p:spPr>
        <p:txBody>
          <a:bodyPr wrap="square" anchor="b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Kemper_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631" y="530187"/>
            <a:ext cx="2606664" cy="69456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75488" y="2192153"/>
            <a:ext cx="7770108" cy="314325"/>
          </a:xfrm>
        </p:spPr>
        <p:txBody>
          <a:bodyPr/>
          <a:lstStyle>
            <a:lvl1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078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0248" y="1376363"/>
            <a:ext cx="8225399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447675" y="3852863"/>
            <a:ext cx="8239125" cy="23304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26162" y="1376363"/>
            <a:ext cx="2559485" cy="48133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47675" y="1371601"/>
            <a:ext cx="5657850" cy="4816474"/>
          </a:xfrm>
        </p:spPr>
        <p:txBody>
          <a:bodyPr anchor="ctr" anchorCtr="1"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26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126162" y="1376363"/>
            <a:ext cx="2559485" cy="24063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447675" y="1371601"/>
            <a:ext cx="5657850" cy="2407919"/>
          </a:xfrm>
        </p:spPr>
        <p:txBody>
          <a:bodyPr anchor="ctr" anchorCtr="1"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6126162" y="3794443"/>
            <a:ext cx="2559485" cy="24063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447675" y="3789681"/>
            <a:ext cx="5657850" cy="2407919"/>
          </a:xfrm>
        </p:spPr>
        <p:txBody>
          <a:bodyPr anchor="ctr" anchorCtr="1"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81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3129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972"/>
            <a:ext cx="2509520" cy="22867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50640"/>
            <a:ext cx="8229600" cy="205629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317240" y="1380972"/>
            <a:ext cx="2509520" cy="22867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6177280" y="1380972"/>
            <a:ext cx="2509520" cy="228678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6548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56243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Dar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hasCustomPrompt="1"/>
          </p:nvPr>
        </p:nvSpPr>
        <p:spPr>
          <a:xfrm>
            <a:off x="447675" y="3689759"/>
            <a:ext cx="8107882" cy="10575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0650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hasCustomPrompt="1"/>
          </p:nvPr>
        </p:nvSpPr>
        <p:spPr>
          <a:xfrm>
            <a:off x="447675" y="3689759"/>
            <a:ext cx="8107882" cy="10575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2052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row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hasCustomPrompt="1"/>
          </p:nvPr>
        </p:nvSpPr>
        <p:spPr>
          <a:xfrm>
            <a:off x="447675" y="3689759"/>
            <a:ext cx="8107882" cy="10575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307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hasCustomPrompt="1"/>
          </p:nvPr>
        </p:nvSpPr>
        <p:spPr>
          <a:xfrm>
            <a:off x="447675" y="3689759"/>
            <a:ext cx="8107882" cy="10575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328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1841500"/>
            <a:ext cx="4597908" cy="3154680"/>
          </a:xfrm>
          <a:prstGeom prst="rect">
            <a:avLst/>
          </a:prstGeom>
        </p:spPr>
      </p:pic>
      <p:pic>
        <p:nvPicPr>
          <p:cNvPr id="8" name="Picture 7" descr="Kemper_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631" y="530187"/>
            <a:ext cx="2606664" cy="69456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75488" y="2588843"/>
            <a:ext cx="4120325" cy="881892"/>
          </a:xfrm>
        </p:spPr>
        <p:txBody>
          <a:bodyPr wrap="square" anchor="b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 userDrawn="1">
            <p:ph sz="quarter" idx="10"/>
          </p:nvPr>
        </p:nvSpPr>
        <p:spPr>
          <a:xfrm>
            <a:off x="476250" y="3515443"/>
            <a:ext cx="4119563" cy="450850"/>
          </a:xfrm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99038" y="1845246"/>
            <a:ext cx="3911600" cy="3150934"/>
          </a:xfrm>
          <a:prstGeom prst="roundRect">
            <a:avLst>
              <a:gd name="adj" fmla="val 3809"/>
            </a:avLst>
          </a:pr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2"/>
          </p:nvPr>
        </p:nvSpPr>
        <p:spPr>
          <a:xfrm>
            <a:off x="475488" y="2192153"/>
            <a:ext cx="4123572" cy="314325"/>
          </a:xfrm>
        </p:spPr>
        <p:txBody>
          <a:bodyPr/>
          <a:lstStyle>
            <a:lvl1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87340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hasCustomPrompt="1"/>
          </p:nvPr>
        </p:nvSpPr>
        <p:spPr>
          <a:xfrm>
            <a:off x="447675" y="3689759"/>
            <a:ext cx="8107882" cy="10575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0623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67956"/>
            <a:ext cx="8229600" cy="2573209"/>
          </a:xfrm>
        </p:spPr>
        <p:txBody>
          <a:bodyPr anchor="t"/>
          <a:lstStyle>
            <a:lvl1pPr marL="0" algn="l" defTabSz="457200" rtl="0" eaLnBrk="1" latinLnBrk="0" hangingPunct="1">
              <a:defRPr lang="en-US" sz="6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7200" y="4680368"/>
            <a:ext cx="8228448" cy="1638669"/>
          </a:xfrm>
        </p:spPr>
        <p:txBody>
          <a:bodyPr/>
          <a:lstStyle>
            <a:lvl1pPr marL="0" indent="0" algn="l" defTabSz="457200" rtl="0" eaLnBrk="1" latinLnBrk="0" hangingPunct="1">
              <a:spcBef>
                <a:spcPct val="65000"/>
              </a:spcBef>
              <a:buFont typeface="Times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65000"/>
              </a:spcBef>
              <a:buFont typeface="Times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65000"/>
              </a:spcBef>
              <a:buFont typeface="Times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65000"/>
              </a:spcBef>
              <a:buFont typeface="Times" charset="0"/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65000"/>
              </a:spcBef>
              <a:buFont typeface="Times" charset="0"/>
              <a:buNone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65171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emper_c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0826" y="2545453"/>
            <a:ext cx="6099174" cy="162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33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_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057" y="1839950"/>
            <a:ext cx="8686800" cy="315468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6250" y="3515443"/>
            <a:ext cx="7772400" cy="450850"/>
          </a:xfrm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588843"/>
            <a:ext cx="7772400" cy="881892"/>
          </a:xfrm>
        </p:spPr>
        <p:txBody>
          <a:bodyPr wrap="square" anchor="b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 descr="Kemper_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631" y="530187"/>
            <a:ext cx="2606664" cy="694566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1"/>
          </p:nvPr>
        </p:nvSpPr>
        <p:spPr>
          <a:xfrm>
            <a:off x="475488" y="2192153"/>
            <a:ext cx="7770108" cy="314325"/>
          </a:xfrm>
        </p:spPr>
        <p:txBody>
          <a:bodyPr/>
          <a:lstStyle>
            <a:lvl1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195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w/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-3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678" y="1849572"/>
            <a:ext cx="4597908" cy="3154680"/>
          </a:xfrm>
          <a:prstGeom prst="rect">
            <a:avLst/>
          </a:prstGeom>
        </p:spPr>
      </p:pic>
      <p:pic>
        <p:nvPicPr>
          <p:cNvPr id="8" name="Picture 7" descr="Kemper_c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631" y="530187"/>
            <a:ext cx="2606664" cy="69456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75488" y="2588843"/>
            <a:ext cx="4120325" cy="881892"/>
          </a:xfrm>
        </p:spPr>
        <p:txBody>
          <a:bodyPr wrap="square" anchor="b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 userDrawn="1">
            <p:ph sz="quarter" idx="10"/>
          </p:nvPr>
        </p:nvSpPr>
        <p:spPr>
          <a:xfrm>
            <a:off x="476250" y="3515443"/>
            <a:ext cx="4119563" cy="450850"/>
          </a:xfrm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999038" y="1845246"/>
            <a:ext cx="3911600" cy="3150934"/>
          </a:xfrm>
          <a:prstGeom prst="roundRect">
            <a:avLst>
              <a:gd name="adj" fmla="val 3809"/>
            </a:avLst>
          </a:prstGeom>
          <a:noFill/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12"/>
          </p:nvPr>
        </p:nvSpPr>
        <p:spPr>
          <a:xfrm>
            <a:off x="475488" y="2192153"/>
            <a:ext cx="4123572" cy="314325"/>
          </a:xfrm>
        </p:spPr>
        <p:txBody>
          <a:bodyPr/>
          <a:lstStyle>
            <a:lvl1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202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0248" y="1376363"/>
            <a:ext cx="8225399" cy="4813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071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97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097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8637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0249" y="1381126"/>
            <a:ext cx="8221790" cy="12858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60248" y="2880234"/>
            <a:ext cx="2560765" cy="3214179"/>
          </a:xfrm>
        </p:spPr>
        <p:txBody>
          <a:bodyPr>
            <a:noAutofit/>
          </a:bodyPr>
          <a:lstStyle>
            <a:lvl1pPr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267075" y="2880234"/>
            <a:ext cx="2560320" cy="3214179"/>
          </a:xfrm>
        </p:spPr>
        <p:txBody>
          <a:bodyPr>
            <a:noAutofit/>
          </a:bodyPr>
          <a:lstStyle>
            <a:lvl1pPr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102350" y="2880234"/>
            <a:ext cx="2560320" cy="3214179"/>
          </a:xfrm>
        </p:spPr>
        <p:txBody>
          <a:bodyPr>
            <a:noAutofit/>
          </a:bodyPr>
          <a:lstStyle>
            <a:lvl1pPr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066112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0249" y="1381126"/>
            <a:ext cx="8221790" cy="1285875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3"/>
          </p:nvPr>
        </p:nvSpPr>
        <p:spPr>
          <a:xfrm>
            <a:off x="460248" y="2880234"/>
            <a:ext cx="1900365" cy="3214179"/>
          </a:xfrm>
        </p:spPr>
        <p:txBody>
          <a:bodyPr>
            <a:noAutofit/>
          </a:bodyPr>
          <a:lstStyle>
            <a:lvl1pPr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2568979" y="2880234"/>
            <a:ext cx="1901951" cy="3214179"/>
          </a:xfrm>
        </p:spPr>
        <p:txBody>
          <a:bodyPr>
            <a:noAutofit/>
          </a:bodyPr>
          <a:lstStyle>
            <a:lvl1pPr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79296" y="2880234"/>
            <a:ext cx="1901951" cy="3214179"/>
          </a:xfrm>
        </p:spPr>
        <p:txBody>
          <a:bodyPr>
            <a:noAutofit/>
          </a:bodyPr>
          <a:lstStyle>
            <a:lvl1pPr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5"/>
          </p:nvPr>
        </p:nvSpPr>
        <p:spPr>
          <a:xfrm>
            <a:off x="6789612" y="2880234"/>
            <a:ext cx="1901951" cy="3214179"/>
          </a:xfrm>
        </p:spPr>
        <p:txBody>
          <a:bodyPr>
            <a:noAutofit/>
          </a:bodyPr>
          <a:lstStyle>
            <a:lvl1pPr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227325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0249" y="1376363"/>
            <a:ext cx="4033964" cy="4813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/>
          </p:nvPr>
        </p:nvSpPr>
        <p:spPr>
          <a:xfrm>
            <a:off x="460248" y="608243"/>
            <a:ext cx="8225399" cy="508087"/>
          </a:xfrm>
        </p:spPr>
        <p:txBody>
          <a:bodyPr anchor="t"/>
          <a:lstStyle>
            <a:lvl1pPr>
              <a:spcBef>
                <a:spcPts val="0"/>
              </a:spcBef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999037" y="1362075"/>
            <a:ext cx="3690937" cy="33591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93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2741"/>
            <a:ext cx="8229600" cy="6697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3898"/>
            <a:ext cx="8229600" cy="4805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94700" y="6479146"/>
            <a:ext cx="2921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E98B14A3-E2AC-144E-8518-A3B3735001B8}" type="slidenum">
              <a:rPr lang="en-US" sz="900" b="1">
                <a:solidFill>
                  <a:srgbClr val="6F665D"/>
                </a:solidFill>
                <a:cs typeface="Geneva" charset="0"/>
              </a:rPr>
              <a:pPr algn="r"/>
              <a:t>‹#›</a:t>
            </a:fld>
            <a:endParaRPr lang="en-US" sz="900" b="1" dirty="0">
              <a:solidFill>
                <a:srgbClr val="6F665D"/>
              </a:solidFill>
              <a:cs typeface="Geneva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215063" y="6472796"/>
            <a:ext cx="20867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en-US" sz="900" dirty="0" smtClean="0">
                <a:solidFill>
                  <a:schemeClr val="accent1"/>
                </a:solidFill>
                <a:cs typeface="Geneva" charset="0"/>
              </a:rPr>
              <a:t>Company Confidential</a:t>
            </a:r>
            <a:r>
              <a:rPr lang="en-US" sz="900" baseline="0" dirty="0" smtClean="0">
                <a:solidFill>
                  <a:schemeClr val="accent1"/>
                </a:solidFill>
                <a:cs typeface="Geneva" charset="0"/>
              </a:rPr>
              <a:t> – Do not distribute</a:t>
            </a:r>
            <a:endParaRPr lang="en-US" sz="900" dirty="0">
              <a:solidFill>
                <a:schemeClr val="accent1"/>
              </a:solidFill>
              <a:cs typeface="Geneva" charset="0"/>
            </a:endParaRPr>
          </a:p>
        </p:txBody>
      </p:sp>
      <p:pic>
        <p:nvPicPr>
          <p:cNvPr id="11" name="Picture 10" descr="Kemper_c.jp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8794" y="6338716"/>
            <a:ext cx="1306456" cy="348116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57425" y="6472796"/>
            <a:ext cx="38385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/>
            <a:r>
              <a:rPr lang="en-US" sz="900" dirty="0" smtClean="0">
                <a:solidFill>
                  <a:srgbClr val="6F665D"/>
                </a:solidFill>
                <a:cs typeface="Geneva" charset="0"/>
              </a:rPr>
              <a:t>Presentation Title </a:t>
            </a:r>
            <a:r>
              <a:rPr lang="en-US" sz="900" baseline="0" dirty="0" smtClean="0">
                <a:solidFill>
                  <a:srgbClr val="6F665D"/>
                </a:solidFill>
                <a:cs typeface="Geneva" charset="0"/>
              </a:rPr>
              <a:t>– Month ##, 20XX (Optional)</a:t>
            </a:r>
            <a:endParaRPr lang="en-US" sz="900" dirty="0">
              <a:solidFill>
                <a:srgbClr val="6F665D"/>
              </a:solidFill>
              <a:cs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391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45" r:id="rId2"/>
    <p:sldLayoutId id="2147483759" r:id="rId3"/>
    <p:sldLayoutId id="2147483760" r:id="rId4"/>
    <p:sldLayoutId id="2147483687" r:id="rId5"/>
    <p:sldLayoutId id="2147483688" r:id="rId6"/>
    <p:sldLayoutId id="2147483757" r:id="rId7"/>
    <p:sldLayoutId id="2147483758" r:id="rId8"/>
    <p:sldLayoutId id="2147483743" r:id="rId9"/>
    <p:sldLayoutId id="2147483740" r:id="rId10"/>
    <p:sldLayoutId id="2147483741" r:id="rId11"/>
    <p:sldLayoutId id="2147483742" r:id="rId12"/>
    <p:sldLayoutId id="2147483689" r:id="rId13"/>
    <p:sldLayoutId id="2147483744" r:id="rId14"/>
    <p:sldLayoutId id="2147483690" r:id="rId15"/>
    <p:sldLayoutId id="2147483693" r:id="rId16"/>
    <p:sldLayoutId id="2147483755" r:id="rId17"/>
    <p:sldLayoutId id="2147483704" r:id="rId18"/>
    <p:sldLayoutId id="2147483753" r:id="rId19"/>
    <p:sldLayoutId id="2147483754" r:id="rId20"/>
    <p:sldLayoutId id="2147483706" r:id="rId21"/>
    <p:sldLayoutId id="2147483705" r:id="rId22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i="0" kern="1200">
          <a:solidFill>
            <a:srgbClr val="C54C00"/>
          </a:solidFill>
          <a:latin typeface="Calibri"/>
          <a:ea typeface="+mj-ea"/>
          <a:cs typeface="Calibri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76213" indent="-17621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4625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65100" algn="l" defTabSz="569913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87388" indent="-168275" algn="l" defTabSz="457200" rtl="0" eaLnBrk="1" latinLnBrk="0" hangingPunct="1">
        <a:spcBef>
          <a:spcPct val="20000"/>
        </a:spcBef>
        <a:buFont typeface="Lucida Grande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Rater to RPW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smtClean="0"/>
              <a:t>May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189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are Comparative Raters?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60248" y="1376363"/>
            <a:ext cx="8225399" cy="296703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Comparative Raters are tools that independent agents use to rate multiple insurance carriers and display quotes.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Insurance Agents are able to rate prospective insurance applicants using a comparative rater and compare coverage and premium from participating carriers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Kemper supports real time rating and bridging from Comparative Raters</a:t>
            </a:r>
          </a:p>
        </p:txBody>
      </p:sp>
    </p:spTree>
    <p:extLst>
      <p:ext uri="{BB962C8B-B14F-4D97-AF65-F5344CB8AC3E}">
        <p14:creationId xmlns:p14="http://schemas.microsoft.com/office/powerpoint/2010/main" xmlns="" val="3001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Real Time Rating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60248" y="1376363"/>
            <a:ext cx="8225399" cy="224737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Real Time Rating allows agents to obtain rates from multiple carriers without going to each carrier’s website.  Real time rating saves an agent/CSR over an hour each day.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Kemper provides a real time XML interface to comparative raters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90% of new business quotes are initiated from Real Time Raters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71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Rating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Process the Request from RTR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Accept the XML quote request document, read and parse it.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 Validates the XML against ACORD and Kemper schemas.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Sends XML response document back to vendor with embedded Quote Summary PDF.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Logs all the XMLs to the SQL Server database.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Validate User Credentials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Authenticate USERID (Not password) against </a:t>
            </a:r>
            <a:r>
              <a:rPr lang="en-US" dirty="0" err="1" smtClean="0"/>
              <a:t>Siteminder</a:t>
            </a:r>
            <a:r>
              <a:rPr lang="en-US" dirty="0" smtClean="0"/>
              <a:t> LDAP.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Build URL link to the quote in RPW. 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Once the agent clicks the URL link to bridge to RPW it goes through </a:t>
            </a:r>
            <a:r>
              <a:rPr lang="en-US" dirty="0" err="1" smtClean="0"/>
              <a:t>Siteminder</a:t>
            </a:r>
            <a:r>
              <a:rPr lang="en-US" dirty="0" smtClean="0"/>
              <a:t>. </a:t>
            </a:r>
            <a:r>
              <a:rPr lang="en-US" dirty="0" err="1" smtClean="0"/>
              <a:t>Userid</a:t>
            </a:r>
            <a:r>
              <a:rPr lang="en-US" dirty="0" smtClean="0"/>
              <a:t> and Password is validated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URL link is only valid for 24 hours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876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Rating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367114" y="1550967"/>
            <a:ext cx="2560765" cy="3214179"/>
          </a:xfrm>
        </p:spPr>
        <p:txBody>
          <a:bodyPr/>
          <a:lstStyle/>
          <a:p>
            <a:r>
              <a:rPr lang="en-US" dirty="0" smtClean="0"/>
              <a:t>Bumping Logic</a:t>
            </a:r>
            <a:endParaRPr lang="en-US" dirty="0"/>
          </a:p>
          <a:p>
            <a:pPr lvl="1"/>
            <a:r>
              <a:rPr lang="en-US" dirty="0" smtClean="0"/>
              <a:t>Limits and Deductibles for Coverage and Endorsements are bumped to the next available limit.</a:t>
            </a:r>
          </a:p>
          <a:p>
            <a:pPr lvl="2"/>
            <a:r>
              <a:rPr lang="en-US" dirty="0" smtClean="0"/>
              <a:t>Example:  if the Comp Rater offers 100/200 BI limit and we do not, we bump the coverage to 100/300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13075" y="1517101"/>
            <a:ext cx="2560320" cy="4028566"/>
          </a:xfrm>
        </p:spPr>
        <p:txBody>
          <a:bodyPr/>
          <a:lstStyle/>
          <a:p>
            <a:r>
              <a:rPr lang="en-US" dirty="0" smtClean="0"/>
              <a:t>Incorporate Minimum State Requirements</a:t>
            </a:r>
            <a:endParaRPr lang="en-US" dirty="0"/>
          </a:p>
          <a:p>
            <a:pPr lvl="1"/>
            <a:r>
              <a:rPr lang="en-US" dirty="0" smtClean="0"/>
              <a:t>Wind Strategy incorporated into Kemper interface</a:t>
            </a:r>
            <a:endParaRPr lang="en-US" dirty="0"/>
          </a:p>
          <a:p>
            <a:pPr lvl="2"/>
            <a:r>
              <a:rPr lang="en-US" dirty="0" smtClean="0"/>
              <a:t>Example :  Instead of returning an error that 2% Wind Deductible is required.  We will add the Wind to quote transaction</a:t>
            </a:r>
          </a:p>
          <a:p>
            <a:pPr lvl="1"/>
            <a:r>
              <a:rPr lang="en-US" dirty="0" smtClean="0"/>
              <a:t>Add minimum requirements for endorsements</a:t>
            </a:r>
          </a:p>
          <a:p>
            <a:pPr lvl="2"/>
            <a:r>
              <a:rPr lang="en-US" dirty="0" smtClean="0"/>
              <a:t>Example:  If 500K Liability not selected with Ultimate, it is added to the quote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Incorporating the Business needs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>
          <a:xfrm>
            <a:off x="5865284" y="1483234"/>
            <a:ext cx="2560320" cy="3469766"/>
          </a:xfrm>
        </p:spPr>
        <p:txBody>
          <a:bodyPr/>
          <a:lstStyle/>
          <a:p>
            <a:r>
              <a:rPr lang="en-US" dirty="0" smtClean="0"/>
              <a:t>Adding or Deleting Coverage or Discount</a:t>
            </a:r>
            <a:endParaRPr lang="en-US" dirty="0"/>
          </a:p>
          <a:p>
            <a:pPr lvl="1"/>
            <a:r>
              <a:rPr lang="en-US" dirty="0" smtClean="0"/>
              <a:t>If requested Kemper has the ability to drop mutual exclusive coverage.</a:t>
            </a:r>
          </a:p>
          <a:p>
            <a:pPr lvl="1"/>
            <a:r>
              <a:rPr lang="en-US" dirty="0" smtClean="0"/>
              <a:t>If user adds coverage that we do not offer by state, LOB, and </a:t>
            </a:r>
            <a:r>
              <a:rPr lang="en-US" dirty="0" err="1" smtClean="0"/>
              <a:t>eff</a:t>
            </a:r>
            <a:r>
              <a:rPr lang="en-US" dirty="0" smtClean="0"/>
              <a:t> date, we will drop the coverage</a:t>
            </a:r>
          </a:p>
          <a:p>
            <a:pPr lvl="1"/>
            <a:r>
              <a:rPr lang="en-US" dirty="0" smtClean="0"/>
              <a:t>We are able to default certain discounts such as Residential Safety and Responsible Buyer</a:t>
            </a:r>
          </a:p>
        </p:txBody>
      </p:sp>
    </p:spTree>
    <p:extLst>
      <p:ext uri="{BB962C8B-B14F-4D97-AF65-F5344CB8AC3E}">
        <p14:creationId xmlns:p14="http://schemas.microsoft.com/office/powerpoint/2010/main" xmlns="" val="36167819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Returned in Response to Comp Rater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16" y="1000126"/>
            <a:ext cx="8221790" cy="871007"/>
          </a:xfrm>
        </p:spPr>
        <p:txBody>
          <a:bodyPr/>
          <a:lstStyle/>
          <a:p>
            <a:r>
              <a:rPr lang="en-US" dirty="0" smtClean="0"/>
              <a:t>For each quote request sent from the Comparative Raters, Kemper will return either a premium or a reason for failure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231648" y="2008167"/>
            <a:ext cx="1900365" cy="3214179"/>
          </a:xfrm>
        </p:spPr>
        <p:txBody>
          <a:bodyPr/>
          <a:lstStyle/>
          <a:p>
            <a:r>
              <a:rPr lang="en-US" dirty="0" smtClean="0"/>
              <a:t>RPW Rules</a:t>
            </a:r>
            <a:endParaRPr lang="en-US" dirty="0"/>
          </a:p>
          <a:p>
            <a:pPr lvl="1"/>
            <a:r>
              <a:rPr lang="en-US" dirty="0" smtClean="0"/>
              <a:t>We are actively working to reduce the number of rules returned.   However, some rules are necessary to maintain business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247245" y="1957367"/>
            <a:ext cx="1901951" cy="3214179"/>
          </a:xfrm>
        </p:spPr>
        <p:txBody>
          <a:bodyPr/>
          <a:lstStyle/>
          <a:p>
            <a:r>
              <a:rPr lang="en-US" dirty="0" smtClean="0"/>
              <a:t>DSS Knockouts and Manual UW messages</a:t>
            </a:r>
            <a:endParaRPr lang="en-US" dirty="0"/>
          </a:p>
          <a:p>
            <a:pPr lvl="1"/>
            <a:r>
              <a:rPr lang="en-US" dirty="0" smtClean="0"/>
              <a:t>All messages are displayed in the Raters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4"/>
          </p:nvPr>
        </p:nvSpPr>
        <p:spPr>
          <a:xfrm>
            <a:off x="4459162" y="1940434"/>
            <a:ext cx="1901951" cy="3214179"/>
          </a:xfrm>
        </p:spPr>
        <p:txBody>
          <a:bodyPr/>
          <a:lstStyle/>
          <a:p>
            <a:r>
              <a:rPr lang="en-US" dirty="0" smtClean="0"/>
              <a:t>Extended Messages</a:t>
            </a:r>
            <a:endParaRPr lang="en-US" dirty="0"/>
          </a:p>
          <a:p>
            <a:pPr lvl="1"/>
            <a:r>
              <a:rPr lang="en-US" dirty="0" smtClean="0"/>
              <a:t>Examples :  Message returned to notify the agent that Responsible Buyer has been added to Quote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5"/>
          </p:nvPr>
        </p:nvSpPr>
        <p:spPr>
          <a:xfrm>
            <a:off x="6696478" y="1923500"/>
            <a:ext cx="1901951" cy="3214179"/>
          </a:xfrm>
        </p:spPr>
        <p:txBody>
          <a:bodyPr/>
          <a:lstStyle/>
          <a:p>
            <a:r>
              <a:rPr lang="en-US" dirty="0" smtClean="0"/>
              <a:t>Change Status Messages</a:t>
            </a:r>
            <a:endParaRPr lang="en-US" dirty="0"/>
          </a:p>
          <a:p>
            <a:pPr lvl="1"/>
            <a:r>
              <a:rPr lang="en-US" dirty="0" smtClean="0"/>
              <a:t>When Kemper bumps coverage or modifies the request quote we send a message back to Raters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42801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Raters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240116" y="923926"/>
            <a:ext cx="8221790" cy="5087407"/>
          </a:xfrm>
        </p:spPr>
        <p:txBody>
          <a:bodyPr/>
          <a:lstStyle/>
          <a:p>
            <a:r>
              <a:rPr lang="en-US" sz="1600" b="1" dirty="0" err="1" smtClean="0"/>
              <a:t>EZLynx</a:t>
            </a:r>
            <a:endParaRPr lang="en-US" sz="1600" b="1" dirty="0" smtClean="0"/>
          </a:p>
          <a:p>
            <a:pPr marL="857250" lvl="1" indent="-457200"/>
            <a:r>
              <a:rPr lang="en-US" sz="1400" dirty="0" smtClean="0"/>
              <a:t>Auto, Home, Half Package and Full Package quoting available</a:t>
            </a:r>
          </a:p>
          <a:p>
            <a:pPr marL="857250" lvl="1" indent="-457200"/>
            <a:r>
              <a:rPr lang="en-US" sz="1400" dirty="0" smtClean="0"/>
              <a:t>Available in most Kemper Preferred states.</a:t>
            </a:r>
          </a:p>
          <a:p>
            <a:r>
              <a:rPr lang="en-US" sz="1600" b="1" dirty="0" err="1" smtClean="0"/>
              <a:t>PLRating</a:t>
            </a:r>
            <a:endParaRPr lang="en-US" sz="1600" b="1" dirty="0" smtClean="0"/>
          </a:p>
          <a:p>
            <a:pPr marL="857250" lvl="1" indent="-457200"/>
            <a:r>
              <a:rPr lang="en-US" sz="1400" dirty="0" smtClean="0"/>
              <a:t>Auto, Home and Package quoting available</a:t>
            </a:r>
          </a:p>
          <a:p>
            <a:pPr marL="857250" lvl="1" indent="-457200"/>
            <a:r>
              <a:rPr lang="en-US" sz="1400" dirty="0" smtClean="0"/>
              <a:t>Available in most Kemper Preferred states</a:t>
            </a:r>
          </a:p>
          <a:p>
            <a:pPr marL="857250" lvl="1" indent="-457200"/>
            <a:r>
              <a:rPr lang="en-US" sz="1400" dirty="0" smtClean="0"/>
              <a:t>An automatic half Package rate is returned with every </a:t>
            </a:r>
            <a:r>
              <a:rPr lang="en-US" sz="1400" dirty="0" err="1" smtClean="0"/>
              <a:t>Monoline</a:t>
            </a:r>
            <a:r>
              <a:rPr lang="en-US" sz="1400" dirty="0" smtClean="0"/>
              <a:t> quote submitted to Kemper Preferred</a:t>
            </a:r>
          </a:p>
          <a:p>
            <a:r>
              <a:rPr lang="en-US" sz="1600" b="1" dirty="0" smtClean="0"/>
              <a:t>IBQ</a:t>
            </a:r>
          </a:p>
          <a:p>
            <a:pPr marL="857250" lvl="1" indent="-457200"/>
            <a:r>
              <a:rPr lang="en-US" sz="1400" dirty="0" smtClean="0"/>
              <a:t>Auto, Home, and Package quoting available</a:t>
            </a:r>
          </a:p>
          <a:p>
            <a:pPr marL="857250" lvl="1" indent="-457200"/>
            <a:r>
              <a:rPr lang="en-US" sz="1400" dirty="0" smtClean="0"/>
              <a:t>Available in Arizona, California, Colorado, Idaho, Kansas, Missouri, Montana, Oregon, Utah and Washington.	</a:t>
            </a:r>
          </a:p>
          <a:p>
            <a:pPr marL="857250" lvl="1" indent="-457200"/>
            <a:r>
              <a:rPr lang="en-US" sz="1400" dirty="0" err="1" smtClean="0"/>
              <a:t>Monoline</a:t>
            </a:r>
            <a:r>
              <a:rPr lang="en-US" sz="1400" dirty="0" smtClean="0"/>
              <a:t> and half Package rates are returned with each quote request. </a:t>
            </a:r>
          </a:p>
          <a:p>
            <a:r>
              <a:rPr lang="en-US" sz="1600" b="1" dirty="0" err="1" smtClean="0"/>
              <a:t>Multico</a:t>
            </a:r>
            <a:endParaRPr lang="en-US" sz="1600" b="1" dirty="0" smtClean="0"/>
          </a:p>
          <a:p>
            <a:pPr marL="857250" lvl="1" indent="-457200"/>
            <a:r>
              <a:rPr lang="en-US" sz="1400" dirty="0" smtClean="0"/>
              <a:t>Auto, Home, and half Package quoting available.</a:t>
            </a:r>
          </a:p>
          <a:p>
            <a:pPr marL="857250" lvl="1" indent="-457200"/>
            <a:r>
              <a:rPr lang="en-US" sz="1400" dirty="0" smtClean="0"/>
              <a:t>Available in Idaho, Oregon, Utah, and Washington</a:t>
            </a:r>
          </a:p>
          <a:p>
            <a:r>
              <a:rPr lang="en-US" sz="1600" b="1" dirty="0" smtClean="0"/>
              <a:t>FSC</a:t>
            </a:r>
          </a:p>
          <a:p>
            <a:pPr marL="857250" lvl="1" indent="-457200"/>
            <a:r>
              <a:rPr lang="en-US" sz="1400" dirty="0" smtClean="0"/>
              <a:t>Auto, Home and half Package quoting available</a:t>
            </a:r>
          </a:p>
          <a:p>
            <a:pPr marL="857250" lvl="1" indent="-457200"/>
            <a:r>
              <a:rPr lang="en-US" sz="1400" dirty="0" smtClean="0"/>
              <a:t>Only available in California.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 descr="C:\Users\kahlqb\AppData\Local\Microsoft\Windows\Temporary Internet Files\Content.IE5\ZJSKN1YH\question-mark-face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2212" y="2760134"/>
            <a:ext cx="2179577" cy="2459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664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90198885"/>
      </p:ext>
    </p:extLst>
  </p:cSld>
  <p:clrMapOvr>
    <a:masterClrMapping/>
  </p:clrMapOvr>
</p:sld>
</file>

<file path=ppt/theme/theme1.xml><?xml version="1.0" encoding="utf-8"?>
<a:theme xmlns:a="http://schemas.openxmlformats.org/drawingml/2006/main" name="Kemper_template_101811">
  <a:themeElements>
    <a:clrScheme name="Kemper 2">
      <a:dk1>
        <a:srgbClr val="6F665D"/>
      </a:dk1>
      <a:lt1>
        <a:sysClr val="window" lastClr="FFFFFF"/>
      </a:lt1>
      <a:dk2>
        <a:srgbClr val="6F665D"/>
      </a:dk2>
      <a:lt2>
        <a:srgbClr val="F6B213"/>
      </a:lt2>
      <a:accent1>
        <a:srgbClr val="C54C00"/>
      </a:accent1>
      <a:accent2>
        <a:srgbClr val="236192"/>
      </a:accent2>
      <a:accent3>
        <a:srgbClr val="00AFD7"/>
      </a:accent3>
      <a:accent4>
        <a:srgbClr val="808285"/>
      </a:accent4>
      <a:accent5>
        <a:srgbClr val="A7A9AC"/>
      </a:accent5>
      <a:accent6>
        <a:srgbClr val="F6B213"/>
      </a:accent6>
      <a:hlink>
        <a:srgbClr val="C54C00"/>
      </a:hlink>
      <a:folHlink>
        <a:srgbClr val="A7A9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D09753C851E74AAA10F83ED8B83BBB" ma:contentTypeVersion="1" ma:contentTypeDescription="Create a new document." ma:contentTypeScope="" ma:versionID="0692dd735c1d0a35a28ec45c874a4e7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76DBF68-10DA-4A9D-A2FE-630EA7CA8464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8DD3628-3490-48B0-A4BF-3BE3615CB2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99C07A-5221-4F66-9639-AEF928B107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Kemper_template_101811</Template>
  <TotalTime>1667</TotalTime>
  <Words>564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Kemper_template_101811</vt:lpstr>
      <vt:lpstr>Comp Rater to RPW</vt:lpstr>
      <vt:lpstr>What are Comparative Raters?</vt:lpstr>
      <vt:lpstr>Real Time Rating</vt:lpstr>
      <vt:lpstr>Real Time Rating Process</vt:lpstr>
      <vt:lpstr>Real Time Rating Process</vt:lpstr>
      <vt:lpstr>Messages Returned in Response to Comp Rater</vt:lpstr>
      <vt:lpstr>Real Time Raters</vt:lpstr>
      <vt:lpstr>Questions?  </vt:lpstr>
      <vt:lpstr>Slide 9</vt:lpstr>
    </vt:vector>
  </TitlesOfParts>
  <Company>Unitrin Services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Tips!</dc:title>
  <dc:creator>Hickert-Hill, Diana</dc:creator>
  <cp:lastModifiedBy>kahlqb</cp:lastModifiedBy>
  <cp:revision>57</cp:revision>
  <cp:lastPrinted>2011-07-05T20:17:37Z</cp:lastPrinted>
  <dcterms:created xsi:type="dcterms:W3CDTF">2011-10-18T18:29:52Z</dcterms:created>
  <dcterms:modified xsi:type="dcterms:W3CDTF">2017-02-02T19:32:19Z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0x0101000AD09753C851E74AAA10F83ED8B83BBB</vt:lpwstr>
  </property>
</Properties>
</file>