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EDD58D-C134-4C57-A1EE-3A3F467DCE1A}">
  <a:tblStyle styleId="{9FEDD58D-C134-4C57-A1EE-3A3F467DCE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7cd1f00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7cd1f00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jpg"/><Relationship Id="rId5" Type="http://schemas.openxmlformats.org/officeDocument/2006/relationships/image" Target="../media/image2.jpg"/><Relationship Id="rId6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358563" y="53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{9FEDD58D-C134-4C57-A1EE-3A3F467DCE1A}</a:tableStyleId>
              </a:tblPr>
              <a:tblGrid>
                <a:gridCol w="604225"/>
                <a:gridCol w="604225"/>
                <a:gridCol w="604225"/>
                <a:gridCol w="542300"/>
                <a:gridCol w="666150"/>
              </a:tblGrid>
              <a:tr h="216525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500"/>
                        <a:t>COEFICIENTES</a:t>
                      </a:r>
                      <a:endParaRPr b="1"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21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500"/>
                        <a:t>Estimate</a:t>
                      </a:r>
                      <a:endParaRPr b="1"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500"/>
                        <a:t>Std. Error</a:t>
                      </a:r>
                      <a:endParaRPr b="1"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500"/>
                        <a:t>t value</a:t>
                      </a:r>
                      <a:endParaRPr b="1"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500"/>
                        <a:t>Pr(&gt;|t|)</a:t>
                      </a:r>
                      <a:endParaRPr b="1"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500"/>
                        <a:t>Intercept</a:t>
                      </a:r>
                      <a:endParaRPr b="1"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500"/>
                        <a:t>6.5262</a:t>
                      </a:r>
                      <a:endParaRPr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500"/>
                        <a:t>0.4789</a:t>
                      </a:r>
                      <a:endParaRPr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500"/>
                        <a:t>13.63</a:t>
                      </a:r>
                      <a:endParaRPr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500"/>
                        <a:t>&lt;2e-16 ***</a:t>
                      </a:r>
                      <a:endParaRPr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500"/>
                        <a:t>Sepal.Width</a:t>
                      </a:r>
                      <a:endParaRPr b="1"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500"/>
                        <a:t>-0.2234</a:t>
                      </a:r>
                      <a:endParaRPr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500"/>
                        <a:t>0.1551</a:t>
                      </a:r>
                      <a:endParaRPr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500"/>
                        <a:t>-1.44</a:t>
                      </a:r>
                      <a:endParaRPr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500"/>
                        <a:t>0.152</a:t>
                      </a:r>
                      <a:endParaRPr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525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500">
                          <a:solidFill>
                            <a:schemeClr val="dk1"/>
                          </a:solidFill>
                        </a:rPr>
                        <a:t>EVALUACIÓN DEL AJUSTE</a:t>
                      </a:r>
                      <a:endParaRPr b="1"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2165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500">
                          <a:solidFill>
                            <a:schemeClr val="dk1"/>
                          </a:solidFill>
                        </a:rPr>
                        <a:t>Residual standard error:</a:t>
                      </a:r>
                      <a:r>
                        <a:rPr lang="es" sz="500">
                          <a:solidFill>
                            <a:schemeClr val="dk1"/>
                          </a:solidFill>
                        </a:rPr>
                        <a:t> 0.8251</a:t>
                      </a:r>
                      <a:endParaRPr b="1"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500"/>
                        <a:t>F-statistic:</a:t>
                      </a:r>
                      <a:r>
                        <a:rPr lang="es" sz="500"/>
                        <a:t> 2.074</a:t>
                      </a:r>
                      <a:endParaRPr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5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500">
                          <a:solidFill>
                            <a:schemeClr val="dk1"/>
                          </a:solidFill>
                        </a:rPr>
                        <a:t>Multiple R-squared: </a:t>
                      </a:r>
                      <a:r>
                        <a:rPr lang="es" sz="500">
                          <a:solidFill>
                            <a:schemeClr val="dk1"/>
                          </a:solidFill>
                        </a:rPr>
                        <a:t>0.01382</a:t>
                      </a:r>
                      <a:endParaRPr b="1"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500">
                          <a:solidFill>
                            <a:schemeClr val="dk1"/>
                          </a:solidFill>
                        </a:rPr>
                        <a:t>Adjusted R-squared: </a:t>
                      </a:r>
                      <a:r>
                        <a:rPr lang="es" sz="500">
                          <a:solidFill>
                            <a:schemeClr val="dk1"/>
                          </a:solidFill>
                        </a:rPr>
                        <a:t>0.007159</a:t>
                      </a:r>
                      <a:endParaRPr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500">
                          <a:solidFill>
                            <a:schemeClr val="dk1"/>
                          </a:solidFill>
                        </a:rPr>
                        <a:t>p-value:</a:t>
                      </a:r>
                      <a:r>
                        <a:rPr lang="es" sz="500">
                          <a:solidFill>
                            <a:schemeClr val="dk1"/>
                          </a:solidFill>
                        </a:rPr>
                        <a:t> 0.1519</a:t>
                      </a:r>
                      <a:endParaRPr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525" y="812113"/>
            <a:ext cx="1722000" cy="1291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4250" y="452200"/>
            <a:ext cx="3934248" cy="19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 flipH="1">
            <a:off x="304050" y="452200"/>
            <a:ext cx="8535900" cy="19671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flipH="1">
            <a:off x="311625" y="2457450"/>
            <a:ext cx="8535900" cy="2615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>
            <p:ph type="title"/>
          </p:nvPr>
        </p:nvSpPr>
        <p:spPr>
          <a:xfrm>
            <a:off x="1651500" y="-120500"/>
            <a:ext cx="5841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confundidoras en dataset Iris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2973775" y="452200"/>
            <a:ext cx="1771200" cy="292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700">
                <a:solidFill>
                  <a:schemeClr val="dk1"/>
                </a:solidFill>
              </a:rPr>
              <a:t>Modelo 1:</a:t>
            </a:r>
            <a:r>
              <a:rPr lang="es" sz="700">
                <a:solidFill>
                  <a:schemeClr val="dk1"/>
                </a:solidFill>
              </a:rPr>
              <a:t> Sepal.Length ~ Sepal.Width</a:t>
            </a:r>
            <a:endParaRPr sz="700"/>
          </a:p>
        </p:txBody>
      </p:sp>
      <p:graphicFrame>
        <p:nvGraphicFramePr>
          <p:cNvPr id="61" name="Google Shape;61;p13"/>
          <p:cNvGraphicFramePr/>
          <p:nvPr/>
        </p:nvGraphicFramePr>
        <p:xfrm>
          <a:off x="358563" y="248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{9FEDD58D-C134-4C57-A1EE-3A3F467DCE1A}</a:tableStyleId>
              </a:tblPr>
              <a:tblGrid>
                <a:gridCol w="817100"/>
                <a:gridCol w="452000"/>
                <a:gridCol w="543575"/>
                <a:gridCol w="500925"/>
                <a:gridCol w="707525"/>
              </a:tblGrid>
              <a:tr h="224875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500"/>
                        <a:t>COEFICIENTES</a:t>
                      </a:r>
                      <a:endParaRPr b="1"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22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500"/>
                        <a:t>Estimate</a:t>
                      </a:r>
                      <a:endParaRPr b="1"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500"/>
                        <a:t>Std. Error</a:t>
                      </a:r>
                      <a:endParaRPr b="1"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500"/>
                        <a:t>t value</a:t>
                      </a:r>
                      <a:endParaRPr b="1"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500"/>
                        <a:t>Pr(&gt;|t|)</a:t>
                      </a:r>
                      <a:endParaRPr b="1"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500"/>
                        <a:t>Intercept</a:t>
                      </a:r>
                      <a:endParaRPr b="1"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500"/>
                        <a:t>2.2514</a:t>
                      </a:r>
                      <a:endParaRPr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500"/>
                        <a:t>0.3698</a:t>
                      </a:r>
                      <a:endParaRPr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500"/>
                        <a:t>6.089</a:t>
                      </a:r>
                      <a:endParaRPr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500"/>
                        <a:t>9.57e-09 ***</a:t>
                      </a:r>
                      <a:endParaRPr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500"/>
                        <a:t>Sepal.Width</a:t>
                      </a:r>
                      <a:endParaRPr b="1"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500">
                          <a:solidFill>
                            <a:schemeClr val="dk1"/>
                          </a:solidFill>
                        </a:rPr>
                        <a:t>0.8036</a:t>
                      </a:r>
                      <a:endParaRPr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500">
                          <a:solidFill>
                            <a:schemeClr val="dk1"/>
                          </a:solidFill>
                        </a:rPr>
                        <a:t>0.1063</a:t>
                      </a:r>
                      <a:endParaRPr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500">
                          <a:solidFill>
                            <a:schemeClr val="dk1"/>
                          </a:solidFill>
                        </a:rPr>
                        <a:t>7.557</a:t>
                      </a:r>
                      <a:endParaRPr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500"/>
                        <a:t>4.19e-12 ***</a:t>
                      </a:r>
                      <a:endParaRPr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500"/>
                        <a:t>Species = versicolor</a:t>
                      </a:r>
                      <a:endParaRPr b="1"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500">
                          <a:solidFill>
                            <a:schemeClr val="dk1"/>
                          </a:solidFill>
                        </a:rPr>
                        <a:t>1.4587</a:t>
                      </a:r>
                      <a:endParaRPr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500">
                          <a:solidFill>
                            <a:schemeClr val="dk1"/>
                          </a:solidFill>
                        </a:rPr>
                        <a:t>0.1121</a:t>
                      </a:r>
                      <a:endParaRPr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500">
                          <a:solidFill>
                            <a:schemeClr val="dk1"/>
                          </a:solidFill>
                        </a:rPr>
                        <a:t>13.012</a:t>
                      </a:r>
                      <a:endParaRPr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500"/>
                        <a:t>&lt; 2e-16 ***</a:t>
                      </a:r>
                      <a:endParaRPr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500">
                          <a:solidFill>
                            <a:schemeClr val="dk1"/>
                          </a:solidFill>
                        </a:rPr>
                        <a:t>Species = virginica</a:t>
                      </a:r>
                      <a:endParaRPr b="1"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500">
                          <a:solidFill>
                            <a:schemeClr val="dk1"/>
                          </a:solidFill>
                        </a:rPr>
                        <a:t>1.9468</a:t>
                      </a:r>
                      <a:endParaRPr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500">
                          <a:solidFill>
                            <a:schemeClr val="dk1"/>
                          </a:solidFill>
                        </a:rPr>
                        <a:t>0.1000</a:t>
                      </a:r>
                      <a:endParaRPr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500">
                          <a:solidFill>
                            <a:schemeClr val="dk1"/>
                          </a:solidFill>
                        </a:rPr>
                        <a:t>19.465</a:t>
                      </a:r>
                      <a:endParaRPr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500"/>
                        <a:t>&lt; 2e-16 ***</a:t>
                      </a:r>
                      <a:endParaRPr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875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500">
                          <a:solidFill>
                            <a:schemeClr val="dk1"/>
                          </a:solidFill>
                        </a:rPr>
                        <a:t>EVALUACIÓN DEL AJUSTE</a:t>
                      </a:r>
                      <a:endParaRPr b="1"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2248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500">
                          <a:solidFill>
                            <a:schemeClr val="dk1"/>
                          </a:solidFill>
                        </a:rPr>
                        <a:t>Residual standard error:</a:t>
                      </a:r>
                      <a:r>
                        <a:rPr lang="es" sz="500">
                          <a:solidFill>
                            <a:schemeClr val="dk1"/>
                          </a:solidFill>
                        </a:rPr>
                        <a:t> 0.438</a:t>
                      </a:r>
                      <a:endParaRPr b="1"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500"/>
                        <a:t>F-statistic:</a:t>
                      </a:r>
                      <a:r>
                        <a:rPr lang="es" sz="500"/>
                        <a:t> 128.9</a:t>
                      </a:r>
                      <a:endParaRPr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8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500">
                          <a:solidFill>
                            <a:schemeClr val="dk1"/>
                          </a:solidFill>
                        </a:rPr>
                        <a:t>Multiple R-squared: </a:t>
                      </a:r>
                      <a:r>
                        <a:rPr lang="es" sz="500">
                          <a:solidFill>
                            <a:schemeClr val="dk1"/>
                          </a:solidFill>
                        </a:rPr>
                        <a:t>0.</a:t>
                      </a:r>
                      <a:r>
                        <a:rPr lang="es" sz="500">
                          <a:solidFill>
                            <a:schemeClr val="dk1"/>
                          </a:solidFill>
                        </a:rPr>
                        <a:t>7259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500">
                          <a:solidFill>
                            <a:schemeClr val="dk1"/>
                          </a:solidFill>
                        </a:rPr>
                        <a:t>Adjusted R-squared: </a:t>
                      </a:r>
                      <a:r>
                        <a:rPr lang="es" sz="500">
                          <a:solidFill>
                            <a:schemeClr val="dk1"/>
                          </a:solidFill>
                        </a:rPr>
                        <a:t>0.</a:t>
                      </a:r>
                      <a:r>
                        <a:rPr lang="es" sz="500">
                          <a:solidFill>
                            <a:schemeClr val="dk1"/>
                          </a:solidFill>
                        </a:rPr>
                        <a:t>7203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500">
                          <a:solidFill>
                            <a:schemeClr val="dk1"/>
                          </a:solidFill>
                        </a:rPr>
                        <a:t>p-value:</a:t>
                      </a:r>
                      <a:r>
                        <a:rPr lang="es" sz="5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s" sz="500">
                          <a:solidFill>
                            <a:schemeClr val="dk1"/>
                          </a:solidFill>
                        </a:rPr>
                        <a:t>2.2e-16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" name="Google Shape;62;p13"/>
          <p:cNvSpPr txBox="1"/>
          <p:nvPr/>
        </p:nvSpPr>
        <p:spPr>
          <a:xfrm>
            <a:off x="2731925" y="2463522"/>
            <a:ext cx="2184600" cy="292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00">
                <a:solidFill>
                  <a:schemeClr val="dk1"/>
                </a:solidFill>
              </a:rPr>
              <a:t>Modelo 2:</a:t>
            </a:r>
            <a:r>
              <a:rPr lang="es" sz="700">
                <a:solidFill>
                  <a:schemeClr val="dk1"/>
                </a:solidFill>
              </a:rPr>
              <a:t> </a:t>
            </a:r>
            <a:r>
              <a:rPr lang="es" sz="700">
                <a:solidFill>
                  <a:schemeClr val="dk1"/>
                </a:solidFill>
              </a:rPr>
              <a:t>Sepal.Length ~ Sepal.Width + Species</a:t>
            </a:r>
            <a:endParaRPr sz="700">
              <a:solidFill>
                <a:schemeClr val="dk1"/>
              </a:solidFill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4525" y="2736563"/>
            <a:ext cx="1722000" cy="1291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7225" y="2457450"/>
            <a:ext cx="3633099" cy="184332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/>
          <p:nvPr/>
        </p:nvSpPr>
        <p:spPr>
          <a:xfrm flipH="1">
            <a:off x="3404400" y="4218175"/>
            <a:ext cx="3500400" cy="8550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6" name="Google Shape;66;p13"/>
          <p:cNvGraphicFramePr/>
          <p:nvPr/>
        </p:nvGraphicFramePr>
        <p:xfrm>
          <a:off x="3465588" y="425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{9FEDD58D-C134-4C57-A1EE-3A3F467DCE1A}</a:tableStyleId>
              </a:tblPr>
              <a:tblGrid>
                <a:gridCol w="482575"/>
                <a:gridCol w="450650"/>
                <a:gridCol w="504100"/>
                <a:gridCol w="382850"/>
                <a:gridCol w="554400"/>
                <a:gridCol w="457050"/>
                <a:gridCol w="546400"/>
              </a:tblGrid>
              <a:tr h="22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500"/>
                        <a:t>Res. Df</a:t>
                      </a:r>
                      <a:endParaRPr b="1"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500"/>
                        <a:t>RSS</a:t>
                      </a:r>
                      <a:endParaRPr b="1"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500"/>
                        <a:t>Df</a:t>
                      </a:r>
                      <a:endParaRPr b="1"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500"/>
                        <a:t>Sum of Sq</a:t>
                      </a:r>
                      <a:endParaRPr b="1"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500"/>
                        <a:t>F</a:t>
                      </a:r>
                      <a:endParaRPr b="1"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500"/>
                        <a:t>Pr(&gt;|t|)</a:t>
                      </a:r>
                      <a:endParaRPr b="1"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2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500"/>
                        <a:t>modelo 1</a:t>
                      </a:r>
                      <a:endParaRPr b="1"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500"/>
                        <a:t>148</a:t>
                      </a:r>
                      <a:endParaRPr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500"/>
                        <a:t>100.75610</a:t>
                      </a:r>
                      <a:endParaRPr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500"/>
                        <a:t>NA</a:t>
                      </a:r>
                      <a:endParaRPr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500"/>
                        <a:t>NA</a:t>
                      </a:r>
                      <a:endParaRPr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500"/>
                        <a:t>NA</a:t>
                      </a:r>
                      <a:endParaRPr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500"/>
                        <a:t>NA</a:t>
                      </a:r>
                      <a:endParaRPr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2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500"/>
                        <a:t>modelo 2</a:t>
                      </a:r>
                      <a:endParaRPr b="1"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500">
                          <a:solidFill>
                            <a:schemeClr val="dk1"/>
                          </a:solidFill>
                        </a:rPr>
                        <a:t>146</a:t>
                      </a:r>
                      <a:endParaRPr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500">
                          <a:solidFill>
                            <a:schemeClr val="dk1"/>
                          </a:solidFill>
                        </a:rPr>
                        <a:t>28.00366</a:t>
                      </a:r>
                      <a:endParaRPr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500">
                          <a:solidFill>
                            <a:schemeClr val="dk1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500">
                          <a:solidFill>
                            <a:schemeClr val="dk1"/>
                          </a:solidFill>
                        </a:rPr>
                        <a:t>72.7524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500">
                          <a:solidFill>
                            <a:schemeClr val="dk1"/>
                          </a:solidFill>
                        </a:rPr>
                        <a:t>189.6512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500"/>
                        <a:t>2.55787e-41</a:t>
                      </a:r>
                      <a:endParaRPr sz="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7" name="Google Shape;67;p13"/>
          <p:cNvSpPr txBox="1"/>
          <p:nvPr/>
        </p:nvSpPr>
        <p:spPr>
          <a:xfrm>
            <a:off x="7172000" y="4516150"/>
            <a:ext cx="811200" cy="3540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ANOVA</a:t>
            </a:r>
            <a:endParaRPr b="1" sz="1100"/>
          </a:p>
        </p:txBody>
      </p:sp>
      <p:cxnSp>
        <p:nvCxnSpPr>
          <p:cNvPr id="68" name="Google Shape;68;p13"/>
          <p:cNvCxnSpPr>
            <a:stCxn id="67" idx="1"/>
            <a:endCxn id="65" idx="1"/>
          </p:cNvCxnSpPr>
          <p:nvPr/>
        </p:nvCxnSpPr>
        <p:spPr>
          <a:xfrm rot="10800000">
            <a:off x="6904700" y="4645750"/>
            <a:ext cx="267300" cy="47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