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Pablo Edgardo Reynoso Peitsc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AA9533-9473-4E23-B195-727CC5866DFF}">
  <a:tblStyle styleId="{02AA9533-9473-4E23-B195-727CC5866DF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A75073D-298A-49F5-BA0A-FE58FBD3674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4.xml"/><Relationship Id="rId22" Type="http://schemas.openxmlformats.org/officeDocument/2006/relationships/font" Target="fonts/Roboto-boldItalic.fntdata"/><Relationship Id="rId10" Type="http://schemas.openxmlformats.org/officeDocument/2006/relationships/slide" Target="slides/slide3.xml"/><Relationship Id="rId21" Type="http://schemas.openxmlformats.org/officeDocument/2006/relationships/font" Target="fonts/Roboto-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commentAuthors" Target="commentAuthors.xml"/><Relationship Id="rId19" Type="http://schemas.openxmlformats.org/officeDocument/2006/relationships/font" Target="fonts/Roboto-regular.fntdata"/><Relationship Id="rId6" Type="http://schemas.openxmlformats.org/officeDocument/2006/relationships/slideMaster" Target="slideMasters/slideMaster1.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7-02T12:43:31.258">
    <p:pos x="196" y="882"/>
    <p:text>a qué se refiere esto?</p:text>
  </p:cm>
  <p:cm authorId="0" idx="2" dt="2023-07-02T12:48:34.030">
    <p:pos x="196" y="982"/>
    <p:text>Esto entiendo que no es una conflusión sacada de los datos, más que nada la parte de su papel en lo financiero. Tampoco la intención del trabajo es asesorar en inversiones.</p:text>
  </p:cm>
  <p:cm authorId="0" idx="3" dt="2023-07-02T12:44:44.627">
    <p:pos x="196" y="1082"/>
    <p:text>Esto no lo entendí, pero entiendo que no sale de los datos.</p:text>
  </p:cm>
  <p:cm authorId="0" idx="4" dt="2023-07-02T12:51:10.233">
    <p:pos x="196" y="1182"/>
    <p:text>Esto no sale de los datos. A lmenos hasta ahora, quizás se pueda hacer alguna conclusión con el volumen.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674258d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674258d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67b6dc63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67b6dc63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67b6dc6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67b6dc6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50c09a33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50c09a33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67b6dc63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67b6dc63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67b6dc63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67b6dc63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67b6dc63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67b6dc63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62ac212d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62ac212d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62ac212d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62ac212d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hyperlink" Target="mailto:pablo.peitsch@gmail.com" TargetMode="External"/><Relationship Id="rId5" Type="http://schemas.openxmlformats.org/officeDocument/2006/relationships/hyperlink" Target="mailto:anngie.medina88@gmail.com" TargetMode="External"/><Relationship Id="rId6" Type="http://schemas.openxmlformats.org/officeDocument/2006/relationships/hyperlink" Target="mailto:npontiroli@estudiantes.unsam.edu.ar" TargetMode="External"/><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4.jpg"/><Relationship Id="rId6"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image" Target="../media/image11.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7.jpg"/><Relationship Id="rId8"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pic>
        <p:nvPicPr>
          <p:cNvPr id="85" name="Google Shape;85;p13"/>
          <p:cNvPicPr preferRelativeResize="0"/>
          <p:nvPr/>
        </p:nvPicPr>
        <p:blipFill>
          <a:blip r:embed="rId3">
            <a:alphaModFix/>
          </a:blip>
          <a:stretch>
            <a:fillRect/>
          </a:stretch>
        </p:blipFill>
        <p:spPr>
          <a:xfrm>
            <a:off x="0" y="8"/>
            <a:ext cx="9143999" cy="4824868"/>
          </a:xfrm>
          <a:prstGeom prst="rect">
            <a:avLst/>
          </a:prstGeom>
          <a:noFill/>
          <a:ln>
            <a:noFill/>
          </a:ln>
        </p:spPr>
      </p:pic>
      <p:sp>
        <p:nvSpPr>
          <p:cNvPr id="86" name="Google Shape;86;p13"/>
          <p:cNvSpPr txBox="1"/>
          <p:nvPr>
            <p:ph idx="1" type="subTitle"/>
          </p:nvPr>
        </p:nvSpPr>
        <p:spPr>
          <a:xfrm>
            <a:off x="750500" y="1636225"/>
            <a:ext cx="6915900" cy="13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1"/>
                </a:solidFill>
              </a:rPr>
              <a:t>Pablo Peitsch, UNSAM, </a:t>
            </a:r>
            <a:r>
              <a:rPr lang="es" sz="1200" u="sng">
                <a:solidFill>
                  <a:schemeClr val="dk1"/>
                </a:solidFill>
                <a:hlinkClick r:id="rId4">
                  <a:extLst>
                    <a:ext uri="{A12FA001-AC4F-418D-AE19-62706E023703}">
                      <ahyp:hlinkClr val="tx"/>
                    </a:ext>
                  </a:extLst>
                </a:hlinkClick>
              </a:rPr>
              <a:t>pablo.peitsch@gmail.com</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s" sz="1200">
                <a:solidFill>
                  <a:schemeClr val="dk1"/>
                </a:solidFill>
              </a:rPr>
              <a:t>Ángeles</a:t>
            </a:r>
            <a:r>
              <a:rPr lang="es" sz="1200">
                <a:solidFill>
                  <a:schemeClr val="dk1"/>
                </a:solidFill>
              </a:rPr>
              <a:t> Medina Leal, UNSAM,</a:t>
            </a:r>
            <a:r>
              <a:rPr lang="es" sz="1200">
                <a:solidFill>
                  <a:schemeClr val="dk1"/>
                </a:solidFill>
              </a:rPr>
              <a:t> </a:t>
            </a:r>
            <a:r>
              <a:rPr lang="es" sz="1200" u="sng">
                <a:solidFill>
                  <a:schemeClr val="dk1"/>
                </a:solidFill>
                <a:hlinkClick r:id="rId5">
                  <a:extLst>
                    <a:ext uri="{A12FA001-AC4F-418D-AE19-62706E023703}">
                      <ahyp:hlinkClr val="tx"/>
                    </a:ext>
                  </a:extLst>
                </a:hlinkClick>
              </a:rPr>
              <a:t>anngie.medina88@gmail.com</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s" sz="1200">
                <a:solidFill>
                  <a:schemeClr val="dk1"/>
                </a:solidFill>
              </a:rPr>
              <a:t>Nicolás Pontiroli, UNSAM, </a:t>
            </a:r>
            <a:r>
              <a:rPr lang="es" sz="1200" u="sng">
                <a:solidFill>
                  <a:schemeClr val="dk1"/>
                </a:solidFill>
                <a:hlinkClick r:id="rId6">
                  <a:extLst>
                    <a:ext uri="{A12FA001-AC4F-418D-AE19-62706E023703}">
                      <ahyp:hlinkClr val="tx"/>
                    </a:ext>
                  </a:extLst>
                </a:hlinkClick>
              </a:rPr>
              <a:t>npontiroli@estudiantes.unsam.edu.ar</a:t>
            </a:r>
            <a:endParaRPr sz="1200">
              <a:solidFill>
                <a:schemeClr val="dk1"/>
              </a:solidFill>
            </a:endParaRPr>
          </a:p>
        </p:txBody>
      </p:sp>
      <p:sp>
        <p:nvSpPr>
          <p:cNvPr id="87" name="Google Shape;87;p13"/>
          <p:cNvSpPr txBox="1"/>
          <p:nvPr>
            <p:ph type="ctrTitle"/>
          </p:nvPr>
        </p:nvSpPr>
        <p:spPr>
          <a:xfrm>
            <a:off x="2053100" y="38850"/>
            <a:ext cx="4609500" cy="5865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s" sz="4000">
                <a:solidFill>
                  <a:schemeClr val="dk1"/>
                </a:solidFill>
              </a:rPr>
              <a:t>Bitcoin es dinero?</a:t>
            </a:r>
            <a:endParaRPr sz="4000">
              <a:solidFill>
                <a:schemeClr val="dk1"/>
              </a:solidFill>
            </a:endParaRPr>
          </a:p>
        </p:txBody>
      </p:sp>
      <p:pic>
        <p:nvPicPr>
          <p:cNvPr id="88" name="Google Shape;88;p13"/>
          <p:cNvPicPr preferRelativeResize="0"/>
          <p:nvPr/>
        </p:nvPicPr>
        <p:blipFill>
          <a:blip r:embed="rId7">
            <a:alphaModFix/>
          </a:blip>
          <a:stretch>
            <a:fillRect/>
          </a:stretch>
        </p:blipFill>
        <p:spPr>
          <a:xfrm>
            <a:off x="7590198" y="228600"/>
            <a:ext cx="1420250" cy="929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2"/>
          <p:cNvPicPr preferRelativeResize="0"/>
          <p:nvPr/>
        </p:nvPicPr>
        <p:blipFill>
          <a:blip r:embed="rId3">
            <a:alphaModFix/>
          </a:blip>
          <a:stretch>
            <a:fillRect/>
          </a:stretch>
        </p:blipFill>
        <p:spPr>
          <a:xfrm>
            <a:off x="7590198" y="76200"/>
            <a:ext cx="1420250" cy="929825"/>
          </a:xfrm>
          <a:prstGeom prst="rect">
            <a:avLst/>
          </a:prstGeom>
          <a:noFill/>
          <a:ln>
            <a:noFill/>
          </a:ln>
        </p:spPr>
      </p:pic>
      <p:sp>
        <p:nvSpPr>
          <p:cNvPr id="185" name="Google Shape;185;p22"/>
          <p:cNvSpPr txBox="1"/>
          <p:nvPr>
            <p:ph type="title"/>
          </p:nvPr>
        </p:nvSpPr>
        <p:spPr>
          <a:xfrm>
            <a:off x="311700" y="181400"/>
            <a:ext cx="7278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000"/>
              <a:t>Modelado</a:t>
            </a:r>
            <a:endParaRPr sz="2000"/>
          </a:p>
        </p:txBody>
      </p:sp>
      <p:sp>
        <p:nvSpPr>
          <p:cNvPr id="186" name="Google Shape;186;p22"/>
          <p:cNvSpPr txBox="1"/>
          <p:nvPr/>
        </p:nvSpPr>
        <p:spPr>
          <a:xfrm>
            <a:off x="1816475" y="273100"/>
            <a:ext cx="577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latin typeface="Roboto"/>
                <a:ea typeface="Roboto"/>
                <a:cs typeface="Roboto"/>
                <a:sym typeface="Roboto"/>
              </a:rPr>
              <a:t>Modelo 3:</a:t>
            </a:r>
            <a:r>
              <a:rPr lang="es" sz="1200">
                <a:latin typeface="Roboto"/>
                <a:ea typeface="Roboto"/>
                <a:cs typeface="Roboto"/>
                <a:sym typeface="Roboto"/>
              </a:rPr>
              <a:t> </a:t>
            </a:r>
            <a:r>
              <a:rPr lang="es" sz="1200">
                <a:latin typeface="Roboto"/>
                <a:ea typeface="Roboto"/>
                <a:cs typeface="Roboto"/>
                <a:sym typeface="Roboto"/>
              </a:rPr>
              <a:t>Close_btc ~ Close_oro*</a:t>
            </a:r>
            <a:r>
              <a:rPr lang="es" sz="1200">
                <a:latin typeface="Roboto"/>
                <a:ea typeface="Roboto"/>
                <a:cs typeface="Roboto"/>
                <a:sym typeface="Roboto"/>
              </a:rPr>
              <a:t>Date </a:t>
            </a:r>
            <a:r>
              <a:rPr lang="es" sz="1200">
                <a:latin typeface="Roboto"/>
                <a:ea typeface="Roboto"/>
                <a:cs typeface="Roboto"/>
                <a:sym typeface="Roboto"/>
              </a:rPr>
              <a:t> + Close_brent*</a:t>
            </a:r>
            <a:r>
              <a:rPr lang="es" sz="1200">
                <a:latin typeface="Roboto"/>
                <a:ea typeface="Roboto"/>
                <a:cs typeface="Roboto"/>
                <a:sym typeface="Roboto"/>
              </a:rPr>
              <a:t>Date </a:t>
            </a:r>
            <a:r>
              <a:rPr lang="es" sz="1200">
                <a:latin typeface="Roboto"/>
                <a:ea typeface="Roboto"/>
                <a:cs typeface="Roboto"/>
                <a:sym typeface="Roboto"/>
              </a:rPr>
              <a:t> + Close_nasdaq*</a:t>
            </a:r>
            <a:r>
              <a:rPr lang="es" sz="1200">
                <a:latin typeface="Roboto"/>
                <a:ea typeface="Roboto"/>
                <a:cs typeface="Roboto"/>
                <a:sym typeface="Roboto"/>
              </a:rPr>
              <a:t>Date </a:t>
            </a:r>
            <a:endParaRPr sz="1200">
              <a:latin typeface="Roboto"/>
              <a:ea typeface="Roboto"/>
              <a:cs typeface="Roboto"/>
              <a:sym typeface="Roboto"/>
            </a:endParaRPr>
          </a:p>
        </p:txBody>
      </p:sp>
      <p:pic>
        <p:nvPicPr>
          <p:cNvPr id="187" name="Google Shape;187;p22"/>
          <p:cNvPicPr preferRelativeResize="0"/>
          <p:nvPr/>
        </p:nvPicPr>
        <p:blipFill>
          <a:blip r:embed="rId4">
            <a:alphaModFix/>
          </a:blip>
          <a:stretch>
            <a:fillRect/>
          </a:stretch>
        </p:blipFill>
        <p:spPr>
          <a:xfrm>
            <a:off x="2811000" y="751250"/>
            <a:ext cx="6333000" cy="3166500"/>
          </a:xfrm>
          <a:prstGeom prst="rect">
            <a:avLst/>
          </a:prstGeom>
          <a:noFill/>
          <a:ln>
            <a:noFill/>
          </a:ln>
        </p:spPr>
      </p:pic>
      <p:pic>
        <p:nvPicPr>
          <p:cNvPr id="188" name="Google Shape;188;p22"/>
          <p:cNvPicPr preferRelativeResize="0"/>
          <p:nvPr/>
        </p:nvPicPr>
        <p:blipFill>
          <a:blip r:embed="rId5">
            <a:alphaModFix/>
          </a:blip>
          <a:stretch>
            <a:fillRect/>
          </a:stretch>
        </p:blipFill>
        <p:spPr>
          <a:xfrm>
            <a:off x="42150" y="598850"/>
            <a:ext cx="2768850" cy="2076626"/>
          </a:xfrm>
          <a:prstGeom prst="rect">
            <a:avLst/>
          </a:prstGeom>
          <a:noFill/>
          <a:ln>
            <a:noFill/>
          </a:ln>
        </p:spPr>
      </p:pic>
      <p:pic>
        <p:nvPicPr>
          <p:cNvPr id="189" name="Google Shape;189;p22"/>
          <p:cNvPicPr preferRelativeResize="0"/>
          <p:nvPr/>
        </p:nvPicPr>
        <p:blipFill>
          <a:blip r:embed="rId6">
            <a:alphaModFix/>
          </a:blip>
          <a:stretch>
            <a:fillRect/>
          </a:stretch>
        </p:blipFill>
        <p:spPr>
          <a:xfrm>
            <a:off x="42150" y="2758375"/>
            <a:ext cx="3112800" cy="238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3"/>
          <p:cNvPicPr preferRelativeResize="0"/>
          <p:nvPr/>
        </p:nvPicPr>
        <p:blipFill>
          <a:blip r:embed="rId4">
            <a:alphaModFix amt="60000"/>
          </a:blip>
          <a:stretch>
            <a:fillRect/>
          </a:stretch>
        </p:blipFill>
        <p:spPr>
          <a:xfrm rot="-3773969">
            <a:off x="2793083" y="439591"/>
            <a:ext cx="743984" cy="866068"/>
          </a:xfrm>
          <a:prstGeom prst="rect">
            <a:avLst/>
          </a:prstGeom>
          <a:noFill/>
          <a:ln>
            <a:noFill/>
          </a:ln>
        </p:spPr>
      </p:pic>
      <p:sp>
        <p:nvSpPr>
          <p:cNvPr id="195" name="Google Shape;195;p23"/>
          <p:cNvSpPr txBox="1"/>
          <p:nvPr>
            <p:ph type="title"/>
          </p:nvPr>
        </p:nvSpPr>
        <p:spPr>
          <a:xfrm>
            <a:off x="311700" y="3982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Conclusiones</a:t>
            </a:r>
            <a:endParaRPr/>
          </a:p>
        </p:txBody>
      </p:sp>
      <p:pic>
        <p:nvPicPr>
          <p:cNvPr id="196" name="Google Shape;196;p23"/>
          <p:cNvPicPr preferRelativeResize="0"/>
          <p:nvPr/>
        </p:nvPicPr>
        <p:blipFill>
          <a:blip r:embed="rId5">
            <a:alphaModFix/>
          </a:blip>
          <a:stretch>
            <a:fillRect/>
          </a:stretch>
        </p:blipFill>
        <p:spPr>
          <a:xfrm>
            <a:off x="7590198" y="76200"/>
            <a:ext cx="1420250" cy="929825"/>
          </a:xfrm>
          <a:prstGeom prst="rect">
            <a:avLst/>
          </a:prstGeom>
          <a:noFill/>
          <a:ln>
            <a:noFill/>
          </a:ln>
        </p:spPr>
      </p:pic>
      <p:sp>
        <p:nvSpPr>
          <p:cNvPr id="197" name="Google Shape;197;p23"/>
          <p:cNvSpPr txBox="1"/>
          <p:nvPr/>
        </p:nvSpPr>
        <p:spPr>
          <a:xfrm>
            <a:off x="311700" y="1401050"/>
            <a:ext cx="85206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t>Bitcoin y su relación con activos tradicionales: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s" sz="1200"/>
              <a:t>Bitcoin muestra características de unidad de cuenta, medio de intercambio y reserva de valor.</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s" sz="1200"/>
              <a:t>Su influencia en activos como S&amp;P 500, NASDAQ, oro, petróleo WTI y petróleo Brent es compleja y no es un indicador confiable de su desempeño.</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s" sz="1200"/>
              <a:t>Aunque ha ganado aceptación como medida de valor en transacciones en línea, su adopción es limitada en establecimientos tradicionales.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s" sz="1200"/>
              <a:t>Como reserva de valor, su precio ha crecido, pero su volatilidad y falta </a:t>
            </a:r>
            <a:r>
              <a:rPr lang="es" sz="1200"/>
              <a:t>de valor intrínseco</a:t>
            </a:r>
            <a:r>
              <a:rPr lang="es" sz="1200"/>
              <a:t> cuestionan su función.</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s" sz="1200"/>
              <a:t>En resumen, Bitcoin está en proceso de establecer su papel en el panorama financiero global y su volatilidad debe ser considerada al tomar decisiones de inversión.</a:t>
            </a:r>
            <a:endParaRPr sz="1000">
              <a:solidFill>
                <a:srgbClr val="374151"/>
              </a:solidFill>
              <a:highlight>
                <a:srgbClr val="F7F7F8"/>
              </a:highlight>
            </a:endParaRPr>
          </a:p>
          <a:p>
            <a:pPr indent="0" lvl="0" marL="0" rtl="0" algn="just">
              <a:lnSpc>
                <a:spcPct val="115000"/>
              </a:lnSpc>
              <a:spcBef>
                <a:spcPts val="1200"/>
              </a:spcBef>
              <a:spcAft>
                <a:spcPts val="7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4294967295" type="body"/>
          </p:nvPr>
        </p:nvSpPr>
        <p:spPr>
          <a:xfrm>
            <a:off x="1862650" y="1198725"/>
            <a:ext cx="3066600" cy="353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700"/>
              <a:t>Introducción</a:t>
            </a:r>
            <a:endParaRPr sz="1700"/>
          </a:p>
          <a:p>
            <a:pPr indent="0" lvl="0" marL="0" rtl="0" algn="l">
              <a:lnSpc>
                <a:spcPct val="100000"/>
              </a:lnSpc>
              <a:spcBef>
                <a:spcPts val="1600"/>
              </a:spcBef>
              <a:spcAft>
                <a:spcPts val="0"/>
              </a:spcAft>
              <a:buNone/>
            </a:pPr>
            <a:r>
              <a:rPr lang="es" sz="1700"/>
              <a:t>Dataset</a:t>
            </a:r>
            <a:endParaRPr sz="1700"/>
          </a:p>
          <a:p>
            <a:pPr indent="0" lvl="0" marL="0" rtl="0" algn="l">
              <a:lnSpc>
                <a:spcPct val="100000"/>
              </a:lnSpc>
              <a:spcBef>
                <a:spcPts val="1600"/>
              </a:spcBef>
              <a:spcAft>
                <a:spcPts val="0"/>
              </a:spcAft>
              <a:buNone/>
            </a:pPr>
            <a:r>
              <a:rPr lang="es" sz="1700"/>
              <a:t>Análisis General</a:t>
            </a:r>
            <a:endParaRPr sz="1700"/>
          </a:p>
          <a:p>
            <a:pPr indent="0" lvl="0" marL="0" rtl="0" algn="l">
              <a:lnSpc>
                <a:spcPct val="100000"/>
              </a:lnSpc>
              <a:spcBef>
                <a:spcPts val="1600"/>
              </a:spcBef>
              <a:spcAft>
                <a:spcPts val="0"/>
              </a:spcAft>
              <a:buNone/>
            </a:pPr>
            <a:r>
              <a:rPr lang="es" sz="1700"/>
              <a:t>Análisis Específico</a:t>
            </a:r>
            <a:endParaRPr sz="1700"/>
          </a:p>
          <a:p>
            <a:pPr indent="0" lvl="0" marL="0" rtl="0" algn="l">
              <a:lnSpc>
                <a:spcPct val="100000"/>
              </a:lnSpc>
              <a:spcBef>
                <a:spcPts val="1600"/>
              </a:spcBef>
              <a:spcAft>
                <a:spcPts val="0"/>
              </a:spcAft>
              <a:buNone/>
            </a:pPr>
            <a:r>
              <a:rPr lang="es" sz="1700"/>
              <a:t>Modelado</a:t>
            </a:r>
            <a:endParaRPr sz="1700"/>
          </a:p>
          <a:p>
            <a:pPr indent="0" lvl="0" marL="0" rtl="0" algn="l">
              <a:lnSpc>
                <a:spcPct val="100000"/>
              </a:lnSpc>
              <a:spcBef>
                <a:spcPts val="1600"/>
              </a:spcBef>
              <a:spcAft>
                <a:spcPts val="0"/>
              </a:spcAft>
              <a:buNone/>
            </a:pPr>
            <a:r>
              <a:rPr lang="es" sz="1700"/>
              <a:t>Conclusiones</a:t>
            </a:r>
            <a:endParaRPr sz="1700"/>
          </a:p>
          <a:p>
            <a:pPr indent="0" lvl="0" marL="0" rtl="0" algn="l">
              <a:lnSpc>
                <a:spcPct val="100000"/>
              </a:lnSpc>
              <a:spcBef>
                <a:spcPts val="1600"/>
              </a:spcBef>
              <a:spcAft>
                <a:spcPts val="1600"/>
              </a:spcAft>
              <a:buNone/>
            </a:pPr>
            <a:r>
              <a:rPr lang="es" sz="1700"/>
              <a:t>Trabajo a futuro</a:t>
            </a:r>
            <a:endParaRPr sz="1700"/>
          </a:p>
        </p:txBody>
      </p:sp>
      <p:sp>
        <p:nvSpPr>
          <p:cNvPr id="94" name="Google Shape;94;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Contenido</a:t>
            </a:r>
            <a:endParaRPr/>
          </a:p>
        </p:txBody>
      </p:sp>
      <p:grpSp>
        <p:nvGrpSpPr>
          <p:cNvPr id="95" name="Google Shape;95;p14"/>
          <p:cNvGrpSpPr/>
          <p:nvPr/>
        </p:nvGrpSpPr>
        <p:grpSpPr>
          <a:xfrm rot="-5400000">
            <a:off x="1216320" y="899165"/>
            <a:ext cx="198900" cy="1093756"/>
            <a:chOff x="777447" y="1610215"/>
            <a:chExt cx="198900" cy="1093756"/>
          </a:xfrm>
        </p:grpSpPr>
        <p:cxnSp>
          <p:nvCxnSpPr>
            <p:cNvPr id="96" name="Google Shape;96;p14"/>
            <p:cNvCxnSpPr/>
            <p:nvPr/>
          </p:nvCxnSpPr>
          <p:spPr>
            <a:xfrm rot="5400000">
              <a:off x="349509" y="2176571"/>
              <a:ext cx="1054800" cy="0"/>
            </a:xfrm>
            <a:prstGeom prst="straightConnector1">
              <a:avLst/>
            </a:prstGeom>
            <a:noFill/>
            <a:ln cap="flat" cmpd="sng" w="9525">
              <a:solidFill>
                <a:schemeClr val="dk2"/>
              </a:solidFill>
              <a:prstDash val="solid"/>
              <a:round/>
              <a:headEnd len="sm" w="sm" type="none"/>
              <a:tailEnd len="sm" w="sm" type="none"/>
            </a:ln>
          </p:spPr>
        </p:cxnSp>
        <p:sp>
          <p:nvSpPr>
            <p:cNvPr id="97" name="Google Shape;97;p14"/>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14"/>
          <p:cNvGrpSpPr/>
          <p:nvPr/>
        </p:nvGrpSpPr>
        <p:grpSpPr>
          <a:xfrm rot="-5400000">
            <a:off x="1235798" y="1375843"/>
            <a:ext cx="198900" cy="1054800"/>
            <a:chOff x="777447" y="1649171"/>
            <a:chExt cx="198900" cy="1054800"/>
          </a:xfrm>
        </p:grpSpPr>
        <p:cxnSp>
          <p:nvCxnSpPr>
            <p:cNvPr id="99" name="Google Shape;99;p14"/>
            <p:cNvCxnSpPr/>
            <p:nvPr/>
          </p:nvCxnSpPr>
          <p:spPr>
            <a:xfrm rot="5400000">
              <a:off x="349509" y="2176571"/>
              <a:ext cx="1054800" cy="0"/>
            </a:xfrm>
            <a:prstGeom prst="straightConnector1">
              <a:avLst/>
            </a:prstGeom>
            <a:noFill/>
            <a:ln cap="flat" cmpd="sng" w="9525">
              <a:solidFill>
                <a:schemeClr val="dk2"/>
              </a:solidFill>
              <a:prstDash val="solid"/>
              <a:round/>
              <a:headEnd len="sm" w="sm" type="none"/>
              <a:tailEnd len="sm" w="sm" type="none"/>
            </a:ln>
          </p:spPr>
        </p:cxnSp>
        <p:sp>
          <p:nvSpPr>
            <p:cNvPr id="100" name="Google Shape;100;p14"/>
            <p:cNvSpPr/>
            <p:nvPr/>
          </p:nvSpPr>
          <p:spPr>
            <a:xfrm>
              <a:off x="777447" y="17626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14"/>
          <p:cNvGrpSpPr/>
          <p:nvPr/>
        </p:nvGrpSpPr>
        <p:grpSpPr>
          <a:xfrm rot="-5400000">
            <a:off x="1235798" y="1833043"/>
            <a:ext cx="198900" cy="1054800"/>
            <a:chOff x="777447" y="1649171"/>
            <a:chExt cx="198900" cy="1054800"/>
          </a:xfrm>
        </p:grpSpPr>
        <p:cxnSp>
          <p:nvCxnSpPr>
            <p:cNvPr id="102" name="Google Shape;102;p14"/>
            <p:cNvCxnSpPr/>
            <p:nvPr/>
          </p:nvCxnSpPr>
          <p:spPr>
            <a:xfrm rot="5400000">
              <a:off x="349509" y="2176571"/>
              <a:ext cx="1054800" cy="0"/>
            </a:xfrm>
            <a:prstGeom prst="straightConnector1">
              <a:avLst/>
            </a:prstGeom>
            <a:noFill/>
            <a:ln cap="flat" cmpd="sng" w="9525">
              <a:solidFill>
                <a:schemeClr val="dk2"/>
              </a:solidFill>
              <a:prstDash val="solid"/>
              <a:round/>
              <a:headEnd len="sm" w="sm" type="none"/>
              <a:tailEnd len="sm" w="sm" type="none"/>
            </a:ln>
          </p:spPr>
        </p:cxnSp>
        <p:sp>
          <p:nvSpPr>
            <p:cNvPr id="103" name="Google Shape;103;p14"/>
            <p:cNvSpPr/>
            <p:nvPr/>
          </p:nvSpPr>
          <p:spPr>
            <a:xfrm>
              <a:off x="777447" y="19150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4"/>
          <p:cNvGrpSpPr/>
          <p:nvPr/>
        </p:nvGrpSpPr>
        <p:grpSpPr>
          <a:xfrm rot="-5400000">
            <a:off x="1196848" y="2290243"/>
            <a:ext cx="198900" cy="1054800"/>
            <a:chOff x="777447" y="1649171"/>
            <a:chExt cx="198900" cy="1054800"/>
          </a:xfrm>
        </p:grpSpPr>
        <p:cxnSp>
          <p:nvCxnSpPr>
            <p:cNvPr id="105" name="Google Shape;105;p14"/>
            <p:cNvCxnSpPr/>
            <p:nvPr/>
          </p:nvCxnSpPr>
          <p:spPr>
            <a:xfrm rot="5400000">
              <a:off x="349509" y="2176571"/>
              <a:ext cx="1054800" cy="0"/>
            </a:xfrm>
            <a:prstGeom prst="straightConnector1">
              <a:avLst/>
            </a:prstGeom>
            <a:noFill/>
            <a:ln cap="flat" cmpd="sng" w="9525">
              <a:solidFill>
                <a:schemeClr val="dk2"/>
              </a:solidFill>
              <a:prstDash val="solid"/>
              <a:round/>
              <a:headEnd len="sm" w="sm" type="none"/>
              <a:tailEnd len="sm" w="sm" type="none"/>
            </a:ln>
          </p:spPr>
        </p:cxnSp>
        <p:sp>
          <p:nvSpPr>
            <p:cNvPr id="106" name="Google Shape;106;p14"/>
            <p:cNvSpPr/>
            <p:nvPr/>
          </p:nvSpPr>
          <p:spPr>
            <a:xfrm>
              <a:off x="777447" y="20674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4"/>
          <p:cNvGrpSpPr/>
          <p:nvPr/>
        </p:nvGrpSpPr>
        <p:grpSpPr>
          <a:xfrm rot="-5400000">
            <a:off x="1235798" y="2747443"/>
            <a:ext cx="198900" cy="1054800"/>
            <a:chOff x="777447" y="1649171"/>
            <a:chExt cx="198900" cy="1054800"/>
          </a:xfrm>
        </p:grpSpPr>
        <p:cxnSp>
          <p:nvCxnSpPr>
            <p:cNvPr id="108" name="Google Shape;108;p14"/>
            <p:cNvCxnSpPr/>
            <p:nvPr/>
          </p:nvCxnSpPr>
          <p:spPr>
            <a:xfrm rot="5400000">
              <a:off x="349509" y="2176571"/>
              <a:ext cx="1054800" cy="0"/>
            </a:xfrm>
            <a:prstGeom prst="straightConnector1">
              <a:avLst/>
            </a:prstGeom>
            <a:noFill/>
            <a:ln cap="flat" cmpd="sng" w="9525">
              <a:solidFill>
                <a:schemeClr val="dk2"/>
              </a:solidFill>
              <a:prstDash val="solid"/>
              <a:round/>
              <a:headEnd len="sm" w="sm" type="none"/>
              <a:tailEnd len="sm" w="sm" type="none"/>
            </a:ln>
          </p:spPr>
        </p:cxnSp>
        <p:sp>
          <p:nvSpPr>
            <p:cNvPr id="109" name="Google Shape;109;p14"/>
            <p:cNvSpPr/>
            <p:nvPr/>
          </p:nvSpPr>
          <p:spPr>
            <a:xfrm>
              <a:off x="777447" y="22198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4"/>
          <p:cNvGrpSpPr/>
          <p:nvPr/>
        </p:nvGrpSpPr>
        <p:grpSpPr>
          <a:xfrm rot="-5400000">
            <a:off x="1235798" y="3204643"/>
            <a:ext cx="198900" cy="1054800"/>
            <a:chOff x="777447" y="1649171"/>
            <a:chExt cx="198900" cy="1054800"/>
          </a:xfrm>
        </p:grpSpPr>
        <p:cxnSp>
          <p:nvCxnSpPr>
            <p:cNvPr id="111" name="Google Shape;111;p14"/>
            <p:cNvCxnSpPr/>
            <p:nvPr/>
          </p:nvCxnSpPr>
          <p:spPr>
            <a:xfrm rot="5400000">
              <a:off x="349509" y="2176571"/>
              <a:ext cx="1054800" cy="0"/>
            </a:xfrm>
            <a:prstGeom prst="straightConnector1">
              <a:avLst/>
            </a:prstGeom>
            <a:noFill/>
            <a:ln cap="flat" cmpd="sng" w="9525">
              <a:solidFill>
                <a:schemeClr val="dk2"/>
              </a:solidFill>
              <a:prstDash val="solid"/>
              <a:round/>
              <a:headEnd len="sm" w="sm" type="none"/>
              <a:tailEnd len="sm" w="sm" type="none"/>
            </a:ln>
          </p:spPr>
        </p:cxnSp>
        <p:sp>
          <p:nvSpPr>
            <p:cNvPr id="112" name="Google Shape;112;p14"/>
            <p:cNvSpPr/>
            <p:nvPr/>
          </p:nvSpPr>
          <p:spPr>
            <a:xfrm>
              <a:off x="777447" y="2372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4"/>
          <p:cNvGrpSpPr/>
          <p:nvPr/>
        </p:nvGrpSpPr>
        <p:grpSpPr>
          <a:xfrm rot="-5400000">
            <a:off x="1245570" y="3652071"/>
            <a:ext cx="198900" cy="1074344"/>
            <a:chOff x="777447" y="1649171"/>
            <a:chExt cx="198900" cy="1074344"/>
          </a:xfrm>
        </p:grpSpPr>
        <p:cxnSp>
          <p:nvCxnSpPr>
            <p:cNvPr id="114" name="Google Shape;114;p14"/>
            <p:cNvCxnSpPr/>
            <p:nvPr/>
          </p:nvCxnSpPr>
          <p:spPr>
            <a:xfrm rot="5400000">
              <a:off x="349509" y="2176571"/>
              <a:ext cx="1054800" cy="0"/>
            </a:xfrm>
            <a:prstGeom prst="straightConnector1">
              <a:avLst/>
            </a:prstGeom>
            <a:noFill/>
            <a:ln cap="flat" cmpd="sng" w="9525">
              <a:solidFill>
                <a:schemeClr val="dk2"/>
              </a:solidFill>
              <a:prstDash val="solid"/>
              <a:round/>
              <a:headEnd len="sm" w="sm" type="none"/>
              <a:tailEnd len="sm" w="sm" type="none"/>
            </a:ln>
          </p:spPr>
        </p:cxnSp>
        <p:sp>
          <p:nvSpPr>
            <p:cNvPr id="115" name="Google Shape;115;p14"/>
            <p:cNvSpPr/>
            <p:nvPr/>
          </p:nvSpPr>
          <p:spPr>
            <a:xfrm>
              <a:off x="777447" y="25246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6" name="Google Shape;116;p14"/>
          <p:cNvPicPr preferRelativeResize="0"/>
          <p:nvPr/>
        </p:nvPicPr>
        <p:blipFill>
          <a:blip r:embed="rId3">
            <a:alphaModFix/>
          </a:blip>
          <a:stretch>
            <a:fillRect/>
          </a:stretch>
        </p:blipFill>
        <p:spPr>
          <a:xfrm>
            <a:off x="7590198" y="76200"/>
            <a:ext cx="1420250" cy="92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Introducción</a:t>
            </a:r>
            <a:endParaRPr/>
          </a:p>
        </p:txBody>
      </p:sp>
      <p:pic>
        <p:nvPicPr>
          <p:cNvPr id="122" name="Google Shape;122;p15"/>
          <p:cNvPicPr preferRelativeResize="0"/>
          <p:nvPr/>
        </p:nvPicPr>
        <p:blipFill>
          <a:blip r:embed="rId3">
            <a:alphaModFix/>
          </a:blip>
          <a:stretch>
            <a:fillRect/>
          </a:stretch>
        </p:blipFill>
        <p:spPr>
          <a:xfrm>
            <a:off x="7590198" y="76200"/>
            <a:ext cx="1420250" cy="929825"/>
          </a:xfrm>
          <a:prstGeom prst="rect">
            <a:avLst/>
          </a:prstGeom>
          <a:noFill/>
          <a:ln>
            <a:noFill/>
          </a:ln>
        </p:spPr>
      </p:pic>
      <p:sp>
        <p:nvSpPr>
          <p:cNvPr id="123" name="Google Shape;123;p15"/>
          <p:cNvSpPr txBox="1"/>
          <p:nvPr/>
        </p:nvSpPr>
        <p:spPr>
          <a:xfrm>
            <a:off x="311700" y="1555075"/>
            <a:ext cx="4903500" cy="2893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0"/>
              </a:spcAft>
              <a:buNone/>
            </a:pPr>
            <a:r>
              <a:rPr b="1" lang="es" sz="1600"/>
              <a:t>Bitcoin </a:t>
            </a:r>
            <a:r>
              <a:rPr lang="es" sz="1600"/>
              <a:t>es una </a:t>
            </a:r>
            <a:r>
              <a:rPr b="1" lang="es" sz="1600"/>
              <a:t>moneda digital descentralizada</a:t>
            </a:r>
            <a:r>
              <a:rPr lang="es" sz="1600"/>
              <a:t>.</a:t>
            </a:r>
            <a:endParaRPr sz="1600"/>
          </a:p>
          <a:p>
            <a:pPr indent="0" lvl="0" marL="0" rtl="0" algn="just">
              <a:lnSpc>
                <a:spcPct val="150000"/>
              </a:lnSpc>
              <a:spcBef>
                <a:spcPts val="1200"/>
              </a:spcBef>
              <a:spcAft>
                <a:spcPts val="0"/>
              </a:spcAft>
              <a:buNone/>
            </a:pPr>
            <a:r>
              <a:rPr b="1" lang="es" sz="1600"/>
              <a:t>Creada </a:t>
            </a:r>
            <a:r>
              <a:rPr lang="es" sz="1600"/>
              <a:t>en 2009 por Satoshi Nakamoto.</a:t>
            </a:r>
            <a:endParaRPr sz="1600"/>
          </a:p>
          <a:p>
            <a:pPr indent="0" lvl="0" marL="0" rtl="0" algn="just">
              <a:lnSpc>
                <a:spcPct val="150000"/>
              </a:lnSpc>
              <a:spcBef>
                <a:spcPts val="1200"/>
              </a:spcBef>
              <a:spcAft>
                <a:spcPts val="0"/>
              </a:spcAft>
              <a:buNone/>
            </a:pPr>
            <a:r>
              <a:rPr lang="es" sz="1600"/>
              <a:t>Utiliza </a:t>
            </a:r>
            <a:r>
              <a:rPr b="1" lang="es" sz="1600"/>
              <a:t>tecnología blockchain</a:t>
            </a:r>
            <a:r>
              <a:rPr lang="es" sz="1600"/>
              <a:t>.</a:t>
            </a:r>
            <a:endParaRPr sz="1600"/>
          </a:p>
          <a:p>
            <a:pPr indent="0" lvl="0" marL="0" rtl="0" algn="just">
              <a:lnSpc>
                <a:spcPct val="150000"/>
              </a:lnSpc>
              <a:spcBef>
                <a:spcPts val="1200"/>
              </a:spcBef>
              <a:spcAft>
                <a:spcPts val="0"/>
              </a:spcAft>
              <a:buNone/>
            </a:pPr>
            <a:r>
              <a:rPr lang="es" sz="1600"/>
              <a:t>Su </a:t>
            </a:r>
            <a:r>
              <a:rPr b="1" lang="es" sz="1600"/>
              <a:t>oferta es limitada</a:t>
            </a:r>
            <a:r>
              <a:rPr lang="es" sz="1600"/>
              <a:t> a 21 millones de unidades.</a:t>
            </a:r>
            <a:endParaRPr sz="1600"/>
          </a:p>
          <a:p>
            <a:pPr indent="0" lvl="0" marL="0" rtl="0" algn="just">
              <a:lnSpc>
                <a:spcPct val="150000"/>
              </a:lnSpc>
              <a:spcBef>
                <a:spcPts val="1200"/>
              </a:spcBef>
              <a:spcAft>
                <a:spcPts val="700"/>
              </a:spcAft>
              <a:buNone/>
            </a:pPr>
            <a:r>
              <a:rPr lang="es" sz="1600"/>
              <a:t>Las transacciones se verifican y </a:t>
            </a:r>
            <a:r>
              <a:rPr b="1" lang="es" sz="1600"/>
              <a:t>aseguran mediante cálculo computacional</a:t>
            </a:r>
            <a:r>
              <a:rPr lang="es" sz="1600"/>
              <a:t>.</a:t>
            </a:r>
            <a:endParaRPr sz="1600"/>
          </a:p>
        </p:txBody>
      </p:sp>
      <p:pic>
        <p:nvPicPr>
          <p:cNvPr id="124" name="Google Shape;124;p15"/>
          <p:cNvPicPr preferRelativeResize="0"/>
          <p:nvPr/>
        </p:nvPicPr>
        <p:blipFill>
          <a:blip r:embed="rId4">
            <a:alphaModFix/>
          </a:blip>
          <a:stretch>
            <a:fillRect/>
          </a:stretch>
        </p:blipFill>
        <p:spPr>
          <a:xfrm>
            <a:off x="3832095" y="321920"/>
            <a:ext cx="2611325" cy="574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6"/>
          <p:cNvPicPr preferRelativeResize="0"/>
          <p:nvPr/>
        </p:nvPicPr>
        <p:blipFill>
          <a:blip r:embed="rId3">
            <a:alphaModFix amt="60000"/>
          </a:blip>
          <a:stretch>
            <a:fillRect/>
          </a:stretch>
        </p:blipFill>
        <p:spPr>
          <a:xfrm rot="-3773969">
            <a:off x="2163758" y="444341"/>
            <a:ext cx="743984" cy="866068"/>
          </a:xfrm>
          <a:prstGeom prst="rect">
            <a:avLst/>
          </a:prstGeom>
          <a:noFill/>
          <a:ln>
            <a:noFill/>
          </a:ln>
        </p:spPr>
      </p:pic>
      <p:sp>
        <p:nvSpPr>
          <p:cNvPr id="130" name="Google Shape;130;p16"/>
          <p:cNvSpPr txBox="1"/>
          <p:nvPr>
            <p:ph type="title"/>
          </p:nvPr>
        </p:nvSpPr>
        <p:spPr>
          <a:xfrm>
            <a:off x="311700" y="573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Introducción</a:t>
            </a:r>
            <a:endParaRPr/>
          </a:p>
        </p:txBody>
      </p:sp>
      <p:pic>
        <p:nvPicPr>
          <p:cNvPr id="131" name="Google Shape;131;p16"/>
          <p:cNvPicPr preferRelativeResize="0"/>
          <p:nvPr/>
        </p:nvPicPr>
        <p:blipFill>
          <a:blip r:embed="rId4">
            <a:alphaModFix/>
          </a:blip>
          <a:stretch>
            <a:fillRect/>
          </a:stretch>
        </p:blipFill>
        <p:spPr>
          <a:xfrm>
            <a:off x="7477848" y="151100"/>
            <a:ext cx="1420250" cy="929825"/>
          </a:xfrm>
          <a:prstGeom prst="rect">
            <a:avLst/>
          </a:prstGeom>
          <a:noFill/>
          <a:ln>
            <a:noFill/>
          </a:ln>
        </p:spPr>
      </p:pic>
      <p:sp>
        <p:nvSpPr>
          <p:cNvPr id="132" name="Google Shape;132;p16"/>
          <p:cNvSpPr txBox="1"/>
          <p:nvPr/>
        </p:nvSpPr>
        <p:spPr>
          <a:xfrm>
            <a:off x="4459200" y="896750"/>
            <a:ext cx="4144500" cy="1046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700"/>
              </a:spcAft>
              <a:buNone/>
            </a:pPr>
            <a:r>
              <a:rPr b="1" lang="es"/>
              <a:t>El dinero</a:t>
            </a:r>
            <a:r>
              <a:rPr lang="es"/>
              <a:t> es cualquier objeto o medio aceptado por una sociedad para el intercambio de bienes y servicios.</a:t>
            </a:r>
            <a:endParaRPr/>
          </a:p>
        </p:txBody>
      </p:sp>
      <p:sp>
        <p:nvSpPr>
          <p:cNvPr id="133" name="Google Shape;133;p16"/>
          <p:cNvSpPr txBox="1"/>
          <p:nvPr/>
        </p:nvSpPr>
        <p:spPr>
          <a:xfrm>
            <a:off x="1530900" y="1550650"/>
            <a:ext cx="4984800" cy="30057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1200"/>
              </a:spcBef>
              <a:spcAft>
                <a:spcPts val="0"/>
              </a:spcAft>
              <a:buNone/>
            </a:pPr>
            <a:r>
              <a:rPr b="1" lang="es" sz="1200"/>
              <a:t>PROPIEDADES</a:t>
            </a:r>
            <a:endParaRPr b="1" sz="1200"/>
          </a:p>
          <a:p>
            <a:pPr indent="-304800" lvl="0" marL="457200" rtl="0" algn="just">
              <a:lnSpc>
                <a:spcPct val="115000"/>
              </a:lnSpc>
              <a:spcBef>
                <a:spcPts val="1200"/>
              </a:spcBef>
              <a:spcAft>
                <a:spcPts val="0"/>
              </a:spcAft>
              <a:buSzPts val="1200"/>
              <a:buAutoNum type="arabicPeriod"/>
            </a:pPr>
            <a:r>
              <a:rPr b="1" i="1" lang="es" sz="1200"/>
              <a:t>Unidad de cuenta:</a:t>
            </a:r>
            <a:r>
              <a:rPr i="1" lang="es" sz="1200"/>
              <a:t> </a:t>
            </a:r>
            <a:r>
              <a:rPr lang="es" sz="1200"/>
              <a:t>es una medida comúnmente aceptada para expresar el valor relativo de bienes y servicios.</a:t>
            </a:r>
            <a:endParaRPr sz="1200"/>
          </a:p>
          <a:p>
            <a:pPr indent="0" lvl="0" marL="457200" rtl="0" algn="just">
              <a:lnSpc>
                <a:spcPct val="150000"/>
              </a:lnSpc>
              <a:spcBef>
                <a:spcPts val="700"/>
              </a:spcBef>
              <a:spcAft>
                <a:spcPts val="0"/>
              </a:spcAft>
              <a:buNone/>
            </a:pPr>
            <a:r>
              <a:t/>
            </a:r>
            <a:endParaRPr sz="500"/>
          </a:p>
          <a:p>
            <a:pPr indent="-304800" lvl="0" marL="457200" rtl="0" algn="just">
              <a:lnSpc>
                <a:spcPct val="115000"/>
              </a:lnSpc>
              <a:spcBef>
                <a:spcPts val="1200"/>
              </a:spcBef>
              <a:spcAft>
                <a:spcPts val="0"/>
              </a:spcAft>
              <a:buSzPts val="1200"/>
              <a:buAutoNum type="arabicPeriod"/>
            </a:pPr>
            <a:r>
              <a:rPr b="1" i="1" lang="es" sz="1200"/>
              <a:t>Medio de intercambio:</a:t>
            </a:r>
            <a:r>
              <a:rPr lang="es" sz="1200"/>
              <a:t> debe servir como un medio confiable de intercambio, facilitando transacciones comerciales y permitiendo a las partes involucradas intercambiar bienes y servicios de manera eficiente.</a:t>
            </a:r>
            <a:endParaRPr sz="1200"/>
          </a:p>
          <a:p>
            <a:pPr indent="0" lvl="0" marL="457200" rtl="0" algn="just">
              <a:lnSpc>
                <a:spcPct val="150000"/>
              </a:lnSpc>
              <a:spcBef>
                <a:spcPts val="700"/>
              </a:spcBef>
              <a:spcAft>
                <a:spcPts val="0"/>
              </a:spcAft>
              <a:buNone/>
            </a:pPr>
            <a:r>
              <a:t/>
            </a:r>
            <a:endParaRPr sz="500"/>
          </a:p>
          <a:p>
            <a:pPr indent="-304800" lvl="0" marL="457200" rtl="0" algn="just">
              <a:lnSpc>
                <a:spcPct val="115000"/>
              </a:lnSpc>
              <a:spcBef>
                <a:spcPts val="1200"/>
              </a:spcBef>
              <a:spcAft>
                <a:spcPts val="0"/>
              </a:spcAft>
              <a:buSzPts val="1200"/>
              <a:buAutoNum type="arabicPeriod"/>
            </a:pPr>
            <a:r>
              <a:rPr b="1" i="1" lang="es" sz="1200"/>
              <a:t>Reserva de valor:</a:t>
            </a:r>
            <a:r>
              <a:rPr lang="es" sz="1200"/>
              <a:t> es su capacidad para preservar poder adquisitivo a lo largo del tiempo.</a:t>
            </a:r>
            <a:endParaRPr>
              <a:latin typeface="Roboto"/>
              <a:ea typeface="Roboto"/>
              <a:cs typeface="Roboto"/>
              <a:sym typeface="Roboto"/>
            </a:endParaRPr>
          </a:p>
        </p:txBody>
      </p:sp>
      <p:pic>
        <p:nvPicPr>
          <p:cNvPr id="134" name="Google Shape;134;p16"/>
          <p:cNvPicPr preferRelativeResize="0"/>
          <p:nvPr/>
        </p:nvPicPr>
        <p:blipFill>
          <a:blip r:embed="rId5">
            <a:alphaModFix/>
          </a:blip>
          <a:stretch>
            <a:fillRect/>
          </a:stretch>
        </p:blipFill>
        <p:spPr>
          <a:xfrm>
            <a:off x="3349300" y="440750"/>
            <a:ext cx="1109900" cy="1109900"/>
          </a:xfrm>
          <a:prstGeom prst="rect">
            <a:avLst/>
          </a:prstGeom>
          <a:noFill/>
          <a:ln>
            <a:noFill/>
          </a:ln>
        </p:spPr>
      </p:pic>
      <p:pic>
        <p:nvPicPr>
          <p:cNvPr id="135" name="Google Shape;135;p16"/>
          <p:cNvPicPr preferRelativeResize="0"/>
          <p:nvPr/>
        </p:nvPicPr>
        <p:blipFill>
          <a:blip r:embed="rId6">
            <a:alphaModFix/>
          </a:blip>
          <a:stretch>
            <a:fillRect/>
          </a:stretch>
        </p:blipFill>
        <p:spPr>
          <a:xfrm>
            <a:off x="34450" y="1751750"/>
            <a:ext cx="1679725" cy="1374950"/>
          </a:xfrm>
          <a:prstGeom prst="rect">
            <a:avLst/>
          </a:prstGeom>
          <a:noFill/>
          <a:ln>
            <a:noFill/>
          </a:ln>
        </p:spPr>
      </p:pic>
      <p:pic>
        <p:nvPicPr>
          <p:cNvPr id="136" name="Google Shape;136;p16"/>
          <p:cNvPicPr preferRelativeResize="0"/>
          <p:nvPr/>
        </p:nvPicPr>
        <p:blipFill>
          <a:blip r:embed="rId7">
            <a:alphaModFix/>
          </a:blip>
          <a:stretch>
            <a:fillRect/>
          </a:stretch>
        </p:blipFill>
        <p:spPr>
          <a:xfrm>
            <a:off x="7150750" y="2081850"/>
            <a:ext cx="1452950" cy="1452950"/>
          </a:xfrm>
          <a:prstGeom prst="rect">
            <a:avLst/>
          </a:prstGeom>
          <a:noFill/>
          <a:ln>
            <a:noFill/>
          </a:ln>
        </p:spPr>
      </p:pic>
      <p:pic>
        <p:nvPicPr>
          <p:cNvPr id="137" name="Google Shape;137;p16"/>
          <p:cNvPicPr preferRelativeResize="0"/>
          <p:nvPr/>
        </p:nvPicPr>
        <p:blipFill>
          <a:blip r:embed="rId8">
            <a:alphaModFix/>
          </a:blip>
          <a:stretch>
            <a:fillRect/>
          </a:stretch>
        </p:blipFill>
        <p:spPr>
          <a:xfrm>
            <a:off x="311700" y="3349175"/>
            <a:ext cx="1109899" cy="1109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7"/>
          <p:cNvSpPr txBox="1"/>
          <p:nvPr>
            <p:ph type="title"/>
          </p:nvPr>
        </p:nvSpPr>
        <p:spPr>
          <a:xfrm>
            <a:off x="395575" y="335150"/>
            <a:ext cx="7194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000"/>
              <a:t>Análisis Exploratorio de Datos (AED)</a:t>
            </a:r>
            <a:endParaRPr sz="2000"/>
          </a:p>
        </p:txBody>
      </p:sp>
      <p:pic>
        <p:nvPicPr>
          <p:cNvPr id="143" name="Google Shape;143;p17"/>
          <p:cNvPicPr preferRelativeResize="0"/>
          <p:nvPr/>
        </p:nvPicPr>
        <p:blipFill>
          <a:blip r:embed="rId3">
            <a:alphaModFix/>
          </a:blip>
          <a:stretch>
            <a:fillRect/>
          </a:stretch>
        </p:blipFill>
        <p:spPr>
          <a:xfrm>
            <a:off x="7590198" y="76200"/>
            <a:ext cx="1420250" cy="929825"/>
          </a:xfrm>
          <a:prstGeom prst="rect">
            <a:avLst/>
          </a:prstGeom>
          <a:noFill/>
          <a:ln>
            <a:noFill/>
          </a:ln>
        </p:spPr>
      </p:pic>
      <p:sp>
        <p:nvSpPr>
          <p:cNvPr id="144" name="Google Shape;144;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000000"/>
                </a:solidFill>
                <a:latin typeface="Arial"/>
                <a:ea typeface="Arial"/>
                <a:cs typeface="Arial"/>
                <a:sym typeface="Arial"/>
              </a:rPr>
              <a:t>En este trabajo usamos diferentes datasets que contienen los precios históricos de diferentes activos por cada un (1) día, pero enfocándonos principalmente en el Bitcoin (BTC).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s"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s" sz="1200">
                <a:solidFill>
                  <a:srgbClr val="000000"/>
                </a:solidFill>
                <a:latin typeface="Arial"/>
                <a:ea typeface="Arial"/>
                <a:cs typeface="Arial"/>
                <a:sym typeface="Arial"/>
              </a:rPr>
              <a:t>Trabajamos con varios datasets: </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s" sz="1200">
                <a:solidFill>
                  <a:srgbClr val="000000"/>
                </a:solidFill>
                <a:latin typeface="Liberation Serif"/>
                <a:ea typeface="Liberation Serif"/>
                <a:cs typeface="Liberation Serif"/>
                <a:sym typeface="Liberation Serif"/>
              </a:rPr>
              <a:t>BTC-USD (Yahoo Finance)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Petróleo BRENT (Yahoo Finance</a:t>
            </a:r>
            <a:r>
              <a:rPr lang="es" sz="1200">
                <a:solidFill>
                  <a:srgbClr val="000000"/>
                </a:solidFill>
                <a:latin typeface="Liberation Serif"/>
                <a:ea typeface="Liberation Serif"/>
                <a:cs typeface="Liberation Serif"/>
                <a:sym typeface="Liberation Serif"/>
              </a:rPr>
              <a:t>, EIA</a:t>
            </a:r>
            <a:r>
              <a:rPr lang="es"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Petróleo WTI (Yahoo Finance</a:t>
            </a:r>
            <a:r>
              <a:rPr lang="es" sz="1200">
                <a:solidFill>
                  <a:srgbClr val="000000"/>
                </a:solidFill>
                <a:latin typeface="Liberation Serif"/>
                <a:ea typeface="Liberation Serif"/>
                <a:cs typeface="Liberation Serif"/>
                <a:sym typeface="Liberation Serif"/>
              </a:rPr>
              <a:t>, EIA</a:t>
            </a:r>
            <a:r>
              <a:rPr lang="es"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ORO (Yahoo Finance)</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Noto Sans Symbols"/>
              <a:buChar char="●"/>
            </a:pPr>
            <a:r>
              <a:rPr lang="es" sz="1200">
                <a:solidFill>
                  <a:srgbClr val="000000"/>
                </a:solidFill>
                <a:latin typeface="Liberation Serif"/>
                <a:ea typeface="Liberation Serif"/>
                <a:cs typeface="Liberation Serif"/>
                <a:sym typeface="Liberation Serif"/>
              </a:rPr>
              <a:t>Precio bolsa NASDAQ </a:t>
            </a:r>
            <a:r>
              <a:rPr lang="es" sz="1200">
                <a:solidFill>
                  <a:srgbClr val="000000"/>
                </a:solidFill>
                <a:latin typeface="Arial"/>
                <a:ea typeface="Arial"/>
                <a:cs typeface="Arial"/>
                <a:sym typeface="Arial"/>
              </a:rPr>
              <a:t>(Yahoo Finance)</a:t>
            </a:r>
            <a:endParaRPr sz="1200">
              <a:solidFill>
                <a:srgbClr val="000000"/>
              </a:solidFill>
              <a:latin typeface="Liberation Serif"/>
              <a:ea typeface="Liberation Serif"/>
              <a:cs typeface="Liberation Serif"/>
              <a:sym typeface="Liberation Serif"/>
            </a:endParaRPr>
          </a:p>
          <a:p>
            <a:pPr indent="-304800" lvl="0" marL="457200" rtl="0" algn="l">
              <a:lnSpc>
                <a:spcPct val="100000"/>
              </a:lnSpc>
              <a:spcBef>
                <a:spcPts val="0"/>
              </a:spcBef>
              <a:spcAft>
                <a:spcPts val="0"/>
              </a:spcAft>
              <a:buClr>
                <a:srgbClr val="000000"/>
              </a:buClr>
              <a:buSzPts val="1200"/>
              <a:buFont typeface="Noto Sans Symbols"/>
              <a:buChar char="●"/>
            </a:pPr>
            <a:r>
              <a:rPr lang="es" sz="1200">
                <a:solidFill>
                  <a:srgbClr val="000000"/>
                </a:solidFill>
                <a:latin typeface="Liberation Serif"/>
                <a:ea typeface="Liberation Serif"/>
                <a:cs typeface="Liberation Serif"/>
                <a:sym typeface="Liberation Serif"/>
              </a:rPr>
              <a:t>Precio índice S&amp;P 500 </a:t>
            </a:r>
            <a:r>
              <a:rPr lang="es" sz="1200">
                <a:solidFill>
                  <a:srgbClr val="000000"/>
                </a:solidFill>
                <a:latin typeface="Arial"/>
                <a:ea typeface="Arial"/>
                <a:cs typeface="Arial"/>
                <a:sym typeface="Arial"/>
              </a:rPr>
              <a:t>(Yahoo Finance)</a:t>
            </a:r>
            <a:endParaRPr sz="12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s" sz="1200">
                <a:solidFill>
                  <a:srgbClr val="000000"/>
                </a:solidFill>
                <a:latin typeface="Liberation Serif"/>
                <a:ea typeface="Liberation Serif"/>
                <a:cs typeface="Liberation Serif"/>
                <a:sym typeface="Liberation Serif"/>
              </a:rPr>
              <a:t>También trabajamos con algunas variables macroeconómicas de EEUU:</a:t>
            </a:r>
            <a:endParaRPr sz="1200">
              <a:solidFill>
                <a:srgbClr val="000000"/>
              </a:solidFill>
              <a:latin typeface="Liberation Serif"/>
              <a:ea typeface="Liberation Serif"/>
              <a:cs typeface="Liberation Serif"/>
              <a:sym typeface="Liberation Serif"/>
            </a:endParaRPr>
          </a:p>
          <a:p>
            <a:pPr indent="-304800" lvl="0" marL="457200" rtl="0" algn="l">
              <a:lnSpc>
                <a:spcPct val="100000"/>
              </a:lnSpc>
              <a:spcBef>
                <a:spcPts val="0"/>
              </a:spcBef>
              <a:spcAft>
                <a:spcPts val="0"/>
              </a:spcAft>
              <a:buClr>
                <a:srgbClr val="000000"/>
              </a:buClr>
              <a:buSzPts val="1200"/>
              <a:buFont typeface="Liberation Serif"/>
              <a:buChar char="➔"/>
            </a:pPr>
            <a:r>
              <a:rPr lang="es" sz="1200">
                <a:solidFill>
                  <a:srgbClr val="000000"/>
                </a:solidFill>
                <a:latin typeface="Liberation Serif"/>
                <a:ea typeface="Liberation Serif"/>
                <a:cs typeface="Liberation Serif"/>
                <a:sym typeface="Liberation Serif"/>
              </a:rPr>
              <a:t>Tasa referencia de la FED [OK] (Federal Reserve)</a:t>
            </a:r>
            <a:endParaRPr sz="1200">
              <a:solidFill>
                <a:srgbClr val="000000"/>
              </a:solidFill>
              <a:latin typeface="Liberation Serif"/>
              <a:ea typeface="Liberation Serif"/>
              <a:cs typeface="Liberation Serif"/>
              <a:sym typeface="Liberation Serif"/>
            </a:endParaRPr>
          </a:p>
          <a:p>
            <a:pPr indent="-304800" lvl="0" marL="457200" rtl="0" algn="l">
              <a:lnSpc>
                <a:spcPct val="100000"/>
              </a:lnSpc>
              <a:spcBef>
                <a:spcPts val="0"/>
              </a:spcBef>
              <a:spcAft>
                <a:spcPts val="0"/>
              </a:spcAft>
              <a:buClr>
                <a:srgbClr val="000000"/>
              </a:buClr>
              <a:buSzPts val="1200"/>
              <a:buFont typeface="Liberation Serif"/>
              <a:buChar char="➔"/>
            </a:pPr>
            <a:r>
              <a:rPr lang="es" sz="1200">
                <a:solidFill>
                  <a:srgbClr val="000000"/>
                </a:solidFill>
                <a:latin typeface="Liberation Serif"/>
                <a:ea typeface="Liberation Serif"/>
                <a:cs typeface="Liberation Serif"/>
                <a:sym typeface="Liberation Serif"/>
              </a:rPr>
              <a:t>PBI (GDP) [OK] (Federal Reserve)</a:t>
            </a:r>
            <a:endParaRPr sz="1200">
              <a:solidFill>
                <a:srgbClr val="000000"/>
              </a:solidFill>
              <a:latin typeface="Liberation Serif"/>
              <a:ea typeface="Liberation Serif"/>
              <a:cs typeface="Liberation Serif"/>
              <a:sym typeface="Liberation Serif"/>
            </a:endParaRPr>
          </a:p>
          <a:p>
            <a:pPr indent="-304800" lvl="0" marL="457200" rtl="0" algn="l">
              <a:lnSpc>
                <a:spcPct val="100000"/>
              </a:lnSpc>
              <a:spcBef>
                <a:spcPts val="0"/>
              </a:spcBef>
              <a:spcAft>
                <a:spcPts val="0"/>
              </a:spcAft>
              <a:buClr>
                <a:srgbClr val="000000"/>
              </a:buClr>
              <a:buSzPts val="1200"/>
              <a:buFont typeface="Liberation Serif"/>
              <a:buChar char="➔"/>
            </a:pPr>
            <a:r>
              <a:rPr lang="es" sz="1200">
                <a:solidFill>
                  <a:srgbClr val="000000"/>
                </a:solidFill>
                <a:latin typeface="Liberation Serif"/>
                <a:ea typeface="Liberation Serif"/>
                <a:cs typeface="Liberation Serif"/>
                <a:sym typeface="Liberation Serif"/>
              </a:rPr>
              <a:t>% desempleo [OK] (Federal Reserve)</a:t>
            </a:r>
            <a:endParaRPr sz="1200">
              <a:solidFill>
                <a:srgbClr val="000000"/>
              </a:solidFill>
              <a:latin typeface="Liberation Serif"/>
              <a:ea typeface="Liberation Serif"/>
              <a:cs typeface="Liberation Serif"/>
              <a:sym typeface="Liberation Serif"/>
            </a:endParaRPr>
          </a:p>
          <a:p>
            <a:pPr indent="0" lvl="0" marL="0" rtl="0" algn="l">
              <a:lnSpc>
                <a:spcPct val="100000"/>
              </a:lnSpc>
              <a:spcBef>
                <a:spcPts val="0"/>
              </a:spcBef>
              <a:spcAft>
                <a:spcPts val="0"/>
              </a:spcAft>
              <a:buNone/>
            </a:pPr>
            <a:r>
              <a:t/>
            </a:r>
            <a:endParaRPr sz="1200">
              <a:solidFill>
                <a:srgbClr val="000000"/>
              </a:solidFill>
              <a:latin typeface="Liberation Serif"/>
              <a:ea typeface="Liberation Serif"/>
              <a:cs typeface="Liberation Serif"/>
              <a:sym typeface="Liberation Serif"/>
            </a:endParaRPr>
          </a:p>
          <a:p>
            <a:pPr indent="0" lvl="0" marL="0" rtl="0" algn="l">
              <a:lnSpc>
                <a:spcPct val="100000"/>
              </a:lnSpc>
              <a:spcBef>
                <a:spcPts val="0"/>
              </a:spcBef>
              <a:spcAft>
                <a:spcPts val="0"/>
              </a:spcAft>
              <a:buNone/>
            </a:pPr>
            <a:r>
              <a:rPr lang="es" sz="1200">
                <a:solidFill>
                  <a:srgbClr val="000000"/>
                </a:solidFill>
                <a:latin typeface="Arial"/>
                <a:ea typeface="Arial"/>
                <a:cs typeface="Arial"/>
                <a:sym typeface="Arial"/>
              </a:rPr>
              <a:t>Unimos los datasets en uno solo donde nos quedamos con estas variables:</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idx="1" type="body"/>
          </p:nvPr>
        </p:nvSpPr>
        <p:spPr>
          <a:xfrm>
            <a:off x="361250" y="760975"/>
            <a:ext cx="5000100" cy="266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200">
                <a:solidFill>
                  <a:srgbClr val="000000"/>
                </a:solidFill>
                <a:latin typeface="Arial"/>
                <a:ea typeface="Arial"/>
                <a:cs typeface="Arial"/>
                <a:sym typeface="Arial"/>
              </a:rPr>
              <a:t>Unimos los datasets en uno solo donde nos quedamos con estas variables:</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s" sz="1200">
                <a:solidFill>
                  <a:srgbClr val="000000"/>
                </a:solidFill>
                <a:latin typeface="Arial"/>
                <a:ea typeface="Arial"/>
                <a:cs typeface="Arial"/>
                <a:sym typeface="Arial"/>
              </a:rPr>
              <a:t>Excepto la variable “date” que tiene valores de tipo datetime.date, las demás variables son todas de tipo double, ósea, contienen valores numéricos decimales.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p:txBody>
      </p:sp>
      <p:sp>
        <p:nvSpPr>
          <p:cNvPr id="150" name="Google Shape;150;p18"/>
          <p:cNvSpPr txBox="1"/>
          <p:nvPr>
            <p:ph type="title"/>
          </p:nvPr>
        </p:nvSpPr>
        <p:spPr>
          <a:xfrm>
            <a:off x="311700" y="181400"/>
            <a:ext cx="7278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000"/>
              <a:t>Análisis Exploratorio de Datos (AED)</a:t>
            </a:r>
            <a:endParaRPr sz="2000"/>
          </a:p>
        </p:txBody>
      </p:sp>
      <p:pic>
        <p:nvPicPr>
          <p:cNvPr id="151" name="Google Shape;151;p18"/>
          <p:cNvPicPr preferRelativeResize="0"/>
          <p:nvPr/>
        </p:nvPicPr>
        <p:blipFill>
          <a:blip r:embed="rId3">
            <a:alphaModFix/>
          </a:blip>
          <a:stretch>
            <a:fillRect/>
          </a:stretch>
        </p:blipFill>
        <p:spPr>
          <a:xfrm>
            <a:off x="361300" y="1318525"/>
            <a:ext cx="4999999" cy="907750"/>
          </a:xfrm>
          <a:prstGeom prst="rect">
            <a:avLst/>
          </a:prstGeom>
          <a:noFill/>
          <a:ln>
            <a:noFill/>
          </a:ln>
        </p:spPr>
      </p:pic>
      <p:pic>
        <p:nvPicPr>
          <p:cNvPr id="152" name="Google Shape;152;p18"/>
          <p:cNvPicPr preferRelativeResize="0"/>
          <p:nvPr/>
        </p:nvPicPr>
        <p:blipFill>
          <a:blip r:embed="rId4">
            <a:alphaModFix/>
          </a:blip>
          <a:stretch>
            <a:fillRect/>
          </a:stretch>
        </p:blipFill>
        <p:spPr>
          <a:xfrm>
            <a:off x="7590198" y="76200"/>
            <a:ext cx="1420250" cy="929825"/>
          </a:xfrm>
          <a:prstGeom prst="rect">
            <a:avLst/>
          </a:prstGeom>
          <a:noFill/>
          <a:ln>
            <a:noFill/>
          </a:ln>
        </p:spPr>
      </p:pic>
      <p:pic>
        <p:nvPicPr>
          <p:cNvPr id="153" name="Google Shape;153;p18"/>
          <p:cNvPicPr preferRelativeResize="0"/>
          <p:nvPr/>
        </p:nvPicPr>
        <p:blipFill>
          <a:blip r:embed="rId5">
            <a:alphaModFix/>
          </a:blip>
          <a:stretch>
            <a:fillRect/>
          </a:stretch>
        </p:blipFill>
        <p:spPr>
          <a:xfrm>
            <a:off x="5509400" y="1493175"/>
            <a:ext cx="3403726" cy="225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311700" y="181400"/>
            <a:ext cx="7278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000"/>
              <a:t>Análisis General (AG)</a:t>
            </a:r>
            <a:endParaRPr sz="2000"/>
          </a:p>
        </p:txBody>
      </p:sp>
      <p:pic>
        <p:nvPicPr>
          <p:cNvPr id="159" name="Google Shape;159;p19"/>
          <p:cNvPicPr preferRelativeResize="0"/>
          <p:nvPr/>
        </p:nvPicPr>
        <p:blipFill>
          <a:blip r:embed="rId3">
            <a:alphaModFix/>
          </a:blip>
          <a:stretch>
            <a:fillRect/>
          </a:stretch>
        </p:blipFill>
        <p:spPr>
          <a:xfrm>
            <a:off x="7590198" y="76200"/>
            <a:ext cx="1420250" cy="929825"/>
          </a:xfrm>
          <a:prstGeom prst="rect">
            <a:avLst/>
          </a:prstGeom>
          <a:noFill/>
          <a:ln>
            <a:noFill/>
          </a:ln>
        </p:spPr>
      </p:pic>
      <p:pic>
        <p:nvPicPr>
          <p:cNvPr id="160" name="Google Shape;160;p19"/>
          <p:cNvPicPr preferRelativeResize="0"/>
          <p:nvPr/>
        </p:nvPicPr>
        <p:blipFill>
          <a:blip r:embed="rId4">
            <a:alphaModFix/>
          </a:blip>
          <a:stretch>
            <a:fillRect/>
          </a:stretch>
        </p:blipFill>
        <p:spPr>
          <a:xfrm>
            <a:off x="4643258" y="1359975"/>
            <a:ext cx="4395667" cy="2423550"/>
          </a:xfrm>
          <a:prstGeom prst="rect">
            <a:avLst/>
          </a:prstGeom>
          <a:noFill/>
          <a:ln>
            <a:noFill/>
          </a:ln>
        </p:spPr>
      </p:pic>
      <p:pic>
        <p:nvPicPr>
          <p:cNvPr id="161" name="Google Shape;161;p19"/>
          <p:cNvPicPr preferRelativeResize="0"/>
          <p:nvPr/>
        </p:nvPicPr>
        <p:blipFill>
          <a:blip r:embed="rId5">
            <a:alphaModFix/>
          </a:blip>
          <a:stretch>
            <a:fillRect/>
          </a:stretch>
        </p:blipFill>
        <p:spPr>
          <a:xfrm>
            <a:off x="247614" y="1359975"/>
            <a:ext cx="4395636" cy="242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000000"/>
                </a:solidFill>
                <a:latin typeface="Arial"/>
                <a:ea typeface="Arial"/>
                <a:cs typeface="Arial"/>
                <a:sym typeface="Arial"/>
              </a:rPr>
              <a:t>Una manera de ver la volatilidad del BTC es comparando los activos SP500, NASDAQ, Oro, WTI y Brent para saber si la moneda se puede considerar como reserva de valor. La volatilidad se toma como la diferencia entre el precio mayor vs el menor:</a:t>
            </a:r>
            <a:endParaRPr sz="1200">
              <a:latin typeface="Arial"/>
              <a:ea typeface="Arial"/>
              <a:cs typeface="Arial"/>
              <a:sym typeface="Arial"/>
            </a:endParaRPr>
          </a:p>
        </p:txBody>
      </p:sp>
      <p:graphicFrame>
        <p:nvGraphicFramePr>
          <p:cNvPr id="167" name="Google Shape;167;p20"/>
          <p:cNvGraphicFramePr/>
          <p:nvPr/>
        </p:nvGraphicFramePr>
        <p:xfrm>
          <a:off x="400400" y="2003650"/>
          <a:ext cx="3000000" cy="3000000"/>
        </p:xfrm>
        <a:graphic>
          <a:graphicData uri="http://schemas.openxmlformats.org/drawingml/2006/table">
            <a:tbl>
              <a:tblPr>
                <a:noFill/>
                <a:tableStyleId>{02AA9533-9473-4E23-B195-727CC5866DFF}</a:tableStyleId>
              </a:tblPr>
              <a:tblGrid>
                <a:gridCol w="1080475"/>
                <a:gridCol w="1085400"/>
                <a:gridCol w="1479225"/>
              </a:tblGrid>
              <a:tr h="454425">
                <a:tc>
                  <a:txBody>
                    <a:bodyPr/>
                    <a:lstStyle/>
                    <a:p>
                      <a:pPr indent="0" lvl="0" marL="0" rtl="0" algn="l">
                        <a:spcBef>
                          <a:spcPts val="0"/>
                        </a:spcBef>
                        <a:spcAft>
                          <a:spcPts val="0"/>
                        </a:spcAft>
                        <a:buNone/>
                      </a:pPr>
                      <a:r>
                        <a:rPr lang="es" sz="1200"/>
                        <a:t>Indicador</a:t>
                      </a:r>
                      <a:endParaRPr sz="1200"/>
                    </a:p>
                  </a:txBody>
                  <a:tcPr marT="63500" marB="63500" marR="63500" marL="63500" anchor="ctr">
                    <a:lnR cap="flat" cmpd="sng" w="127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s" sz="1200"/>
                        <a:t>Mediana de Volatilidad (USD)</a:t>
                      </a:r>
                      <a:endParaRPr sz="12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 sz="1200"/>
                        <a:t>Mediana de Volatilidad / Precio * 100 (USD)</a:t>
                      </a:r>
                      <a:endParaRPr sz="1200"/>
                    </a:p>
                  </a:txBody>
                  <a:tcPr marT="63500" marB="63500" marR="63500" marL="63500" anchor="ctr">
                    <a:lnL cap="flat" cmpd="sng" w="12700">
                      <a:solidFill>
                        <a:srgbClr val="000000"/>
                      </a:solidFill>
                      <a:prstDash val="solid"/>
                      <a:round/>
                      <a:headEnd len="sm" w="sm" type="none"/>
                      <a:tailEnd len="sm" w="sm" type="none"/>
                    </a:lnL>
                  </a:tcPr>
                </a:tc>
              </a:tr>
              <a:tr h="288625">
                <a:tc>
                  <a:txBody>
                    <a:bodyPr/>
                    <a:lstStyle/>
                    <a:p>
                      <a:pPr indent="0" lvl="0" marL="0" rtl="0" algn="l">
                        <a:spcBef>
                          <a:spcPts val="0"/>
                        </a:spcBef>
                        <a:spcAft>
                          <a:spcPts val="0"/>
                        </a:spcAft>
                        <a:buNone/>
                      </a:pPr>
                      <a:r>
                        <a:rPr lang="es" sz="1200"/>
                        <a:t>BTC</a:t>
                      </a:r>
                      <a:endParaRPr sz="1200"/>
                    </a:p>
                  </a:txBody>
                  <a:tcPr marT="63500" marB="63500" marR="63500" marL="63500" anchor="ctr">
                    <a:lnR cap="flat" cmpd="sng" w="12700">
                      <a:solidFill>
                        <a:srgbClr val="000000"/>
                      </a:solidFill>
                      <a:prstDash val="solid"/>
                      <a:round/>
                      <a:headEnd len="sm" w="sm" type="none"/>
                      <a:tailEnd len="sm" w="sm" type="none"/>
                    </a:lnR>
                  </a:tcPr>
                </a:tc>
                <a:tc>
                  <a:txBody>
                    <a:bodyPr/>
                    <a:lstStyle/>
                    <a:p>
                      <a:pPr indent="0" lvl="0" marL="0" marR="0" rtl="0" algn="r">
                        <a:lnSpc>
                          <a:spcPct val="100000"/>
                        </a:lnSpc>
                        <a:spcBef>
                          <a:spcPts val="0"/>
                        </a:spcBef>
                        <a:spcAft>
                          <a:spcPts val="0"/>
                        </a:spcAft>
                        <a:buNone/>
                      </a:pPr>
                      <a:r>
                        <a:rPr lang="es" sz="1200"/>
                        <a:t>695.431216</a:t>
                      </a:r>
                      <a:endParaRPr sz="12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s" sz="1200"/>
                        <a:t>3.559005</a:t>
                      </a:r>
                      <a:endParaRPr sz="1200"/>
                    </a:p>
                  </a:txBody>
                  <a:tcPr marT="63500" marB="63500" marR="63500" marL="63500" anchor="ctr">
                    <a:lnL cap="flat" cmpd="sng" w="12700">
                      <a:solidFill>
                        <a:srgbClr val="000000"/>
                      </a:solidFill>
                      <a:prstDash val="solid"/>
                      <a:round/>
                      <a:headEnd len="sm" w="sm" type="none"/>
                      <a:tailEnd len="sm" w="sm" type="none"/>
                    </a:lnL>
                  </a:tcPr>
                </a:tc>
              </a:tr>
              <a:tr h="288625">
                <a:tc>
                  <a:txBody>
                    <a:bodyPr/>
                    <a:lstStyle/>
                    <a:p>
                      <a:pPr indent="0" lvl="0" marL="0" rtl="0" algn="l">
                        <a:spcBef>
                          <a:spcPts val="0"/>
                        </a:spcBef>
                        <a:spcAft>
                          <a:spcPts val="0"/>
                        </a:spcAft>
                        <a:buNone/>
                      </a:pPr>
                      <a:r>
                        <a:rPr lang="es" sz="1200"/>
                        <a:t>S&amp;P 500</a:t>
                      </a:r>
                      <a:endParaRPr sz="1200"/>
                    </a:p>
                  </a:txBody>
                  <a:tcPr marT="63500" marB="63500" marR="63500" marL="63500" anchor="ctr">
                    <a:lnR cap="flat" cmpd="sng" w="12700">
                      <a:solidFill>
                        <a:srgbClr val="000000"/>
                      </a:solidFill>
                      <a:prstDash val="solid"/>
                      <a:round/>
                      <a:headEnd len="sm" w="sm" type="none"/>
                      <a:tailEnd len="sm" w="sm" type="none"/>
                    </a:lnR>
                  </a:tcPr>
                </a:tc>
                <a:tc>
                  <a:txBody>
                    <a:bodyPr/>
                    <a:lstStyle/>
                    <a:p>
                      <a:pPr indent="0" lvl="0" marL="0" marR="0" rtl="0" algn="r">
                        <a:lnSpc>
                          <a:spcPct val="100000"/>
                        </a:lnSpc>
                        <a:spcBef>
                          <a:spcPts val="0"/>
                        </a:spcBef>
                        <a:spcAft>
                          <a:spcPts val="0"/>
                        </a:spcAft>
                        <a:buNone/>
                      </a:pPr>
                      <a:r>
                        <a:rPr lang="es" sz="1200"/>
                        <a:t>7.247238</a:t>
                      </a:r>
                      <a:endParaRPr sz="12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s" sz="1200"/>
                        <a:t>0.775400</a:t>
                      </a:r>
                      <a:endParaRPr sz="1200"/>
                    </a:p>
                  </a:txBody>
                  <a:tcPr marT="63500" marB="63500" marR="63500" marL="63500" anchor="ctr">
                    <a:lnL cap="flat" cmpd="sng" w="12700">
                      <a:solidFill>
                        <a:srgbClr val="000000"/>
                      </a:solidFill>
                      <a:prstDash val="solid"/>
                      <a:round/>
                      <a:headEnd len="sm" w="sm" type="none"/>
                      <a:tailEnd len="sm" w="sm" type="none"/>
                    </a:lnL>
                  </a:tcPr>
                </a:tc>
              </a:tr>
              <a:tr h="288625">
                <a:tc>
                  <a:txBody>
                    <a:bodyPr/>
                    <a:lstStyle/>
                    <a:p>
                      <a:pPr indent="0" lvl="0" marL="0" rtl="0" algn="l">
                        <a:spcBef>
                          <a:spcPts val="0"/>
                        </a:spcBef>
                        <a:spcAft>
                          <a:spcPts val="0"/>
                        </a:spcAft>
                        <a:buNone/>
                      </a:pPr>
                      <a:r>
                        <a:rPr lang="es" sz="1200"/>
                        <a:t>NASDAQ</a:t>
                      </a:r>
                      <a:endParaRPr sz="1200"/>
                    </a:p>
                  </a:txBody>
                  <a:tcPr marT="63500" marB="63500" marR="63500" marL="63500" anchor="ctr">
                    <a:lnR cap="flat" cmpd="sng" w="12700">
                      <a:solidFill>
                        <a:srgbClr val="000000"/>
                      </a:solidFill>
                      <a:prstDash val="solid"/>
                      <a:round/>
                      <a:headEnd len="sm" w="sm" type="none"/>
                      <a:tailEnd len="sm" w="sm" type="none"/>
                    </a:lnR>
                  </a:tcPr>
                </a:tc>
                <a:tc>
                  <a:txBody>
                    <a:bodyPr/>
                    <a:lstStyle/>
                    <a:p>
                      <a:pPr indent="0" lvl="0" marL="0" marR="0" rtl="0" algn="r">
                        <a:lnSpc>
                          <a:spcPct val="100000"/>
                        </a:lnSpc>
                        <a:spcBef>
                          <a:spcPts val="0"/>
                        </a:spcBef>
                        <a:spcAft>
                          <a:spcPts val="0"/>
                        </a:spcAft>
                        <a:buNone/>
                      </a:pPr>
                      <a:r>
                        <a:rPr lang="es" sz="1200"/>
                        <a:t>1.976673</a:t>
                      </a:r>
                      <a:endParaRPr sz="12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s" sz="1200"/>
                        <a:t>0.751946</a:t>
                      </a:r>
                      <a:endParaRPr sz="1200"/>
                    </a:p>
                  </a:txBody>
                  <a:tcPr marT="63500" marB="63500" marR="63500" marL="63500" anchor="ctr">
                    <a:lnL cap="flat" cmpd="sng" w="12700">
                      <a:solidFill>
                        <a:srgbClr val="000000"/>
                      </a:solidFill>
                      <a:prstDash val="solid"/>
                      <a:round/>
                      <a:headEnd len="sm" w="sm" type="none"/>
                      <a:tailEnd len="sm" w="sm" type="none"/>
                    </a:lnL>
                  </a:tcPr>
                </a:tc>
              </a:tr>
              <a:tr h="288625">
                <a:tc>
                  <a:txBody>
                    <a:bodyPr/>
                    <a:lstStyle/>
                    <a:p>
                      <a:pPr indent="0" lvl="0" marL="0" rtl="0" algn="l">
                        <a:spcBef>
                          <a:spcPts val="0"/>
                        </a:spcBef>
                        <a:spcAft>
                          <a:spcPts val="0"/>
                        </a:spcAft>
                        <a:buNone/>
                      </a:pPr>
                      <a:r>
                        <a:rPr lang="es" sz="1200"/>
                        <a:t>Oro</a:t>
                      </a:r>
                      <a:endParaRPr sz="1200"/>
                    </a:p>
                  </a:txBody>
                  <a:tcPr marT="63500" marB="63500" marR="63500" marL="63500" anchor="ctr">
                    <a:lnR cap="flat" cmpd="sng" w="12700">
                      <a:solidFill>
                        <a:srgbClr val="000000"/>
                      </a:solidFill>
                      <a:prstDash val="solid"/>
                      <a:round/>
                      <a:headEnd len="sm" w="sm" type="none"/>
                      <a:tailEnd len="sm" w="sm" type="none"/>
                    </a:lnR>
                  </a:tcPr>
                </a:tc>
                <a:tc>
                  <a:txBody>
                    <a:bodyPr/>
                    <a:lstStyle/>
                    <a:p>
                      <a:pPr indent="0" lvl="0" marL="0" marR="0" rtl="0" algn="r">
                        <a:lnSpc>
                          <a:spcPct val="100000"/>
                        </a:lnSpc>
                        <a:spcBef>
                          <a:spcPts val="0"/>
                        </a:spcBef>
                        <a:spcAft>
                          <a:spcPts val="0"/>
                        </a:spcAft>
                        <a:buNone/>
                      </a:pPr>
                      <a:r>
                        <a:rPr lang="es" sz="1200"/>
                        <a:t>11.244944</a:t>
                      </a:r>
                      <a:endParaRPr sz="12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s" sz="1200"/>
                        <a:t>0.781159</a:t>
                      </a:r>
                      <a:endParaRPr sz="1200"/>
                    </a:p>
                  </a:txBody>
                  <a:tcPr marT="63500" marB="63500" marR="63500" marL="63500" anchor="ctr">
                    <a:lnL cap="flat" cmpd="sng" w="12700">
                      <a:solidFill>
                        <a:srgbClr val="000000"/>
                      </a:solidFill>
                      <a:prstDash val="solid"/>
                      <a:round/>
                      <a:headEnd len="sm" w="sm" type="none"/>
                      <a:tailEnd len="sm" w="sm" type="none"/>
                    </a:lnL>
                  </a:tcPr>
                </a:tc>
              </a:tr>
              <a:tr h="288625">
                <a:tc>
                  <a:txBody>
                    <a:bodyPr/>
                    <a:lstStyle/>
                    <a:p>
                      <a:pPr indent="0" lvl="0" marL="0" rtl="0" algn="l">
                        <a:spcBef>
                          <a:spcPts val="0"/>
                        </a:spcBef>
                        <a:spcAft>
                          <a:spcPts val="0"/>
                        </a:spcAft>
                        <a:buNone/>
                      </a:pPr>
                      <a:r>
                        <a:rPr lang="es" sz="1200"/>
                        <a:t>Petróleo WTI</a:t>
                      </a:r>
                      <a:endParaRPr sz="1200"/>
                    </a:p>
                  </a:txBody>
                  <a:tcPr marT="63500" marB="63500" marR="63500" marL="63500" anchor="ctr">
                    <a:lnR cap="flat" cmpd="sng" w="12700">
                      <a:solidFill>
                        <a:srgbClr val="000000"/>
                      </a:solidFill>
                      <a:prstDash val="solid"/>
                      <a:round/>
                      <a:headEnd len="sm" w="sm" type="none"/>
                      <a:tailEnd len="sm" w="sm" type="none"/>
                    </a:lnR>
                  </a:tcPr>
                </a:tc>
                <a:tc>
                  <a:txBody>
                    <a:bodyPr/>
                    <a:lstStyle/>
                    <a:p>
                      <a:pPr indent="0" lvl="0" marL="0" marR="0" rtl="0" algn="r">
                        <a:lnSpc>
                          <a:spcPct val="100000"/>
                        </a:lnSpc>
                        <a:spcBef>
                          <a:spcPts val="0"/>
                        </a:spcBef>
                        <a:spcAft>
                          <a:spcPts val="0"/>
                        </a:spcAft>
                        <a:buNone/>
                      </a:pPr>
                      <a:r>
                        <a:rPr lang="es" sz="1200"/>
                        <a:t>2.057372</a:t>
                      </a:r>
                      <a:endParaRPr sz="12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s" sz="1200"/>
                        <a:t>2.845376</a:t>
                      </a:r>
                      <a:endParaRPr sz="1200"/>
                    </a:p>
                  </a:txBody>
                  <a:tcPr marT="63500" marB="63500" marR="63500" marL="63500" anchor="ctr">
                    <a:lnL cap="flat" cmpd="sng" w="12700">
                      <a:solidFill>
                        <a:srgbClr val="000000"/>
                      </a:solidFill>
                      <a:prstDash val="solid"/>
                      <a:round/>
                      <a:headEnd len="sm" w="sm" type="none"/>
                      <a:tailEnd len="sm" w="sm" type="none"/>
                    </a:lnL>
                  </a:tcPr>
                </a:tc>
              </a:tr>
              <a:tr h="288625">
                <a:tc>
                  <a:txBody>
                    <a:bodyPr/>
                    <a:lstStyle/>
                    <a:p>
                      <a:pPr indent="0" lvl="0" marL="0" rtl="0" algn="l">
                        <a:spcBef>
                          <a:spcPts val="0"/>
                        </a:spcBef>
                        <a:spcAft>
                          <a:spcPts val="0"/>
                        </a:spcAft>
                        <a:buNone/>
                      </a:pPr>
                      <a:r>
                        <a:rPr lang="es" sz="1200"/>
                        <a:t>Petróleo Brent</a:t>
                      </a:r>
                      <a:endParaRPr sz="1200"/>
                    </a:p>
                  </a:txBody>
                  <a:tcPr marT="63500" marB="63500" marR="63500" marL="63500" anchor="ctr">
                    <a:lnR cap="flat" cmpd="sng" w="12700">
                      <a:solidFill>
                        <a:srgbClr val="000000"/>
                      </a:solidFill>
                      <a:prstDash val="solid"/>
                      <a:round/>
                      <a:headEnd len="sm" w="sm" type="none"/>
                      <a:tailEnd len="sm" w="sm" type="none"/>
                    </a:lnR>
                  </a:tcPr>
                </a:tc>
                <a:tc>
                  <a:txBody>
                    <a:bodyPr/>
                    <a:lstStyle/>
                    <a:p>
                      <a:pPr indent="0" lvl="0" marL="0" marR="0" rtl="0" algn="r">
                        <a:lnSpc>
                          <a:spcPct val="100000"/>
                        </a:lnSpc>
                        <a:spcBef>
                          <a:spcPts val="0"/>
                        </a:spcBef>
                        <a:spcAft>
                          <a:spcPts val="0"/>
                        </a:spcAft>
                        <a:buNone/>
                      </a:pPr>
                      <a:r>
                        <a:rPr lang="es" sz="1200"/>
                        <a:t>1.976673</a:t>
                      </a:r>
                      <a:endParaRPr sz="12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s" sz="1200"/>
                        <a:t>2.316509</a:t>
                      </a:r>
                      <a:endParaRPr sz="1200"/>
                    </a:p>
                  </a:txBody>
                  <a:tcPr marT="63500" marB="63500" marR="63500" marL="63500" anchor="ctr">
                    <a:lnL cap="flat" cmpd="sng" w="12700">
                      <a:solidFill>
                        <a:srgbClr val="000000"/>
                      </a:solidFill>
                      <a:prstDash val="solid"/>
                      <a:round/>
                      <a:headEnd len="sm" w="sm" type="none"/>
                      <a:tailEnd len="sm" w="sm" type="none"/>
                    </a:lnL>
                  </a:tcPr>
                </a:tc>
              </a:tr>
            </a:tbl>
          </a:graphicData>
        </a:graphic>
      </p:graphicFrame>
      <p:pic>
        <p:nvPicPr>
          <p:cNvPr id="168" name="Google Shape;168;p20"/>
          <p:cNvPicPr preferRelativeResize="0"/>
          <p:nvPr/>
        </p:nvPicPr>
        <p:blipFill>
          <a:blip r:embed="rId3">
            <a:alphaModFix/>
          </a:blip>
          <a:stretch>
            <a:fillRect/>
          </a:stretch>
        </p:blipFill>
        <p:spPr>
          <a:xfrm>
            <a:off x="7590198" y="76200"/>
            <a:ext cx="1420250" cy="929825"/>
          </a:xfrm>
          <a:prstGeom prst="rect">
            <a:avLst/>
          </a:prstGeom>
          <a:noFill/>
          <a:ln>
            <a:noFill/>
          </a:ln>
        </p:spPr>
      </p:pic>
      <p:sp>
        <p:nvSpPr>
          <p:cNvPr id="169" name="Google Shape;169;p20"/>
          <p:cNvSpPr txBox="1"/>
          <p:nvPr>
            <p:ph type="title"/>
          </p:nvPr>
        </p:nvSpPr>
        <p:spPr>
          <a:xfrm>
            <a:off x="311700" y="181400"/>
            <a:ext cx="7278600" cy="8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000"/>
              <a:t>¿Cómo afectan los precios de distintos activos financieros al precio del BTC?</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pic>
        <p:nvPicPr>
          <p:cNvPr id="170" name="Google Shape;170;p20"/>
          <p:cNvPicPr preferRelativeResize="0"/>
          <p:nvPr/>
        </p:nvPicPr>
        <p:blipFill>
          <a:blip r:embed="rId4">
            <a:alphaModFix/>
          </a:blip>
          <a:stretch>
            <a:fillRect/>
          </a:stretch>
        </p:blipFill>
        <p:spPr>
          <a:xfrm>
            <a:off x="4121698" y="1881061"/>
            <a:ext cx="4615657" cy="276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nvSpPr>
        <p:spPr>
          <a:xfrm>
            <a:off x="350250" y="668650"/>
            <a:ext cx="7011300" cy="62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200"/>
              <a:t>Analizamos la correlación de las variables de precio de cierre de todos los activos para ver si hay una tendencia.</a:t>
            </a:r>
            <a:endParaRPr sz="1200"/>
          </a:p>
        </p:txBody>
      </p:sp>
      <p:graphicFrame>
        <p:nvGraphicFramePr>
          <p:cNvPr id="176" name="Google Shape;176;p21"/>
          <p:cNvGraphicFramePr/>
          <p:nvPr/>
        </p:nvGraphicFramePr>
        <p:xfrm>
          <a:off x="4253963" y="1732125"/>
          <a:ext cx="3000000" cy="3000000"/>
        </p:xfrm>
        <a:graphic>
          <a:graphicData uri="http://schemas.openxmlformats.org/drawingml/2006/table">
            <a:tbl>
              <a:tblPr>
                <a:noFill/>
                <a:tableStyleId>{BA75073D-298A-49F5-BA0A-FE58FBD3674A}</a:tableStyleId>
              </a:tblPr>
              <a:tblGrid>
                <a:gridCol w="587225"/>
                <a:gridCol w="587225"/>
                <a:gridCol w="587225"/>
                <a:gridCol w="587225"/>
                <a:gridCol w="587225"/>
                <a:gridCol w="587225"/>
                <a:gridCol w="587225"/>
              </a:tblGrid>
              <a:tr h="100000">
                <a:tc>
                  <a:txBody>
                    <a:bodyPr/>
                    <a:lstStyle/>
                    <a:p>
                      <a:pPr indent="0" lvl="0" marL="0" rtl="0" algn="ctr">
                        <a:spcBef>
                          <a:spcPts val="0"/>
                        </a:spcBef>
                        <a:spcAft>
                          <a:spcPts val="0"/>
                        </a:spcAft>
                        <a:buNone/>
                      </a:pPr>
                      <a:r>
                        <a:t/>
                      </a:r>
                      <a:endParaRPr b="1" sz="600"/>
                    </a:p>
                  </a:txBody>
                  <a:tcPr marT="91425" marB="91425" marR="91425" marL="91425" anchor="ctr"/>
                </a:tc>
                <a:tc>
                  <a:txBody>
                    <a:bodyPr/>
                    <a:lstStyle/>
                    <a:p>
                      <a:pPr indent="0" lvl="0" marL="0" rtl="0" algn="ctr">
                        <a:spcBef>
                          <a:spcPts val="0"/>
                        </a:spcBef>
                        <a:spcAft>
                          <a:spcPts val="0"/>
                        </a:spcAft>
                        <a:buNone/>
                      </a:pPr>
                      <a:r>
                        <a:rPr b="1" lang="es" sz="600"/>
                        <a:t>BTC</a:t>
                      </a:r>
                      <a:endParaRPr b="1" sz="600"/>
                    </a:p>
                  </a:txBody>
                  <a:tcPr marT="91425" marB="91425" marR="91425" marL="91425" anchor="ctr"/>
                </a:tc>
                <a:tc>
                  <a:txBody>
                    <a:bodyPr/>
                    <a:lstStyle/>
                    <a:p>
                      <a:pPr indent="0" lvl="0" marL="0" rtl="0" algn="ctr">
                        <a:spcBef>
                          <a:spcPts val="0"/>
                        </a:spcBef>
                        <a:spcAft>
                          <a:spcPts val="0"/>
                        </a:spcAft>
                        <a:buNone/>
                      </a:pPr>
                      <a:r>
                        <a:rPr b="1" lang="es" sz="600"/>
                        <a:t>Oro</a:t>
                      </a:r>
                      <a:endParaRPr b="1" sz="600"/>
                    </a:p>
                  </a:txBody>
                  <a:tcPr marT="91425" marB="91425" marR="91425" marL="91425" anchor="ctr"/>
                </a:tc>
                <a:tc>
                  <a:txBody>
                    <a:bodyPr/>
                    <a:lstStyle/>
                    <a:p>
                      <a:pPr indent="0" lvl="0" marL="0" rtl="0" algn="ctr">
                        <a:spcBef>
                          <a:spcPts val="0"/>
                        </a:spcBef>
                        <a:spcAft>
                          <a:spcPts val="0"/>
                        </a:spcAft>
                        <a:buNone/>
                      </a:pPr>
                      <a:r>
                        <a:rPr b="1" lang="es" sz="600"/>
                        <a:t>Brent</a:t>
                      </a:r>
                      <a:endParaRPr b="1" sz="600"/>
                    </a:p>
                  </a:txBody>
                  <a:tcPr marT="91425" marB="91425" marR="91425" marL="91425" anchor="ctr"/>
                </a:tc>
                <a:tc>
                  <a:txBody>
                    <a:bodyPr/>
                    <a:lstStyle/>
                    <a:p>
                      <a:pPr indent="0" lvl="0" marL="0" rtl="0" algn="ctr">
                        <a:spcBef>
                          <a:spcPts val="0"/>
                        </a:spcBef>
                        <a:spcAft>
                          <a:spcPts val="0"/>
                        </a:spcAft>
                        <a:buNone/>
                      </a:pPr>
                      <a:r>
                        <a:rPr b="1" lang="es" sz="600"/>
                        <a:t>Wti</a:t>
                      </a:r>
                      <a:endParaRPr b="1" sz="600"/>
                    </a:p>
                  </a:txBody>
                  <a:tcPr marT="91425" marB="91425" marR="91425" marL="91425" anchor="ctr"/>
                </a:tc>
                <a:tc>
                  <a:txBody>
                    <a:bodyPr/>
                    <a:lstStyle/>
                    <a:p>
                      <a:pPr indent="0" lvl="0" marL="0" rtl="0" algn="ctr">
                        <a:spcBef>
                          <a:spcPts val="0"/>
                        </a:spcBef>
                        <a:spcAft>
                          <a:spcPts val="0"/>
                        </a:spcAft>
                        <a:buNone/>
                      </a:pPr>
                      <a:r>
                        <a:rPr b="1" lang="es" sz="600"/>
                        <a:t>S&amp;P500</a:t>
                      </a:r>
                      <a:endParaRPr b="1" sz="600"/>
                    </a:p>
                  </a:txBody>
                  <a:tcPr marT="91425" marB="91425" marR="91425" marL="91425" anchor="ctr"/>
                </a:tc>
                <a:tc>
                  <a:txBody>
                    <a:bodyPr/>
                    <a:lstStyle/>
                    <a:p>
                      <a:pPr indent="0" lvl="0" marL="0" rtl="0" algn="ctr">
                        <a:spcBef>
                          <a:spcPts val="0"/>
                        </a:spcBef>
                        <a:spcAft>
                          <a:spcPts val="0"/>
                        </a:spcAft>
                        <a:buNone/>
                      </a:pPr>
                      <a:r>
                        <a:rPr b="1" lang="es" sz="600"/>
                        <a:t>Nasdaq</a:t>
                      </a:r>
                      <a:endParaRPr b="1" sz="600"/>
                    </a:p>
                  </a:txBody>
                  <a:tcPr marT="91425" marB="91425" marR="91425" marL="91425" anchor="ctr"/>
                </a:tc>
              </a:tr>
              <a:tr h="100000">
                <a:tc>
                  <a:txBody>
                    <a:bodyPr/>
                    <a:lstStyle/>
                    <a:p>
                      <a:pPr indent="0" lvl="0" marL="0" rtl="0" algn="ctr">
                        <a:spcBef>
                          <a:spcPts val="0"/>
                        </a:spcBef>
                        <a:spcAft>
                          <a:spcPts val="0"/>
                        </a:spcAft>
                        <a:buNone/>
                      </a:pPr>
                      <a:r>
                        <a:rPr b="1" lang="es" sz="600"/>
                        <a:t>BTC</a:t>
                      </a:r>
                      <a:endParaRPr b="1" sz="600"/>
                    </a:p>
                  </a:txBody>
                  <a:tcPr marT="91425" marB="91425" marR="91425" marL="91425" anchor="ctr"/>
                </a:tc>
                <a:tc>
                  <a:txBody>
                    <a:bodyPr/>
                    <a:lstStyle/>
                    <a:p>
                      <a:pPr indent="0" lvl="0" marL="19050" rtl="0" algn="ctr">
                        <a:spcBef>
                          <a:spcPts val="0"/>
                        </a:spcBef>
                        <a:spcAft>
                          <a:spcPts val="0"/>
                        </a:spcAft>
                        <a:buNone/>
                      </a:pPr>
                      <a:r>
                        <a:rPr b="1" lang="es" sz="600"/>
                        <a:t>1.0000000</a:t>
                      </a:r>
                      <a:endParaRPr b="1" sz="600"/>
                    </a:p>
                  </a:txBody>
                  <a:tcPr marT="91425" marB="91425" marR="91425" marL="91425" anchor="ctr"/>
                </a:tc>
                <a:tc>
                  <a:txBody>
                    <a:bodyPr/>
                    <a:lstStyle/>
                    <a:p>
                      <a:pPr indent="0" lvl="0" marL="19050" rtl="0" algn="ctr">
                        <a:spcBef>
                          <a:spcPts val="0"/>
                        </a:spcBef>
                        <a:spcAft>
                          <a:spcPts val="0"/>
                        </a:spcAft>
                        <a:buNone/>
                      </a:pPr>
                      <a:r>
                        <a:rPr b="1" lang="es" sz="600"/>
                        <a:t>0.7628025</a:t>
                      </a:r>
                      <a:endParaRPr b="1" sz="600"/>
                    </a:p>
                  </a:txBody>
                  <a:tcPr marT="91425" marB="91425" marR="91425" marL="91425" anchor="ctr"/>
                </a:tc>
                <a:tc>
                  <a:txBody>
                    <a:bodyPr/>
                    <a:lstStyle/>
                    <a:p>
                      <a:pPr indent="0" lvl="0" marL="19050" rtl="0" algn="ctr">
                        <a:spcBef>
                          <a:spcPts val="0"/>
                        </a:spcBef>
                        <a:spcAft>
                          <a:spcPts val="0"/>
                        </a:spcAft>
                        <a:buNone/>
                      </a:pPr>
                      <a:r>
                        <a:rPr b="1" lang="es" sz="600"/>
                        <a:t>0.5076638</a:t>
                      </a:r>
                      <a:endParaRPr b="1" sz="600"/>
                    </a:p>
                  </a:txBody>
                  <a:tcPr marT="91425" marB="91425" marR="91425" marL="91425" anchor="ctr"/>
                </a:tc>
                <a:tc>
                  <a:txBody>
                    <a:bodyPr/>
                    <a:lstStyle/>
                    <a:p>
                      <a:pPr indent="0" lvl="0" marL="19050" rtl="0" algn="ctr">
                        <a:spcBef>
                          <a:spcPts val="0"/>
                        </a:spcBef>
                        <a:spcAft>
                          <a:spcPts val="0"/>
                        </a:spcAft>
                        <a:buNone/>
                      </a:pPr>
                      <a:r>
                        <a:rPr b="1" lang="es" sz="600"/>
                        <a:t>0.5405071</a:t>
                      </a:r>
                      <a:endParaRPr b="1" sz="600"/>
                    </a:p>
                  </a:txBody>
                  <a:tcPr marT="91425" marB="91425" marR="91425" marL="91425" anchor="ctr"/>
                </a:tc>
                <a:tc>
                  <a:txBody>
                    <a:bodyPr/>
                    <a:lstStyle/>
                    <a:p>
                      <a:pPr indent="0" lvl="0" marL="19050" marR="0" rtl="0" algn="ctr">
                        <a:lnSpc>
                          <a:spcPct val="100000"/>
                        </a:lnSpc>
                        <a:spcBef>
                          <a:spcPts val="0"/>
                        </a:spcBef>
                        <a:spcAft>
                          <a:spcPts val="0"/>
                        </a:spcAft>
                        <a:buNone/>
                      </a:pPr>
                      <a:r>
                        <a:rPr b="1" lang="es" sz="600"/>
                        <a:t>0.8974628</a:t>
                      </a:r>
                      <a:endParaRPr b="1" sz="600"/>
                    </a:p>
                  </a:txBody>
                  <a:tcPr marT="91425" marB="91425" marR="91425" marL="91425" anchor="ctr">
                    <a:solidFill>
                      <a:srgbClr val="C9DAF8"/>
                    </a:solidFill>
                  </a:tcPr>
                </a:tc>
                <a:tc>
                  <a:txBody>
                    <a:bodyPr/>
                    <a:lstStyle/>
                    <a:p>
                      <a:pPr indent="0" lvl="0" marL="19050" marR="0" rtl="0" algn="ctr">
                        <a:lnSpc>
                          <a:spcPct val="100000"/>
                        </a:lnSpc>
                        <a:spcBef>
                          <a:spcPts val="0"/>
                        </a:spcBef>
                        <a:spcAft>
                          <a:spcPts val="0"/>
                        </a:spcAft>
                        <a:buNone/>
                      </a:pPr>
                      <a:r>
                        <a:rPr b="1" lang="es" sz="600"/>
                        <a:t>0.9155059</a:t>
                      </a:r>
                      <a:endParaRPr b="1" sz="600"/>
                    </a:p>
                  </a:txBody>
                  <a:tcPr marT="91425" marB="91425" marR="91425" marL="91425" anchor="ctr">
                    <a:solidFill>
                      <a:srgbClr val="C9DAF8"/>
                    </a:solidFill>
                  </a:tcPr>
                </a:tc>
              </a:tr>
              <a:tr h="100000">
                <a:tc>
                  <a:txBody>
                    <a:bodyPr/>
                    <a:lstStyle/>
                    <a:p>
                      <a:pPr indent="0" lvl="0" marL="0" rtl="0" algn="ctr">
                        <a:spcBef>
                          <a:spcPts val="0"/>
                        </a:spcBef>
                        <a:spcAft>
                          <a:spcPts val="0"/>
                        </a:spcAft>
                        <a:buNone/>
                      </a:pPr>
                      <a:r>
                        <a:rPr b="1" lang="es" sz="600"/>
                        <a:t>Oro</a:t>
                      </a:r>
                      <a:endParaRPr b="1" sz="600"/>
                    </a:p>
                  </a:txBody>
                  <a:tcPr marT="91425" marB="91425" marR="91425" marL="91425" anchor="ctr"/>
                </a:tc>
                <a:tc>
                  <a:txBody>
                    <a:bodyPr/>
                    <a:lstStyle/>
                    <a:p>
                      <a:pPr indent="0" lvl="0" marL="19050" rtl="0" algn="ctr">
                        <a:spcBef>
                          <a:spcPts val="0"/>
                        </a:spcBef>
                        <a:spcAft>
                          <a:spcPts val="0"/>
                        </a:spcAft>
                        <a:buNone/>
                      </a:pPr>
                      <a:r>
                        <a:rPr b="1" lang="es" sz="600"/>
                        <a:t>0.7628025</a:t>
                      </a:r>
                      <a:endParaRPr b="1" sz="600"/>
                    </a:p>
                  </a:txBody>
                  <a:tcPr marT="91425" marB="91425" marR="91425" marL="91425" anchor="ctr"/>
                </a:tc>
                <a:tc>
                  <a:txBody>
                    <a:bodyPr/>
                    <a:lstStyle/>
                    <a:p>
                      <a:pPr indent="0" lvl="0" marL="19050" rtl="0" algn="ctr">
                        <a:spcBef>
                          <a:spcPts val="0"/>
                        </a:spcBef>
                        <a:spcAft>
                          <a:spcPts val="0"/>
                        </a:spcAft>
                        <a:buNone/>
                      </a:pPr>
                      <a:r>
                        <a:rPr b="1" lang="es" sz="600"/>
                        <a:t>1.0000000</a:t>
                      </a:r>
                      <a:endParaRPr b="1" sz="600"/>
                    </a:p>
                  </a:txBody>
                  <a:tcPr marT="91425" marB="91425" marR="91425" marL="91425" anchor="ctr"/>
                </a:tc>
                <a:tc>
                  <a:txBody>
                    <a:bodyPr/>
                    <a:lstStyle/>
                    <a:p>
                      <a:pPr indent="0" lvl="0" marL="19050" rtl="0" algn="ctr">
                        <a:spcBef>
                          <a:spcPts val="0"/>
                        </a:spcBef>
                        <a:spcAft>
                          <a:spcPts val="0"/>
                        </a:spcAft>
                        <a:buNone/>
                      </a:pPr>
                      <a:r>
                        <a:rPr b="1" lang="es" sz="600"/>
                        <a:t>0.3811829</a:t>
                      </a:r>
                      <a:endParaRPr b="1" sz="600"/>
                    </a:p>
                  </a:txBody>
                  <a:tcPr marT="91425" marB="91425" marR="91425" marL="91425" anchor="ctr"/>
                </a:tc>
                <a:tc>
                  <a:txBody>
                    <a:bodyPr/>
                    <a:lstStyle/>
                    <a:p>
                      <a:pPr indent="0" lvl="0" marL="19050" rtl="0" algn="ctr">
                        <a:spcBef>
                          <a:spcPts val="0"/>
                        </a:spcBef>
                        <a:spcAft>
                          <a:spcPts val="0"/>
                        </a:spcAft>
                        <a:buNone/>
                      </a:pPr>
                      <a:r>
                        <a:rPr b="1" lang="es" sz="600"/>
                        <a:t>0.4115782</a:t>
                      </a:r>
                      <a:endParaRPr b="1" sz="600"/>
                    </a:p>
                  </a:txBody>
                  <a:tcPr marT="91425" marB="91425" marR="91425" marL="91425" anchor="ctr"/>
                </a:tc>
                <a:tc>
                  <a:txBody>
                    <a:bodyPr/>
                    <a:lstStyle/>
                    <a:p>
                      <a:pPr indent="0" lvl="0" marL="19050" rtl="0" algn="ctr">
                        <a:spcBef>
                          <a:spcPts val="0"/>
                        </a:spcBef>
                        <a:spcAft>
                          <a:spcPts val="0"/>
                        </a:spcAft>
                        <a:buNone/>
                      </a:pPr>
                      <a:r>
                        <a:rPr b="1" lang="es" sz="600"/>
                        <a:t>0.8946535</a:t>
                      </a:r>
                      <a:endParaRPr b="1" sz="600"/>
                    </a:p>
                  </a:txBody>
                  <a:tcPr marT="91425" marB="91425" marR="91425" marL="91425" anchor="ctr"/>
                </a:tc>
                <a:tc>
                  <a:txBody>
                    <a:bodyPr/>
                    <a:lstStyle/>
                    <a:p>
                      <a:pPr indent="0" lvl="0" marL="19050" rtl="0" algn="ctr">
                        <a:spcBef>
                          <a:spcPts val="0"/>
                        </a:spcBef>
                        <a:spcAft>
                          <a:spcPts val="0"/>
                        </a:spcAft>
                        <a:buNone/>
                      </a:pPr>
                      <a:r>
                        <a:rPr b="1" lang="es" sz="600"/>
                        <a:t>0.9034099</a:t>
                      </a:r>
                      <a:endParaRPr b="1" sz="600"/>
                    </a:p>
                  </a:txBody>
                  <a:tcPr marT="91425" marB="91425" marR="91425" marL="91425" anchor="ctr"/>
                </a:tc>
              </a:tr>
              <a:tr h="100000">
                <a:tc>
                  <a:txBody>
                    <a:bodyPr/>
                    <a:lstStyle/>
                    <a:p>
                      <a:pPr indent="0" lvl="0" marL="0" rtl="0" algn="ctr">
                        <a:spcBef>
                          <a:spcPts val="0"/>
                        </a:spcBef>
                        <a:spcAft>
                          <a:spcPts val="0"/>
                        </a:spcAft>
                        <a:buNone/>
                      </a:pPr>
                      <a:r>
                        <a:rPr b="1" lang="es" sz="600"/>
                        <a:t>Brent</a:t>
                      </a:r>
                      <a:endParaRPr b="1" sz="600"/>
                    </a:p>
                  </a:txBody>
                  <a:tcPr marT="91425" marB="91425" marR="91425" marL="91425" anchor="ctr"/>
                </a:tc>
                <a:tc>
                  <a:txBody>
                    <a:bodyPr/>
                    <a:lstStyle/>
                    <a:p>
                      <a:pPr indent="0" lvl="0" marL="19050" rtl="0" algn="ctr">
                        <a:spcBef>
                          <a:spcPts val="0"/>
                        </a:spcBef>
                        <a:spcAft>
                          <a:spcPts val="0"/>
                        </a:spcAft>
                        <a:buNone/>
                      </a:pPr>
                      <a:r>
                        <a:rPr b="1" lang="es" sz="600"/>
                        <a:t>0.5076638</a:t>
                      </a:r>
                      <a:endParaRPr b="1" sz="600"/>
                    </a:p>
                  </a:txBody>
                  <a:tcPr marT="91425" marB="91425" marR="91425" marL="91425" anchor="ctr"/>
                </a:tc>
                <a:tc>
                  <a:txBody>
                    <a:bodyPr/>
                    <a:lstStyle/>
                    <a:p>
                      <a:pPr indent="0" lvl="0" marL="19050" rtl="0" algn="ctr">
                        <a:spcBef>
                          <a:spcPts val="0"/>
                        </a:spcBef>
                        <a:spcAft>
                          <a:spcPts val="0"/>
                        </a:spcAft>
                        <a:buNone/>
                      </a:pPr>
                      <a:r>
                        <a:rPr b="1" lang="es" sz="600"/>
                        <a:t>0.3811829</a:t>
                      </a:r>
                      <a:endParaRPr b="1" sz="600"/>
                    </a:p>
                  </a:txBody>
                  <a:tcPr marT="91425" marB="91425" marR="91425" marL="91425" anchor="ctr"/>
                </a:tc>
                <a:tc>
                  <a:txBody>
                    <a:bodyPr/>
                    <a:lstStyle/>
                    <a:p>
                      <a:pPr indent="0" lvl="0" marL="19050" rtl="0" algn="ctr">
                        <a:spcBef>
                          <a:spcPts val="0"/>
                        </a:spcBef>
                        <a:spcAft>
                          <a:spcPts val="0"/>
                        </a:spcAft>
                        <a:buNone/>
                      </a:pPr>
                      <a:r>
                        <a:rPr b="1" lang="es" sz="600"/>
                        <a:t>1.0000000</a:t>
                      </a:r>
                      <a:endParaRPr b="1" sz="600"/>
                    </a:p>
                  </a:txBody>
                  <a:tcPr marT="91425" marB="91425" marR="91425" marL="91425" anchor="ctr"/>
                </a:tc>
                <a:tc>
                  <a:txBody>
                    <a:bodyPr/>
                    <a:lstStyle/>
                    <a:p>
                      <a:pPr indent="0" lvl="0" marL="19050" rtl="0" algn="ctr">
                        <a:spcBef>
                          <a:spcPts val="0"/>
                        </a:spcBef>
                        <a:spcAft>
                          <a:spcPts val="0"/>
                        </a:spcAft>
                        <a:buNone/>
                      </a:pPr>
                      <a:r>
                        <a:rPr b="1" lang="es" sz="600"/>
                        <a:t>0.9890124</a:t>
                      </a:r>
                      <a:endParaRPr b="1" sz="600"/>
                    </a:p>
                  </a:txBody>
                  <a:tcPr marT="91425" marB="91425" marR="91425" marL="91425" anchor="ctr"/>
                </a:tc>
                <a:tc>
                  <a:txBody>
                    <a:bodyPr/>
                    <a:lstStyle/>
                    <a:p>
                      <a:pPr indent="0" lvl="0" marL="19050" rtl="0" algn="ctr">
                        <a:spcBef>
                          <a:spcPts val="0"/>
                        </a:spcBef>
                        <a:spcAft>
                          <a:spcPts val="0"/>
                        </a:spcAft>
                        <a:buNone/>
                      </a:pPr>
                      <a:r>
                        <a:rPr b="1" lang="es" sz="600"/>
                        <a:t>0.5960337</a:t>
                      </a:r>
                      <a:endParaRPr b="1" sz="600"/>
                    </a:p>
                  </a:txBody>
                  <a:tcPr marT="91425" marB="91425" marR="91425" marL="91425" anchor="ctr"/>
                </a:tc>
                <a:tc>
                  <a:txBody>
                    <a:bodyPr/>
                    <a:lstStyle/>
                    <a:p>
                      <a:pPr indent="0" lvl="0" marL="19050" rtl="0" algn="ctr">
                        <a:spcBef>
                          <a:spcPts val="0"/>
                        </a:spcBef>
                        <a:spcAft>
                          <a:spcPts val="0"/>
                        </a:spcAft>
                        <a:buNone/>
                      </a:pPr>
                      <a:r>
                        <a:rPr b="1" lang="es" sz="600"/>
                        <a:t>0.4997806</a:t>
                      </a:r>
                      <a:endParaRPr b="1" sz="600"/>
                    </a:p>
                  </a:txBody>
                  <a:tcPr marT="91425" marB="91425" marR="91425" marL="91425" anchor="ctr"/>
                </a:tc>
              </a:tr>
              <a:tr h="100000">
                <a:tc>
                  <a:txBody>
                    <a:bodyPr/>
                    <a:lstStyle/>
                    <a:p>
                      <a:pPr indent="0" lvl="0" marL="0" rtl="0" algn="ctr">
                        <a:spcBef>
                          <a:spcPts val="0"/>
                        </a:spcBef>
                        <a:spcAft>
                          <a:spcPts val="0"/>
                        </a:spcAft>
                        <a:buNone/>
                      </a:pPr>
                      <a:r>
                        <a:rPr b="1" lang="es" sz="600"/>
                        <a:t>Wti</a:t>
                      </a:r>
                      <a:endParaRPr b="1" sz="600"/>
                    </a:p>
                  </a:txBody>
                  <a:tcPr marT="91425" marB="91425" marR="91425" marL="91425" anchor="ctr"/>
                </a:tc>
                <a:tc>
                  <a:txBody>
                    <a:bodyPr/>
                    <a:lstStyle/>
                    <a:p>
                      <a:pPr indent="0" lvl="0" marL="19050" rtl="0" algn="ctr">
                        <a:spcBef>
                          <a:spcPts val="0"/>
                        </a:spcBef>
                        <a:spcAft>
                          <a:spcPts val="0"/>
                        </a:spcAft>
                        <a:buNone/>
                      </a:pPr>
                      <a:r>
                        <a:rPr b="1" lang="es" sz="600"/>
                        <a:t>0.5405071</a:t>
                      </a:r>
                      <a:endParaRPr b="1" sz="600"/>
                    </a:p>
                  </a:txBody>
                  <a:tcPr marT="91425" marB="91425" marR="91425" marL="91425" anchor="ctr"/>
                </a:tc>
                <a:tc>
                  <a:txBody>
                    <a:bodyPr/>
                    <a:lstStyle/>
                    <a:p>
                      <a:pPr indent="0" lvl="0" marL="19050" rtl="0" algn="ctr">
                        <a:spcBef>
                          <a:spcPts val="0"/>
                        </a:spcBef>
                        <a:spcAft>
                          <a:spcPts val="0"/>
                        </a:spcAft>
                        <a:buNone/>
                      </a:pPr>
                      <a:r>
                        <a:rPr b="1" lang="es" sz="600"/>
                        <a:t>0.4115782</a:t>
                      </a:r>
                      <a:endParaRPr b="1" sz="600"/>
                    </a:p>
                  </a:txBody>
                  <a:tcPr marT="91425" marB="91425" marR="91425" marL="91425" anchor="ctr"/>
                </a:tc>
                <a:tc>
                  <a:txBody>
                    <a:bodyPr/>
                    <a:lstStyle/>
                    <a:p>
                      <a:pPr indent="0" lvl="0" marL="19050" rtl="0" algn="ctr">
                        <a:spcBef>
                          <a:spcPts val="0"/>
                        </a:spcBef>
                        <a:spcAft>
                          <a:spcPts val="0"/>
                        </a:spcAft>
                        <a:buNone/>
                      </a:pPr>
                      <a:r>
                        <a:rPr b="1" lang="es" sz="600"/>
                        <a:t>0.9890124</a:t>
                      </a:r>
                      <a:endParaRPr b="1" sz="600"/>
                    </a:p>
                  </a:txBody>
                  <a:tcPr marT="91425" marB="91425" marR="91425" marL="91425" anchor="ctr"/>
                </a:tc>
                <a:tc>
                  <a:txBody>
                    <a:bodyPr/>
                    <a:lstStyle/>
                    <a:p>
                      <a:pPr indent="0" lvl="0" marL="19050" rtl="0" algn="ctr">
                        <a:spcBef>
                          <a:spcPts val="0"/>
                        </a:spcBef>
                        <a:spcAft>
                          <a:spcPts val="0"/>
                        </a:spcAft>
                        <a:buNone/>
                      </a:pPr>
                      <a:r>
                        <a:rPr b="1" lang="es" sz="600"/>
                        <a:t>1.0000000</a:t>
                      </a:r>
                      <a:endParaRPr b="1" sz="600"/>
                    </a:p>
                  </a:txBody>
                  <a:tcPr marT="91425" marB="91425" marR="91425" marL="91425" anchor="ctr"/>
                </a:tc>
                <a:tc>
                  <a:txBody>
                    <a:bodyPr/>
                    <a:lstStyle/>
                    <a:p>
                      <a:pPr indent="0" lvl="0" marL="19050" rtl="0" algn="ctr">
                        <a:spcBef>
                          <a:spcPts val="0"/>
                        </a:spcBef>
                        <a:spcAft>
                          <a:spcPts val="0"/>
                        </a:spcAft>
                        <a:buNone/>
                      </a:pPr>
                      <a:r>
                        <a:rPr b="1" lang="es" sz="600"/>
                        <a:t>0.6128410</a:t>
                      </a:r>
                      <a:endParaRPr b="1" sz="600"/>
                    </a:p>
                  </a:txBody>
                  <a:tcPr marT="91425" marB="91425" marR="91425" marL="91425" anchor="ctr"/>
                </a:tc>
                <a:tc>
                  <a:txBody>
                    <a:bodyPr/>
                    <a:lstStyle/>
                    <a:p>
                      <a:pPr indent="0" lvl="0" marL="19050" rtl="0" algn="ctr">
                        <a:spcBef>
                          <a:spcPts val="0"/>
                        </a:spcBef>
                        <a:spcAft>
                          <a:spcPts val="0"/>
                        </a:spcAft>
                        <a:buNone/>
                      </a:pPr>
                      <a:r>
                        <a:rPr b="1" lang="es" sz="600"/>
                        <a:t>0.5218343</a:t>
                      </a:r>
                      <a:endParaRPr b="1" sz="600"/>
                    </a:p>
                  </a:txBody>
                  <a:tcPr marT="91425" marB="91425" marR="91425" marL="91425" anchor="ctr"/>
                </a:tc>
              </a:tr>
              <a:tr h="100000">
                <a:tc>
                  <a:txBody>
                    <a:bodyPr/>
                    <a:lstStyle/>
                    <a:p>
                      <a:pPr indent="0" lvl="0" marL="0" rtl="0" algn="ctr">
                        <a:spcBef>
                          <a:spcPts val="0"/>
                        </a:spcBef>
                        <a:spcAft>
                          <a:spcPts val="0"/>
                        </a:spcAft>
                        <a:buNone/>
                      </a:pPr>
                      <a:r>
                        <a:rPr b="1" lang="es" sz="600"/>
                        <a:t>S&amp;P500</a:t>
                      </a:r>
                      <a:endParaRPr b="1" sz="600"/>
                    </a:p>
                  </a:txBody>
                  <a:tcPr marT="91425" marB="91425" marR="91425" marL="91425" anchor="ctr"/>
                </a:tc>
                <a:tc>
                  <a:txBody>
                    <a:bodyPr/>
                    <a:lstStyle/>
                    <a:p>
                      <a:pPr indent="0" lvl="0" marL="19050" marR="0" rtl="0" algn="ctr">
                        <a:lnSpc>
                          <a:spcPct val="100000"/>
                        </a:lnSpc>
                        <a:spcBef>
                          <a:spcPts val="0"/>
                        </a:spcBef>
                        <a:spcAft>
                          <a:spcPts val="0"/>
                        </a:spcAft>
                        <a:buNone/>
                      </a:pPr>
                      <a:r>
                        <a:rPr b="1" lang="es" sz="600"/>
                        <a:t>0.8974628</a:t>
                      </a:r>
                      <a:endParaRPr b="1" sz="600"/>
                    </a:p>
                  </a:txBody>
                  <a:tcPr marT="91425" marB="91425" marR="91425" marL="91425" anchor="ctr">
                    <a:solidFill>
                      <a:srgbClr val="C9DAF8"/>
                    </a:solidFill>
                  </a:tcPr>
                </a:tc>
                <a:tc>
                  <a:txBody>
                    <a:bodyPr/>
                    <a:lstStyle/>
                    <a:p>
                      <a:pPr indent="0" lvl="0" marL="19050" rtl="0" algn="ctr">
                        <a:spcBef>
                          <a:spcPts val="0"/>
                        </a:spcBef>
                        <a:spcAft>
                          <a:spcPts val="0"/>
                        </a:spcAft>
                        <a:buNone/>
                      </a:pPr>
                      <a:r>
                        <a:rPr b="1" lang="es" sz="600"/>
                        <a:t>0.8946535</a:t>
                      </a:r>
                      <a:endParaRPr b="1" sz="600"/>
                    </a:p>
                  </a:txBody>
                  <a:tcPr marT="91425" marB="91425" marR="91425" marL="91425" anchor="ctr"/>
                </a:tc>
                <a:tc>
                  <a:txBody>
                    <a:bodyPr/>
                    <a:lstStyle/>
                    <a:p>
                      <a:pPr indent="0" lvl="0" marL="19050" rtl="0" algn="ctr">
                        <a:spcBef>
                          <a:spcPts val="0"/>
                        </a:spcBef>
                        <a:spcAft>
                          <a:spcPts val="0"/>
                        </a:spcAft>
                        <a:buNone/>
                      </a:pPr>
                      <a:r>
                        <a:rPr b="1" lang="es" sz="600"/>
                        <a:t>0.5960337</a:t>
                      </a:r>
                      <a:endParaRPr b="1" sz="600"/>
                    </a:p>
                  </a:txBody>
                  <a:tcPr marT="91425" marB="91425" marR="91425" marL="91425" anchor="ctr"/>
                </a:tc>
                <a:tc>
                  <a:txBody>
                    <a:bodyPr/>
                    <a:lstStyle/>
                    <a:p>
                      <a:pPr indent="0" lvl="0" marL="19050" rtl="0" algn="ctr">
                        <a:spcBef>
                          <a:spcPts val="0"/>
                        </a:spcBef>
                        <a:spcAft>
                          <a:spcPts val="0"/>
                        </a:spcAft>
                        <a:buNone/>
                      </a:pPr>
                      <a:r>
                        <a:rPr b="1" lang="es" sz="600"/>
                        <a:t>0.6128410</a:t>
                      </a:r>
                      <a:endParaRPr b="1" sz="600"/>
                    </a:p>
                  </a:txBody>
                  <a:tcPr marT="91425" marB="91425" marR="91425" marL="91425" anchor="ctr"/>
                </a:tc>
                <a:tc>
                  <a:txBody>
                    <a:bodyPr/>
                    <a:lstStyle/>
                    <a:p>
                      <a:pPr indent="0" lvl="0" marL="19050" rtl="0" algn="ctr">
                        <a:spcBef>
                          <a:spcPts val="0"/>
                        </a:spcBef>
                        <a:spcAft>
                          <a:spcPts val="0"/>
                        </a:spcAft>
                        <a:buNone/>
                      </a:pPr>
                      <a:r>
                        <a:rPr b="1" lang="es" sz="600"/>
                        <a:t>1.0000000</a:t>
                      </a:r>
                      <a:endParaRPr b="1" sz="600"/>
                    </a:p>
                  </a:txBody>
                  <a:tcPr marT="91425" marB="91425" marR="91425" marL="91425" anchor="ctr"/>
                </a:tc>
                <a:tc>
                  <a:txBody>
                    <a:bodyPr/>
                    <a:lstStyle/>
                    <a:p>
                      <a:pPr indent="0" lvl="0" marL="19050" rtl="0" algn="ctr">
                        <a:spcBef>
                          <a:spcPts val="0"/>
                        </a:spcBef>
                        <a:spcAft>
                          <a:spcPts val="0"/>
                        </a:spcAft>
                        <a:buNone/>
                      </a:pPr>
                      <a:r>
                        <a:rPr b="1" lang="es" sz="600"/>
                        <a:t>0.9853551</a:t>
                      </a:r>
                      <a:endParaRPr b="1" sz="600"/>
                    </a:p>
                  </a:txBody>
                  <a:tcPr marT="91425" marB="91425" marR="91425" marL="91425" anchor="ctr"/>
                </a:tc>
              </a:tr>
              <a:tr h="100000">
                <a:tc>
                  <a:txBody>
                    <a:bodyPr/>
                    <a:lstStyle/>
                    <a:p>
                      <a:pPr indent="0" lvl="0" marL="0" rtl="0" algn="ctr">
                        <a:spcBef>
                          <a:spcPts val="0"/>
                        </a:spcBef>
                        <a:spcAft>
                          <a:spcPts val="0"/>
                        </a:spcAft>
                        <a:buNone/>
                      </a:pPr>
                      <a:r>
                        <a:rPr b="1" lang="es" sz="600"/>
                        <a:t>Nasdaq</a:t>
                      </a:r>
                      <a:endParaRPr b="1" sz="600"/>
                    </a:p>
                  </a:txBody>
                  <a:tcPr marT="91425" marB="91425" marR="91425" marL="91425" anchor="ctr"/>
                </a:tc>
                <a:tc>
                  <a:txBody>
                    <a:bodyPr/>
                    <a:lstStyle/>
                    <a:p>
                      <a:pPr indent="0" lvl="0" marL="19050" rtl="0" algn="ctr">
                        <a:spcBef>
                          <a:spcPts val="0"/>
                        </a:spcBef>
                        <a:spcAft>
                          <a:spcPts val="0"/>
                        </a:spcAft>
                        <a:buNone/>
                      </a:pPr>
                      <a:r>
                        <a:rPr b="1" lang="es" sz="600"/>
                        <a:t>0.9155059</a:t>
                      </a:r>
                      <a:endParaRPr b="1" sz="600"/>
                    </a:p>
                  </a:txBody>
                  <a:tcPr marT="91425" marB="91425" marR="91425" marL="91425" anchor="ctr">
                    <a:solidFill>
                      <a:srgbClr val="C9DAF8"/>
                    </a:solidFill>
                  </a:tcPr>
                </a:tc>
                <a:tc>
                  <a:txBody>
                    <a:bodyPr/>
                    <a:lstStyle/>
                    <a:p>
                      <a:pPr indent="0" lvl="0" marL="19050" rtl="0" algn="ctr">
                        <a:spcBef>
                          <a:spcPts val="0"/>
                        </a:spcBef>
                        <a:spcAft>
                          <a:spcPts val="0"/>
                        </a:spcAft>
                        <a:buNone/>
                      </a:pPr>
                      <a:r>
                        <a:rPr b="1" lang="es" sz="600"/>
                        <a:t>0.9034099</a:t>
                      </a:r>
                      <a:endParaRPr b="1" sz="600"/>
                    </a:p>
                  </a:txBody>
                  <a:tcPr marT="91425" marB="91425" marR="91425" marL="91425" anchor="ctr"/>
                </a:tc>
                <a:tc>
                  <a:txBody>
                    <a:bodyPr/>
                    <a:lstStyle/>
                    <a:p>
                      <a:pPr indent="0" lvl="0" marL="19050" rtl="0" algn="ctr">
                        <a:spcBef>
                          <a:spcPts val="0"/>
                        </a:spcBef>
                        <a:spcAft>
                          <a:spcPts val="0"/>
                        </a:spcAft>
                        <a:buNone/>
                      </a:pPr>
                      <a:r>
                        <a:rPr b="1" lang="es" sz="600"/>
                        <a:t>0.4997806</a:t>
                      </a:r>
                      <a:endParaRPr b="1" sz="600"/>
                    </a:p>
                  </a:txBody>
                  <a:tcPr marT="91425" marB="91425" marR="91425" marL="91425" anchor="ctr"/>
                </a:tc>
                <a:tc>
                  <a:txBody>
                    <a:bodyPr/>
                    <a:lstStyle/>
                    <a:p>
                      <a:pPr indent="0" lvl="0" marL="19050" rtl="0" algn="ctr">
                        <a:spcBef>
                          <a:spcPts val="0"/>
                        </a:spcBef>
                        <a:spcAft>
                          <a:spcPts val="0"/>
                        </a:spcAft>
                        <a:buNone/>
                      </a:pPr>
                      <a:r>
                        <a:rPr b="1" lang="es" sz="600"/>
                        <a:t>0.5218343</a:t>
                      </a:r>
                      <a:endParaRPr b="1" sz="600"/>
                    </a:p>
                  </a:txBody>
                  <a:tcPr marT="91425" marB="91425" marR="91425" marL="91425" anchor="ctr"/>
                </a:tc>
                <a:tc>
                  <a:txBody>
                    <a:bodyPr/>
                    <a:lstStyle/>
                    <a:p>
                      <a:pPr indent="0" lvl="0" marL="19050" rtl="0" algn="ctr">
                        <a:spcBef>
                          <a:spcPts val="0"/>
                        </a:spcBef>
                        <a:spcAft>
                          <a:spcPts val="0"/>
                        </a:spcAft>
                        <a:buNone/>
                      </a:pPr>
                      <a:r>
                        <a:rPr b="1" lang="es" sz="600"/>
                        <a:t>0.9853551</a:t>
                      </a:r>
                      <a:endParaRPr b="1" sz="600"/>
                    </a:p>
                  </a:txBody>
                  <a:tcPr marT="91425" marB="91425" marR="91425" marL="91425" anchor="ctr"/>
                </a:tc>
                <a:tc>
                  <a:txBody>
                    <a:bodyPr/>
                    <a:lstStyle/>
                    <a:p>
                      <a:pPr indent="0" lvl="0" marL="19050" rtl="0" algn="ctr">
                        <a:spcBef>
                          <a:spcPts val="0"/>
                        </a:spcBef>
                        <a:spcAft>
                          <a:spcPts val="0"/>
                        </a:spcAft>
                        <a:buNone/>
                      </a:pPr>
                      <a:r>
                        <a:rPr b="1" lang="es" sz="600"/>
                        <a:t>1.0000000</a:t>
                      </a:r>
                      <a:endParaRPr b="1" sz="600"/>
                    </a:p>
                  </a:txBody>
                  <a:tcPr marT="91425" marB="91425" marR="91425" marL="91425" anchor="ctr"/>
                </a:tc>
              </a:tr>
            </a:tbl>
          </a:graphicData>
        </a:graphic>
      </p:graphicFrame>
      <p:pic>
        <p:nvPicPr>
          <p:cNvPr id="177" name="Google Shape;177;p21"/>
          <p:cNvPicPr preferRelativeResize="0"/>
          <p:nvPr/>
        </p:nvPicPr>
        <p:blipFill>
          <a:blip r:embed="rId3">
            <a:alphaModFix/>
          </a:blip>
          <a:stretch>
            <a:fillRect/>
          </a:stretch>
        </p:blipFill>
        <p:spPr>
          <a:xfrm>
            <a:off x="311700" y="1264913"/>
            <a:ext cx="3867150" cy="2854325"/>
          </a:xfrm>
          <a:prstGeom prst="rect">
            <a:avLst/>
          </a:prstGeom>
          <a:noFill/>
          <a:ln>
            <a:noFill/>
          </a:ln>
        </p:spPr>
      </p:pic>
      <p:pic>
        <p:nvPicPr>
          <p:cNvPr id="178" name="Google Shape;178;p21"/>
          <p:cNvPicPr preferRelativeResize="0"/>
          <p:nvPr/>
        </p:nvPicPr>
        <p:blipFill>
          <a:blip r:embed="rId4">
            <a:alphaModFix/>
          </a:blip>
          <a:stretch>
            <a:fillRect/>
          </a:stretch>
        </p:blipFill>
        <p:spPr>
          <a:xfrm>
            <a:off x="7590198" y="76200"/>
            <a:ext cx="1420250" cy="929825"/>
          </a:xfrm>
          <a:prstGeom prst="rect">
            <a:avLst/>
          </a:prstGeom>
          <a:noFill/>
          <a:ln>
            <a:noFill/>
          </a:ln>
        </p:spPr>
      </p:pic>
      <p:sp>
        <p:nvSpPr>
          <p:cNvPr id="179" name="Google Shape;179;p21"/>
          <p:cNvSpPr txBox="1"/>
          <p:nvPr>
            <p:ph type="title"/>
          </p:nvPr>
        </p:nvSpPr>
        <p:spPr>
          <a:xfrm>
            <a:off x="311700" y="181400"/>
            <a:ext cx="7278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000"/>
              <a:t>Análisis Específico</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