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9" r:id="rId2"/>
    <p:sldId id="260" r:id="rId3"/>
    <p:sldId id="281" r:id="rId4"/>
    <p:sldId id="29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30E-6772-45B8-BB57-04D772AD978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5F9C-BCBB-4367-AB64-71EF678B1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2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3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6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9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8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51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458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17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4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4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28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83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3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17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08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72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70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2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7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48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2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4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3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5F9C-BCBB-4367-AB64-71EF678B1E0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46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96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7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5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6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65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8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8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4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6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1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4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FDFC97-7159-4F07-826B-F2650332459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410F-57A9-4848-A9B0-AD566D093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5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html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33C14E5-4A65-5B7A-3CE2-65646AAC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50" y="2522482"/>
            <a:ext cx="5588876" cy="1481959"/>
          </a:xfrm>
        </p:spPr>
        <p:txBody>
          <a:bodyPr>
            <a:normAutofit/>
          </a:bodyPr>
          <a:lstStyle/>
          <a:p>
            <a:pPr algn="ctr"/>
            <a:r>
              <a:rPr lang="pt-BR" sz="4400" b="1" i="1" dirty="0">
                <a:latin typeface="+mn-lt"/>
              </a:rPr>
              <a:t>05 – Estrutura de páginas web</a:t>
            </a:r>
            <a:endParaRPr lang="pt-BR" sz="4400" dirty="0">
              <a:latin typeface="+mn-l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0BA8E45-D442-585C-70A8-DA89E6CD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 rad="127000">
              <a:schemeClr val="accent1">
                <a:alpha val="6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28FBDA84-7536-CE61-40F3-35A3ABCF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739234"/>
            <a:ext cx="5712542" cy="32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9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Lista de </a:t>
            </a:r>
            <a:r>
              <a:rPr lang="pt-BR" sz="4400" b="1" i="1" dirty="0" err="1"/>
              <a:t>Tags</a:t>
            </a:r>
            <a:r>
              <a:rPr lang="pt-BR" sz="4400" b="1" i="1" dirty="0"/>
              <a:t> mais utilizadas em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A6C6DD-C05C-EE84-C36A-10CA9E4DB956}"/>
              </a:ext>
            </a:extLst>
          </p:cNvPr>
          <p:cNvSpPr txBox="1"/>
          <p:nvPr/>
        </p:nvSpPr>
        <p:spPr>
          <a:xfrm>
            <a:off x="495993" y="1266835"/>
            <a:ext cx="11200014" cy="646330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option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opção em uma lista</a:t>
            </a:r>
          </a:p>
          <a:p>
            <a:r>
              <a:rPr lang="pt-BR" sz="1400" dirty="0"/>
              <a:t>suspensa (</a:t>
            </a:r>
            <a:r>
              <a:rPr lang="pt-BR" sz="1400" dirty="0" err="1"/>
              <a:t>drop-down</a:t>
            </a:r>
            <a:r>
              <a:rPr lang="pt-BR" sz="1400" dirty="0"/>
              <a:t> </a:t>
            </a:r>
            <a:r>
              <a:rPr lang="pt-BR" sz="1400" dirty="0" err="1"/>
              <a:t>list</a:t>
            </a:r>
            <a:r>
              <a:rPr lang="pt-BR" sz="1400" dirty="0"/>
              <a:t>);</a:t>
            </a:r>
          </a:p>
          <a:p>
            <a:endParaRPr lang="pt-BR" sz="1400" dirty="0"/>
          </a:p>
          <a:p>
            <a:r>
              <a:rPr lang="pt-BR" sz="1400" dirty="0"/>
              <a:t>&lt;p&gt; </a:t>
            </a:r>
          </a:p>
          <a:p>
            <a:r>
              <a:rPr lang="pt-BR" sz="1400" dirty="0"/>
              <a:t>Define um parágrafo;</a:t>
            </a:r>
          </a:p>
          <a:p>
            <a:endParaRPr lang="pt-BR" sz="1400" dirty="0"/>
          </a:p>
          <a:p>
            <a:r>
              <a:rPr lang="pt-BR" sz="1400" dirty="0"/>
              <a:t>&lt;script&gt; </a:t>
            </a:r>
          </a:p>
          <a:p>
            <a:r>
              <a:rPr lang="pt-BR" sz="1400" dirty="0"/>
              <a:t>Define um script;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select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lista selecionável;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span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seção no documento;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style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 estilo;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table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tbody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o corpo da tabela;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td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célula da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textarea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 área de texto;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tfoot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o rodapé da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th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o cabeçalho da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thead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o cabeçalho da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tr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linha da tabela;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ul</a:t>
            </a:r>
            <a:r>
              <a:rPr lang="pt-BR" sz="1400" dirty="0"/>
              <a:t>&gt; </a:t>
            </a:r>
          </a:p>
          <a:p>
            <a:r>
              <a:rPr lang="pt-BR" sz="1400" dirty="0"/>
              <a:t>Define uma lista desordenada;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56321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 err="1"/>
              <a:t>Tags</a:t>
            </a:r>
            <a:r>
              <a:rPr lang="pt-BR" sz="4400" b="1" i="1" dirty="0"/>
              <a:t> mais utilizadas em HTML5 - Layout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A9DC16-1B7D-03F6-AF3E-0581CD359A30}"/>
              </a:ext>
            </a:extLst>
          </p:cNvPr>
          <p:cNvSpPr txBox="1"/>
          <p:nvPr/>
        </p:nvSpPr>
        <p:spPr>
          <a:xfrm>
            <a:off x="495993" y="1374824"/>
            <a:ext cx="11281877" cy="501675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2000" dirty="0"/>
              <a:t>&lt;</a:t>
            </a:r>
            <a:r>
              <a:rPr lang="pt-BR" sz="2000" dirty="0" err="1"/>
              <a:t>article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um artigo;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aside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o conteúdo além do conteúdo da</a:t>
            </a:r>
          </a:p>
          <a:p>
            <a:r>
              <a:rPr lang="pt-BR" sz="2000" dirty="0"/>
              <a:t>página;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embed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o conteúdo interativo ou plugin</a:t>
            </a:r>
          </a:p>
          <a:p>
            <a:r>
              <a:rPr lang="pt-BR" sz="2000" dirty="0"/>
              <a:t>externo;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figcaption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o </a:t>
            </a:r>
            <a:r>
              <a:rPr lang="pt-BR" sz="2000" dirty="0" err="1"/>
              <a:t>caption</a:t>
            </a:r>
            <a:r>
              <a:rPr lang="pt-BR" sz="2000" dirty="0"/>
              <a:t> de uma imagem;</a:t>
            </a:r>
          </a:p>
          <a:p>
            <a:endParaRPr lang="pt-BR" sz="2000" dirty="0"/>
          </a:p>
          <a:p>
            <a:r>
              <a:rPr lang="pt-BR" sz="2000" dirty="0"/>
              <a:t>&lt;figure&gt;:</a:t>
            </a:r>
          </a:p>
          <a:p>
            <a:r>
              <a:rPr lang="pt-BR" sz="2000" dirty="0"/>
              <a:t> Define um grupo de média e seus </a:t>
            </a:r>
            <a:r>
              <a:rPr lang="pt-BR" sz="2000" dirty="0" err="1"/>
              <a:t>captions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footer</a:t>
            </a:r>
            <a:r>
              <a:rPr lang="pt-BR" sz="2000" dirty="0"/>
              <a:t>&gt;: Define o rodapé de uma página;</a:t>
            </a:r>
          </a:p>
          <a:p>
            <a:endParaRPr lang="pt-BR" sz="2000" dirty="0"/>
          </a:p>
          <a:p>
            <a:r>
              <a:rPr lang="pt-BR" sz="2000" dirty="0"/>
              <a:t>&lt;header&gt;: </a:t>
            </a:r>
          </a:p>
          <a:p>
            <a:r>
              <a:rPr lang="pt-BR" sz="2000" dirty="0"/>
              <a:t>Define o cabeçalho de uma página;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nav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os links de navegação;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section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uma área ou seção;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wbr</a:t>
            </a:r>
            <a:r>
              <a:rPr lang="pt-BR" sz="2000" dirty="0"/>
              <a:t>&gt;: </a:t>
            </a:r>
          </a:p>
          <a:p>
            <a:r>
              <a:rPr lang="pt-BR" sz="2000" dirty="0"/>
              <a:t>Define uma possível quebra de linha;</a:t>
            </a:r>
          </a:p>
        </p:txBody>
      </p:sp>
    </p:spTree>
    <p:extLst>
      <p:ext uri="{BB962C8B-B14F-4D97-AF65-F5344CB8AC3E}">
        <p14:creationId xmlns:p14="http://schemas.microsoft.com/office/powerpoint/2010/main" val="1237407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 err="1"/>
              <a:t>Tags</a:t>
            </a:r>
            <a:r>
              <a:rPr lang="pt-BR" sz="4400" b="1" i="1" dirty="0"/>
              <a:t> mais utilizadas em HTML5 - Mídia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23B076-0B44-8EC1-6477-6BEF1AA8B11D}"/>
              </a:ext>
            </a:extLst>
          </p:cNvPr>
          <p:cNvSpPr txBox="1"/>
          <p:nvPr/>
        </p:nvSpPr>
        <p:spPr>
          <a:xfrm>
            <a:off x="495993" y="1415847"/>
            <a:ext cx="113315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&lt;</a:t>
            </a:r>
            <a:r>
              <a:rPr lang="pt-BR" sz="3200" dirty="0" err="1"/>
              <a:t>audio</a:t>
            </a:r>
            <a:r>
              <a:rPr lang="pt-BR" sz="3200" dirty="0"/>
              <a:t>&gt;: </a:t>
            </a:r>
          </a:p>
          <a:p>
            <a:r>
              <a:rPr lang="pt-BR" sz="3200" dirty="0"/>
              <a:t>Define o conteúdo de som;</a:t>
            </a:r>
          </a:p>
          <a:p>
            <a:endParaRPr lang="pt-BR" sz="3200" dirty="0"/>
          </a:p>
          <a:p>
            <a:r>
              <a:rPr lang="pt-BR" sz="3200" dirty="0"/>
              <a:t>&lt;</a:t>
            </a:r>
            <a:r>
              <a:rPr lang="pt-BR" sz="3200" dirty="0" err="1"/>
              <a:t>source</a:t>
            </a:r>
            <a:r>
              <a:rPr lang="pt-BR" sz="3200" dirty="0"/>
              <a:t>&gt;: </a:t>
            </a:r>
          </a:p>
          <a:p>
            <a:r>
              <a:rPr lang="pt-BR" sz="3200" dirty="0"/>
              <a:t>Define recursos de mídia;</a:t>
            </a:r>
          </a:p>
          <a:p>
            <a:endParaRPr lang="pt-BR" sz="3200" dirty="0"/>
          </a:p>
          <a:p>
            <a:r>
              <a:rPr lang="pt-BR" sz="3200" dirty="0"/>
              <a:t>&lt;</a:t>
            </a:r>
            <a:r>
              <a:rPr lang="pt-BR" sz="3200" dirty="0" err="1"/>
              <a:t>video</a:t>
            </a:r>
            <a:r>
              <a:rPr lang="pt-BR" sz="3200" dirty="0"/>
              <a:t>&gt;: </a:t>
            </a:r>
          </a:p>
          <a:p>
            <a:r>
              <a:rPr lang="pt-BR" sz="3200" dirty="0"/>
              <a:t>Define um vídeo;</a:t>
            </a:r>
          </a:p>
        </p:txBody>
      </p:sp>
    </p:spTree>
    <p:extLst>
      <p:ext uri="{BB962C8B-B14F-4D97-AF65-F5344CB8AC3E}">
        <p14:creationId xmlns:p14="http://schemas.microsoft.com/office/powerpoint/2010/main" val="898591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428460-E720-3E5B-7818-EF6052CF86B3}"/>
              </a:ext>
            </a:extLst>
          </p:cNvPr>
          <p:cNvSpPr txBox="1"/>
          <p:nvPr/>
        </p:nvSpPr>
        <p:spPr>
          <a:xfrm>
            <a:off x="317089" y="1313183"/>
            <a:ext cx="113912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1 - </a:t>
            </a:r>
            <a:r>
              <a:rPr lang="pt-BR" sz="3200" dirty="0" err="1"/>
              <a:t>Tags</a:t>
            </a:r>
            <a:r>
              <a:rPr lang="pt-BR" sz="3200" dirty="0"/>
              <a:t> de Cabeçalho (&lt;header&gt;)</a:t>
            </a:r>
          </a:p>
          <a:p>
            <a:endParaRPr lang="pt-BR" sz="3200" dirty="0"/>
          </a:p>
          <a:p>
            <a:r>
              <a:rPr lang="pt-BR" sz="3200" dirty="0"/>
              <a:t>Entendendo a função:</a:t>
            </a:r>
          </a:p>
          <a:p>
            <a:r>
              <a:rPr lang="pt-BR" sz="3200" dirty="0"/>
              <a:t>Os elementos de cabeçalho (&lt;header&gt;) são usados para representar o cabeçalho de um documento ou de uma seção.</a:t>
            </a:r>
          </a:p>
          <a:p>
            <a:endParaRPr lang="pt-BR" sz="3200" dirty="0"/>
          </a:p>
          <a:p>
            <a:r>
              <a:rPr lang="pt-BR" sz="3200" dirty="0"/>
              <a:t>&lt;header&gt;</a:t>
            </a:r>
          </a:p>
          <a:p>
            <a:r>
              <a:rPr lang="pt-BR" sz="3200" dirty="0"/>
              <a:t>    &lt;!-- Conteúdo do cabeçalho aqui --&gt;</a:t>
            </a:r>
          </a:p>
          <a:p>
            <a:r>
              <a:rPr lang="pt-BR" sz="3200" dirty="0"/>
              <a:t>&lt;/header&gt;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93077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317089" y="1273956"/>
            <a:ext cx="113415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  <a:p>
            <a:endParaRPr lang="pt-BR" sz="2800" dirty="0"/>
          </a:p>
          <a:p>
            <a:r>
              <a:rPr lang="pt-BR" sz="2800" dirty="0"/>
              <a:t>&lt;header&gt;</a:t>
            </a:r>
          </a:p>
          <a:p>
            <a:r>
              <a:rPr lang="pt-BR" sz="2800" dirty="0"/>
              <a:t>    &lt;h1&gt;Meu Site Incrível&lt;/h1&gt;</a:t>
            </a:r>
          </a:p>
          <a:p>
            <a:r>
              <a:rPr lang="pt-BR" sz="2800" dirty="0"/>
              <a:t>    &lt;</a:t>
            </a:r>
            <a:r>
              <a:rPr lang="pt-BR" sz="2800" dirty="0" err="1"/>
              <a:t>nav</a:t>
            </a:r>
            <a:r>
              <a:rPr lang="pt-BR" sz="2800" dirty="0"/>
              <a:t>&gt;</a:t>
            </a:r>
          </a:p>
          <a:p>
            <a:r>
              <a:rPr lang="pt-BR" sz="2800" dirty="0"/>
              <a:t>        &lt;</a:t>
            </a:r>
            <a:r>
              <a:rPr lang="pt-BR" sz="2800" dirty="0" err="1"/>
              <a:t>ul</a:t>
            </a:r>
            <a:r>
              <a:rPr lang="pt-BR" sz="2800" dirty="0"/>
              <a:t>&gt;</a:t>
            </a:r>
          </a:p>
          <a:p>
            <a:r>
              <a:rPr lang="pt-BR" sz="2800" dirty="0"/>
              <a:t>            &lt;li&gt;&lt;a </a:t>
            </a:r>
            <a:r>
              <a:rPr lang="pt-BR" sz="2800" dirty="0" err="1"/>
              <a:t>href</a:t>
            </a:r>
            <a:r>
              <a:rPr lang="pt-BR" sz="2800" dirty="0"/>
              <a:t>="#"&gt;Página Inicial&lt;/a&gt;&lt;/li&gt;</a:t>
            </a:r>
          </a:p>
          <a:p>
            <a:r>
              <a:rPr lang="pt-BR" sz="2800" dirty="0"/>
              <a:t>            &lt;li&gt;&lt;a </a:t>
            </a:r>
            <a:r>
              <a:rPr lang="pt-BR" sz="2800" dirty="0" err="1"/>
              <a:t>href</a:t>
            </a:r>
            <a:r>
              <a:rPr lang="pt-BR" sz="2800" dirty="0"/>
              <a:t>="#"&gt;Sobre&lt;/a&gt;&lt;/li&gt;</a:t>
            </a:r>
          </a:p>
          <a:p>
            <a:r>
              <a:rPr lang="pt-BR" sz="2800" dirty="0"/>
              <a:t>            &lt;li&gt;&lt;a </a:t>
            </a:r>
            <a:r>
              <a:rPr lang="pt-BR" sz="2800" dirty="0" err="1"/>
              <a:t>href</a:t>
            </a:r>
            <a:r>
              <a:rPr lang="pt-BR" sz="2800" dirty="0"/>
              <a:t>="#"&gt;Contato&lt;/a&gt;&lt;/li&gt;</a:t>
            </a:r>
          </a:p>
          <a:p>
            <a:r>
              <a:rPr lang="pt-BR" sz="2800" dirty="0"/>
              <a:t>        &lt;/</a:t>
            </a:r>
            <a:r>
              <a:rPr lang="pt-BR" sz="2800" dirty="0" err="1"/>
              <a:t>ul</a:t>
            </a:r>
            <a:r>
              <a:rPr lang="pt-BR" sz="2800" dirty="0"/>
              <a:t>&gt;</a:t>
            </a:r>
          </a:p>
          <a:p>
            <a:r>
              <a:rPr lang="pt-BR" sz="2800" dirty="0"/>
              <a:t>    &lt;/</a:t>
            </a:r>
            <a:r>
              <a:rPr lang="pt-BR" sz="2800" dirty="0" err="1"/>
              <a:t>nav</a:t>
            </a:r>
            <a:r>
              <a:rPr lang="pt-BR" sz="2800" dirty="0"/>
              <a:t>&gt;</a:t>
            </a:r>
          </a:p>
          <a:p>
            <a:r>
              <a:rPr lang="pt-BR" sz="2800" dirty="0"/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559527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428460-E720-3E5B-7818-EF6052CF86B3}"/>
              </a:ext>
            </a:extLst>
          </p:cNvPr>
          <p:cNvSpPr txBox="1"/>
          <p:nvPr/>
        </p:nvSpPr>
        <p:spPr>
          <a:xfrm>
            <a:off x="317089" y="1313183"/>
            <a:ext cx="113912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2- Títulos (&lt;h1&gt;, &lt;h2&gt;, &lt;h3&gt;, etc.)</a:t>
            </a:r>
          </a:p>
          <a:p>
            <a:endParaRPr lang="pt-BR" sz="3200" dirty="0"/>
          </a:p>
          <a:p>
            <a:r>
              <a:rPr lang="pt-BR" sz="3200" dirty="0"/>
              <a:t>Entendendo a função:</a:t>
            </a:r>
          </a:p>
          <a:p>
            <a:r>
              <a:rPr lang="pt-BR" sz="3200" dirty="0"/>
              <a:t>Os elementos de título (&lt;h1&gt;, &lt;h2&gt;, &lt;h3&gt;, etc.) são usados para definir cabeçalhos de seção com diferentes níveis de importância.</a:t>
            </a:r>
          </a:p>
          <a:p>
            <a:endParaRPr lang="pt-BR" sz="3200" dirty="0"/>
          </a:p>
          <a:p>
            <a:r>
              <a:rPr lang="pt-BR" sz="3200" dirty="0"/>
              <a:t>&lt;h1&gt;Título de Nível 1&lt;/h1&gt;</a:t>
            </a:r>
          </a:p>
          <a:p>
            <a:r>
              <a:rPr lang="pt-BR" sz="3200" dirty="0"/>
              <a:t>&lt;h2&gt;Título de Nível 2&lt;/h2&gt;</a:t>
            </a:r>
          </a:p>
          <a:p>
            <a:r>
              <a:rPr lang="pt-BR" sz="3200" dirty="0"/>
              <a:t>&lt;h3&gt;Título de Nível 3&lt;/h3&gt;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0723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317089" y="1273956"/>
            <a:ext cx="113415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  <a:p>
            <a:endParaRPr lang="pt-BR" sz="2800" dirty="0"/>
          </a:p>
          <a:p>
            <a:r>
              <a:rPr lang="pt-BR" sz="2800" dirty="0"/>
              <a:t>&lt;h1&gt;Artigos Recentes&lt;/h1&gt;</a:t>
            </a:r>
          </a:p>
          <a:p>
            <a:r>
              <a:rPr lang="pt-BR" sz="2800" dirty="0"/>
              <a:t>&lt;h2&gt;Novidades no Mundo da Tecnologia&lt;/h2&gt;</a:t>
            </a:r>
          </a:p>
          <a:p>
            <a:r>
              <a:rPr lang="pt-BR" sz="2800" dirty="0"/>
              <a:t>&lt;h3&gt;Como Aprender Programação em 30 Dias&lt;/h3&gt;</a:t>
            </a:r>
          </a:p>
        </p:txBody>
      </p:sp>
    </p:spTree>
    <p:extLst>
      <p:ext uri="{BB962C8B-B14F-4D97-AF65-F5344CB8AC3E}">
        <p14:creationId xmlns:p14="http://schemas.microsoft.com/office/powerpoint/2010/main" val="3042452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428460-E720-3E5B-7818-EF6052CF86B3}"/>
              </a:ext>
            </a:extLst>
          </p:cNvPr>
          <p:cNvSpPr txBox="1"/>
          <p:nvPr/>
        </p:nvSpPr>
        <p:spPr>
          <a:xfrm>
            <a:off x="317089" y="1313183"/>
            <a:ext cx="1139120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3 - Parágrafos (&lt;p&gt;)</a:t>
            </a:r>
          </a:p>
          <a:p>
            <a:endParaRPr lang="pt-BR" sz="3200" dirty="0"/>
          </a:p>
          <a:p>
            <a:r>
              <a:rPr lang="pt-BR" sz="3200" dirty="0"/>
              <a:t>Entendendo a função:</a:t>
            </a:r>
          </a:p>
          <a:p>
            <a:r>
              <a:rPr lang="pt-BR" sz="3200" dirty="0"/>
              <a:t>Os elementos de parágrafo (&lt;p&gt;) são usados para representar parágrafos de texto.</a:t>
            </a:r>
          </a:p>
          <a:p>
            <a:endParaRPr lang="pt-BR" sz="3200" dirty="0"/>
          </a:p>
          <a:p>
            <a:r>
              <a:rPr lang="pt-BR" sz="3200" dirty="0"/>
              <a:t>&lt;p&gt;Este é um parágrafo de texto.&lt;/p&gt;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00643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317089" y="1273956"/>
            <a:ext cx="113415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  <a:p>
            <a:endParaRPr lang="pt-BR" sz="2800" dirty="0"/>
          </a:p>
          <a:p>
            <a:r>
              <a:rPr lang="pt-BR" sz="2800" dirty="0"/>
              <a:t>&lt;p&gt;Bem-vindo ao nosso site. Aqui você encontrará informações úteis sobre tecnologia e desenvolvimento web.&lt;/p&gt;</a:t>
            </a:r>
          </a:p>
        </p:txBody>
      </p:sp>
    </p:spTree>
    <p:extLst>
      <p:ext uri="{BB962C8B-B14F-4D97-AF65-F5344CB8AC3E}">
        <p14:creationId xmlns:p14="http://schemas.microsoft.com/office/powerpoint/2010/main" val="568448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200" b="1" i="1" dirty="0"/>
              <a:t>5.2. </a:t>
            </a:r>
            <a:r>
              <a:rPr lang="pt-BR" sz="4200" b="1" i="1" dirty="0" err="1"/>
              <a:t>Tags</a:t>
            </a:r>
            <a:r>
              <a:rPr lang="pt-BR" sz="4200" b="1" i="1" dirty="0"/>
              <a:t> de cabeçalho, títulos e parágrafos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48AF977-0812-0E2A-E407-E217501DAB65}"/>
              </a:ext>
            </a:extLst>
          </p:cNvPr>
          <p:cNvSpPr txBox="1"/>
          <p:nvPr/>
        </p:nvSpPr>
        <p:spPr>
          <a:xfrm>
            <a:off x="294861" y="1170792"/>
            <a:ext cx="1134386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i="1" dirty="0"/>
              <a:t>Exercício Combinado:</a:t>
            </a:r>
          </a:p>
          <a:p>
            <a:endParaRPr lang="pt-BR" sz="3000" dirty="0"/>
          </a:p>
          <a:p>
            <a:r>
              <a:rPr lang="pt-BR" sz="3000" dirty="0"/>
              <a:t>Desenvolva uma página da web simples:</a:t>
            </a:r>
          </a:p>
          <a:p>
            <a:endParaRPr lang="pt-BR" sz="3000" dirty="0"/>
          </a:p>
          <a:p>
            <a:pPr marL="514350" indent="-514350">
              <a:buAutoNum type="alphaLcParenR"/>
            </a:pPr>
            <a:r>
              <a:rPr lang="pt-BR" sz="3000" dirty="0"/>
              <a:t>- Crie um cabeçalho com o título "Minha Página Inicial" e um menu de navegação com links para "Sobre", "Produtos" e "Contato".</a:t>
            </a:r>
          </a:p>
          <a:p>
            <a:endParaRPr lang="pt-BR" sz="3000" dirty="0"/>
          </a:p>
          <a:p>
            <a:r>
              <a:rPr lang="pt-BR" sz="3000" dirty="0"/>
              <a:t>b) - Adicione um título de nível 1 com o texto "Bem-vindo ao Meu Site".</a:t>
            </a:r>
          </a:p>
          <a:p>
            <a:endParaRPr lang="pt-BR" sz="3000" dirty="0"/>
          </a:p>
          <a:p>
            <a:r>
              <a:rPr lang="pt-BR" sz="3000" dirty="0"/>
              <a:t>c) - Escreva um parágrafo descrevendo brevemente o propósito do seu site ou negócio.</a:t>
            </a:r>
          </a:p>
        </p:txBody>
      </p:sp>
    </p:spTree>
    <p:extLst>
      <p:ext uri="{BB962C8B-B14F-4D97-AF65-F5344CB8AC3E}">
        <p14:creationId xmlns:p14="http://schemas.microsoft.com/office/powerpoint/2010/main" val="852217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569168" y="1124253"/>
            <a:ext cx="1219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 Estrutura de Páginas Web</a:t>
            </a:r>
          </a:p>
          <a:p>
            <a:endParaRPr lang="pt-BR" sz="2600" dirty="0"/>
          </a:p>
          <a:p>
            <a:r>
              <a:rPr lang="pt-BR" sz="2600" dirty="0"/>
              <a:t>5.1. Estrutura de um documento HTML</a:t>
            </a:r>
          </a:p>
          <a:p>
            <a:r>
              <a:rPr lang="pt-BR" sz="2600" dirty="0"/>
              <a:t>5.2. </a:t>
            </a:r>
            <a:r>
              <a:rPr lang="pt-BR" sz="2600" dirty="0" err="1"/>
              <a:t>Tags</a:t>
            </a:r>
            <a:r>
              <a:rPr lang="pt-BR" sz="2600" dirty="0"/>
              <a:t> de cabeçalho, títulos e parágrafos</a:t>
            </a:r>
          </a:p>
          <a:p>
            <a:r>
              <a:rPr lang="pt-BR" sz="2600" dirty="0"/>
              <a:t>5.3. </a:t>
            </a:r>
            <a:r>
              <a:rPr lang="pt-BR" sz="2600" dirty="0" err="1"/>
              <a:t>Tags</a:t>
            </a:r>
            <a:r>
              <a:rPr lang="pt-BR" sz="2600" dirty="0"/>
              <a:t> de lista, tabelas e imagens</a:t>
            </a:r>
          </a:p>
          <a:p>
            <a:r>
              <a:rPr lang="pt-BR" sz="2600" dirty="0"/>
              <a:t>5.4. Semântica em documentos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 rad="127000">
              <a:schemeClr val="accent1">
                <a:alpha val="6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96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425244" y="1255572"/>
            <a:ext cx="113415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Vamos continuar com o passo a passo para as </a:t>
            </a:r>
            <a:r>
              <a:rPr lang="pt-BR" sz="3200" dirty="0" err="1"/>
              <a:t>tags</a:t>
            </a:r>
            <a:r>
              <a:rPr lang="pt-BR" sz="3200" dirty="0"/>
              <a:t> de lista, tabelas e imagens em HTML:</a:t>
            </a:r>
          </a:p>
          <a:p>
            <a:endParaRPr lang="pt-BR" sz="3200" dirty="0"/>
          </a:p>
          <a:p>
            <a:r>
              <a:rPr lang="pt-BR" sz="3200" dirty="0" err="1"/>
              <a:t>Tags</a:t>
            </a:r>
            <a:r>
              <a:rPr lang="pt-BR" sz="3200" dirty="0"/>
              <a:t> de Lista (&lt;</a:t>
            </a:r>
            <a:r>
              <a:rPr lang="pt-BR" sz="3200" dirty="0" err="1"/>
              <a:t>ul</a:t>
            </a:r>
            <a:r>
              <a:rPr lang="pt-BR" sz="3200" dirty="0"/>
              <a:t>&gt; e &lt;</a:t>
            </a:r>
            <a:r>
              <a:rPr lang="pt-BR" sz="3200" dirty="0" err="1"/>
              <a:t>ol</a:t>
            </a:r>
            <a:r>
              <a:rPr lang="pt-BR" sz="3200" dirty="0"/>
              <a:t>&gt;)</a:t>
            </a:r>
          </a:p>
          <a:p>
            <a:endParaRPr lang="pt-BR" sz="3200" dirty="0"/>
          </a:p>
          <a:p>
            <a:r>
              <a:rPr lang="pt-BR" sz="3200" dirty="0"/>
              <a:t>1 - Entendendo a função:</a:t>
            </a:r>
          </a:p>
          <a:p>
            <a:endParaRPr lang="pt-BR" sz="3200" dirty="0"/>
          </a:p>
          <a:p>
            <a:r>
              <a:rPr lang="pt-BR" sz="3200" dirty="0"/>
              <a:t>As </a:t>
            </a:r>
            <a:r>
              <a:rPr lang="pt-BR" sz="3200" dirty="0" err="1"/>
              <a:t>tags</a:t>
            </a:r>
            <a:r>
              <a:rPr lang="pt-BR" sz="3200" dirty="0"/>
              <a:t> de lista (&lt;</a:t>
            </a:r>
            <a:r>
              <a:rPr lang="pt-BR" sz="3200" dirty="0" err="1"/>
              <a:t>ul</a:t>
            </a:r>
            <a:r>
              <a:rPr lang="pt-BR" sz="3200" dirty="0"/>
              <a:t>&gt; para listas não ordenadas e &lt;</a:t>
            </a:r>
            <a:r>
              <a:rPr lang="pt-BR" sz="3200" dirty="0" err="1"/>
              <a:t>ol</a:t>
            </a:r>
            <a:r>
              <a:rPr lang="pt-BR" sz="3200" dirty="0"/>
              <a:t>&gt; para listas ordenadas) são usadas para organizar itens em uma lista.</a:t>
            </a:r>
          </a:p>
        </p:txBody>
      </p:sp>
    </p:spTree>
    <p:extLst>
      <p:ext uri="{BB962C8B-B14F-4D97-AF65-F5344CB8AC3E}">
        <p14:creationId xmlns:p14="http://schemas.microsoft.com/office/powerpoint/2010/main" val="3697043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425244" y="1255572"/>
            <a:ext cx="1134151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Sintaxe:</a:t>
            </a:r>
          </a:p>
          <a:p>
            <a:endParaRPr lang="pt-BR" sz="2400" dirty="0"/>
          </a:p>
          <a:p>
            <a:r>
              <a:rPr lang="it-IT" sz="2400" dirty="0"/>
              <a:t>&lt;ul&gt;</a:t>
            </a:r>
          </a:p>
          <a:p>
            <a:r>
              <a:rPr lang="it-IT" sz="2400" dirty="0"/>
              <a:t>    &lt;li&gt;Item 1&lt;/li&gt;</a:t>
            </a:r>
          </a:p>
          <a:p>
            <a:r>
              <a:rPr lang="it-IT" sz="2400" dirty="0"/>
              <a:t>    &lt;li&gt;Item 2&lt;/li&gt;</a:t>
            </a:r>
          </a:p>
          <a:p>
            <a:r>
              <a:rPr lang="it-IT" sz="2400" dirty="0"/>
              <a:t>    &lt;li&gt;Item 3&lt;/li&gt;</a:t>
            </a:r>
          </a:p>
          <a:p>
            <a:r>
              <a:rPr lang="it-IT" sz="2400" dirty="0"/>
              <a:t>&lt;/ul&gt;</a:t>
            </a:r>
          </a:p>
          <a:p>
            <a:endParaRPr lang="it-IT" sz="2400" dirty="0"/>
          </a:p>
          <a:p>
            <a:r>
              <a:rPr lang="it-IT" sz="2400" dirty="0"/>
              <a:t>&lt;ol&gt;</a:t>
            </a:r>
          </a:p>
          <a:p>
            <a:r>
              <a:rPr lang="it-IT" sz="2400" dirty="0"/>
              <a:t>    &lt;li&gt;Item 1&lt;/li&gt;</a:t>
            </a:r>
          </a:p>
          <a:p>
            <a:r>
              <a:rPr lang="it-IT" sz="2400" dirty="0"/>
              <a:t>    &lt;li&gt;Item 2&lt;/li&gt;</a:t>
            </a:r>
          </a:p>
          <a:p>
            <a:r>
              <a:rPr lang="it-IT" sz="2400" dirty="0"/>
              <a:t>    &lt;li&gt;Item 3&lt;/li&gt;</a:t>
            </a:r>
          </a:p>
          <a:p>
            <a:r>
              <a:rPr lang="it-IT" sz="2400" dirty="0"/>
              <a:t>&lt;/ol&gt;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9478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317089" y="1090506"/>
            <a:ext cx="113415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  <a:p>
            <a:endParaRPr lang="pt-BR" sz="2400" dirty="0"/>
          </a:p>
          <a:p>
            <a:r>
              <a:rPr lang="pt-BR" sz="2400" dirty="0"/>
              <a:t>&lt;h2&gt;Lista de Compras&lt;/h2&gt;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r>
              <a:rPr lang="pt-BR" sz="2400" dirty="0"/>
              <a:t>    &lt;li&gt;Maçãs&lt;/li&gt;</a:t>
            </a:r>
          </a:p>
          <a:p>
            <a:r>
              <a:rPr lang="pt-BR" sz="2400" dirty="0"/>
              <a:t>    &lt;li&gt;Bananas&lt;/li&gt;</a:t>
            </a:r>
          </a:p>
          <a:p>
            <a:r>
              <a:rPr lang="pt-BR" sz="2400" dirty="0"/>
              <a:t>    &lt;li&gt;Laranjas&lt;/li&gt;</a:t>
            </a:r>
          </a:p>
          <a:p>
            <a:r>
              <a:rPr lang="pt-BR" sz="2400" dirty="0"/>
              <a:t>&lt;/</a:t>
            </a:r>
            <a:r>
              <a:rPr lang="pt-BR" sz="2400" dirty="0" err="1"/>
              <a:t>ul</a:t>
            </a:r>
            <a:r>
              <a:rPr lang="pt-BR" sz="2400" dirty="0"/>
              <a:t>&gt;</a:t>
            </a:r>
          </a:p>
          <a:p>
            <a:endParaRPr lang="pt-BR" sz="2400" dirty="0"/>
          </a:p>
          <a:p>
            <a:r>
              <a:rPr lang="pt-BR" sz="2400" dirty="0"/>
              <a:t>&lt;h2&gt;Passos para Fazer Café&lt;/h2&gt;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  <a:p>
            <a:r>
              <a:rPr lang="pt-BR" sz="2400" dirty="0"/>
              <a:t>    &lt;li&gt;Ferver água&lt;/li&gt;</a:t>
            </a:r>
          </a:p>
          <a:p>
            <a:r>
              <a:rPr lang="pt-BR" sz="2400" dirty="0"/>
              <a:t>    &lt;li&gt;Moer o café&lt;/li&gt;</a:t>
            </a:r>
          </a:p>
          <a:p>
            <a:r>
              <a:rPr lang="pt-BR" sz="2400" dirty="0"/>
              <a:t>    &lt;li&gt;Preparar o café&lt;/li&gt;</a:t>
            </a:r>
          </a:p>
          <a:p>
            <a:r>
              <a:rPr lang="pt-BR" sz="2400" dirty="0"/>
              <a:t>&lt;/</a:t>
            </a:r>
            <a:r>
              <a:rPr lang="pt-BR" sz="2400" dirty="0" err="1"/>
              <a:t>ol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757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317089" y="1255572"/>
            <a:ext cx="113415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Tabelas (&lt;</a:t>
            </a:r>
            <a:r>
              <a:rPr lang="pt-BR" sz="3200" dirty="0" err="1"/>
              <a:t>table</a:t>
            </a:r>
            <a:r>
              <a:rPr lang="pt-BR" sz="3200" dirty="0"/>
              <a:t>&gt;, &lt;</a:t>
            </a:r>
            <a:r>
              <a:rPr lang="pt-BR" sz="3200" dirty="0" err="1"/>
              <a:t>tr</a:t>
            </a:r>
            <a:r>
              <a:rPr lang="pt-BR" sz="3200" dirty="0"/>
              <a:t>&gt;, &lt;</a:t>
            </a:r>
            <a:r>
              <a:rPr lang="pt-BR" sz="3200" dirty="0" err="1"/>
              <a:t>td</a:t>
            </a:r>
            <a:r>
              <a:rPr lang="pt-BR" sz="3200" dirty="0"/>
              <a:t>&gt;, &lt;</a:t>
            </a:r>
            <a:r>
              <a:rPr lang="pt-BR" sz="3200" dirty="0" err="1"/>
              <a:t>th</a:t>
            </a:r>
            <a:r>
              <a:rPr lang="pt-BR" sz="3200" dirty="0"/>
              <a:t>&gt;)</a:t>
            </a:r>
          </a:p>
          <a:p>
            <a:endParaRPr lang="pt-BR" sz="3200" dirty="0"/>
          </a:p>
          <a:p>
            <a:r>
              <a:rPr lang="pt-BR" sz="3200" dirty="0"/>
              <a:t>Entendendo a função:</a:t>
            </a:r>
          </a:p>
          <a:p>
            <a:endParaRPr lang="pt-BR" sz="3200" dirty="0"/>
          </a:p>
          <a:p>
            <a:r>
              <a:rPr lang="pt-BR" sz="3200" dirty="0"/>
              <a:t>As </a:t>
            </a:r>
            <a:r>
              <a:rPr lang="pt-BR" sz="3200" dirty="0" err="1"/>
              <a:t>tags</a:t>
            </a:r>
            <a:r>
              <a:rPr lang="pt-BR" sz="3200" dirty="0"/>
              <a:t> de tabela (&lt;</a:t>
            </a:r>
            <a:r>
              <a:rPr lang="pt-BR" sz="3200" dirty="0" err="1"/>
              <a:t>table</a:t>
            </a:r>
            <a:r>
              <a:rPr lang="pt-BR" sz="3200" dirty="0"/>
              <a:t>&gt; para a tabela em si, &lt;</a:t>
            </a:r>
            <a:r>
              <a:rPr lang="pt-BR" sz="3200" dirty="0" err="1"/>
              <a:t>tr</a:t>
            </a:r>
            <a:r>
              <a:rPr lang="pt-BR" sz="3200" dirty="0"/>
              <a:t>&gt; para as linhas, &lt;</a:t>
            </a:r>
            <a:r>
              <a:rPr lang="pt-BR" sz="3200" dirty="0" err="1"/>
              <a:t>td</a:t>
            </a:r>
            <a:r>
              <a:rPr lang="pt-BR" sz="3200" dirty="0"/>
              <a:t>&gt; para as células normais e &lt;</a:t>
            </a:r>
            <a:r>
              <a:rPr lang="pt-BR" sz="3200" dirty="0" err="1"/>
              <a:t>th</a:t>
            </a:r>
            <a:r>
              <a:rPr lang="pt-BR" sz="3200" dirty="0"/>
              <a:t>&gt; para as células de cabeçalho) são usadas para exibir dados em formato tabular.</a:t>
            </a:r>
          </a:p>
        </p:txBody>
      </p:sp>
    </p:spTree>
    <p:extLst>
      <p:ext uri="{BB962C8B-B14F-4D97-AF65-F5344CB8AC3E}">
        <p14:creationId xmlns:p14="http://schemas.microsoft.com/office/powerpoint/2010/main" val="2761504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161728" y="1255572"/>
            <a:ext cx="113415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Sintaxe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&lt;table&gt;</a:t>
            </a:r>
          </a:p>
          <a:p>
            <a:r>
              <a:rPr lang="en-US" sz="2800" dirty="0"/>
              <a:t>    &lt;tr&gt;</a:t>
            </a:r>
          </a:p>
          <a:p>
            <a:r>
              <a:rPr lang="en-US" sz="2800" dirty="0"/>
              <a:t>        &lt;</a:t>
            </a:r>
            <a:r>
              <a:rPr lang="en-US" sz="2800" dirty="0" err="1"/>
              <a:t>th</a:t>
            </a:r>
            <a:r>
              <a:rPr lang="en-US" sz="2800" dirty="0"/>
              <a:t>&gt;</a:t>
            </a:r>
            <a:r>
              <a:rPr lang="en-US" sz="2800" dirty="0" err="1"/>
              <a:t>Cabeçalho</a:t>
            </a:r>
            <a:r>
              <a:rPr lang="en-US" sz="2800" dirty="0"/>
              <a:t> 1&lt;/</a:t>
            </a:r>
            <a:r>
              <a:rPr lang="en-US" sz="2800" dirty="0" err="1"/>
              <a:t>th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&lt;</a:t>
            </a:r>
            <a:r>
              <a:rPr lang="en-US" sz="2800" dirty="0" err="1"/>
              <a:t>th</a:t>
            </a:r>
            <a:r>
              <a:rPr lang="en-US" sz="2800" dirty="0"/>
              <a:t>&gt;</a:t>
            </a:r>
            <a:r>
              <a:rPr lang="en-US" sz="2800" dirty="0" err="1"/>
              <a:t>Cabeçalho</a:t>
            </a:r>
            <a:r>
              <a:rPr lang="en-US" sz="2800" dirty="0"/>
              <a:t> 2&lt;/</a:t>
            </a:r>
            <a:r>
              <a:rPr lang="en-US" sz="2800" dirty="0" err="1"/>
              <a:t>th</a:t>
            </a:r>
            <a:r>
              <a:rPr lang="en-US" sz="2800" dirty="0"/>
              <a:t>&gt;</a:t>
            </a:r>
          </a:p>
          <a:p>
            <a:r>
              <a:rPr lang="en-US" sz="2800" dirty="0"/>
              <a:t>    &lt;/tr&gt;</a:t>
            </a:r>
          </a:p>
          <a:p>
            <a:r>
              <a:rPr lang="en-US" sz="2800" dirty="0"/>
              <a:t>    &lt;tr&gt;</a:t>
            </a:r>
          </a:p>
          <a:p>
            <a:r>
              <a:rPr lang="en-US" sz="2800" dirty="0"/>
              <a:t>        &lt;td&gt;Dado 1&lt;/td&gt;</a:t>
            </a:r>
          </a:p>
          <a:p>
            <a:r>
              <a:rPr lang="en-US" sz="2800" dirty="0"/>
              <a:t>        &lt;td&gt;Dado 2&lt;/td&gt;</a:t>
            </a:r>
          </a:p>
          <a:p>
            <a:r>
              <a:rPr lang="en-US" sz="2800" dirty="0"/>
              <a:t>    &lt;/tr&gt;</a:t>
            </a:r>
          </a:p>
          <a:p>
            <a:r>
              <a:rPr lang="en-US" sz="2800" dirty="0"/>
              <a:t>&lt;/table&gt;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7422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161728" y="1047681"/>
            <a:ext cx="113415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r>
              <a:rPr lang="en-US" sz="2400" dirty="0"/>
              <a:t>&lt;table&gt;</a:t>
            </a:r>
          </a:p>
          <a:p>
            <a:r>
              <a:rPr lang="en-US" sz="2400" dirty="0"/>
              <a:t>    &lt;tr&gt;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th</a:t>
            </a:r>
            <a:r>
              <a:rPr lang="en-US" sz="2400" dirty="0"/>
              <a:t>&gt;Nome&lt;/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Idade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&lt;/tr&gt;</a:t>
            </a:r>
          </a:p>
          <a:p>
            <a:r>
              <a:rPr lang="en-US" sz="2400" dirty="0"/>
              <a:t>    &lt;tr&gt;</a:t>
            </a:r>
          </a:p>
          <a:p>
            <a:r>
              <a:rPr lang="en-US" sz="2400" dirty="0"/>
              <a:t>        &lt;td&gt;João&lt;/td&gt;</a:t>
            </a:r>
          </a:p>
          <a:p>
            <a:r>
              <a:rPr lang="en-US" sz="2400" dirty="0"/>
              <a:t>        &lt;td&gt;30&lt;/td&gt;</a:t>
            </a:r>
          </a:p>
          <a:p>
            <a:r>
              <a:rPr lang="en-US" sz="2400" dirty="0"/>
              <a:t>    &lt;/tr&gt;</a:t>
            </a:r>
          </a:p>
          <a:p>
            <a:r>
              <a:rPr lang="en-US" sz="2400" dirty="0"/>
              <a:t>    &lt;tr&gt;</a:t>
            </a:r>
          </a:p>
          <a:p>
            <a:r>
              <a:rPr lang="en-US" sz="2400" dirty="0"/>
              <a:t>        &lt;td&gt;Maria&lt;/td&gt;</a:t>
            </a:r>
          </a:p>
          <a:p>
            <a:r>
              <a:rPr lang="en-US" sz="2400" dirty="0"/>
              <a:t>        &lt;td&gt;25&lt;/td&gt;</a:t>
            </a:r>
          </a:p>
          <a:p>
            <a:r>
              <a:rPr lang="en-US" sz="2400" dirty="0"/>
              <a:t>    &lt;/tr&gt;</a:t>
            </a:r>
          </a:p>
          <a:p>
            <a:r>
              <a:rPr lang="en-US" sz="2400" dirty="0"/>
              <a:t>&lt;/table&gt;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7386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201057" y="1365532"/>
            <a:ext cx="113415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Tags</a:t>
            </a:r>
            <a:r>
              <a:rPr lang="pt-BR" sz="2400" dirty="0"/>
              <a:t> de Imagens (&lt;</a:t>
            </a:r>
            <a:r>
              <a:rPr lang="pt-BR" sz="2400" dirty="0" err="1"/>
              <a:t>img</a:t>
            </a:r>
            <a:r>
              <a:rPr lang="pt-BR" sz="2400" dirty="0"/>
              <a:t>&gt;)</a:t>
            </a:r>
          </a:p>
          <a:p>
            <a:endParaRPr lang="pt-BR" sz="2400" dirty="0"/>
          </a:p>
          <a:p>
            <a:r>
              <a:rPr lang="pt-BR" sz="2400" dirty="0"/>
              <a:t>Entendendo a função:</a:t>
            </a:r>
          </a:p>
          <a:p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img</a:t>
            </a:r>
            <a:r>
              <a:rPr lang="pt-BR" sz="2400" dirty="0"/>
              <a:t>&gt; é usada para inserir imagens em uma página HTML.</a:t>
            </a:r>
          </a:p>
          <a:p>
            <a:endParaRPr lang="pt-BR" sz="2400" dirty="0"/>
          </a:p>
          <a:p>
            <a:r>
              <a:rPr lang="pt-BR" sz="2400" dirty="0"/>
              <a:t>Sintaxe: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img</a:t>
            </a:r>
            <a:r>
              <a:rPr lang="pt-BR" sz="2400" dirty="0"/>
              <a:t> </a:t>
            </a:r>
            <a:r>
              <a:rPr lang="pt-BR" sz="2400" dirty="0" err="1"/>
              <a:t>src</a:t>
            </a:r>
            <a:r>
              <a:rPr lang="pt-BR" sz="2400" dirty="0"/>
              <a:t>="caminho/para/a/imagem.jpg" </a:t>
            </a:r>
            <a:r>
              <a:rPr lang="pt-BR" sz="2400" dirty="0" err="1"/>
              <a:t>alt</a:t>
            </a:r>
            <a:r>
              <a:rPr lang="pt-BR" sz="2400" dirty="0"/>
              <a:t>="Texto alternativo da imagem"&gt;</a:t>
            </a:r>
          </a:p>
          <a:p>
            <a:endParaRPr lang="pt-BR" sz="2400" dirty="0"/>
          </a:p>
          <a:p>
            <a:r>
              <a:rPr lang="pt-BR" sz="2400" dirty="0"/>
              <a:t>Exemplo: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img</a:t>
            </a:r>
            <a:r>
              <a:rPr lang="pt-BR" sz="2400" dirty="0"/>
              <a:t> </a:t>
            </a:r>
            <a:r>
              <a:rPr lang="pt-BR" sz="2400" dirty="0" err="1"/>
              <a:t>src</a:t>
            </a:r>
            <a:r>
              <a:rPr lang="pt-BR" sz="2400" dirty="0"/>
              <a:t>="logo.png" </a:t>
            </a:r>
            <a:r>
              <a:rPr lang="pt-BR" sz="2400" dirty="0" err="1"/>
              <a:t>alt</a:t>
            </a:r>
            <a:r>
              <a:rPr lang="pt-BR" sz="2400" dirty="0"/>
              <a:t>="Logotipo da Minha Empresa"&gt;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5442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317089" y="3210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5.3. </a:t>
            </a:r>
            <a:r>
              <a:rPr lang="pt-BR" sz="4400" b="1" i="1" dirty="0" err="1"/>
              <a:t>Tags</a:t>
            </a:r>
            <a:r>
              <a:rPr lang="pt-BR" sz="4400" b="1" i="1" dirty="0"/>
              <a:t> de lista, tabelas e imagens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99F4A-08BC-217F-07EC-66000E7CD0E8}"/>
              </a:ext>
            </a:extLst>
          </p:cNvPr>
          <p:cNvSpPr txBox="1"/>
          <p:nvPr/>
        </p:nvSpPr>
        <p:spPr>
          <a:xfrm>
            <a:off x="201057" y="1365532"/>
            <a:ext cx="113415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Exercício de fixação:</a:t>
            </a:r>
          </a:p>
          <a:p>
            <a:endParaRPr lang="pt-BR" sz="2400" dirty="0"/>
          </a:p>
          <a:p>
            <a:r>
              <a:rPr lang="pt-BR" sz="2400" dirty="0"/>
              <a:t>Desenvolva uma página da web: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Crie uma lista ordenada com pelo menos cinco passos para realizar uma tarefa comum (exemplo: "Como Fazer um Sanduíche").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Em seguida, crie uma tabela simples com duas colunas e três linhas para comparar diferentes produtos ou serviços.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Por fim, adicione uma imagem representativa ao final da página, como um logotipo ou uma foto relacionada ao tema da página.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r>
              <a:rPr lang="pt-BR" sz="2400" dirty="0"/>
              <a:t>- Suba para o seu GitHub em Portfólio/Trabalhos em HTML.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703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5.1. Estrutura de um documento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37EFDD-D0F0-9FE1-3AF3-082B6C11B7BB}"/>
              </a:ext>
            </a:extLst>
          </p:cNvPr>
          <p:cNvSpPr txBox="1"/>
          <p:nvPr/>
        </p:nvSpPr>
        <p:spPr>
          <a:xfrm>
            <a:off x="495993" y="1601531"/>
            <a:ext cx="112000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 estrutura básica de um documento HTML é fundamental para qualquer desenvolvedor web. </a:t>
            </a:r>
          </a:p>
          <a:p>
            <a:r>
              <a:rPr lang="pt-BR" sz="2800" dirty="0"/>
              <a:t>O conhecimento e a interpretação de cada </a:t>
            </a:r>
            <a:r>
              <a:rPr lang="pt-BR" sz="2800" dirty="0" err="1"/>
              <a:t>tag</a:t>
            </a:r>
            <a:r>
              <a:rPr lang="pt-BR" sz="2800" dirty="0"/>
              <a:t>, exige muito estudo e dedicação do aluno, uma vez que esse entendimento, leva a uma observação e resolução mais rápida de possíveis erros ou bugs dentro de um código.</a:t>
            </a:r>
          </a:p>
          <a:p>
            <a:endParaRPr lang="pt-BR" sz="2800" dirty="0"/>
          </a:p>
          <a:p>
            <a:r>
              <a:rPr lang="pt-BR" sz="2800" dirty="0"/>
              <a:t>Aqui está um índice sobre cada </a:t>
            </a:r>
            <a:r>
              <a:rPr lang="pt-BR" sz="2800" dirty="0" err="1"/>
              <a:t>tag</a:t>
            </a:r>
            <a:r>
              <a:rPr lang="pt-BR" sz="2800" dirty="0"/>
              <a:t> utilizada na linguagem e para que serve cada uma delas. </a:t>
            </a:r>
          </a:p>
          <a:p>
            <a:endParaRPr lang="pt-BR" sz="2800" dirty="0"/>
          </a:p>
          <a:p>
            <a:r>
              <a:rPr lang="pt-BR" sz="2800" dirty="0"/>
              <a:t>Lembrando que não estão todas as 142 </a:t>
            </a:r>
            <a:r>
              <a:rPr lang="pt-BR" sz="2800" dirty="0" err="1"/>
              <a:t>tags</a:t>
            </a:r>
            <a:r>
              <a:rPr lang="pt-BR" sz="2800" dirty="0"/>
              <a:t>, mas sim, as mais utilizadas.</a:t>
            </a:r>
          </a:p>
        </p:txBody>
      </p:sp>
    </p:spTree>
    <p:extLst>
      <p:ext uri="{BB962C8B-B14F-4D97-AF65-F5344CB8AC3E}">
        <p14:creationId xmlns:p14="http://schemas.microsoft.com/office/powerpoint/2010/main" val="2699198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-&gt; SUPER DICAS PARA APRENDER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BB71B4-79F6-266D-6C3A-DEE1C6CBFB01}"/>
              </a:ext>
            </a:extLst>
          </p:cNvPr>
          <p:cNvSpPr txBox="1"/>
          <p:nvPr/>
        </p:nvSpPr>
        <p:spPr>
          <a:xfrm>
            <a:off x="791496" y="1601531"/>
            <a:ext cx="9758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Crie um documento simples, como por exemplo uma chamado testes.html;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Utilize os exemplos a seguir para testar os códigos e </a:t>
            </a:r>
            <a:r>
              <a:rPr lang="pt-BR" sz="2400" dirty="0" err="1"/>
              <a:t>tags</a:t>
            </a:r>
            <a:r>
              <a:rPr lang="pt-BR" sz="2400" dirty="0"/>
              <a:t> antes colocar no seu projeto final;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Essa lista foi criada para você treinar e exercitar a leitura e entendimento das </a:t>
            </a:r>
            <a:r>
              <a:rPr lang="pt-BR" sz="2400" dirty="0" err="1"/>
              <a:t>tags</a:t>
            </a:r>
            <a:r>
              <a:rPr lang="pt-BR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Lembre-se: faça sempre o seu projeto primeiro, mesmo que seja com um simples esboço;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Verifique os campos a serem utilizados dentro da sua página e aprimore antes de replicar;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Tendo dúvida, você pode utilizar o site </a:t>
            </a:r>
            <a:r>
              <a:rPr lang="pt-BR" sz="2400" dirty="0">
                <a:hlinkClick r:id="rId5"/>
              </a:rPr>
              <a:t>https://www.w3schools.com/html/</a:t>
            </a:r>
            <a:r>
              <a:rPr lang="pt-BR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3514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5.1. Estrutura de um documento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311D2-5348-33BD-D72B-38212DE97ACF}"/>
              </a:ext>
            </a:extLst>
          </p:cNvPr>
          <p:cNvSpPr txBox="1"/>
          <p:nvPr/>
        </p:nvSpPr>
        <p:spPr>
          <a:xfrm>
            <a:off x="495993" y="1428616"/>
            <a:ext cx="1120001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1 - Declaração do tipo de documento (DOCTYPE):</a:t>
            </a:r>
          </a:p>
          <a:p>
            <a:r>
              <a:rPr lang="pt-BR" sz="2600" dirty="0"/>
              <a:t>Comece seu documento HTML com a declaração </a:t>
            </a:r>
            <a:r>
              <a:rPr lang="pt-BR" sz="2600" b="1" i="1" dirty="0"/>
              <a:t>&lt;!DOCTYPE </a:t>
            </a:r>
            <a:r>
              <a:rPr lang="pt-BR" sz="2600" b="1" i="1" dirty="0" err="1"/>
              <a:t>html</a:t>
            </a:r>
            <a:r>
              <a:rPr lang="pt-BR" sz="2600" b="1" i="1" dirty="0"/>
              <a:t>&gt;. </a:t>
            </a:r>
          </a:p>
          <a:p>
            <a:r>
              <a:rPr lang="pt-BR" sz="2600" dirty="0"/>
              <a:t>Isso informa ao navegador que o documento está escrito em HTML5, a versão mais recente da linguagem.</a:t>
            </a:r>
          </a:p>
          <a:p>
            <a:endParaRPr lang="pt-BR" sz="2600" dirty="0"/>
          </a:p>
          <a:p>
            <a:r>
              <a:rPr lang="pt-BR" sz="2600" dirty="0"/>
              <a:t>2 - Elemento </a:t>
            </a:r>
            <a:r>
              <a:rPr lang="pt-BR" sz="2600" b="1" i="1" dirty="0"/>
              <a:t>&lt;</a:t>
            </a:r>
            <a:r>
              <a:rPr lang="pt-BR" sz="2600" b="1" i="1" dirty="0" err="1"/>
              <a:t>html</a:t>
            </a:r>
            <a:r>
              <a:rPr lang="pt-BR" sz="2600" b="1" i="1" dirty="0"/>
              <a:t>&gt;:</a:t>
            </a:r>
          </a:p>
          <a:p>
            <a:r>
              <a:rPr lang="pt-BR" sz="2600" dirty="0"/>
              <a:t>Em seguida, abra e feche o elemento </a:t>
            </a:r>
            <a:r>
              <a:rPr lang="pt-BR" sz="2600" b="1" i="1" dirty="0"/>
              <a:t>&lt;</a:t>
            </a:r>
            <a:r>
              <a:rPr lang="pt-BR" sz="2600" b="1" i="1" dirty="0" err="1"/>
              <a:t>html</a:t>
            </a:r>
            <a:r>
              <a:rPr lang="pt-BR" sz="2600" b="1" i="1" dirty="0"/>
              <a:t>&gt;, </a:t>
            </a:r>
            <a:r>
              <a:rPr lang="pt-BR" sz="2600" dirty="0"/>
              <a:t>que envolve todo o conteúdo da sua página. Este é o elemento raiz do documento.</a:t>
            </a:r>
          </a:p>
          <a:p>
            <a:endParaRPr lang="pt-BR" sz="2600" dirty="0"/>
          </a:p>
          <a:p>
            <a:r>
              <a:rPr lang="pt-BR" sz="2600" dirty="0"/>
              <a:t>3 - Elemento </a:t>
            </a:r>
            <a:r>
              <a:rPr lang="pt-BR" sz="2600" b="1" i="1" dirty="0"/>
              <a:t>&lt;</a:t>
            </a:r>
            <a:r>
              <a:rPr lang="pt-BR" sz="2600" b="1" i="1" dirty="0" err="1"/>
              <a:t>head</a:t>
            </a:r>
            <a:r>
              <a:rPr lang="pt-BR" sz="2600" b="1" i="1" dirty="0"/>
              <a:t>&gt;:</a:t>
            </a:r>
          </a:p>
          <a:p>
            <a:r>
              <a:rPr lang="pt-BR" sz="2600" dirty="0"/>
              <a:t>Dentro do elemento &lt;</a:t>
            </a:r>
            <a:r>
              <a:rPr lang="pt-BR" sz="2600" dirty="0" err="1"/>
              <a:t>html</a:t>
            </a:r>
            <a:r>
              <a:rPr lang="pt-BR" sz="2600" dirty="0"/>
              <a:t>&gt;, crie um elemento &lt;</a:t>
            </a:r>
            <a:r>
              <a:rPr lang="pt-BR" sz="2600" dirty="0" err="1"/>
              <a:t>head</a:t>
            </a:r>
            <a:r>
              <a:rPr lang="pt-BR" sz="2600" dirty="0"/>
              <a:t>&gt;. Aqui você incluirá metadados, como o título da página, links para folhas de estilo CSS, scripts </a:t>
            </a:r>
            <a:r>
              <a:rPr lang="pt-BR" sz="2600" dirty="0" err="1"/>
              <a:t>JavaScript</a:t>
            </a:r>
            <a:r>
              <a:rPr lang="pt-BR" sz="2600" dirty="0"/>
              <a:t> e outras informações importantes sobre o documento.</a:t>
            </a:r>
          </a:p>
        </p:txBody>
      </p:sp>
    </p:spTree>
    <p:extLst>
      <p:ext uri="{BB962C8B-B14F-4D97-AF65-F5344CB8AC3E}">
        <p14:creationId xmlns:p14="http://schemas.microsoft.com/office/powerpoint/2010/main" val="2418977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5.1. Estrutura de um documento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311D2-5348-33BD-D72B-38212DE97ACF}"/>
              </a:ext>
            </a:extLst>
          </p:cNvPr>
          <p:cNvSpPr txBox="1"/>
          <p:nvPr/>
        </p:nvSpPr>
        <p:spPr>
          <a:xfrm>
            <a:off x="495993" y="1408244"/>
            <a:ext cx="1120001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4 - Inclua Parágrafos:</a:t>
            </a:r>
          </a:p>
          <a:p>
            <a:r>
              <a:rPr lang="pt-BR" sz="2600" dirty="0"/>
              <a:t>Adicione pelo menos dois parágrafos </a:t>
            </a:r>
            <a:r>
              <a:rPr lang="pt-BR" sz="2600" b="1" dirty="0"/>
              <a:t>(&lt;p&gt;) </a:t>
            </a:r>
            <a:r>
              <a:rPr lang="pt-BR" sz="2600" dirty="0"/>
              <a:t>de texto dentro do &lt;body&gt;, cada um com um conteúdo diferente.</a:t>
            </a:r>
          </a:p>
          <a:p>
            <a:endParaRPr lang="pt-BR" sz="2600" dirty="0"/>
          </a:p>
          <a:p>
            <a:r>
              <a:rPr lang="pt-BR" sz="2600" dirty="0"/>
              <a:t>5 - Lista Não Ordenada:</a:t>
            </a:r>
          </a:p>
          <a:p>
            <a:r>
              <a:rPr lang="pt-BR" sz="2600" dirty="0"/>
              <a:t>Crie uma lista não ordenada </a:t>
            </a:r>
            <a:r>
              <a:rPr lang="pt-BR" sz="2600" b="1" dirty="0"/>
              <a:t>(&lt;</a:t>
            </a:r>
            <a:r>
              <a:rPr lang="pt-BR" sz="2600" b="1" dirty="0" err="1"/>
              <a:t>ul</a:t>
            </a:r>
            <a:r>
              <a:rPr lang="pt-BR" sz="2600" b="1" dirty="0"/>
              <a:t>&gt;) </a:t>
            </a:r>
            <a:r>
              <a:rPr lang="pt-BR" sz="2600" dirty="0"/>
              <a:t>com pelo menos três itens dentro do </a:t>
            </a:r>
            <a:r>
              <a:rPr lang="pt-BR" sz="2600" b="1" dirty="0"/>
              <a:t>&lt;body&gt;.</a:t>
            </a:r>
          </a:p>
          <a:p>
            <a:endParaRPr lang="pt-BR" sz="2600" dirty="0"/>
          </a:p>
          <a:p>
            <a:r>
              <a:rPr lang="pt-BR" sz="2600" dirty="0"/>
              <a:t>6 - Lista Ordenada:</a:t>
            </a:r>
          </a:p>
          <a:p>
            <a:r>
              <a:rPr lang="pt-BR" sz="2600" dirty="0"/>
              <a:t>Crie uma lista ordenada (</a:t>
            </a:r>
            <a:r>
              <a:rPr lang="pt-BR" sz="2600" b="1" dirty="0"/>
              <a:t>&lt;</a:t>
            </a:r>
            <a:r>
              <a:rPr lang="pt-BR" sz="2600" b="1" dirty="0" err="1"/>
              <a:t>ol</a:t>
            </a:r>
            <a:r>
              <a:rPr lang="pt-BR" sz="2600" b="1" dirty="0"/>
              <a:t>&gt;) </a:t>
            </a:r>
            <a:r>
              <a:rPr lang="pt-BR" sz="2600" dirty="0"/>
              <a:t>com pelo menos três itens dentro do </a:t>
            </a:r>
            <a:r>
              <a:rPr lang="pt-BR" sz="2600" b="1" dirty="0"/>
              <a:t>&lt;body&gt;.</a:t>
            </a:r>
          </a:p>
          <a:p>
            <a:endParaRPr lang="pt-BR" sz="2600" dirty="0"/>
          </a:p>
          <a:p>
            <a:r>
              <a:rPr lang="pt-BR" sz="2600" dirty="0"/>
              <a:t>7 - Adicione Imagens:</a:t>
            </a:r>
          </a:p>
          <a:p>
            <a:r>
              <a:rPr lang="pt-BR" sz="2600" dirty="0"/>
              <a:t>Procure uma imagem online e adicione-a à sua página usando o elemento </a:t>
            </a:r>
            <a:r>
              <a:rPr lang="pt-BR" sz="2600" b="1" dirty="0"/>
              <a:t>&lt;</a:t>
            </a:r>
            <a:r>
              <a:rPr lang="pt-BR" sz="2600" b="1" dirty="0" err="1"/>
              <a:t>img</a:t>
            </a:r>
            <a:r>
              <a:rPr lang="pt-BR" sz="2600" b="1" dirty="0"/>
              <a:t>&gt; </a:t>
            </a:r>
            <a:r>
              <a:rPr lang="pt-BR" sz="2600" dirty="0"/>
              <a:t>dentro do </a:t>
            </a:r>
            <a:r>
              <a:rPr lang="pt-BR" sz="2600" b="1" dirty="0"/>
              <a:t>&lt;body&gt;.</a:t>
            </a:r>
          </a:p>
        </p:txBody>
      </p:sp>
    </p:spTree>
    <p:extLst>
      <p:ext uri="{BB962C8B-B14F-4D97-AF65-F5344CB8AC3E}">
        <p14:creationId xmlns:p14="http://schemas.microsoft.com/office/powerpoint/2010/main" val="1015038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5.1. Estrutura de um documento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311D2-5348-33BD-D72B-38212DE97ACF}"/>
              </a:ext>
            </a:extLst>
          </p:cNvPr>
          <p:cNvSpPr txBox="1"/>
          <p:nvPr/>
        </p:nvSpPr>
        <p:spPr>
          <a:xfrm>
            <a:off x="495993" y="1408244"/>
            <a:ext cx="1120001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8 - Links:</a:t>
            </a:r>
          </a:p>
          <a:p>
            <a:r>
              <a:rPr lang="pt-BR" sz="2600" dirty="0"/>
              <a:t>Crie um link (&lt;a </a:t>
            </a:r>
            <a:r>
              <a:rPr lang="pt-BR" sz="2600" dirty="0" err="1"/>
              <a:t>href</a:t>
            </a:r>
            <a:r>
              <a:rPr lang="pt-BR" sz="2600" dirty="0"/>
              <a:t>=“”&gt;) para um site da sua escolha dentro do &lt;body&gt;. Certifique-se de incluir o atributo </a:t>
            </a:r>
            <a:r>
              <a:rPr lang="pt-BR" sz="2600" dirty="0" err="1"/>
              <a:t>href</a:t>
            </a:r>
            <a:r>
              <a:rPr lang="pt-BR" sz="2600" dirty="0"/>
              <a:t> com o URL do site.</a:t>
            </a:r>
          </a:p>
          <a:p>
            <a:endParaRPr lang="pt-BR" sz="2600" dirty="0"/>
          </a:p>
          <a:p>
            <a:r>
              <a:rPr lang="pt-BR" sz="2600" dirty="0"/>
              <a:t>9 - Comentários:</a:t>
            </a:r>
          </a:p>
          <a:p>
            <a:r>
              <a:rPr lang="pt-BR" sz="2600" dirty="0"/>
              <a:t>Adicione um comentário HTML em qualquer lugar do seu código para explicar o que uma parte específica do código faz. </a:t>
            </a:r>
          </a:p>
          <a:p>
            <a:r>
              <a:rPr lang="pt-BR" sz="2600" dirty="0"/>
              <a:t>Qualquer coisa em HTML entre </a:t>
            </a:r>
            <a:r>
              <a:rPr lang="pt-BR" sz="2600" b="1" dirty="0"/>
              <a:t>&lt;! -- e --&gt; </a:t>
            </a:r>
            <a:r>
              <a:rPr lang="pt-BR" sz="2600" dirty="0"/>
              <a:t>é um comentário HTML.</a:t>
            </a:r>
          </a:p>
        </p:txBody>
      </p:sp>
    </p:spTree>
    <p:extLst>
      <p:ext uri="{BB962C8B-B14F-4D97-AF65-F5344CB8AC3E}">
        <p14:creationId xmlns:p14="http://schemas.microsoft.com/office/powerpoint/2010/main" val="3238237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Lista de </a:t>
            </a:r>
            <a:r>
              <a:rPr lang="pt-BR" sz="4400" b="1" i="1" dirty="0" err="1"/>
              <a:t>Tags</a:t>
            </a:r>
            <a:r>
              <a:rPr lang="pt-BR" sz="4400" b="1" i="1" dirty="0"/>
              <a:t> mais utilizadas em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FFFF1D-E728-1CEC-4FCD-82B56A562FF9}"/>
              </a:ext>
            </a:extLst>
          </p:cNvPr>
          <p:cNvSpPr txBox="1"/>
          <p:nvPr/>
        </p:nvSpPr>
        <p:spPr>
          <a:xfrm>
            <a:off x="495993" y="1214825"/>
            <a:ext cx="11200014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2000" dirty="0"/>
              <a:t>&lt;!--...--&gt; Define um comentário;</a:t>
            </a:r>
          </a:p>
          <a:p>
            <a:endParaRPr lang="pt-BR" sz="2000" dirty="0"/>
          </a:p>
          <a:p>
            <a:r>
              <a:rPr lang="pt-BR" sz="2000" dirty="0"/>
              <a:t>&lt;!DOCTYPE HTML&gt; </a:t>
            </a:r>
          </a:p>
          <a:p>
            <a:r>
              <a:rPr lang="pt-BR" sz="2000" dirty="0"/>
              <a:t>Define o tipo de documento</a:t>
            </a:r>
          </a:p>
          <a:p>
            <a:r>
              <a:rPr lang="pt-BR" sz="2000" dirty="0"/>
              <a:t>para o navegador interpretar as </a:t>
            </a:r>
            <a:r>
              <a:rPr lang="pt-BR" sz="2000" dirty="0" err="1"/>
              <a:t>tags</a:t>
            </a:r>
            <a:r>
              <a:rPr lang="pt-BR" sz="2000" dirty="0"/>
              <a:t> nele</a:t>
            </a:r>
          </a:p>
          <a:p>
            <a:r>
              <a:rPr lang="pt-BR" sz="2000" dirty="0"/>
              <a:t>contidas.</a:t>
            </a:r>
          </a:p>
          <a:p>
            <a:endParaRPr lang="pt-BR" sz="2000" dirty="0"/>
          </a:p>
          <a:p>
            <a:r>
              <a:rPr lang="pt-BR" sz="2000" dirty="0"/>
              <a:t>&lt;a&gt;</a:t>
            </a:r>
          </a:p>
          <a:p>
            <a:r>
              <a:rPr lang="pt-BR" sz="2000" dirty="0"/>
              <a:t> Define um hyperlink;</a:t>
            </a:r>
          </a:p>
          <a:p>
            <a:endParaRPr lang="pt-BR" sz="2000" dirty="0"/>
          </a:p>
          <a:p>
            <a:r>
              <a:rPr lang="pt-BR" sz="2000" dirty="0"/>
              <a:t>&lt;body&gt; </a:t>
            </a:r>
          </a:p>
          <a:p>
            <a:r>
              <a:rPr lang="pt-BR" sz="2000" dirty="0"/>
              <a:t>Define o corpo da página;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r>
              <a:rPr lang="pt-BR" sz="2000" dirty="0"/>
              <a:t> Insere uma quebra de linha simples;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button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 botão de comando;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div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seção no documento;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fieldset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 conjunto de campos;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 formulário;</a:t>
            </a:r>
          </a:p>
          <a:p>
            <a:endParaRPr lang="pt-BR" sz="2000" dirty="0"/>
          </a:p>
          <a:p>
            <a:r>
              <a:rPr lang="pt-BR" sz="2000" dirty="0"/>
              <a:t>&lt;h1&gt; até &lt;h6&gt; </a:t>
            </a:r>
          </a:p>
          <a:p>
            <a:r>
              <a:rPr lang="pt-BR" sz="2000" dirty="0"/>
              <a:t>Define do cabeçalho 1 até o</a:t>
            </a:r>
          </a:p>
          <a:p>
            <a:r>
              <a:rPr lang="pt-BR" sz="2000" dirty="0"/>
              <a:t>cabeçalho 6;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informação sobre o</a:t>
            </a:r>
          </a:p>
          <a:p>
            <a:r>
              <a:rPr lang="pt-BR" sz="2000" dirty="0"/>
              <a:t>documento;</a:t>
            </a:r>
          </a:p>
        </p:txBody>
      </p:sp>
    </p:spTree>
    <p:extLst>
      <p:ext uri="{BB962C8B-B14F-4D97-AF65-F5344CB8AC3E}">
        <p14:creationId xmlns:p14="http://schemas.microsoft.com/office/powerpoint/2010/main" val="207468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C3768-0CF2-8AEE-30B9-DDF7B4A29DDD}"/>
              </a:ext>
            </a:extLst>
          </p:cNvPr>
          <p:cNvSpPr txBox="1"/>
          <p:nvPr/>
        </p:nvSpPr>
        <p:spPr>
          <a:xfrm>
            <a:off x="495993" y="431980"/>
            <a:ext cx="1219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Lista de </a:t>
            </a:r>
            <a:r>
              <a:rPr lang="pt-BR" sz="4400" b="1" i="1" dirty="0" err="1"/>
              <a:t>Tags</a:t>
            </a:r>
            <a:r>
              <a:rPr lang="pt-BR" sz="4400" b="1" i="1" dirty="0"/>
              <a:t> mais utilizadas em HTML</a:t>
            </a:r>
          </a:p>
          <a:p>
            <a:endParaRPr lang="pt-BR" sz="2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F6B524-142B-99E6-CBDF-A43AC065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77" y="6164874"/>
            <a:ext cx="2009195" cy="515118"/>
          </a:xfrm>
          <a:prstGeom prst="rect">
            <a:avLst/>
          </a:prstGeom>
          <a:noFill/>
          <a:effectLst>
            <a:glow>
              <a:schemeClr val="accent1">
                <a:alpha val="6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o o HTML5 Semântico ajuda o tráfego do seu site | Daniel Digital">
            <a:extLst>
              <a:ext uri="{FF2B5EF4-FFF2-40B4-BE49-F238E27FC236}">
                <a16:creationId xmlns:a16="http://schemas.microsoft.com/office/drawing/2014/main" id="{C5A152F0-9D2A-190A-8608-473A118C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27" y="155999"/>
            <a:ext cx="1900083" cy="106879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FFFF1D-E728-1CEC-4FCD-82B56A562FF9}"/>
              </a:ext>
            </a:extLst>
          </p:cNvPr>
          <p:cNvSpPr txBox="1"/>
          <p:nvPr/>
        </p:nvSpPr>
        <p:spPr>
          <a:xfrm>
            <a:off x="495993" y="1224796"/>
            <a:ext cx="11200014" cy="567847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2000" dirty="0"/>
              <a:t>&lt;</a:t>
            </a:r>
            <a:r>
              <a:rPr lang="pt-BR" sz="2000" dirty="0" err="1"/>
              <a:t>hr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linha horizontal.;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/>
              <a:t> Define um documento </a:t>
            </a:r>
            <a:r>
              <a:rPr lang="pt-BR" sz="2000" dirty="0" err="1"/>
              <a:t>html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img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imagem;</a:t>
            </a:r>
          </a:p>
          <a:p>
            <a:endParaRPr lang="pt-BR" sz="2000" dirty="0"/>
          </a:p>
          <a:p>
            <a:r>
              <a:rPr lang="pt-BR" sz="2000" dirty="0"/>
              <a:t>&lt;input&gt; </a:t>
            </a:r>
          </a:p>
          <a:p>
            <a:r>
              <a:rPr lang="pt-BR" sz="2000" dirty="0"/>
              <a:t>Define um campo de inserção;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label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"</a:t>
            </a:r>
            <a:r>
              <a:rPr lang="pt-BR" sz="2000" dirty="0" err="1"/>
              <a:t>label</a:t>
            </a:r>
            <a:r>
              <a:rPr lang="pt-BR" sz="2000" dirty="0"/>
              <a:t>" para o formulário;</a:t>
            </a:r>
          </a:p>
          <a:p>
            <a:endParaRPr lang="pt-BR" sz="2000" dirty="0"/>
          </a:p>
          <a:p>
            <a:r>
              <a:rPr lang="pt-BR" sz="2000" dirty="0"/>
              <a:t>&lt;li&gt; </a:t>
            </a:r>
          </a:p>
          <a:p>
            <a:r>
              <a:rPr lang="pt-BR" sz="2000" dirty="0"/>
              <a:t>Define os itens da lista;</a:t>
            </a:r>
          </a:p>
          <a:p>
            <a:endParaRPr lang="pt-BR" sz="2000" dirty="0"/>
          </a:p>
          <a:p>
            <a:r>
              <a:rPr lang="pt-BR" sz="2000" dirty="0"/>
              <a:t>&lt;link&gt; </a:t>
            </a:r>
          </a:p>
          <a:p>
            <a:r>
              <a:rPr lang="pt-BR" sz="2000" dirty="0"/>
              <a:t>Define uma referência;</a:t>
            </a:r>
          </a:p>
          <a:p>
            <a:endParaRPr lang="pt-BR" sz="2000" dirty="0"/>
          </a:p>
          <a:p>
            <a:r>
              <a:rPr lang="pt-BR" sz="2000" dirty="0"/>
              <a:t>&lt;menu&gt;</a:t>
            </a:r>
          </a:p>
          <a:p>
            <a:r>
              <a:rPr lang="pt-BR" sz="2000" dirty="0"/>
              <a:t> Define uma lista de "menus";</a:t>
            </a:r>
          </a:p>
          <a:p>
            <a:endParaRPr lang="pt-BR" sz="2000" dirty="0"/>
          </a:p>
          <a:p>
            <a:r>
              <a:rPr lang="pt-BR" sz="2000" dirty="0"/>
              <a:t>&lt;meta&gt; </a:t>
            </a:r>
          </a:p>
          <a:p>
            <a:r>
              <a:rPr lang="pt-BR" sz="2000" dirty="0"/>
              <a:t>Define informações meta;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object</a:t>
            </a:r>
            <a:r>
              <a:rPr lang="pt-BR" sz="2000" dirty="0"/>
              <a:t>&gt;</a:t>
            </a:r>
          </a:p>
          <a:p>
            <a:r>
              <a:rPr lang="pt-BR" sz="2000" dirty="0"/>
              <a:t> Define um objeto incorporado;</a:t>
            </a:r>
          </a:p>
          <a:p>
            <a:endParaRPr lang="pt-BR" sz="2000" dirty="0"/>
          </a:p>
          <a:p>
            <a:r>
              <a:rPr lang="pt-BR" sz="2000" dirty="0"/>
              <a:t>&lt;</a:t>
            </a:r>
            <a:r>
              <a:rPr lang="pt-BR" sz="2000" dirty="0" err="1"/>
              <a:t>ol</a:t>
            </a:r>
            <a:r>
              <a:rPr lang="pt-BR" sz="2000" dirty="0"/>
              <a:t>&gt; </a:t>
            </a:r>
          </a:p>
          <a:p>
            <a:r>
              <a:rPr lang="pt-BR" sz="2000" dirty="0"/>
              <a:t>Define uma lista ordenada;</a:t>
            </a:r>
          </a:p>
        </p:txBody>
      </p:sp>
    </p:spTree>
    <p:extLst>
      <p:ext uri="{BB962C8B-B14F-4D97-AF65-F5344CB8AC3E}">
        <p14:creationId xmlns:p14="http://schemas.microsoft.com/office/powerpoint/2010/main" val="264059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379</TotalTime>
  <Words>2151</Words>
  <Application>Microsoft Office PowerPoint</Application>
  <PresentationFormat>Widescreen</PresentationFormat>
  <Paragraphs>389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Celestial</vt:lpstr>
      <vt:lpstr>05 – Estrutura de páginas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Andre Luiz Pena</dc:creator>
  <cp:lastModifiedBy>Pedro Andre Luiz Pena</cp:lastModifiedBy>
  <cp:revision>6</cp:revision>
  <dcterms:created xsi:type="dcterms:W3CDTF">2024-03-23T21:02:17Z</dcterms:created>
  <dcterms:modified xsi:type="dcterms:W3CDTF">2024-04-22T19:25:15Z</dcterms:modified>
</cp:coreProperties>
</file>