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60" r:id="rId7"/>
    <p:sldId id="258" r:id="rId8"/>
    <p:sldId id="257" r:id="rId9"/>
    <p:sldId id="261" r:id="rId10"/>
    <p:sldId id="262" r:id="rId11"/>
    <p:sldId id="263" r:id="rId12"/>
    <p:sldId id="264" r:id="rId13"/>
    <p:sldId id="272" r:id="rId14"/>
    <p:sldId id="266" r:id="rId15"/>
    <p:sldId id="267" r:id="rId16"/>
    <p:sldId id="268" r:id="rId17"/>
    <p:sldId id="280" r:id="rId18"/>
    <p:sldId id="274" r:id="rId19"/>
    <p:sldId id="269" r:id="rId20"/>
    <p:sldId id="275" r:id="rId21"/>
    <p:sldId id="273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61D73-0263-41B6-BD70-4B5EF105F0F9}" v="37" dt="2024-04-14T11:07:44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432" y="-50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01/06/2024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01/06/2024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Práctica de </a:t>
            </a:r>
            <a:r>
              <a:rPr lang="es-ES" dirty="0" err="1"/>
              <a:t>dns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Versión </a:t>
            </a:r>
            <a:r>
              <a:rPr lang="es-ES" dirty="0" err="1"/>
              <a:t>RedHat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7"/>
            <a:ext cx="10515600" cy="1026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Mantenimiento de zonas primarias. Añadir los siguientes registros a las zonas creadas: A (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zipi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160.50.40.1), A (zape, .2), A (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mortadelo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.4), A (correo, .50), A (dns1, nuestra propia dirección IP), A (www, a las direcciones 160.50.40.200 y 160.50.40.201), NS (dns1), CNAME (aplicaciones -&gt;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mortadelo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), MX (correo, prioridad 20). Todos los registros de tipo A deben tener asociado su correspondiente registro PTR. Verificar su funcionamiento con el cliente de DNS (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dig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 nslookup)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Mantenimiento zonas primarias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0A884-F58A-327A-BFDC-B63EAF912D6C}"/>
              </a:ext>
            </a:extLst>
          </p:cNvPr>
          <p:cNvSpPr txBox="1"/>
          <p:nvPr/>
        </p:nvSpPr>
        <p:spPr>
          <a:xfrm>
            <a:off x="838200" y="3231621"/>
            <a:ext cx="46129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/var/named/40.50.160.in-addr.arpa.zone</a:t>
            </a:r>
            <a:br>
              <a:rPr lang="es-ES" sz="1400" dirty="0"/>
            </a:br>
            <a:r>
              <a:rPr lang="es-ES" sz="1400" dirty="0"/>
              <a:t>@   IN   SOA   ns1.midominio.net. admin.midominio.net. (</a:t>
            </a:r>
          </a:p>
          <a:p>
            <a:r>
              <a:rPr lang="es-ES" sz="1400" dirty="0"/>
              <a:t>                2024040802 ; Serial</a:t>
            </a:r>
          </a:p>
          <a:p>
            <a:r>
              <a:rPr lang="es-ES" sz="1400" dirty="0"/>
              <a:t>                3600       ; </a:t>
            </a:r>
            <a:r>
              <a:rPr lang="es-ES" sz="1400" dirty="0" err="1"/>
              <a:t>Refresh</a:t>
            </a:r>
            <a:endParaRPr lang="es-ES" sz="1400" dirty="0"/>
          </a:p>
          <a:p>
            <a:r>
              <a:rPr lang="es-ES" sz="1400" dirty="0"/>
              <a:t>                1800       ; </a:t>
            </a:r>
            <a:r>
              <a:rPr lang="es-ES" sz="1400" dirty="0" err="1"/>
              <a:t>Retry</a:t>
            </a:r>
            <a:endParaRPr lang="es-ES" sz="1400" dirty="0"/>
          </a:p>
          <a:p>
            <a:r>
              <a:rPr lang="es-ES" sz="1400" dirty="0"/>
              <a:t>                604800     ; Expire</a:t>
            </a:r>
          </a:p>
          <a:p>
            <a:r>
              <a:rPr lang="es-ES" sz="1400" dirty="0"/>
              <a:t>                86400 )    ; Negative Cache TTL</a:t>
            </a:r>
          </a:p>
          <a:p>
            <a:endParaRPr lang="es-ES" sz="1400" dirty="0"/>
          </a:p>
          <a:p>
            <a:r>
              <a:rPr lang="es-ES" sz="1400" dirty="0"/>
              <a:t>@   IN   NS   dns1.midominio.net.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14ECC7-3DF1-5282-CA57-57E4DB2E2501}"/>
              </a:ext>
            </a:extLst>
          </p:cNvPr>
          <p:cNvSpPr txBox="1"/>
          <p:nvPr/>
        </p:nvSpPr>
        <p:spPr>
          <a:xfrm>
            <a:off x="6658213" y="5497801"/>
            <a:ext cx="2915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dig</a:t>
            </a:r>
            <a:r>
              <a:rPr lang="es-ES" sz="1400" dirty="0">
                <a:solidFill>
                  <a:srgbClr val="FF0000"/>
                </a:solidFill>
              </a:rPr>
              <a:t> @localhost  zipi.midominio.net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1A52E0-8A02-E211-F6AB-FF866442B1D0}"/>
              </a:ext>
            </a:extLst>
          </p:cNvPr>
          <p:cNvSpPr txBox="1"/>
          <p:nvPr/>
        </p:nvSpPr>
        <p:spPr>
          <a:xfrm>
            <a:off x="5980980" y="3231621"/>
            <a:ext cx="53728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err="1"/>
              <a:t>zipi</a:t>
            </a:r>
            <a:r>
              <a:rPr lang="es-ES" sz="1400" dirty="0"/>
              <a:t>                IN   A     160.50.40.1</a:t>
            </a:r>
          </a:p>
          <a:p>
            <a:r>
              <a:rPr lang="es-ES" sz="1400" dirty="0"/>
              <a:t>zape                IN   A     160.50.40.2</a:t>
            </a:r>
          </a:p>
          <a:p>
            <a:r>
              <a:rPr lang="es-ES" sz="1400" dirty="0" err="1"/>
              <a:t>mortadelo</a:t>
            </a:r>
            <a:r>
              <a:rPr lang="es-ES" sz="1400" dirty="0"/>
              <a:t>           IN   A     160.50.40.4</a:t>
            </a:r>
          </a:p>
          <a:p>
            <a:r>
              <a:rPr lang="es-ES" sz="1400" dirty="0"/>
              <a:t>correo              IN   A     160.50.40.50</a:t>
            </a:r>
          </a:p>
          <a:p>
            <a:r>
              <a:rPr lang="es-ES" sz="1400" dirty="0"/>
              <a:t>dns1                IN   A     192.168.119.135 ; nuestra </a:t>
            </a:r>
            <a:r>
              <a:rPr lang="es-ES" sz="1400" dirty="0" err="1"/>
              <a:t>direcc</a:t>
            </a:r>
            <a:r>
              <a:rPr lang="es-ES" sz="1400" dirty="0"/>
              <a:t> IP</a:t>
            </a:r>
          </a:p>
          <a:p>
            <a:r>
              <a:rPr lang="es-ES" sz="1400" dirty="0"/>
              <a:t>aplicaciones        IN   CNAME mortadelo.midominio.net.</a:t>
            </a:r>
          </a:p>
          <a:p>
            <a:r>
              <a:rPr lang="es-ES" sz="1400" dirty="0"/>
              <a:t>www                 IN   A     160.50.40.200</a:t>
            </a:r>
          </a:p>
          <a:p>
            <a:r>
              <a:rPr lang="es-ES" sz="1400" dirty="0"/>
              <a:t>www                 IN   A     160.50.40.201</a:t>
            </a:r>
          </a:p>
          <a:p>
            <a:r>
              <a:rPr lang="es-ES" sz="1400" dirty="0"/>
              <a:t>correo              IN   MX    20 correo.midominio.net.</a:t>
            </a:r>
          </a:p>
        </p:txBody>
      </p:sp>
    </p:spTree>
    <p:extLst>
      <p:ext uri="{BB962C8B-B14F-4D97-AF65-F5344CB8AC3E}">
        <p14:creationId xmlns:p14="http://schemas.microsoft.com/office/powerpoint/2010/main" val="149742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7"/>
            <a:ext cx="10515600" cy="1026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Mantenimiento de zonas primarias. Añadir los siguientes registros a las zonas creadas: A (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zipi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160.50.40.1), A (zape, .2), A (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mortadelo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.4), A (correo, .50), A (dns1, nuestra propia dirección IP), A (www, a las direcciones 160.50.40.200 y 160.50.40.201), NS (dns1), CNAME (aplicaciones -&gt;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mortadelo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), MX (correo, prioridad 20). Todos los registros de tipo A deben tener asociado su correspondiente registro PTR. Verificar su funcionamiento con el cliente de DNS (</a:t>
            </a:r>
            <a:r>
              <a:rPr lang="es-ES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dig</a:t>
            </a:r>
            <a:r>
              <a:rPr lang="es-ES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 nslookup)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Mantenimiento zonas primarias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0A884-F58A-327A-BFDC-B63EAF912D6C}"/>
              </a:ext>
            </a:extLst>
          </p:cNvPr>
          <p:cNvSpPr txBox="1"/>
          <p:nvPr/>
        </p:nvSpPr>
        <p:spPr>
          <a:xfrm>
            <a:off x="838200" y="3231621"/>
            <a:ext cx="476277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/var/named/40.50.160.in-addr.arpa.zone</a:t>
            </a:r>
            <a:br>
              <a:rPr lang="es-ES" sz="1400" dirty="0"/>
            </a:br>
            <a:r>
              <a:rPr lang="es-ES" sz="1400" dirty="0"/>
              <a:t>; Archivo de zona para resolución inversa de 160.50.40.0/24</a:t>
            </a:r>
          </a:p>
          <a:p>
            <a:r>
              <a:rPr lang="es-ES" sz="1400" dirty="0"/>
              <a:t>@   IN   SOA   dns1.midominio.net. admin.midominio.net. (</a:t>
            </a:r>
          </a:p>
          <a:p>
            <a:r>
              <a:rPr lang="es-ES" sz="1400" dirty="0"/>
              <a:t>                1</a:t>
            </a:r>
          </a:p>
          <a:p>
            <a:r>
              <a:rPr lang="es-ES" sz="1400" dirty="0"/>
              <a:t>                3600</a:t>
            </a:r>
          </a:p>
          <a:p>
            <a:r>
              <a:rPr lang="es-ES" sz="1400" dirty="0"/>
              <a:t>                1800</a:t>
            </a:r>
          </a:p>
          <a:p>
            <a:r>
              <a:rPr lang="es-ES" sz="1400" dirty="0"/>
              <a:t>                604800</a:t>
            </a:r>
          </a:p>
          <a:p>
            <a:r>
              <a:rPr lang="es-ES" sz="1400" dirty="0"/>
              <a:t>                86400 )</a:t>
            </a:r>
          </a:p>
          <a:p>
            <a:endParaRPr lang="es-ES" sz="1400" dirty="0"/>
          </a:p>
          <a:p>
            <a:r>
              <a:rPr lang="es-ES" sz="1400" dirty="0"/>
              <a:t>@   IN   NS   dns1.midominio.net.</a:t>
            </a:r>
          </a:p>
          <a:p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14ECC7-3DF1-5282-CA57-57E4DB2E2501}"/>
              </a:ext>
            </a:extLst>
          </p:cNvPr>
          <p:cNvSpPr txBox="1"/>
          <p:nvPr/>
        </p:nvSpPr>
        <p:spPr>
          <a:xfrm>
            <a:off x="6721587" y="5382782"/>
            <a:ext cx="3323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dig</a:t>
            </a:r>
            <a:r>
              <a:rPr lang="es-ES" sz="1400" dirty="0">
                <a:solidFill>
                  <a:srgbClr val="FF0000"/>
                </a:solidFill>
              </a:rPr>
              <a:t> @localhost -x 160.50.40.1</a:t>
            </a:r>
          </a:p>
          <a:p>
            <a:r>
              <a:rPr lang="es-ES" sz="1400" dirty="0"/>
              <a:t> </a:t>
            </a:r>
            <a:r>
              <a:rPr lang="es-ES" sz="1400" dirty="0" err="1"/>
              <a:t>dig</a:t>
            </a:r>
            <a:r>
              <a:rPr lang="es-ES" sz="1400" dirty="0"/>
              <a:t> -x @localhost  160.50.40.1 </a:t>
            </a:r>
            <a:r>
              <a:rPr lang="es-ES" sz="1400" dirty="0">
                <a:sym typeface="Wingdings" panose="05000000000000000000" pitchFamily="2" charset="2"/>
              </a:rPr>
              <a:t> FALLA</a:t>
            </a:r>
          </a:p>
          <a:p>
            <a:r>
              <a:rPr lang="es-ES" sz="1400" dirty="0">
                <a:sym typeface="Wingdings" panose="05000000000000000000" pitchFamily="2" charset="2"/>
              </a:rPr>
              <a:t>Acuérdate del @localhost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1A52E0-8A02-E211-F6AB-FF866442B1D0}"/>
              </a:ext>
            </a:extLst>
          </p:cNvPr>
          <p:cNvSpPr txBox="1"/>
          <p:nvPr/>
        </p:nvSpPr>
        <p:spPr>
          <a:xfrm>
            <a:off x="5980980" y="3231621"/>
            <a:ext cx="537282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s-ES" sz="1400" dirty="0"/>
          </a:p>
          <a:p>
            <a:r>
              <a:rPr lang="es-ES" sz="1400" dirty="0"/>
              <a:t>135.119.168.119.in-addr.arpa. IN PTR dns1.midominio.net.</a:t>
            </a:r>
          </a:p>
          <a:p>
            <a:r>
              <a:rPr lang="es-ES" sz="1400" dirty="0"/>
              <a:t>1.40.50.160.in-addr.arpa.    IN  PTR  zipi.midominio.net.</a:t>
            </a:r>
          </a:p>
          <a:p>
            <a:r>
              <a:rPr lang="es-ES" sz="1400" dirty="0"/>
              <a:t>2.40.50.160.in-addr.arpa.    IN  PTR  zape.midominio.net.</a:t>
            </a:r>
          </a:p>
          <a:p>
            <a:r>
              <a:rPr lang="es-ES" sz="1400" dirty="0"/>
              <a:t>4.40.50.160.in-addr.arpa.    IN  PTR  mortadelo.midominio.net.</a:t>
            </a:r>
          </a:p>
          <a:p>
            <a:r>
              <a:rPr lang="es-ES" sz="1400" dirty="0"/>
              <a:t>50.40.50.160.in-addr.arpa.   IN  PTR  correo.midominio.net.</a:t>
            </a:r>
          </a:p>
          <a:p>
            <a:r>
              <a:rPr lang="es-ES" sz="1400" dirty="0"/>
              <a:t>200.40.50.160.in-addr.arpa.  IN  PTR  www.midominio.net.</a:t>
            </a:r>
          </a:p>
          <a:p>
            <a:r>
              <a:rPr lang="es-ES" sz="1400" dirty="0"/>
              <a:t>201.40.50.160.in-addr.arpa.  IN  PTR  www.midominio.net.</a:t>
            </a:r>
          </a:p>
        </p:txBody>
      </p:sp>
    </p:spTree>
    <p:extLst>
      <p:ext uri="{BB962C8B-B14F-4D97-AF65-F5344CB8AC3E}">
        <p14:creationId xmlns:p14="http://schemas.microsoft.com/office/powerpoint/2010/main" val="150297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837456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Los servidores de ambas zonas serán ns1.parcial.com (Ip_h1) y ns2.parcial.com(IP_H2). Se cuenta con los equipos elcano.principal.com (60.40.20.10) y legazpi.parcial.com (60.40.20.20). Como servidor de correo (prioridad 20) se utiliza el nombre servmail.parcial.com (60.40.40.40). También se cuenta con un servidor web en el dominio www.parcial.com (presente en la </a:t>
            </a:r>
            <a:r>
              <a:rPr lang="es-ES" sz="1400" dirty="0" err="1"/>
              <a:t>direccion</a:t>
            </a:r>
            <a:r>
              <a:rPr lang="es-ES" sz="1400" dirty="0"/>
              <a:t> 60.40.200.200). Se debe contemplar igualmente que los clientes web puedan acceder al servicio web a </a:t>
            </a:r>
            <a:r>
              <a:rPr lang="es-ES" sz="1400" dirty="0" err="1"/>
              <a:t>traves</a:t>
            </a:r>
            <a:r>
              <a:rPr lang="es-ES" sz="1400" dirty="0"/>
              <a:t> del nombre de dominio. Por último, también se necesitan cuentas de correo con el esquema usuario@examen.parcial.com, que se </a:t>
            </a:r>
            <a:r>
              <a:rPr lang="es-ES" sz="1400" dirty="0" err="1"/>
              <a:t>mantendran</a:t>
            </a:r>
            <a:r>
              <a:rPr lang="es-ES" sz="1400" dirty="0"/>
              <a:t> en el correo de la empresa (</a:t>
            </a:r>
            <a:r>
              <a:rPr lang="es-ES" sz="1400" dirty="0" err="1"/>
              <a:t>servemail</a:t>
            </a:r>
            <a:r>
              <a:rPr lang="es-ES" sz="1400" dirty="0"/>
              <a:t>). Los TTL de todos los registros serán de 1h menos el de legazpi.parcial.com que será de 15 minutos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Mantenimiento zonas primarias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0A884-F58A-327A-BFDC-B63EAF912D6C}"/>
              </a:ext>
            </a:extLst>
          </p:cNvPr>
          <p:cNvSpPr txBox="1"/>
          <p:nvPr/>
        </p:nvSpPr>
        <p:spPr>
          <a:xfrm>
            <a:off x="924464" y="3249569"/>
            <a:ext cx="45389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; Archivo de zona para parcial.com</a:t>
            </a:r>
          </a:p>
          <a:p>
            <a:r>
              <a:rPr lang="es-ES" sz="1400" dirty="0"/>
              <a:t>$TTL 3600  ; TTL de 1 hora por defecto</a:t>
            </a:r>
          </a:p>
          <a:p>
            <a:endParaRPr lang="es-ES" sz="1400" dirty="0"/>
          </a:p>
          <a:p>
            <a:r>
              <a:rPr lang="es-ES" sz="1400" dirty="0"/>
              <a:t>@   IN  SOA  ns1.parcial.com. admin.parcial.com. (</a:t>
            </a:r>
          </a:p>
          <a:p>
            <a:r>
              <a:rPr lang="es-ES" sz="1400" dirty="0"/>
              <a:t>                2024041001 ; Serial</a:t>
            </a:r>
          </a:p>
          <a:p>
            <a:r>
              <a:rPr lang="es-ES" sz="1400" dirty="0"/>
              <a:t>                3600       ; </a:t>
            </a:r>
            <a:r>
              <a:rPr lang="es-ES" sz="1400" dirty="0" err="1"/>
              <a:t>Refresh</a:t>
            </a:r>
            <a:endParaRPr lang="es-ES" sz="1400" dirty="0"/>
          </a:p>
          <a:p>
            <a:r>
              <a:rPr lang="es-ES" sz="1400" dirty="0"/>
              <a:t>                1800       ; </a:t>
            </a:r>
            <a:r>
              <a:rPr lang="es-ES" sz="1400" dirty="0" err="1"/>
              <a:t>Retry</a:t>
            </a:r>
            <a:endParaRPr lang="es-ES" sz="1400" dirty="0"/>
          </a:p>
          <a:p>
            <a:r>
              <a:rPr lang="es-ES" sz="1400" dirty="0"/>
              <a:t>                604800     ; Expire</a:t>
            </a:r>
          </a:p>
          <a:p>
            <a:r>
              <a:rPr lang="es-ES" sz="1400" dirty="0"/>
              <a:t>                3600 )     ; Negative Cache TTL</a:t>
            </a:r>
          </a:p>
          <a:p>
            <a:endParaRPr lang="es-ES" sz="1400" dirty="0"/>
          </a:p>
          <a:p>
            <a:r>
              <a:rPr lang="es-ES" sz="1400" dirty="0"/>
              <a:t>@   IN  NS   ns1.parcial.com.</a:t>
            </a:r>
          </a:p>
          <a:p>
            <a:r>
              <a:rPr lang="es-ES" sz="1400" dirty="0"/>
              <a:t>@   IN  NS   ns2.parcial.com.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1A52E0-8A02-E211-F6AB-FF866442B1D0}"/>
              </a:ext>
            </a:extLst>
          </p:cNvPr>
          <p:cNvSpPr txBox="1"/>
          <p:nvPr/>
        </p:nvSpPr>
        <p:spPr>
          <a:xfrm>
            <a:off x="6182263" y="3205413"/>
            <a:ext cx="537282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err="1"/>
              <a:t>elcano</a:t>
            </a:r>
            <a:r>
              <a:rPr lang="es-ES" sz="1400" dirty="0"/>
              <a:t>       IN  A   60.40.20.10</a:t>
            </a:r>
          </a:p>
          <a:p>
            <a:r>
              <a:rPr lang="es-ES" sz="1400" dirty="0" err="1"/>
              <a:t>legazpi</a:t>
            </a:r>
            <a:r>
              <a:rPr lang="es-ES" sz="1400" dirty="0"/>
              <a:t>      IN  A   60.40.20.20   ; TTL de 15 minutos</a:t>
            </a:r>
          </a:p>
          <a:p>
            <a:endParaRPr lang="es-ES" sz="1400" dirty="0"/>
          </a:p>
          <a:p>
            <a:r>
              <a:rPr lang="es-ES" sz="1400" dirty="0" err="1"/>
              <a:t>servmail</a:t>
            </a:r>
            <a:r>
              <a:rPr lang="es-ES" sz="1400" dirty="0"/>
              <a:t>     IN  A   60.40.40.40</a:t>
            </a:r>
          </a:p>
          <a:p>
            <a:r>
              <a:rPr lang="es-ES" sz="1400" dirty="0"/>
              <a:t>parcial.com. IN  MX  20 servmail.parcial.com.</a:t>
            </a:r>
          </a:p>
          <a:p>
            <a:endParaRPr lang="es-ES" sz="1400" dirty="0"/>
          </a:p>
          <a:p>
            <a:r>
              <a:rPr lang="es-ES" sz="1400" dirty="0"/>
              <a:t>www          IN  A   60.40.200.200</a:t>
            </a:r>
          </a:p>
          <a:p>
            <a:endParaRPr lang="es-ES" sz="1400" dirty="0"/>
          </a:p>
          <a:p>
            <a:r>
              <a:rPr lang="es-ES" sz="1400" dirty="0"/>
              <a:t>; Alias para el acceso al servidor web</a:t>
            </a:r>
          </a:p>
          <a:p>
            <a:r>
              <a:rPr lang="es-ES" sz="1400" dirty="0"/>
              <a:t>@            IN  A   60.40.200.200</a:t>
            </a:r>
          </a:p>
          <a:p>
            <a:endParaRPr lang="es-ES" sz="1400" dirty="0"/>
          </a:p>
          <a:p>
            <a:r>
              <a:rPr lang="es-ES" sz="1400" dirty="0"/>
              <a:t>; Cuentas de correo</a:t>
            </a:r>
          </a:p>
          <a:p>
            <a:r>
              <a:rPr lang="es-ES" sz="1400" dirty="0"/>
              <a:t>@            IN  MX  10 servmail.parcial.com.</a:t>
            </a:r>
          </a:p>
          <a:p>
            <a:r>
              <a:rPr lang="es-ES" sz="1400" dirty="0"/>
              <a:t>examen       IN  MX  10 servmail.parcial.com.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68E6D5-C638-38FA-687C-DA165566EF6C}"/>
              </a:ext>
            </a:extLst>
          </p:cNvPr>
          <p:cNvSpPr txBox="1"/>
          <p:nvPr/>
        </p:nvSpPr>
        <p:spPr>
          <a:xfrm>
            <a:off x="2209800" y="5982811"/>
            <a:ext cx="123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NI PUTA IDEA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68406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54A5D892-0885-8579-6FE4-38C2C91E76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3C9A5F7-2C27-41FE-FBCF-5583C388CB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dirty="0"/>
              <a:t>Práctica DNS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6ED8C7A-9B7E-9BE5-E641-6D3D0769C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13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19C90-6AE0-875A-D907-E96F59AAFE1B}"/>
              </a:ext>
            </a:extLst>
          </p:cNvPr>
          <p:cNvSpPr txBox="1"/>
          <p:nvPr/>
        </p:nvSpPr>
        <p:spPr>
          <a:xfrm>
            <a:off x="6096000" y="1945146"/>
            <a:ext cx="562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Configuración del servidor </a:t>
            </a:r>
            <a:r>
              <a:rPr lang="es-ES" dirty="0" err="1"/>
              <a:t>Bind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Creación zonas primarias</a:t>
            </a:r>
          </a:p>
          <a:p>
            <a:pPr marL="342900" indent="-342900">
              <a:buAutoNum type="arabicPeriod"/>
            </a:pPr>
            <a:r>
              <a:rPr lang="es-ES" dirty="0"/>
              <a:t>Mantenimiento zonas primarias</a:t>
            </a:r>
          </a:p>
          <a:p>
            <a:pPr marL="342900" indent="-342900">
              <a:buAutoNum type="arabicPeriod"/>
            </a:pPr>
            <a:r>
              <a:rPr lang="es-ES" b="1" dirty="0"/>
              <a:t>Sincronización primaria-secundarias</a:t>
            </a:r>
          </a:p>
          <a:p>
            <a:pPr marL="342900" indent="-342900">
              <a:buAutoNum type="arabicPeriod"/>
            </a:pPr>
            <a:r>
              <a:rPr lang="es-ES" dirty="0"/>
              <a:t>Delegación de un Subdominio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B31C98-69C9-BB76-41B6-65F6019324D9}"/>
              </a:ext>
            </a:extLst>
          </p:cNvPr>
          <p:cNvSpPr txBox="1"/>
          <p:nvPr/>
        </p:nvSpPr>
        <p:spPr>
          <a:xfrm>
            <a:off x="6050837" y="941607"/>
            <a:ext cx="562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9924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4"/>
            <a:ext cx="10515600" cy="189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Práctica Ansible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Sincronización primaria-secundarias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9075784-6ECF-E249-1CA9-7AB42EC8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8" y="1896493"/>
            <a:ext cx="3092004" cy="44598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E537E5-3EA1-B2C4-C855-E7CF5892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77" y="3132507"/>
            <a:ext cx="8186398" cy="27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4"/>
            <a:ext cx="10515600" cy="189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Vamos a replicar la zona midominio.net en otro servidor de DNS secundario. </a:t>
            </a:r>
          </a:p>
          <a:p>
            <a:pPr marL="0" indent="0">
              <a:buNone/>
            </a:pPr>
            <a:r>
              <a:rPr lang="es-ES" sz="1400" dirty="0"/>
              <a:t>Arrancar la segunda máquina virtual (VM2) e instalar nuevamente el servidor </a:t>
            </a:r>
            <a:r>
              <a:rPr lang="es-ES" sz="1400" dirty="0" err="1"/>
              <a:t>Bind</a:t>
            </a:r>
            <a:r>
              <a:rPr lang="es-ES" sz="1400" dirty="0"/>
              <a:t> 9. A continuación establecer una zona secundaria del dominio midominio.net. </a:t>
            </a:r>
            <a:r>
              <a:rPr lang="es-ES" sz="1400" b="1" dirty="0"/>
              <a:t>En el servidor maestro añadir otra entrada NS (dns2) apuntando a la dirección </a:t>
            </a:r>
            <a:r>
              <a:rPr lang="es-ES" sz="1400" b="1" dirty="0" err="1"/>
              <a:t>lP</a:t>
            </a:r>
            <a:r>
              <a:rPr lang="es-ES" sz="1400" b="1" dirty="0"/>
              <a:t> </a:t>
            </a:r>
            <a:r>
              <a:rPr lang="es-ES" sz="1400" dirty="0"/>
              <a:t>del nuevo servidor. Configurar en ambos servidores los parámetros que permitirán la transferencia de la zona. Reiniciar ambos servidores y comprobar que el secundario mantiene una copia de la zona. Llevar a cabo algún cambio en la zona maestra incrementando su número de serie. Reiniciar el servidor y verificar que se actualiza la zona secundaria. </a:t>
            </a:r>
          </a:p>
          <a:p>
            <a:pPr marL="0" indent="0">
              <a:buNone/>
            </a:pPr>
            <a:r>
              <a:rPr lang="es-ES" sz="1400" dirty="0"/>
              <a:t>Nota: se recomienda configurar la notificación explícita a las secundarias (</a:t>
            </a:r>
            <a:r>
              <a:rPr lang="es-ES" sz="1400" b="1" dirty="0" err="1"/>
              <a:t>notify</a:t>
            </a:r>
            <a:r>
              <a:rPr lang="es-ES" sz="1400" b="1" dirty="0"/>
              <a:t> </a:t>
            </a:r>
            <a:r>
              <a:rPr lang="es-ES" sz="1400" b="1" dirty="0" err="1"/>
              <a:t>explicit</a:t>
            </a:r>
            <a:r>
              <a:rPr lang="es-ES" sz="1400" dirty="0"/>
              <a:t>) y la directiva </a:t>
            </a:r>
            <a:r>
              <a:rPr lang="es-ES" sz="1400" b="1" dirty="0" err="1"/>
              <a:t>also-notify</a:t>
            </a:r>
            <a:r>
              <a:rPr lang="es-ES" sz="1400" dirty="0"/>
              <a:t> con la dirección IP del servidor secundario.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Sincronización primaria-secundarias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15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0A884-F58A-327A-BFDC-B63EAF912D6C}"/>
              </a:ext>
            </a:extLst>
          </p:cNvPr>
          <p:cNvSpPr txBox="1"/>
          <p:nvPr/>
        </p:nvSpPr>
        <p:spPr>
          <a:xfrm>
            <a:off x="924464" y="3513190"/>
            <a:ext cx="453893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</a:t>
            </a:r>
            <a:r>
              <a:rPr lang="es-ES" sz="1400" dirty="0" err="1"/>
              <a:t>midominio.net.zone</a:t>
            </a:r>
            <a:r>
              <a:rPr lang="es-ES" sz="1400" dirty="0"/>
              <a:t> VM1</a:t>
            </a:r>
          </a:p>
          <a:p>
            <a:r>
              <a:rPr lang="es-ES" sz="1400" dirty="0"/>
              <a:t>@   IN   SOA   ns1.midominio.net. admin.midominio.net. (</a:t>
            </a:r>
          </a:p>
          <a:p>
            <a:r>
              <a:rPr lang="es-ES" sz="1400" dirty="0"/>
              <a:t>                1 ; </a:t>
            </a:r>
            <a:r>
              <a:rPr lang="es-ES" sz="1400" dirty="0">
                <a:solidFill>
                  <a:srgbClr val="FF0000"/>
                </a:solidFill>
              </a:rPr>
              <a:t>Actualizamos número de serie!!! </a:t>
            </a:r>
          </a:p>
          <a:p>
            <a:r>
              <a:rPr lang="es-ES" sz="1400" dirty="0"/>
              <a:t>                3600       ; </a:t>
            </a:r>
            <a:r>
              <a:rPr lang="es-ES" sz="1400" dirty="0" err="1"/>
              <a:t>Refresh</a:t>
            </a:r>
            <a:endParaRPr lang="es-ES" sz="1400" dirty="0"/>
          </a:p>
          <a:p>
            <a:r>
              <a:rPr lang="es-ES" sz="1400" dirty="0"/>
              <a:t>                1800       ; </a:t>
            </a:r>
            <a:r>
              <a:rPr lang="es-ES" sz="1400" dirty="0" err="1"/>
              <a:t>Retry</a:t>
            </a:r>
            <a:endParaRPr lang="es-ES" sz="1400" dirty="0"/>
          </a:p>
          <a:p>
            <a:r>
              <a:rPr lang="es-ES" sz="1400" dirty="0"/>
              <a:t>                604800     ; Expire</a:t>
            </a:r>
          </a:p>
          <a:p>
            <a:r>
              <a:rPr lang="es-ES" sz="1400" dirty="0"/>
              <a:t>                86400 )    ; Negative Cache TTL</a:t>
            </a:r>
          </a:p>
          <a:p>
            <a:endParaRPr lang="es-ES" sz="1400" dirty="0"/>
          </a:p>
          <a:p>
            <a:r>
              <a:rPr lang="es-ES" sz="1400" dirty="0"/>
              <a:t>@   IN   NS   dns1.midominio.net.</a:t>
            </a:r>
          </a:p>
          <a:p>
            <a:r>
              <a:rPr lang="es-ES" sz="1400" dirty="0"/>
              <a:t>@   IN   NS   dns2.midominio.net.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68E6D5-C638-38FA-687C-DA165566EF6C}"/>
              </a:ext>
            </a:extLst>
          </p:cNvPr>
          <p:cNvSpPr txBox="1"/>
          <p:nvPr/>
        </p:nvSpPr>
        <p:spPr>
          <a:xfrm>
            <a:off x="924464" y="5975403"/>
            <a:ext cx="484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¡Importante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! Siempre se me olvida</a:t>
            </a: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1A64D8-A3E2-A047-C088-CF56BFABF437}"/>
              </a:ext>
            </a:extLst>
          </p:cNvPr>
          <p:cNvSpPr txBox="1"/>
          <p:nvPr/>
        </p:nvSpPr>
        <p:spPr>
          <a:xfrm>
            <a:off x="5865962" y="3513190"/>
            <a:ext cx="573369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err="1"/>
              <a:t>zipi</a:t>
            </a:r>
            <a:r>
              <a:rPr lang="es-ES" sz="1400" dirty="0"/>
              <a:t>                IN   A     160.50.40.1</a:t>
            </a:r>
          </a:p>
          <a:p>
            <a:r>
              <a:rPr lang="es-ES" sz="1400" dirty="0"/>
              <a:t>zape                IN   A     160.50.40.2</a:t>
            </a:r>
          </a:p>
          <a:p>
            <a:r>
              <a:rPr lang="es-ES" sz="1400" dirty="0" err="1"/>
              <a:t>mortadelo</a:t>
            </a:r>
            <a:r>
              <a:rPr lang="es-ES" sz="1400" dirty="0"/>
              <a:t>           IN   A     160.50.40.4</a:t>
            </a:r>
          </a:p>
          <a:p>
            <a:r>
              <a:rPr lang="es-ES" sz="1400" dirty="0"/>
              <a:t>correo              IN   A     160.50.40.50</a:t>
            </a:r>
          </a:p>
          <a:p>
            <a:r>
              <a:rPr lang="es-ES" sz="1400" dirty="0"/>
              <a:t>dns1                IN   A     192.168.119.135 ; nuestra </a:t>
            </a:r>
            <a:r>
              <a:rPr lang="es-ES" sz="1400" dirty="0" err="1"/>
              <a:t>direcc</a:t>
            </a:r>
            <a:endParaRPr lang="es-ES" sz="1400" dirty="0"/>
          </a:p>
          <a:p>
            <a:r>
              <a:rPr lang="es-ES" sz="1400" dirty="0"/>
              <a:t> </a:t>
            </a:r>
            <a:r>
              <a:rPr lang="es-ES" sz="1400" b="1" dirty="0"/>
              <a:t>dns2                IN   A     192.168.119.130 ; maquina Ubuntu VM2</a:t>
            </a:r>
          </a:p>
          <a:p>
            <a:r>
              <a:rPr lang="es-ES" sz="1400" dirty="0"/>
              <a:t>aplicaciones        IN   CNAME mortadelo.midominio.net.</a:t>
            </a:r>
          </a:p>
          <a:p>
            <a:r>
              <a:rPr lang="es-ES" sz="1400" dirty="0"/>
              <a:t>www                 IN   A     160.50.40.200</a:t>
            </a:r>
          </a:p>
          <a:p>
            <a:r>
              <a:rPr lang="es-ES" sz="1400" dirty="0"/>
              <a:t>www                 IN   A     160.50.40.201</a:t>
            </a:r>
          </a:p>
          <a:p>
            <a:r>
              <a:rPr lang="es-ES" sz="1400" dirty="0"/>
              <a:t>correo              IN   MX    20 correo.midominio.net.</a:t>
            </a:r>
          </a:p>
        </p:txBody>
      </p:sp>
    </p:spTree>
    <p:extLst>
      <p:ext uri="{BB962C8B-B14F-4D97-AF65-F5344CB8AC3E}">
        <p14:creationId xmlns:p14="http://schemas.microsoft.com/office/powerpoint/2010/main" val="126625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4"/>
            <a:ext cx="10515600" cy="189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Vamos a replicar la zona midominio.net en otro servidor de DNS secundario. </a:t>
            </a:r>
          </a:p>
          <a:p>
            <a:pPr marL="0" indent="0">
              <a:buNone/>
            </a:pPr>
            <a:r>
              <a:rPr lang="es-ES" sz="1400" dirty="0"/>
              <a:t>Arrancar la segunda máquina virtual (VM2) e instalar nuevamente el servidor </a:t>
            </a:r>
            <a:r>
              <a:rPr lang="es-ES" sz="1400" dirty="0" err="1"/>
              <a:t>Bind</a:t>
            </a:r>
            <a:r>
              <a:rPr lang="es-ES" sz="1400" dirty="0"/>
              <a:t> 9. A continuación establecer una zona secundaria del dominio midominio.net. En el servidor maestro añadir otra entrada NS (dns2) apuntando a la dirección </a:t>
            </a:r>
            <a:r>
              <a:rPr lang="es-ES" sz="1400" dirty="0" err="1"/>
              <a:t>lP</a:t>
            </a:r>
            <a:r>
              <a:rPr lang="es-ES" sz="1400" dirty="0"/>
              <a:t> del nuevo servidor. Configurar en ambos servidores los parámetros que permitirán la transferencia de la zona. Reiniciar ambos servidores y comprobar que el secundario mantiene una copia de la zona. Llevar a cabo algún cambio en la zona maestra incrementando su número de serie. Reiniciar el servidor y verificar que se actualiza la zona secundaria. </a:t>
            </a:r>
          </a:p>
          <a:p>
            <a:pPr marL="0" indent="0">
              <a:buNone/>
            </a:pPr>
            <a:r>
              <a:rPr lang="es-ES" sz="1400" dirty="0"/>
              <a:t>Nota: se recomienda configurar la notificación explícita a las secundarias (</a:t>
            </a:r>
            <a:r>
              <a:rPr lang="es-ES" sz="1400" b="1" dirty="0" err="1"/>
              <a:t>notify</a:t>
            </a:r>
            <a:r>
              <a:rPr lang="es-ES" sz="1400" b="1" dirty="0"/>
              <a:t> </a:t>
            </a:r>
            <a:r>
              <a:rPr lang="es-ES" sz="1400" b="1" dirty="0" err="1"/>
              <a:t>explicit</a:t>
            </a:r>
            <a:r>
              <a:rPr lang="es-ES" sz="1400" dirty="0"/>
              <a:t>) y la directiva </a:t>
            </a:r>
            <a:r>
              <a:rPr lang="es-ES" sz="1400" b="1" dirty="0" err="1"/>
              <a:t>also-notify</a:t>
            </a:r>
            <a:r>
              <a:rPr lang="es-ES" sz="1400" dirty="0"/>
              <a:t> con la dirección IP del servidor secundario.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Sincronización primaria-secundarias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16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0A884-F58A-327A-BFDC-B63EAF912D6C}"/>
              </a:ext>
            </a:extLst>
          </p:cNvPr>
          <p:cNvSpPr txBox="1"/>
          <p:nvPr/>
        </p:nvSpPr>
        <p:spPr>
          <a:xfrm>
            <a:off x="924464" y="3513190"/>
            <a:ext cx="45389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En VM2 (Ubuntu)</a:t>
            </a:r>
          </a:p>
          <a:p>
            <a:r>
              <a:rPr lang="es-ES" sz="1400" dirty="0" err="1"/>
              <a:t>zone</a:t>
            </a:r>
            <a:r>
              <a:rPr lang="es-ES" sz="1400" dirty="0"/>
              <a:t> "midominio.net."</a:t>
            </a:r>
            <a:r>
              <a:rPr lang="es-ES" sz="1400" b="1" dirty="0"/>
              <a:t> IN </a:t>
            </a:r>
            <a:r>
              <a:rPr lang="es-ES" sz="1400" dirty="0"/>
              <a:t>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type</a:t>
            </a:r>
            <a:r>
              <a:rPr lang="es-ES" sz="1400" dirty="0"/>
              <a:t> </a:t>
            </a:r>
            <a:r>
              <a:rPr lang="es-ES" sz="1400" dirty="0" err="1"/>
              <a:t>slave</a:t>
            </a:r>
            <a:r>
              <a:rPr lang="es-ES" sz="1400" dirty="0"/>
              <a:t>;</a:t>
            </a:r>
          </a:p>
          <a:p>
            <a:r>
              <a:rPr lang="es-ES" sz="1400" dirty="0"/>
              <a:t>    file "/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</a:t>
            </a:r>
            <a:r>
              <a:rPr lang="es-ES" sz="1400" dirty="0" err="1"/>
              <a:t>midominio.net.zone</a:t>
            </a:r>
            <a:r>
              <a:rPr lang="es-ES" sz="1400" dirty="0"/>
              <a:t>";</a:t>
            </a:r>
          </a:p>
          <a:p>
            <a:r>
              <a:rPr lang="es-ES" sz="1400" dirty="0"/>
              <a:t>    masters { 192.168.119.135; };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allow-notify</a:t>
            </a:r>
            <a:r>
              <a:rPr lang="es-ES" sz="1400" dirty="0"/>
              <a:t> { 192.168.119.135; };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allow</a:t>
            </a:r>
            <a:r>
              <a:rPr lang="es-ES" sz="1400" dirty="0"/>
              <a:t>-transfer { 192.168.119.135; };</a:t>
            </a:r>
          </a:p>
          <a:p>
            <a:r>
              <a:rPr lang="es-ES" sz="1400" dirty="0"/>
              <a:t>};</a:t>
            </a:r>
          </a:p>
          <a:p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68E6D5-C638-38FA-687C-DA165566EF6C}"/>
              </a:ext>
            </a:extLst>
          </p:cNvPr>
          <p:cNvSpPr txBox="1"/>
          <p:nvPr/>
        </p:nvSpPr>
        <p:spPr>
          <a:xfrm>
            <a:off x="924464" y="5617686"/>
            <a:ext cx="908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File 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 NO tienes que copiar el archivo si no quieres (se guardará con otro nombre). Yo lo voy a hacer. Copiaré el archivo de /</a:t>
            </a:r>
            <a:r>
              <a:rPr lang="es-E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var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s-E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named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s-E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midominio.net.zone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 (VM1) en /</a:t>
            </a:r>
            <a:r>
              <a:rPr lang="es-E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var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/cache/</a:t>
            </a:r>
            <a:r>
              <a:rPr lang="es-E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bind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 deVM2</a:t>
            </a: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1A64D8-A3E2-A047-C088-CF56BFABF437}"/>
              </a:ext>
            </a:extLst>
          </p:cNvPr>
          <p:cNvSpPr txBox="1"/>
          <p:nvPr/>
        </p:nvSpPr>
        <p:spPr>
          <a:xfrm>
            <a:off x="6096000" y="3513190"/>
            <a:ext cx="537282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Copiar </a:t>
            </a:r>
            <a:r>
              <a:rPr lang="es-ES" sz="1400" dirty="0" err="1"/>
              <a:t>midominio.net.zone</a:t>
            </a:r>
            <a:r>
              <a:rPr lang="es-ES" sz="1400" dirty="0"/>
              <a:t> en /</a:t>
            </a:r>
            <a:r>
              <a:rPr lang="es-ES" sz="1400" dirty="0" err="1"/>
              <a:t>var</a:t>
            </a:r>
            <a:r>
              <a:rPr lang="es-ES" sz="1400" dirty="0"/>
              <a:t>/cache/</a:t>
            </a:r>
            <a:r>
              <a:rPr lang="es-ES" sz="1400" dirty="0" err="1"/>
              <a:t>bind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Modificar opciones en VM2 </a:t>
            </a:r>
            <a:r>
              <a:rPr lang="es-ES" sz="1400" dirty="0">
                <a:sym typeface="Wingdings" panose="05000000000000000000" pitchFamily="2" charset="2"/>
              </a:rPr>
              <a:t> /</a:t>
            </a:r>
            <a:r>
              <a:rPr lang="es-ES" sz="1400" dirty="0" err="1">
                <a:sym typeface="Wingdings" panose="05000000000000000000" pitchFamily="2" charset="2"/>
              </a:rPr>
              <a:t>etc</a:t>
            </a:r>
            <a:r>
              <a:rPr lang="es-ES" sz="1400" dirty="0">
                <a:sym typeface="Wingdings" panose="05000000000000000000" pitchFamily="2" charset="2"/>
              </a:rPr>
              <a:t>/</a:t>
            </a:r>
            <a:r>
              <a:rPr lang="es-ES" sz="1400" dirty="0" err="1">
                <a:sym typeface="Wingdings" panose="05000000000000000000" pitchFamily="2" charset="2"/>
              </a:rPr>
              <a:t>bind</a:t>
            </a:r>
            <a:r>
              <a:rPr lang="es-ES" sz="1400" dirty="0">
                <a:sym typeface="Wingdings" panose="05000000000000000000" pitchFamily="2" charset="2"/>
              </a:rPr>
              <a:t>/</a:t>
            </a:r>
            <a:r>
              <a:rPr lang="es-ES" sz="1400" dirty="0" err="1">
                <a:sym typeface="Wingdings" panose="05000000000000000000" pitchFamily="2" charset="2"/>
              </a:rPr>
              <a:t>named.conf.options</a:t>
            </a:r>
            <a:endParaRPr lang="es-ES" sz="1400" dirty="0">
              <a:sym typeface="Wingdings" panose="05000000000000000000" pitchFamily="2" charset="2"/>
            </a:endParaRPr>
          </a:p>
          <a:p>
            <a:r>
              <a:rPr lang="es-ES" sz="1400" dirty="0"/>
              <a:t>        listen-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port</a:t>
            </a:r>
            <a:r>
              <a:rPr lang="es-ES" sz="1400" dirty="0"/>
              <a:t> 53 { </a:t>
            </a:r>
            <a:r>
              <a:rPr lang="es-ES" sz="1400" dirty="0" err="1"/>
              <a:t>any</a:t>
            </a:r>
            <a:r>
              <a:rPr lang="es-ES" sz="1400" dirty="0"/>
              <a:t>;};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allow-query</a:t>
            </a:r>
            <a:r>
              <a:rPr lang="es-ES" sz="1400" dirty="0"/>
              <a:t> { </a:t>
            </a:r>
            <a:r>
              <a:rPr lang="es-ES" sz="1400" dirty="0" err="1"/>
              <a:t>any</a:t>
            </a:r>
            <a:r>
              <a:rPr lang="es-ES" sz="1400" dirty="0"/>
              <a:t>; };</a:t>
            </a:r>
          </a:p>
          <a:p>
            <a:r>
              <a:rPr lang="es-ES" sz="1400" dirty="0"/>
              <a:t> </a:t>
            </a:r>
          </a:p>
          <a:p>
            <a:r>
              <a:rPr lang="es-ES" sz="1400" dirty="0"/>
              <a:t>Comprobar:</a:t>
            </a:r>
          </a:p>
          <a:p>
            <a:r>
              <a:rPr lang="es-ES" sz="1400" dirty="0"/>
              <a:t>En VM2: </a:t>
            </a:r>
            <a:r>
              <a:rPr lang="es-ES" sz="1400" dirty="0" err="1"/>
              <a:t>dig</a:t>
            </a:r>
            <a:r>
              <a:rPr lang="es-ES" sz="1400" dirty="0"/>
              <a:t> @localhost dns1.midominio.net</a:t>
            </a:r>
          </a:p>
        </p:txBody>
      </p:sp>
    </p:spTree>
    <p:extLst>
      <p:ext uri="{BB962C8B-B14F-4D97-AF65-F5344CB8AC3E}">
        <p14:creationId xmlns:p14="http://schemas.microsoft.com/office/powerpoint/2010/main" val="4008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4"/>
            <a:ext cx="10515600" cy="189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Vamos a replicar la zona midominio.net en otro servidor de DNS secundario. </a:t>
            </a:r>
          </a:p>
          <a:p>
            <a:pPr marL="0" indent="0">
              <a:buNone/>
            </a:pPr>
            <a:r>
              <a:rPr lang="es-ES" sz="1400" dirty="0"/>
              <a:t>Arrancar la segunda máquina virtual (VM2) e instalar nuevamente el servidor </a:t>
            </a:r>
            <a:r>
              <a:rPr lang="es-ES" sz="1400" dirty="0" err="1"/>
              <a:t>Bind</a:t>
            </a:r>
            <a:r>
              <a:rPr lang="es-ES" sz="1400" dirty="0"/>
              <a:t> 9. A continuación establecer una zona secundaria del dominio midominio.net. En el servidor maestro añadir otra entrada NS (dns2) apuntando a la dirección </a:t>
            </a:r>
            <a:r>
              <a:rPr lang="es-ES" sz="1400" dirty="0" err="1"/>
              <a:t>lP</a:t>
            </a:r>
            <a:r>
              <a:rPr lang="es-ES" sz="1400" dirty="0"/>
              <a:t> del nuevo servidor. Configurar en ambos servidores los parámetros que permitirán la transferencia de la zona. Reiniciar ambos servidores y comprobar que el secundario mantiene una copia de la zona. Llevar a cabo algún cambio en la zona maestra incrementando su número de serie. Reiniciar el servidor y verificar que se actualiza la zona secundaria. </a:t>
            </a:r>
          </a:p>
          <a:p>
            <a:pPr marL="0" indent="0">
              <a:buNone/>
            </a:pPr>
            <a:r>
              <a:rPr lang="es-ES" sz="1400" dirty="0"/>
              <a:t>Nota: se recomienda configurar la notificación explícita a las secundarias (</a:t>
            </a:r>
            <a:r>
              <a:rPr lang="es-ES" sz="1400" b="1" dirty="0" err="1"/>
              <a:t>notify</a:t>
            </a:r>
            <a:r>
              <a:rPr lang="es-ES" sz="1400" b="1" dirty="0"/>
              <a:t> </a:t>
            </a:r>
            <a:r>
              <a:rPr lang="es-ES" sz="1400" b="1" dirty="0" err="1"/>
              <a:t>explicit</a:t>
            </a:r>
            <a:r>
              <a:rPr lang="es-ES" sz="1400" dirty="0"/>
              <a:t>) y la directiva </a:t>
            </a:r>
            <a:r>
              <a:rPr lang="es-ES" sz="1400" b="1" dirty="0" err="1"/>
              <a:t>also-notify</a:t>
            </a:r>
            <a:r>
              <a:rPr lang="es-ES" sz="1400" dirty="0"/>
              <a:t> con la dirección IP del servidor secundario.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Sincronización primaria-secundarias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68E6D5-C638-38FA-687C-DA165566EF6C}"/>
              </a:ext>
            </a:extLst>
          </p:cNvPr>
          <p:cNvSpPr txBox="1"/>
          <p:nvPr/>
        </p:nvSpPr>
        <p:spPr>
          <a:xfrm>
            <a:off x="969034" y="3564599"/>
            <a:ext cx="90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PROBLEMAS que he tenido:</a:t>
            </a:r>
          </a:p>
          <a:p>
            <a:r>
              <a:rPr lang="es-ES" sz="1600" dirty="0">
                <a:solidFill>
                  <a:srgbClr val="FF0000"/>
                </a:solidFill>
              </a:rPr>
              <a:t>- El servicio “</a:t>
            </a:r>
            <a:r>
              <a:rPr lang="es-ES" sz="1600" dirty="0" err="1">
                <a:solidFill>
                  <a:srgbClr val="FF0000"/>
                </a:solidFill>
              </a:rPr>
              <a:t>named</a:t>
            </a:r>
            <a:r>
              <a:rPr lang="es-ES" sz="1600" dirty="0">
                <a:solidFill>
                  <a:srgbClr val="FF0000"/>
                </a:solidFill>
              </a:rPr>
              <a:t>” estaba fallando y no me lo estaba diciendo (Ubuntu 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 en este caso para mirar donde está el error &lt;&lt;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journalctl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-u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named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&gt;&gt; (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shit+G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para ir al final)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El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include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named.conf.default-zones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estaba escrito como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named.conf.</a:t>
            </a:r>
            <a:r>
              <a:rPr lang="es-ES" sz="1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local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.default-zones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 (por la cara)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Revisa el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options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 yo tenía repetido el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allow-query</a:t>
            </a:r>
            <a:endParaRPr lang="es-E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Ten cuidado con las comillas, si lo copias del </a:t>
            </a:r>
            <a:r>
              <a:rPr lang="es-ES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ppt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 ¡hay que cambiarlas!</a:t>
            </a:r>
          </a:p>
        </p:txBody>
      </p:sp>
    </p:spTree>
    <p:extLst>
      <p:ext uri="{BB962C8B-B14F-4D97-AF65-F5344CB8AC3E}">
        <p14:creationId xmlns:p14="http://schemas.microsoft.com/office/powerpoint/2010/main" val="81912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4"/>
            <a:ext cx="10515600" cy="189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Vamos a replicar la zona midominio.net en otro servidor de DNS secundario. </a:t>
            </a:r>
          </a:p>
          <a:p>
            <a:pPr marL="0" indent="0">
              <a:buNone/>
            </a:pPr>
            <a:r>
              <a:rPr lang="es-ES" sz="1400" dirty="0"/>
              <a:t>Arrancar la segunda máquina virtual (VM2) e instalar nuevamente el servidor </a:t>
            </a:r>
            <a:r>
              <a:rPr lang="es-ES" sz="1400" dirty="0" err="1"/>
              <a:t>Bind</a:t>
            </a:r>
            <a:r>
              <a:rPr lang="es-ES" sz="1400" dirty="0"/>
              <a:t> 9. A continuación establecer una zona secundaria del dominio midominio.net. En el servidor maestro añadir otra entrada NS (dns2) apuntando a la dirección </a:t>
            </a:r>
            <a:r>
              <a:rPr lang="es-ES" sz="1400" dirty="0" err="1"/>
              <a:t>lP</a:t>
            </a:r>
            <a:r>
              <a:rPr lang="es-ES" sz="1400" dirty="0"/>
              <a:t> del nuevo servidor. Configurar en ambos servidores los parámetros que permitirán la transferencia de la zona. Reiniciar ambos servidores </a:t>
            </a:r>
            <a:r>
              <a:rPr lang="es-ES" sz="1400" b="1" dirty="0"/>
              <a:t>y comprobar que el secundario mantiene una copia de la zona. </a:t>
            </a:r>
            <a:r>
              <a:rPr lang="es-ES" sz="1400" dirty="0"/>
              <a:t>Llevar a cabo algún cambio en la zona maestra incrementando su número de serie. Reiniciar el servidor y verificar que se actualiza la zona secundaria. </a:t>
            </a:r>
          </a:p>
          <a:p>
            <a:pPr marL="0" indent="0">
              <a:buNone/>
            </a:pPr>
            <a:r>
              <a:rPr lang="es-ES" sz="1400" dirty="0"/>
              <a:t>Nota: se recomienda configurar la notificación explícita a las secundarias (</a:t>
            </a:r>
            <a:r>
              <a:rPr lang="es-ES" sz="1400" b="1" dirty="0" err="1"/>
              <a:t>notify</a:t>
            </a:r>
            <a:r>
              <a:rPr lang="es-ES" sz="1400" b="1" dirty="0"/>
              <a:t> </a:t>
            </a:r>
            <a:r>
              <a:rPr lang="es-ES" sz="1400" b="1" dirty="0" err="1"/>
              <a:t>explicit</a:t>
            </a:r>
            <a:r>
              <a:rPr lang="es-ES" sz="1400" dirty="0"/>
              <a:t>) y la directiva </a:t>
            </a:r>
            <a:r>
              <a:rPr lang="es-ES" sz="1400" b="1" dirty="0" err="1"/>
              <a:t>also-notify</a:t>
            </a:r>
            <a:r>
              <a:rPr lang="es-ES" sz="1400" dirty="0"/>
              <a:t> con la dirección IP del servidor secundario.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Sincronización primaria-secundarias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D0A884-F58A-327A-BFDC-B63EAF912D6C}"/>
              </a:ext>
            </a:extLst>
          </p:cNvPr>
          <p:cNvSpPr txBox="1"/>
          <p:nvPr/>
        </p:nvSpPr>
        <p:spPr>
          <a:xfrm>
            <a:off x="924464" y="3513190"/>
            <a:ext cx="453893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</a:t>
            </a:r>
            <a:r>
              <a:rPr lang="es-ES" sz="1400" dirty="0" err="1"/>
              <a:t>midominio.net.zone</a:t>
            </a:r>
            <a:r>
              <a:rPr lang="es-ES" sz="1400" dirty="0"/>
              <a:t> VM1</a:t>
            </a:r>
          </a:p>
          <a:p>
            <a:r>
              <a:rPr lang="es-ES" sz="1400" dirty="0"/>
              <a:t>@   IN   SOA   ns1.midominio.net. admin.midominio.net. (</a:t>
            </a:r>
          </a:p>
          <a:p>
            <a:r>
              <a:rPr lang="es-ES" sz="1400" dirty="0"/>
              <a:t>                1 		;Actualizamos Número de Serie</a:t>
            </a:r>
          </a:p>
          <a:p>
            <a:r>
              <a:rPr lang="es-ES" sz="1400" dirty="0"/>
              <a:t>                3600       </a:t>
            </a:r>
          </a:p>
          <a:p>
            <a:r>
              <a:rPr lang="es-ES" sz="1400" dirty="0"/>
              <a:t>                1800       </a:t>
            </a:r>
          </a:p>
          <a:p>
            <a:r>
              <a:rPr lang="es-ES" sz="1400" dirty="0"/>
              <a:t>                604800     </a:t>
            </a:r>
          </a:p>
          <a:p>
            <a:r>
              <a:rPr lang="es-ES" sz="1400" dirty="0"/>
              <a:t>                86400 )    </a:t>
            </a:r>
          </a:p>
          <a:p>
            <a:r>
              <a:rPr lang="es-ES" sz="1400" dirty="0"/>
              <a:t>@   IN   NS   dns1.midominio.net.</a:t>
            </a:r>
          </a:p>
          <a:p>
            <a:r>
              <a:rPr lang="es-ES" sz="1400" dirty="0"/>
              <a:t>[…]</a:t>
            </a:r>
          </a:p>
          <a:p>
            <a:r>
              <a:rPr lang="es-ES" sz="1400" b="1" dirty="0"/>
              <a:t>paloma              IN   A     160.50.40.5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68E6D5-C638-38FA-687C-DA165566EF6C}"/>
              </a:ext>
            </a:extLst>
          </p:cNvPr>
          <p:cNvSpPr txBox="1"/>
          <p:nvPr/>
        </p:nvSpPr>
        <p:spPr>
          <a:xfrm>
            <a:off x="924464" y="6048573"/>
            <a:ext cx="484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</a:rPr>
              <a:t>Actualizar </a:t>
            </a:r>
            <a:r>
              <a:rPr lang="es-ES" sz="1400" dirty="0" err="1">
                <a:solidFill>
                  <a:srgbClr val="FF0000"/>
                </a:solidFill>
              </a:rPr>
              <a:t>Num</a:t>
            </a:r>
            <a:r>
              <a:rPr lang="es-ES" sz="1400" dirty="0">
                <a:solidFill>
                  <a:srgbClr val="FF0000"/>
                </a:solidFill>
              </a:rPr>
              <a:t> Serie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 Ha habido un cambio!</a:t>
            </a: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1A64D8-A3E2-A047-C088-CF56BFABF437}"/>
              </a:ext>
            </a:extLst>
          </p:cNvPr>
          <p:cNvSpPr txBox="1"/>
          <p:nvPr/>
        </p:nvSpPr>
        <p:spPr>
          <a:xfrm>
            <a:off x="5865962" y="3513190"/>
            <a:ext cx="57336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En VM1 (/</a:t>
            </a:r>
            <a:r>
              <a:rPr lang="en-US" sz="1400" dirty="0" err="1"/>
              <a:t>etc</a:t>
            </a:r>
            <a:r>
              <a:rPr lang="en-US" sz="1400" dirty="0"/>
              <a:t>/</a:t>
            </a:r>
            <a:r>
              <a:rPr lang="en-US" sz="1400" dirty="0" err="1"/>
              <a:t>named.conf</a:t>
            </a:r>
            <a:r>
              <a:rPr lang="en-US" sz="1400" dirty="0"/>
              <a:t>) </a:t>
            </a:r>
            <a:r>
              <a:rPr lang="en-US" sz="1400" dirty="0" err="1"/>
              <a:t>permitir</a:t>
            </a:r>
            <a:r>
              <a:rPr lang="en-US" sz="1400" dirty="0"/>
              <a:t> </a:t>
            </a:r>
            <a:r>
              <a:rPr lang="en-US" sz="1400" dirty="0" err="1"/>
              <a:t>notificaciones</a:t>
            </a:r>
            <a:r>
              <a:rPr lang="en-US" sz="1400" dirty="0"/>
              <a:t> y transfer </a:t>
            </a:r>
            <a:r>
              <a:rPr lang="en-US" sz="1400" dirty="0" err="1"/>
              <a:t>desde</a:t>
            </a:r>
            <a:r>
              <a:rPr lang="en-US" sz="1400" dirty="0"/>
              <a:t> VM2</a:t>
            </a:r>
          </a:p>
          <a:p>
            <a:r>
              <a:rPr lang="en-US" sz="1400" dirty="0"/>
              <a:t>zone "midominio.net" {</a:t>
            </a:r>
          </a:p>
          <a:p>
            <a:r>
              <a:rPr lang="en-US" sz="1400" dirty="0"/>
              <a:t>    type master;</a:t>
            </a:r>
          </a:p>
          <a:p>
            <a:r>
              <a:rPr lang="en-US" sz="1400" dirty="0"/>
              <a:t>    file "/var/named/</a:t>
            </a:r>
            <a:r>
              <a:rPr lang="en-US" sz="1400" dirty="0" err="1"/>
              <a:t>midominio.net.zone</a:t>
            </a:r>
            <a:r>
              <a:rPr lang="en-US" sz="1400" dirty="0"/>
              <a:t>";</a:t>
            </a:r>
          </a:p>
          <a:p>
            <a:r>
              <a:rPr lang="en-US" sz="1400" dirty="0"/>
              <a:t>    notify explicit;</a:t>
            </a:r>
          </a:p>
          <a:p>
            <a:r>
              <a:rPr lang="en-US" sz="1400" dirty="0"/>
              <a:t>    also-notify {192.168.119.130; }; </a:t>
            </a:r>
            <a:r>
              <a:rPr lang="en-US" sz="1400" dirty="0">
                <a:solidFill>
                  <a:srgbClr val="FF0000"/>
                </a:solidFill>
              </a:rPr>
              <a:t># IP VM2</a:t>
            </a:r>
          </a:p>
          <a:p>
            <a:r>
              <a:rPr lang="en-US" sz="1400" dirty="0"/>
              <a:t>    allow-transfer {192.168.119.130;}; </a:t>
            </a:r>
            <a:r>
              <a:rPr lang="en-US" sz="1400" dirty="0">
                <a:solidFill>
                  <a:srgbClr val="FF0000"/>
                </a:solidFill>
              </a:rPr>
              <a:t># IP VM2</a:t>
            </a:r>
            <a:endParaRPr lang="en-US" sz="1400" dirty="0"/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 err="1"/>
              <a:t>Comprobamos</a:t>
            </a:r>
            <a:r>
              <a:rPr lang="en-US" sz="1400" dirty="0"/>
              <a:t>: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systemctl</a:t>
            </a:r>
            <a:r>
              <a:rPr lang="en-US" sz="1400" dirty="0"/>
              <a:t> restart named (VM2 + VM1)	</a:t>
            </a:r>
          </a:p>
          <a:p>
            <a:r>
              <a:rPr lang="en-US" sz="1400" dirty="0"/>
              <a:t>	dig @localhost paloma.midominio.net. (VM2)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10614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54A5D892-0885-8579-6FE4-38C2C91E76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3C9A5F7-2C27-41FE-FBCF-5583C388CB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dirty="0"/>
              <a:t>Práctica DNS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6ED8C7A-9B7E-9BE5-E641-6D3D0769C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19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19C90-6AE0-875A-D907-E96F59AAFE1B}"/>
              </a:ext>
            </a:extLst>
          </p:cNvPr>
          <p:cNvSpPr txBox="1"/>
          <p:nvPr/>
        </p:nvSpPr>
        <p:spPr>
          <a:xfrm>
            <a:off x="6096000" y="1945146"/>
            <a:ext cx="562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Configuración del servidor </a:t>
            </a:r>
            <a:r>
              <a:rPr lang="es-ES" dirty="0" err="1"/>
              <a:t>Bind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Creación zonas primarias</a:t>
            </a:r>
          </a:p>
          <a:p>
            <a:pPr marL="342900" indent="-342900">
              <a:buAutoNum type="arabicPeriod"/>
            </a:pPr>
            <a:r>
              <a:rPr lang="es-ES" dirty="0"/>
              <a:t>Mantenimiento zonas primarias</a:t>
            </a:r>
          </a:p>
          <a:p>
            <a:pPr marL="342900" indent="-342900">
              <a:buAutoNum type="arabicPeriod"/>
            </a:pPr>
            <a:r>
              <a:rPr lang="es-ES" dirty="0"/>
              <a:t>Sincronización primaria-secundarias</a:t>
            </a:r>
          </a:p>
          <a:p>
            <a:pPr marL="342900" indent="-342900">
              <a:buAutoNum type="arabicPeriod"/>
            </a:pPr>
            <a:r>
              <a:rPr lang="es-ES" b="1" dirty="0"/>
              <a:t>Delegación de un Subdominio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B31C98-69C9-BB76-41B6-65F6019324D9}"/>
              </a:ext>
            </a:extLst>
          </p:cNvPr>
          <p:cNvSpPr txBox="1"/>
          <p:nvPr/>
        </p:nvSpPr>
        <p:spPr>
          <a:xfrm>
            <a:off x="6050837" y="941607"/>
            <a:ext cx="562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54A5D892-0885-8579-6FE4-38C2C91E76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3C9A5F7-2C27-41FE-FBCF-5583C388CB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dirty="0"/>
              <a:t>Práctica DNS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6ED8C7A-9B7E-9BE5-E641-6D3D0769C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2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19C90-6AE0-875A-D907-E96F59AAFE1B}"/>
              </a:ext>
            </a:extLst>
          </p:cNvPr>
          <p:cNvSpPr txBox="1"/>
          <p:nvPr/>
        </p:nvSpPr>
        <p:spPr>
          <a:xfrm>
            <a:off x="6096000" y="1945146"/>
            <a:ext cx="562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Configuración del servidor </a:t>
            </a:r>
            <a:r>
              <a:rPr lang="es-ES" dirty="0" err="1"/>
              <a:t>Bind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Creación zonas primarias</a:t>
            </a:r>
          </a:p>
          <a:p>
            <a:pPr marL="342900" indent="-342900">
              <a:buFontTx/>
              <a:buAutoNum type="arabicPeriod"/>
            </a:pPr>
            <a:r>
              <a:rPr lang="es-ES" dirty="0"/>
              <a:t>Mantenimiento zonas primarias</a:t>
            </a:r>
          </a:p>
          <a:p>
            <a:pPr marL="342900" indent="-342900">
              <a:buAutoNum type="arabicPeriod"/>
            </a:pPr>
            <a:r>
              <a:rPr lang="es-ES" dirty="0"/>
              <a:t>Sincronización primaria-secundarias</a:t>
            </a:r>
          </a:p>
          <a:p>
            <a:pPr marL="342900" indent="-342900">
              <a:buAutoNum type="arabicPeriod"/>
            </a:pPr>
            <a:r>
              <a:rPr lang="es-ES" dirty="0"/>
              <a:t>Delegación de un Subdominio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B31C98-69C9-BB76-41B6-65F6019324D9}"/>
              </a:ext>
            </a:extLst>
          </p:cNvPr>
          <p:cNvSpPr txBox="1"/>
          <p:nvPr/>
        </p:nvSpPr>
        <p:spPr>
          <a:xfrm>
            <a:off x="6050837" y="941607"/>
            <a:ext cx="562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56056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o 17">
            <a:extLst>
              <a:ext uri="{FF2B5EF4-FFF2-40B4-BE49-F238E27FC236}">
                <a16:creationId xmlns:a16="http://schemas.microsoft.com/office/drawing/2014/main" id="{B174B1F5-61AB-8F67-339B-E4DA77EA199E}"/>
              </a:ext>
            </a:extLst>
          </p:cNvPr>
          <p:cNvSpPr/>
          <p:nvPr/>
        </p:nvSpPr>
        <p:spPr>
          <a:xfrm rot="16200000">
            <a:off x="682017" y="3953620"/>
            <a:ext cx="1839239" cy="1136099"/>
          </a:xfrm>
          <a:prstGeom prst="arc">
            <a:avLst>
              <a:gd name="adj1" fmla="val 17877037"/>
              <a:gd name="adj2" fmla="val 3426469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D66D97B-4265-08F8-EF39-DA988154F8E5}"/>
              </a:ext>
            </a:extLst>
          </p:cNvPr>
          <p:cNvSpPr/>
          <p:nvPr/>
        </p:nvSpPr>
        <p:spPr>
          <a:xfrm>
            <a:off x="1196196" y="3061315"/>
            <a:ext cx="810883" cy="72574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5"/>
            <a:ext cx="10515600" cy="1161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Delegación de un subdominio. Crear una nueva zona maestra pruebas.com en el servidor VM2. Vamos a configurar la delegación de un subdominio (por ejemplo, ceu.pruebas.com), cuya zona maestra se ubicará en el otro servidor de DNS (VM1). Para hacer las pruebas añadir algún registro A en el nuevo subdominio y verificar que una petición de resolución dirigida al servidor VM2 y relativa al subdominio, es reenviada y resuelta en el servidor VM1. Comprobar igualmente el efecto de la directiva recursión </a:t>
            </a:r>
            <a:r>
              <a:rPr lang="es-ES" sz="1400" dirty="0" err="1"/>
              <a:t>yes|no</a:t>
            </a:r>
            <a:r>
              <a:rPr lang="es-ES" sz="1400" dirty="0"/>
              <a:t> en el comportamiento del servidor que aloja el dominio principal (VM2).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DELEGACIÓN DE SUBDOMINIO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20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133A9D-183B-EFBD-4A9D-526C0AF0B0E2}"/>
              </a:ext>
            </a:extLst>
          </p:cNvPr>
          <p:cNvSpPr/>
          <p:nvPr/>
        </p:nvSpPr>
        <p:spPr>
          <a:xfrm>
            <a:off x="5653177" y="2812242"/>
            <a:ext cx="2127849" cy="2245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pruebas.com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46BF76-B2F2-5F98-4616-4F11EFFAA900}"/>
              </a:ext>
            </a:extLst>
          </p:cNvPr>
          <p:cNvSpPr txBox="1"/>
          <p:nvPr/>
        </p:nvSpPr>
        <p:spPr>
          <a:xfrm>
            <a:off x="5653177" y="5179679"/>
            <a:ext cx="1972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VM2 – Ubuntu</a:t>
            </a:r>
          </a:p>
          <a:p>
            <a:r>
              <a:rPr lang="es-ES" sz="1400" dirty="0"/>
              <a:t>192.168.119.130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3FFDE3C-A435-BF9B-2AE6-8B1369D91600}"/>
              </a:ext>
            </a:extLst>
          </p:cNvPr>
          <p:cNvSpPr/>
          <p:nvPr/>
        </p:nvSpPr>
        <p:spPr>
          <a:xfrm>
            <a:off x="8873705" y="2808304"/>
            <a:ext cx="2127849" cy="2245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c</a:t>
            </a:r>
            <a:r>
              <a:rPr lang="es-ES">
                <a:solidFill>
                  <a:sysClr val="windowText" lastClr="000000"/>
                </a:solidFill>
              </a:rPr>
              <a:t>eu</a:t>
            </a:r>
            <a:r>
              <a:rPr lang="es-ES" dirty="0">
                <a:solidFill>
                  <a:sysClr val="windowText" lastClr="000000"/>
                </a:solidFill>
              </a:rPr>
              <a:t>.pruebas.com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7569E1F-58C3-082A-4899-5BA833319160}"/>
              </a:ext>
            </a:extLst>
          </p:cNvPr>
          <p:cNvSpPr txBox="1"/>
          <p:nvPr/>
        </p:nvSpPr>
        <p:spPr>
          <a:xfrm>
            <a:off x="9086488" y="5179679"/>
            <a:ext cx="1972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VM1 – Rocky</a:t>
            </a:r>
          </a:p>
          <a:p>
            <a:r>
              <a:rPr lang="es-ES" sz="1400" dirty="0"/>
              <a:t>192.168.119.135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4E7F9A6-B089-B552-63BE-43B6F95E3393}"/>
              </a:ext>
            </a:extLst>
          </p:cNvPr>
          <p:cNvCxnSpPr/>
          <p:nvPr/>
        </p:nvCxnSpPr>
        <p:spPr>
          <a:xfrm>
            <a:off x="2254370" y="3249283"/>
            <a:ext cx="3082505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A713D88-685A-02FB-A1B5-4106C7EE9C86}"/>
              </a:ext>
            </a:extLst>
          </p:cNvPr>
          <p:cNvSpPr txBox="1"/>
          <p:nvPr/>
        </p:nvSpPr>
        <p:spPr>
          <a:xfrm>
            <a:off x="2925145" y="2941507"/>
            <a:ext cx="1972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92D050"/>
                </a:solidFill>
              </a:rPr>
              <a:t>pruebas.com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455D8FE-E2A3-64EB-30E4-D7503D74DAE7}"/>
              </a:ext>
            </a:extLst>
          </p:cNvPr>
          <p:cNvCxnSpPr/>
          <p:nvPr/>
        </p:nvCxnSpPr>
        <p:spPr>
          <a:xfrm>
            <a:off x="2254370" y="3935128"/>
            <a:ext cx="3082505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E7682A7-7693-685C-0FA6-B61DD097D021}"/>
              </a:ext>
            </a:extLst>
          </p:cNvPr>
          <p:cNvSpPr txBox="1"/>
          <p:nvPr/>
        </p:nvSpPr>
        <p:spPr>
          <a:xfrm>
            <a:off x="2920973" y="3585875"/>
            <a:ext cx="1972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ceu.pruebas.com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7E642D-95DE-90CB-E903-AD567DD759B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476226" y="3931191"/>
            <a:ext cx="1397479" cy="393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6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5"/>
            <a:ext cx="10515600" cy="1161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Delegación de un subdominio. Crear una nueva zona maestra pruebas.com en el servidor VM2. Vamos a configurar la delegación de un subdominio (por ejemplo, ceu.pruebas.com), cuya zona maestra se ubicará en el otro servidor de DNS (VM1). Para hacer las pruebas añadir algún registro A en el nuevo subdominio y verificar que una petición de resolución dirigida al servidor VM2 y relativa al subdominio, es reenviada y resuelta en el servidor VM1. Comprobar igualmente el efecto de la directiva recursión </a:t>
            </a:r>
            <a:r>
              <a:rPr lang="es-ES" sz="1400" dirty="0" err="1"/>
              <a:t>yes|no</a:t>
            </a:r>
            <a:r>
              <a:rPr lang="es-ES" sz="1400" dirty="0"/>
              <a:t> en el comportamiento del servidor que aloja el dominio principal (VM2).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DELEGACIÓN DE SUBDOMINIO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21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5" name="Marcador de SmartArt 1">
            <a:extLst>
              <a:ext uri="{FF2B5EF4-FFF2-40B4-BE49-F238E27FC236}">
                <a16:creationId xmlns:a16="http://schemas.microsoft.com/office/drawing/2014/main" id="{ABD765B0-38B3-5A69-9882-017B24A8C6AC}"/>
              </a:ext>
            </a:extLst>
          </p:cNvPr>
          <p:cNvSpPr txBox="1">
            <a:spLocks/>
          </p:cNvSpPr>
          <p:nvPr/>
        </p:nvSpPr>
        <p:spPr>
          <a:xfrm>
            <a:off x="1033731" y="3059487"/>
            <a:ext cx="3837317" cy="133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 err="1"/>
              <a:t>zone</a:t>
            </a:r>
            <a:r>
              <a:rPr lang="es-ES" sz="1400" dirty="0"/>
              <a:t> "pruebas.com" IN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       </a:t>
            </a:r>
            <a:r>
              <a:rPr lang="es-ES" sz="1400" dirty="0" err="1"/>
              <a:t>type</a:t>
            </a:r>
            <a:r>
              <a:rPr lang="es-ES" sz="1400" dirty="0"/>
              <a:t> master;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       file "/</a:t>
            </a:r>
            <a:r>
              <a:rPr lang="es-ES" sz="1400" dirty="0" err="1"/>
              <a:t>var</a:t>
            </a:r>
            <a:r>
              <a:rPr lang="es-ES" sz="1400" dirty="0"/>
              <a:t>/cache/</a:t>
            </a:r>
            <a:r>
              <a:rPr lang="es-ES" sz="1400" dirty="0" err="1"/>
              <a:t>bind</a:t>
            </a:r>
            <a:r>
              <a:rPr lang="es-ES" sz="1400" dirty="0"/>
              <a:t>/</a:t>
            </a:r>
            <a:r>
              <a:rPr lang="es-ES" sz="1400" dirty="0" err="1"/>
              <a:t>pruebas.com.zone</a:t>
            </a:r>
            <a:r>
              <a:rPr lang="es-ES" sz="1400" dirty="0"/>
              <a:t>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};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161EEF-3EDF-13EE-D6AF-39AE2785BA79}"/>
              </a:ext>
            </a:extLst>
          </p:cNvPr>
          <p:cNvSpPr txBox="1"/>
          <p:nvPr/>
        </p:nvSpPr>
        <p:spPr>
          <a:xfrm>
            <a:off x="1033732" y="2652744"/>
            <a:ext cx="3702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En /</a:t>
            </a:r>
            <a:r>
              <a:rPr lang="es-ES" sz="1400" dirty="0" err="1"/>
              <a:t>etc</a:t>
            </a:r>
            <a:r>
              <a:rPr lang="es-ES" sz="1400" dirty="0"/>
              <a:t>/</a:t>
            </a:r>
            <a:r>
              <a:rPr lang="es-ES" sz="1400" dirty="0" err="1"/>
              <a:t>bind</a:t>
            </a:r>
            <a:r>
              <a:rPr lang="es-ES" sz="1400" dirty="0"/>
              <a:t>/</a:t>
            </a:r>
            <a:r>
              <a:rPr lang="es-ES" sz="1400" dirty="0" err="1"/>
              <a:t>named.conf</a:t>
            </a:r>
            <a:r>
              <a:rPr lang="es-ES" sz="1400" dirty="0"/>
              <a:t> (VM2)</a:t>
            </a:r>
          </a:p>
        </p:txBody>
      </p:sp>
      <p:sp>
        <p:nvSpPr>
          <p:cNvPr id="10" name="Marcador de SmartArt 1">
            <a:extLst>
              <a:ext uri="{FF2B5EF4-FFF2-40B4-BE49-F238E27FC236}">
                <a16:creationId xmlns:a16="http://schemas.microsoft.com/office/drawing/2014/main" id="{2C2961DF-8347-EEF4-61B9-1A67EBB12804}"/>
              </a:ext>
            </a:extLst>
          </p:cNvPr>
          <p:cNvSpPr txBox="1">
            <a:spLocks/>
          </p:cNvSpPr>
          <p:nvPr/>
        </p:nvSpPr>
        <p:spPr>
          <a:xfrm>
            <a:off x="1033732" y="4888573"/>
            <a:ext cx="3647536" cy="133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 err="1"/>
              <a:t>zone</a:t>
            </a:r>
            <a:r>
              <a:rPr lang="es-ES" sz="1400" dirty="0"/>
              <a:t> "ceu.pruebas.com" IN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       </a:t>
            </a:r>
            <a:r>
              <a:rPr lang="es-ES" sz="1400" dirty="0" err="1"/>
              <a:t>type</a:t>
            </a:r>
            <a:r>
              <a:rPr lang="es-ES" sz="1400" dirty="0"/>
              <a:t> master;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       file "/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</a:t>
            </a:r>
            <a:r>
              <a:rPr lang="es-ES" sz="1400" dirty="0" err="1"/>
              <a:t>ceu.pruebas.com.zone</a:t>
            </a:r>
            <a:r>
              <a:rPr lang="es-ES" sz="1400" dirty="0"/>
              <a:t>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       </a:t>
            </a:r>
            <a:r>
              <a:rPr lang="es-ES" sz="1400" dirty="0" err="1"/>
              <a:t>allow-query</a:t>
            </a:r>
            <a:r>
              <a:rPr lang="es-ES" sz="1400" dirty="0"/>
              <a:t> {localhost; 192.168.119.130;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};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4D138-DE1D-7A2F-73AB-4C02B6EE0CC8}"/>
              </a:ext>
            </a:extLst>
          </p:cNvPr>
          <p:cNvSpPr txBox="1"/>
          <p:nvPr/>
        </p:nvSpPr>
        <p:spPr>
          <a:xfrm>
            <a:off x="1033732" y="4481830"/>
            <a:ext cx="3702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En /</a:t>
            </a:r>
            <a:r>
              <a:rPr lang="es-ES" sz="1400" dirty="0" err="1"/>
              <a:t>etc</a:t>
            </a:r>
            <a:r>
              <a:rPr lang="es-ES" sz="1400" dirty="0"/>
              <a:t>/</a:t>
            </a:r>
            <a:r>
              <a:rPr lang="es-ES" sz="1400" dirty="0" err="1"/>
              <a:t>named.conf</a:t>
            </a:r>
            <a:r>
              <a:rPr lang="es-ES" sz="1400" dirty="0"/>
              <a:t> (VM1)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595DB0-3D44-4CF1-F64F-87B140FDFE5E}"/>
              </a:ext>
            </a:extLst>
          </p:cNvPr>
          <p:cNvSpPr txBox="1"/>
          <p:nvPr/>
        </p:nvSpPr>
        <p:spPr>
          <a:xfrm>
            <a:off x="5947913" y="2745944"/>
            <a:ext cx="3702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En /</a:t>
            </a:r>
            <a:r>
              <a:rPr lang="es-ES" sz="1400" dirty="0" err="1"/>
              <a:t>var</a:t>
            </a:r>
            <a:r>
              <a:rPr lang="es-ES" sz="1400" dirty="0"/>
              <a:t>/cache/</a:t>
            </a:r>
            <a:r>
              <a:rPr lang="es-ES" sz="1400" dirty="0" err="1"/>
              <a:t>bind</a:t>
            </a:r>
            <a:r>
              <a:rPr lang="es-ES" sz="1400" dirty="0"/>
              <a:t>/</a:t>
            </a:r>
            <a:r>
              <a:rPr lang="es-ES" sz="1400" dirty="0" err="1"/>
              <a:t>pruebas.com.zone</a:t>
            </a:r>
            <a:r>
              <a:rPr lang="es-ES" sz="1400" dirty="0"/>
              <a:t> (VM2)</a:t>
            </a:r>
          </a:p>
        </p:txBody>
      </p:sp>
      <p:sp>
        <p:nvSpPr>
          <p:cNvPr id="19" name="Marcador de SmartArt 1">
            <a:extLst>
              <a:ext uri="{FF2B5EF4-FFF2-40B4-BE49-F238E27FC236}">
                <a16:creationId xmlns:a16="http://schemas.microsoft.com/office/drawing/2014/main" id="{7A17CA95-D717-1FDC-0136-BAA0DB418073}"/>
              </a:ext>
            </a:extLst>
          </p:cNvPr>
          <p:cNvSpPr txBox="1">
            <a:spLocks/>
          </p:cNvSpPr>
          <p:nvPr/>
        </p:nvSpPr>
        <p:spPr>
          <a:xfrm>
            <a:off x="6002547" y="3118494"/>
            <a:ext cx="5050766" cy="3237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/>
              <a:t>@   IN   SOA   ns1.pruebas.com. admin.pruebas.com. (</a:t>
            </a:r>
          </a:p>
          <a:p>
            <a:pPr marL="0" indent="0">
              <a:buNone/>
            </a:pPr>
            <a:r>
              <a:rPr lang="es-ES" sz="1200" dirty="0"/>
              <a:t>                1</a:t>
            </a:r>
          </a:p>
          <a:p>
            <a:pPr marL="0" indent="0">
              <a:buNone/>
            </a:pPr>
            <a:r>
              <a:rPr lang="es-ES" sz="1200" dirty="0"/>
              <a:t>                3600</a:t>
            </a:r>
          </a:p>
          <a:p>
            <a:pPr marL="0" indent="0">
              <a:buNone/>
            </a:pPr>
            <a:r>
              <a:rPr lang="es-ES" sz="1200" dirty="0"/>
              <a:t>                1800</a:t>
            </a:r>
          </a:p>
          <a:p>
            <a:pPr marL="0" indent="0">
              <a:buNone/>
            </a:pPr>
            <a:r>
              <a:rPr lang="es-ES" sz="1200" dirty="0"/>
              <a:t>                604800</a:t>
            </a:r>
          </a:p>
          <a:p>
            <a:pPr marL="0" indent="0">
              <a:buNone/>
            </a:pPr>
            <a:r>
              <a:rPr lang="es-ES" sz="1200" dirty="0"/>
              <a:t>                86400 )</a:t>
            </a:r>
          </a:p>
          <a:p>
            <a:pPr marL="0" indent="0">
              <a:buNone/>
            </a:pPr>
            <a:r>
              <a:rPr lang="es-ES" sz="1200" dirty="0"/>
              <a:t>@        IN   NS  ns1.pruebas.com.</a:t>
            </a:r>
          </a:p>
          <a:p>
            <a:pPr marL="0" indent="0">
              <a:buNone/>
            </a:pPr>
            <a:r>
              <a:rPr lang="es-ES" sz="1200" dirty="0"/>
              <a:t>ceu      IN   NS  ns1.ceu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/>
              <a:t>ns1      IN   A  192.168.119.130 ;IP_UBUNTU</a:t>
            </a:r>
          </a:p>
          <a:p>
            <a:pPr marL="0" indent="0">
              <a:buNone/>
            </a:pPr>
            <a:r>
              <a:rPr lang="es-ES" sz="1200" dirty="0"/>
              <a:t>asi      IN   A  160.50.40.15</a:t>
            </a:r>
          </a:p>
          <a:p>
            <a:pPr marL="0" indent="0">
              <a:buNone/>
            </a:pPr>
            <a:r>
              <a:rPr lang="es-ES" sz="1200" b="1" dirty="0">
                <a:highlight>
                  <a:srgbClr val="FFFF00"/>
                </a:highlight>
              </a:rPr>
              <a:t>ns1.ceu      </a:t>
            </a:r>
            <a:r>
              <a:rPr lang="es-ES" sz="1200" dirty="0"/>
              <a:t>IN   A  192.168.119.135; IP_ROCKY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2543C3-EEDF-B6DD-3E81-5324FDDCD300}"/>
              </a:ext>
            </a:extLst>
          </p:cNvPr>
          <p:cNvSpPr txBox="1"/>
          <p:nvPr/>
        </p:nvSpPr>
        <p:spPr>
          <a:xfrm>
            <a:off x="9474078" y="5461207"/>
            <a:ext cx="11801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F0000"/>
                </a:solidFill>
              </a:rPr>
              <a:t>Soy subnormal y siempre me confundo y pongo ceu en vez de ns1.ceu</a:t>
            </a:r>
          </a:p>
        </p:txBody>
      </p:sp>
    </p:spTree>
    <p:extLst>
      <p:ext uri="{BB962C8B-B14F-4D97-AF65-F5344CB8AC3E}">
        <p14:creationId xmlns:p14="http://schemas.microsoft.com/office/powerpoint/2010/main" val="360978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5245"/>
            <a:ext cx="10515600" cy="1161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Delegación de un subdominio. Crear una nueva zona maestra pruebas.com en el servidor VM2. Vamos a configurar la delegación de un subdominio (por ejemplo, ceu.pruebas.com), cuya zona maestra se ubicará en el otro servidor de DNS (VM1). Para hacer las pruebas añadir algún registro A en el nuevo subdominio y verificar que una petición de resolución dirigida al servidor VM2 y relativa al subdominio, es reenviada y resuelta en el servidor VM1. Comprobar igualmente el efecto de la directiva recursión </a:t>
            </a:r>
            <a:r>
              <a:rPr lang="es-ES" sz="1400" dirty="0" err="1"/>
              <a:t>yes|no</a:t>
            </a:r>
            <a:r>
              <a:rPr lang="es-ES" sz="1400" dirty="0"/>
              <a:t> en el comportamiento del servidor que aloja el dominio principal (VM2).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DELEGACIÓN DE SUBDOMINIO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22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595DB0-3D44-4CF1-F64F-87B140FDFE5E}"/>
              </a:ext>
            </a:extLst>
          </p:cNvPr>
          <p:cNvSpPr txBox="1"/>
          <p:nvPr/>
        </p:nvSpPr>
        <p:spPr>
          <a:xfrm>
            <a:off x="7366958" y="2832950"/>
            <a:ext cx="47157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/>
              <a:t>Comprobación: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dig</a:t>
            </a:r>
            <a:r>
              <a:rPr lang="es-ES" sz="1400" dirty="0"/>
              <a:t> @localhost gisi.ceu.pruebas.com (VM2)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En la parte de AUTHORITY tiene que estar a 0 (la autoridad la tiene VM1)  </a:t>
            </a:r>
          </a:p>
        </p:txBody>
      </p:sp>
      <p:sp>
        <p:nvSpPr>
          <p:cNvPr id="19" name="Marcador de SmartArt 1">
            <a:extLst>
              <a:ext uri="{FF2B5EF4-FFF2-40B4-BE49-F238E27FC236}">
                <a16:creationId xmlns:a16="http://schemas.microsoft.com/office/drawing/2014/main" id="{7A17CA95-D717-1FDC-0136-BAA0DB418073}"/>
              </a:ext>
            </a:extLst>
          </p:cNvPr>
          <p:cNvSpPr txBox="1">
            <a:spLocks/>
          </p:cNvSpPr>
          <p:nvPr/>
        </p:nvSpPr>
        <p:spPr>
          <a:xfrm>
            <a:off x="930215" y="3193256"/>
            <a:ext cx="6108940" cy="3237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@   IN   SOA   dns1.ceu.pruebas.com. admin.ceu.pruebas.com. (</a:t>
            </a:r>
          </a:p>
          <a:p>
            <a:pPr marL="0" indent="0">
              <a:buNone/>
            </a:pPr>
            <a:r>
              <a:rPr lang="es-ES" sz="1400" dirty="0"/>
              <a:t>                1 </a:t>
            </a:r>
          </a:p>
          <a:p>
            <a:pPr marL="0" indent="0">
              <a:buNone/>
            </a:pPr>
            <a:r>
              <a:rPr lang="es-ES" sz="1400" dirty="0"/>
              <a:t>                3600       </a:t>
            </a:r>
          </a:p>
          <a:p>
            <a:pPr marL="0" indent="0">
              <a:buNone/>
            </a:pPr>
            <a:r>
              <a:rPr lang="es-ES" sz="1400" dirty="0"/>
              <a:t>                1800       </a:t>
            </a:r>
          </a:p>
          <a:p>
            <a:pPr marL="0" indent="0">
              <a:buNone/>
            </a:pPr>
            <a:r>
              <a:rPr lang="es-ES" sz="1400" dirty="0"/>
              <a:t>                604800     </a:t>
            </a:r>
          </a:p>
          <a:p>
            <a:pPr marL="0" indent="0">
              <a:buNone/>
            </a:pPr>
            <a:r>
              <a:rPr lang="es-ES" sz="1400" dirty="0"/>
              <a:t>                86400 )    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@   IN   NS   dns1.ceu.pruebas.com.</a:t>
            </a:r>
          </a:p>
          <a:p>
            <a:pPr marL="0" indent="0">
              <a:buNone/>
            </a:pPr>
            <a:r>
              <a:rPr lang="es-ES" sz="1400" dirty="0"/>
              <a:t>dns1  IN  A  192.168.119.135 </a:t>
            </a:r>
            <a:r>
              <a:rPr lang="es-ES" sz="1400" dirty="0">
                <a:solidFill>
                  <a:srgbClr val="FF0000"/>
                </a:solidFill>
              </a:rPr>
              <a:t>; IP VM1 (mi maquina)</a:t>
            </a:r>
          </a:p>
          <a:p>
            <a:pPr marL="0" indent="0">
              <a:buNone/>
            </a:pPr>
            <a:r>
              <a:rPr lang="es-ES" sz="1400" dirty="0"/>
              <a:t>ceu    IN   NS  dns1.ceu.pruebas.com</a:t>
            </a:r>
          </a:p>
          <a:p>
            <a:pPr marL="0" indent="0">
              <a:buNone/>
            </a:pPr>
            <a:r>
              <a:rPr lang="es-ES" sz="1400" dirty="0" err="1"/>
              <a:t>gisi</a:t>
            </a:r>
            <a:r>
              <a:rPr lang="es-ES" sz="1400" dirty="0"/>
              <a:t>    IN   A   150.0.0.1 </a:t>
            </a:r>
            <a:r>
              <a:rPr lang="es-ES" sz="1400" dirty="0">
                <a:solidFill>
                  <a:srgbClr val="FF0000"/>
                </a:solidFill>
              </a:rPr>
              <a:t>; un ejemplo --</a:t>
            </a:r>
            <a:r>
              <a:rPr lang="es-ES" sz="1400" dirty="0">
                <a:solidFill>
                  <a:srgbClr val="FF0000"/>
                </a:solidFill>
                <a:sym typeface="Wingdings" panose="05000000000000000000" pitchFamily="2" charset="2"/>
              </a:rPr>
              <a:t> gisi.ceu.pruebas.com</a:t>
            </a:r>
            <a:endParaRPr lang="es-E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2A612E-88B2-8BE4-678C-6BF84FB67069}"/>
              </a:ext>
            </a:extLst>
          </p:cNvPr>
          <p:cNvSpPr txBox="1"/>
          <p:nvPr/>
        </p:nvSpPr>
        <p:spPr>
          <a:xfrm>
            <a:off x="930215" y="2771208"/>
            <a:ext cx="4308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En 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</a:t>
            </a:r>
            <a:r>
              <a:rPr lang="es-ES" sz="1400" dirty="0" err="1"/>
              <a:t>ceu.pruebas.com.zone</a:t>
            </a:r>
            <a:r>
              <a:rPr lang="es-ES" sz="1400" dirty="0"/>
              <a:t> (VM1)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4443F8-8A30-230A-FB8C-B0B975AB3D85}"/>
              </a:ext>
            </a:extLst>
          </p:cNvPr>
          <p:cNvSpPr txBox="1"/>
          <p:nvPr/>
        </p:nvSpPr>
        <p:spPr>
          <a:xfrm>
            <a:off x="7427343" y="3893253"/>
            <a:ext cx="47157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/>
              <a:t>Recursiva </a:t>
            </a:r>
            <a:r>
              <a:rPr lang="es-ES" sz="1400" b="1" dirty="0" err="1"/>
              <a:t>recursion</a:t>
            </a:r>
            <a:r>
              <a:rPr lang="es-ES" sz="1400" b="1" dirty="0"/>
              <a:t> no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Vamos a </a:t>
            </a:r>
            <a:r>
              <a:rPr lang="es-ES" sz="1400" dirty="0" err="1"/>
              <a:t>options</a:t>
            </a:r>
            <a:r>
              <a:rPr lang="es-ES" sz="1400" dirty="0"/>
              <a:t> de VM2 (</a:t>
            </a:r>
            <a:r>
              <a:rPr lang="es-ES" sz="1400" dirty="0" err="1"/>
              <a:t>named.conf.options</a:t>
            </a:r>
            <a:r>
              <a:rPr lang="es-ES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Añadimos directiva “</a:t>
            </a:r>
            <a:r>
              <a:rPr lang="es-ES" sz="1400" dirty="0" err="1"/>
              <a:t>recursion</a:t>
            </a:r>
            <a:r>
              <a:rPr lang="es-ES" sz="1400" dirty="0"/>
              <a:t> no”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Ejecutamos el </a:t>
            </a:r>
            <a:r>
              <a:rPr lang="es-ES" sz="1400" dirty="0" err="1"/>
              <a:t>dig</a:t>
            </a:r>
            <a:r>
              <a:rPr lang="es-ES" sz="1400" dirty="0"/>
              <a:t> a la otra máquina </a:t>
            </a:r>
          </a:p>
          <a:p>
            <a:r>
              <a:rPr lang="es-ES" sz="1400" dirty="0"/>
              <a:t>      (</a:t>
            </a:r>
            <a:r>
              <a:rPr lang="es-ES" sz="1400" dirty="0" err="1"/>
              <a:t>dig</a:t>
            </a:r>
            <a:r>
              <a:rPr lang="es-ES" sz="1400" dirty="0"/>
              <a:t> @localhost gisi.ceu.pruebas.com)</a:t>
            </a:r>
          </a:p>
          <a:p>
            <a:pPr marL="285750" indent="-285750">
              <a:buFontTx/>
              <a:buChar char="-"/>
            </a:pPr>
            <a:r>
              <a:rPr lang="es-ES" sz="1400" dirty="0"/>
              <a:t>En vez de darnos la IP de </a:t>
            </a:r>
            <a:r>
              <a:rPr lang="es-ES" sz="1400" dirty="0" err="1"/>
              <a:t>gisi</a:t>
            </a:r>
            <a:r>
              <a:rPr lang="es-ES" sz="1400" dirty="0"/>
              <a:t> (150.0.0.1) nos devolverá la IP de VM1 (192.168.118.135)</a:t>
            </a:r>
          </a:p>
        </p:txBody>
      </p:sp>
    </p:spTree>
    <p:extLst>
      <p:ext uri="{BB962C8B-B14F-4D97-AF65-F5344CB8AC3E}">
        <p14:creationId xmlns:p14="http://schemas.microsoft.com/office/powerpoint/2010/main" val="396583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54A5D892-0885-8579-6FE4-38C2C91E76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3C9A5F7-2C27-41FE-FBCF-5583C388CB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dirty="0"/>
              <a:t>Práctica DNS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6ED8C7A-9B7E-9BE5-E641-6D3D0769C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19C90-6AE0-875A-D907-E96F59AAFE1B}"/>
              </a:ext>
            </a:extLst>
          </p:cNvPr>
          <p:cNvSpPr txBox="1"/>
          <p:nvPr/>
        </p:nvSpPr>
        <p:spPr>
          <a:xfrm>
            <a:off x="6096000" y="1945146"/>
            <a:ext cx="562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/>
              <a:t>Configuración del servidor </a:t>
            </a:r>
            <a:r>
              <a:rPr lang="es-ES" b="1" dirty="0" err="1"/>
              <a:t>Bind</a:t>
            </a:r>
            <a:endParaRPr lang="es-ES" b="1" dirty="0"/>
          </a:p>
          <a:p>
            <a:pPr marL="342900" indent="-342900">
              <a:buFontTx/>
              <a:buAutoNum type="arabicPeriod"/>
            </a:pPr>
            <a:r>
              <a:rPr lang="es-ES" dirty="0"/>
              <a:t>Creación zonas primarias</a:t>
            </a:r>
          </a:p>
          <a:p>
            <a:pPr marL="342900" indent="-342900">
              <a:buFontTx/>
              <a:buAutoNum type="arabicPeriod"/>
            </a:pPr>
            <a:r>
              <a:rPr lang="es-ES" dirty="0"/>
              <a:t>Mantenimiento zonas primarias</a:t>
            </a:r>
          </a:p>
          <a:p>
            <a:pPr marL="342900" indent="-342900">
              <a:buAutoNum type="arabicPeriod"/>
            </a:pPr>
            <a:r>
              <a:rPr lang="es-ES" dirty="0"/>
              <a:t>Sincronización primaria-secundarias</a:t>
            </a:r>
          </a:p>
          <a:p>
            <a:pPr marL="342900" indent="-342900">
              <a:buAutoNum type="arabicPeriod"/>
            </a:pPr>
            <a:r>
              <a:rPr lang="es-ES" dirty="0"/>
              <a:t>Delegación de un Subdominio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B31C98-69C9-BB76-41B6-65F6019324D9}"/>
              </a:ext>
            </a:extLst>
          </p:cNvPr>
          <p:cNvSpPr txBox="1"/>
          <p:nvPr/>
        </p:nvSpPr>
        <p:spPr>
          <a:xfrm>
            <a:off x="6050837" y="941607"/>
            <a:ext cx="562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0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876F5A6C-B487-81A4-BD8D-968C781446D2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r>
              <a:rPr lang="es-ES" sz="1600" dirty="0" err="1">
                <a:solidFill>
                  <a:schemeClr val="tx1"/>
                </a:solidFill>
              </a:rPr>
              <a:t>Yum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install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bind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 err="1">
                <a:solidFill>
                  <a:schemeClr val="tx1"/>
                </a:solidFill>
              </a:rPr>
              <a:t>systemctl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enable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named</a:t>
            </a:r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El directorio recomendado en la distribución Ubuntu es /</a:t>
            </a:r>
            <a:r>
              <a:rPr lang="es-ES" sz="16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var</a:t>
            </a:r>
            <a:r>
              <a:rPr lang="es-ES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/cache/</a:t>
            </a:r>
            <a:r>
              <a:rPr lang="es-ES" sz="16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bind</a:t>
            </a:r>
            <a:r>
              <a:rPr lang="es-ES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y en Rocky /</a:t>
            </a:r>
            <a:r>
              <a:rPr lang="es-ES" sz="16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var</a:t>
            </a:r>
            <a:r>
              <a:rPr lang="es-ES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/</a:t>
            </a:r>
            <a:r>
              <a:rPr lang="es-ES" sz="16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named</a:t>
            </a:r>
            <a:r>
              <a:rPr lang="es-ES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(valores establecidos en la opción </a:t>
            </a:r>
            <a:r>
              <a:rPr lang="es-ES" sz="16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directory</a:t>
            </a:r>
            <a:endParaRPr lang="es-ES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s-ES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Permitir que escuche desde el puerto 53 a todas las direcciones: 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listen-</a:t>
            </a:r>
            <a:r>
              <a:rPr lang="es-ES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port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53 { </a:t>
            </a:r>
            <a:r>
              <a:rPr lang="es-ES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any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 };</a:t>
            </a:r>
            <a:endParaRPr lang="es-ES" sz="1600" i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Atender peticiones desde cualquier puerto: </a:t>
            </a:r>
            <a:r>
              <a:rPr lang="es-ES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allow-query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{ </a:t>
            </a:r>
            <a:r>
              <a:rPr lang="es-ES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any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 };</a:t>
            </a:r>
            <a:endParaRPr lang="es-ES" sz="1600" i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ES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Trabajará en modo recursivo: </a:t>
            </a:r>
            <a:r>
              <a:rPr lang="es-ES" sz="1600" i="1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recursion</a:t>
            </a:r>
            <a:r>
              <a:rPr lang="es-ES" sz="16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yes;</a:t>
            </a:r>
            <a:endParaRPr lang="es-ES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85CC691-E06F-4988-3FCC-0FFC6BF9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DEL SERVICIO BIND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880E3-E6D4-41ED-1192-DF103A4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31D0D-CF72-5B0B-817F-B35DB74F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14E11-C20E-1647-00AA-96DD0521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34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54A5D892-0885-8579-6FE4-38C2C91E76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3C9A5F7-2C27-41FE-FBCF-5583C388CB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dirty="0"/>
              <a:t>Práctica DNS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6ED8C7A-9B7E-9BE5-E641-6D3D0769C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5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19C90-6AE0-875A-D907-E96F59AAFE1B}"/>
              </a:ext>
            </a:extLst>
          </p:cNvPr>
          <p:cNvSpPr txBox="1"/>
          <p:nvPr/>
        </p:nvSpPr>
        <p:spPr>
          <a:xfrm>
            <a:off x="6096000" y="1945146"/>
            <a:ext cx="562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Configuración del servidor </a:t>
            </a:r>
            <a:r>
              <a:rPr lang="es-ES" dirty="0" err="1"/>
              <a:t>Bind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b="1" dirty="0"/>
              <a:t>Creación zonas primarias</a:t>
            </a:r>
          </a:p>
          <a:p>
            <a:pPr marL="342900" indent="-342900">
              <a:buFontTx/>
              <a:buAutoNum type="arabicPeriod"/>
            </a:pPr>
            <a:r>
              <a:rPr lang="es-ES" dirty="0"/>
              <a:t>Mantenimiento zonas primarias</a:t>
            </a:r>
          </a:p>
          <a:p>
            <a:pPr marL="342900" indent="-342900">
              <a:buAutoNum type="arabicPeriod"/>
            </a:pPr>
            <a:r>
              <a:rPr lang="es-ES" dirty="0"/>
              <a:t>Sincronización primaria-secundarias</a:t>
            </a:r>
          </a:p>
          <a:p>
            <a:pPr marL="342900" indent="-342900">
              <a:buAutoNum type="arabicPeriod"/>
            </a:pPr>
            <a:r>
              <a:rPr lang="es-ES" dirty="0"/>
              <a:t>Delegación de un Subdominio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B31C98-69C9-BB76-41B6-65F6019324D9}"/>
              </a:ext>
            </a:extLst>
          </p:cNvPr>
          <p:cNvSpPr txBox="1"/>
          <p:nvPr/>
        </p:nvSpPr>
        <p:spPr>
          <a:xfrm>
            <a:off x="6050837" y="941607"/>
            <a:ext cx="562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950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FC0DF494-6E04-D6AB-F888-9C341367D4F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71651"/>
            <a:ext cx="10515600" cy="870967"/>
          </a:xfrm>
        </p:spPr>
        <p:txBody>
          <a:bodyPr/>
          <a:lstStyle/>
          <a:p>
            <a:pPr marL="0" indent="0">
              <a:buNone/>
            </a:pP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Creación de zonas primarias. Supondremos un dominio ficticio midominio.net, que administra direcciones en el rango 160.50.40.0/24. Configurar dos zonas primarias para administrar las resoluciones directa e inversa.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1C9237-CB7E-6882-E4EE-FA7AB9B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Creación zonas primarias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D061E-065E-7C80-5A40-82CCDFC3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6499C-142E-F62C-FDBF-244EB70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7D4BA-3A39-E463-9877-19CC1D33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998D4C-2CC7-6C05-4AF0-64C3571AB91E}"/>
              </a:ext>
            </a:extLst>
          </p:cNvPr>
          <p:cNvSpPr txBox="1"/>
          <p:nvPr/>
        </p:nvSpPr>
        <p:spPr>
          <a:xfrm>
            <a:off x="838200" y="2725856"/>
            <a:ext cx="461292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/</a:t>
            </a:r>
            <a:r>
              <a:rPr lang="es-ES" sz="1400" b="1" dirty="0" err="1"/>
              <a:t>var</a:t>
            </a:r>
            <a:r>
              <a:rPr lang="es-ES" sz="1400" b="1" dirty="0"/>
              <a:t>/</a:t>
            </a:r>
            <a:r>
              <a:rPr lang="es-ES" sz="1400" b="1" dirty="0" err="1"/>
              <a:t>named</a:t>
            </a:r>
            <a:r>
              <a:rPr lang="es-ES" sz="1400" b="1" dirty="0"/>
              <a:t>/</a:t>
            </a:r>
            <a:r>
              <a:rPr lang="es-ES" sz="1400" b="1" dirty="0" err="1"/>
              <a:t>midominio.net.zone</a:t>
            </a:r>
            <a:endParaRPr lang="es-ES" sz="1400" b="1" dirty="0"/>
          </a:p>
          <a:p>
            <a:r>
              <a:rPr lang="es-ES" sz="1400" dirty="0"/>
              <a:t>; Archivo de zona para midominio.net</a:t>
            </a:r>
          </a:p>
          <a:p>
            <a:r>
              <a:rPr lang="es-ES" sz="1400" dirty="0"/>
              <a:t>@   IN   SOA   ns1.midominio.net. admin.midominio.net. (</a:t>
            </a:r>
          </a:p>
          <a:p>
            <a:r>
              <a:rPr lang="es-ES" sz="1400" dirty="0"/>
              <a:t>                2024040801 ; Serial</a:t>
            </a:r>
          </a:p>
          <a:p>
            <a:r>
              <a:rPr lang="es-ES" sz="1400" dirty="0"/>
              <a:t>                3600       ; </a:t>
            </a:r>
            <a:r>
              <a:rPr lang="es-ES" sz="1400" dirty="0" err="1"/>
              <a:t>Refresh</a:t>
            </a:r>
            <a:endParaRPr lang="es-ES" sz="1400" dirty="0"/>
          </a:p>
          <a:p>
            <a:r>
              <a:rPr lang="es-ES" sz="1400" dirty="0"/>
              <a:t>                1800       ; </a:t>
            </a:r>
            <a:r>
              <a:rPr lang="es-ES" sz="1400" dirty="0" err="1"/>
              <a:t>Retry</a:t>
            </a:r>
            <a:endParaRPr lang="es-ES" sz="1400" dirty="0"/>
          </a:p>
          <a:p>
            <a:r>
              <a:rPr lang="es-ES" sz="1400" dirty="0"/>
              <a:t>                604800     ; Expire</a:t>
            </a:r>
          </a:p>
          <a:p>
            <a:r>
              <a:rPr lang="es-ES" sz="1400" dirty="0"/>
              <a:t>                86400 )    ; Negative Cache TTL</a:t>
            </a:r>
          </a:p>
          <a:p>
            <a:endParaRPr lang="es-ES" sz="1400" dirty="0"/>
          </a:p>
          <a:p>
            <a:r>
              <a:rPr lang="es-ES" sz="1400" dirty="0"/>
              <a:t>@   IN   NS   ns1.midominio.net.</a:t>
            </a:r>
          </a:p>
          <a:p>
            <a:endParaRPr lang="es-ES" sz="1400" dirty="0"/>
          </a:p>
          <a:p>
            <a:r>
              <a:rPr lang="es-ES" sz="1400" dirty="0"/>
              <a:t>ns1   IN   A   160.50.40.1</a:t>
            </a:r>
          </a:p>
          <a:p>
            <a:r>
              <a:rPr lang="es-ES" sz="1400" dirty="0"/>
              <a:t>servidor1 IN   A   160.50.40.10</a:t>
            </a:r>
          </a:p>
          <a:p>
            <a:r>
              <a:rPr lang="es-ES" sz="1400" dirty="0"/>
              <a:t>servidor2 IN   A   160.50.40.11</a:t>
            </a:r>
          </a:p>
          <a:p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341931-C0A5-A2D6-5CBF-0982FF00C849}"/>
              </a:ext>
            </a:extLst>
          </p:cNvPr>
          <p:cNvSpPr txBox="1"/>
          <p:nvPr/>
        </p:nvSpPr>
        <p:spPr>
          <a:xfrm>
            <a:off x="6285780" y="2723581"/>
            <a:ext cx="47627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/</a:t>
            </a:r>
            <a:r>
              <a:rPr lang="es-ES" sz="1400" b="1" dirty="0" err="1"/>
              <a:t>var</a:t>
            </a:r>
            <a:r>
              <a:rPr lang="es-ES" sz="1400" b="1" dirty="0"/>
              <a:t>/</a:t>
            </a:r>
            <a:r>
              <a:rPr lang="es-ES" sz="1400" b="1" dirty="0" err="1"/>
              <a:t>named</a:t>
            </a:r>
            <a:r>
              <a:rPr lang="es-ES" sz="1400" b="1" dirty="0"/>
              <a:t>/ </a:t>
            </a:r>
            <a:r>
              <a:rPr lang="es-E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40.50.160.in-addr.arpa.zone</a:t>
            </a:r>
          </a:p>
          <a:p>
            <a:r>
              <a:rPr lang="es-ES" sz="1400" dirty="0"/>
              <a:t>; Archivo de zona para resolución inversa de 160.50.40.0/24</a:t>
            </a:r>
          </a:p>
          <a:p>
            <a:r>
              <a:rPr lang="es-ES" sz="1400" dirty="0"/>
              <a:t>@   IN   SOA   ns1.midominio.net. admin.midominio.net. (</a:t>
            </a:r>
          </a:p>
          <a:p>
            <a:r>
              <a:rPr lang="es-ES" sz="1400" dirty="0"/>
              <a:t>                2024040801 ; Serial</a:t>
            </a:r>
          </a:p>
          <a:p>
            <a:r>
              <a:rPr lang="es-ES" sz="1400" dirty="0"/>
              <a:t>                3600       ; </a:t>
            </a:r>
            <a:r>
              <a:rPr lang="es-ES" sz="1400" dirty="0" err="1"/>
              <a:t>Refresh</a:t>
            </a:r>
            <a:endParaRPr lang="es-ES" sz="1400" dirty="0"/>
          </a:p>
          <a:p>
            <a:r>
              <a:rPr lang="es-ES" sz="1400" dirty="0"/>
              <a:t>                1800       ; </a:t>
            </a:r>
            <a:r>
              <a:rPr lang="es-ES" sz="1400" dirty="0" err="1"/>
              <a:t>Retry</a:t>
            </a:r>
            <a:endParaRPr lang="es-ES" sz="1400" dirty="0"/>
          </a:p>
          <a:p>
            <a:r>
              <a:rPr lang="es-ES" sz="1400" dirty="0"/>
              <a:t>                604800     ; Expire</a:t>
            </a:r>
          </a:p>
          <a:p>
            <a:r>
              <a:rPr lang="es-ES" sz="1400" dirty="0"/>
              <a:t>                86400 )    ; Negative Cache TTL</a:t>
            </a:r>
          </a:p>
          <a:p>
            <a:endParaRPr lang="es-ES" sz="1400" dirty="0"/>
          </a:p>
          <a:p>
            <a:r>
              <a:rPr lang="es-ES" sz="1400" dirty="0"/>
              <a:t>@   IN   NS   ns1.midominio.net.</a:t>
            </a:r>
          </a:p>
          <a:p>
            <a:endParaRPr lang="es-ES" sz="1400" dirty="0"/>
          </a:p>
          <a:p>
            <a:r>
              <a:rPr lang="es-ES" sz="1400" dirty="0"/>
              <a:t>1   IN   PTR   ns1.midominio.net.</a:t>
            </a:r>
          </a:p>
          <a:p>
            <a:r>
              <a:rPr lang="es-ES" sz="1400" dirty="0"/>
              <a:t>10  IN   PTR   servidor1.midominio.net.</a:t>
            </a:r>
          </a:p>
          <a:p>
            <a:r>
              <a:rPr lang="es-ES" sz="1400" dirty="0"/>
              <a:t>11  IN   PTR   servidor2.midominio.net.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092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FC0DF494-6E04-D6AB-F888-9C341367D4F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71651"/>
            <a:ext cx="10515600" cy="870967"/>
          </a:xfrm>
        </p:spPr>
        <p:txBody>
          <a:bodyPr/>
          <a:lstStyle/>
          <a:p>
            <a:pPr marL="0" indent="0">
              <a:buNone/>
            </a:pP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Creación de zonas primarias. Supondremos un dominio ficticio midominio.net, que administra direcciones en el rango 160.50.40.0/24. Configurar dos zonas primarias para administrar las resoluciones directa e inversa.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1C9237-CB7E-6882-E4EE-FA7AB9B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Creación zonas primarias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D061E-065E-7C80-5A40-82CCDFC3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6499C-142E-F62C-FDBF-244EB70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7D4BA-3A39-E463-9877-19CC1D33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998D4C-2CC7-6C05-4AF0-64C3571AB91E}"/>
              </a:ext>
            </a:extLst>
          </p:cNvPr>
          <p:cNvSpPr txBox="1"/>
          <p:nvPr/>
        </p:nvSpPr>
        <p:spPr>
          <a:xfrm>
            <a:off x="838200" y="2725856"/>
            <a:ext cx="397474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/</a:t>
            </a:r>
            <a:r>
              <a:rPr lang="es-ES" sz="1400" b="1" dirty="0" err="1"/>
              <a:t>etc</a:t>
            </a:r>
            <a:r>
              <a:rPr lang="es-ES" sz="1400" b="1" dirty="0"/>
              <a:t>/</a:t>
            </a:r>
            <a:r>
              <a:rPr lang="es-ES" sz="1400" b="1" dirty="0" err="1"/>
              <a:t>named.conf</a:t>
            </a:r>
            <a:endParaRPr lang="es-ES" sz="1400" b="1" dirty="0"/>
          </a:p>
          <a:p>
            <a:r>
              <a:rPr lang="es-ES" sz="1400" dirty="0" err="1"/>
              <a:t>zone</a:t>
            </a:r>
            <a:r>
              <a:rPr lang="es-ES" sz="1400" dirty="0"/>
              <a:t> "midominio.net" 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type</a:t>
            </a:r>
            <a:r>
              <a:rPr lang="es-ES" sz="1400" dirty="0"/>
              <a:t> master;</a:t>
            </a:r>
          </a:p>
          <a:p>
            <a:r>
              <a:rPr lang="es-ES" sz="1400" dirty="0"/>
              <a:t>    file "/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</a:t>
            </a:r>
            <a:r>
              <a:rPr lang="es-ES" sz="1400" dirty="0" err="1"/>
              <a:t>midominio.net.zone</a:t>
            </a:r>
            <a:r>
              <a:rPr lang="es-ES" sz="1400" dirty="0"/>
              <a:t>";</a:t>
            </a:r>
          </a:p>
          <a:p>
            <a:r>
              <a:rPr lang="es-ES" sz="1400" dirty="0"/>
              <a:t>};</a:t>
            </a:r>
          </a:p>
          <a:p>
            <a:endParaRPr lang="es-ES" sz="1400" dirty="0"/>
          </a:p>
          <a:p>
            <a:r>
              <a:rPr lang="es-ES" sz="1400" dirty="0" err="1"/>
              <a:t>zone</a:t>
            </a:r>
            <a:r>
              <a:rPr lang="es-ES" sz="1400" dirty="0"/>
              <a:t> "40.50.160.in-addr.arpa" 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type</a:t>
            </a:r>
            <a:r>
              <a:rPr lang="es-ES" sz="1400" dirty="0"/>
              <a:t> master;</a:t>
            </a:r>
          </a:p>
          <a:p>
            <a:r>
              <a:rPr lang="es-ES" sz="1400" dirty="0"/>
              <a:t>    file "/</a:t>
            </a:r>
            <a:r>
              <a:rPr lang="es-ES" sz="1400" dirty="0" err="1"/>
              <a:t>var</a:t>
            </a:r>
            <a:r>
              <a:rPr lang="es-ES" sz="1400" dirty="0"/>
              <a:t>/</a:t>
            </a:r>
            <a:r>
              <a:rPr lang="es-ES" sz="1400" dirty="0" err="1"/>
              <a:t>named</a:t>
            </a:r>
            <a:r>
              <a:rPr lang="es-ES" sz="1400" dirty="0"/>
              <a:t>/40.50.160.in-addr.arpa.zone";</a:t>
            </a:r>
          </a:p>
          <a:p>
            <a:r>
              <a:rPr lang="es-ES" sz="1400" dirty="0"/>
              <a:t>};</a:t>
            </a:r>
          </a:p>
          <a:p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215533-639C-87BA-E0B9-FBF13CA68470}"/>
              </a:ext>
            </a:extLst>
          </p:cNvPr>
          <p:cNvSpPr txBox="1"/>
          <p:nvPr/>
        </p:nvSpPr>
        <p:spPr>
          <a:xfrm>
            <a:off x="6033080" y="5887496"/>
            <a:ext cx="4671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Comprobación: </a:t>
            </a:r>
            <a:r>
              <a:rPr lang="es-ES" sz="1400" dirty="0" err="1"/>
              <a:t>dig</a:t>
            </a:r>
            <a:r>
              <a:rPr lang="es-ES" sz="1400" dirty="0"/>
              <a:t> @localhost servidor1.midominio.net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C6987D-6E62-3B6A-34F7-54BDFF7C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80" y="2634749"/>
            <a:ext cx="5462338" cy="31443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F8C556A-29C7-57EC-FE84-7E99AFBADBFB}"/>
              </a:ext>
            </a:extLst>
          </p:cNvPr>
          <p:cNvSpPr txBox="1"/>
          <p:nvPr/>
        </p:nvSpPr>
        <p:spPr>
          <a:xfrm>
            <a:off x="1182958" y="5141644"/>
            <a:ext cx="467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Nota: si no tienes los archivos “</a:t>
            </a:r>
            <a:r>
              <a:rPr lang="es-ES" dirty="0" err="1">
                <a:solidFill>
                  <a:srgbClr val="FF0000"/>
                </a:solidFill>
              </a:rPr>
              <a:t>midominio.net.zone</a:t>
            </a:r>
            <a:r>
              <a:rPr lang="es-ES" dirty="0">
                <a:solidFill>
                  <a:srgbClr val="FF0000"/>
                </a:solidFill>
              </a:rPr>
              <a:t>” y “</a:t>
            </a:r>
            <a:r>
              <a:rPr lang="es-ES" sz="1800" dirty="0">
                <a:solidFill>
                  <a:srgbClr val="FF0000"/>
                </a:solidFill>
              </a:rPr>
              <a:t>40.50.160.in-addr.arpa.zone” no podrás hacer </a:t>
            </a:r>
          </a:p>
          <a:p>
            <a:r>
              <a:rPr lang="es-ES" sz="1800" b="1" dirty="0" err="1">
                <a:solidFill>
                  <a:srgbClr val="FF0000"/>
                </a:solidFill>
              </a:rPr>
              <a:t>systemctl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r>
              <a:rPr lang="es-ES" sz="1800" b="1" dirty="0" err="1">
                <a:solidFill>
                  <a:srgbClr val="FF0000"/>
                </a:solidFill>
              </a:rPr>
              <a:t>restart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r>
              <a:rPr lang="es-ES" sz="1800" b="1" dirty="0" err="1">
                <a:solidFill>
                  <a:srgbClr val="FF0000"/>
                </a:solidFill>
              </a:rPr>
              <a:t>named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4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54A5D892-0885-8579-6FE4-38C2C91E76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3C9A5F7-2C27-41FE-FBCF-5583C388CB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dirty="0"/>
              <a:t>Práctica DNS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6ED8C7A-9B7E-9BE5-E641-6D3D0769C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19C90-6AE0-875A-D907-E96F59AAFE1B}"/>
              </a:ext>
            </a:extLst>
          </p:cNvPr>
          <p:cNvSpPr txBox="1"/>
          <p:nvPr/>
        </p:nvSpPr>
        <p:spPr>
          <a:xfrm>
            <a:off x="6096000" y="1945146"/>
            <a:ext cx="562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Configuración del servidor </a:t>
            </a:r>
            <a:r>
              <a:rPr lang="es-ES" dirty="0" err="1"/>
              <a:t>Bind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Creación zonas primarias</a:t>
            </a:r>
          </a:p>
          <a:p>
            <a:pPr marL="342900" indent="-342900">
              <a:buAutoNum type="arabicPeriod"/>
            </a:pPr>
            <a:r>
              <a:rPr lang="es-ES" b="1" dirty="0"/>
              <a:t>Mantenimiento zonas primarias</a:t>
            </a:r>
          </a:p>
          <a:p>
            <a:pPr marL="342900" indent="-342900">
              <a:buAutoNum type="arabicPeriod"/>
            </a:pPr>
            <a:r>
              <a:rPr lang="es-ES" dirty="0"/>
              <a:t>Sincronización primaria-secundarias</a:t>
            </a:r>
          </a:p>
          <a:p>
            <a:pPr marL="342900" indent="-342900">
              <a:buAutoNum type="arabicPeriod"/>
            </a:pPr>
            <a:r>
              <a:rPr lang="es-ES" dirty="0"/>
              <a:t>Delegación de un Subdominio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B31C98-69C9-BB76-41B6-65F6019324D9}"/>
              </a:ext>
            </a:extLst>
          </p:cNvPr>
          <p:cNvSpPr txBox="1"/>
          <p:nvPr/>
        </p:nvSpPr>
        <p:spPr>
          <a:xfrm>
            <a:off x="6050837" y="941607"/>
            <a:ext cx="562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23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B6EE32E6-9536-E53E-DC0F-1C5213AF4255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547004"/>
            <a:ext cx="10515600" cy="4336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Mantenimiento de zonas primarias. Añadir los siguientes registros a las zonas creadas: A (</a:t>
            </a:r>
            <a:r>
              <a:rPr lang="es-ES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zipi</a:t>
            </a:r>
            <a:r>
              <a:rPr lang="es-E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160.50.40.1), A (zape, .2), A (</a:t>
            </a:r>
            <a:r>
              <a:rPr lang="es-ES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mortadelo</a:t>
            </a:r>
            <a:r>
              <a:rPr lang="es-E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.4), A (correo, .50), A (dns1, nuestra propia dirección IP), A (www, a las direcciones 160.50.40.200 y 160.50.40.201), NS (dns1), CNAME (aplicaciones -&gt;</a:t>
            </a:r>
            <a:r>
              <a:rPr lang="es-ES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mortadelo</a:t>
            </a:r>
            <a:r>
              <a:rPr lang="es-E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), MX (correo, prioridad 20). Todos los registros de tipo A deben tener asociado su correspondiente registro PTR. Verificar su funcionamiento con el cliente de DNS (</a:t>
            </a:r>
            <a:r>
              <a:rPr lang="es-ES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dig</a:t>
            </a:r>
            <a:r>
              <a:rPr lang="es-E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 nslookup)</a:t>
            </a:r>
          </a:p>
          <a:p>
            <a:pPr marL="0" indent="0">
              <a:buNone/>
            </a:pPr>
            <a:endParaRPr lang="es-ES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Parcial:</a:t>
            </a:r>
          </a:p>
          <a:p>
            <a:pPr marL="0" indent="0">
              <a:buNone/>
            </a:pPr>
            <a:r>
              <a:rPr lang="es-ES" sz="1800" dirty="0"/>
              <a:t>Los servidores de ambas zonas serán ns1.parcial.com (Ip_h1) y ns2.parcial.com(IP_H2). Se cuenta con los equipos elcano.principal.com (60.40.20.10) y legazpi.parcial.com (60.40.20.20). Como servidor de correo (prioridad 20) se utiliza el nombre servmail.parcial.com (60.40.40.40). También se cuenta con un servidor web en el dominio www.parcial.com (presente en la </a:t>
            </a:r>
            <a:r>
              <a:rPr lang="es-ES" sz="1800" dirty="0" err="1"/>
              <a:t>direccion</a:t>
            </a:r>
            <a:r>
              <a:rPr lang="es-ES" sz="1800" dirty="0"/>
              <a:t> 60.40.200.200). Se debe contemplar igualmente que los clientes web puedan acceder al servicio web a </a:t>
            </a:r>
            <a:r>
              <a:rPr lang="es-ES" sz="1800" dirty="0" err="1"/>
              <a:t>traves</a:t>
            </a:r>
            <a:r>
              <a:rPr lang="es-ES" sz="1800" dirty="0"/>
              <a:t> del nombre de dominio. Por último, también se necesitan cuentas de correo con el esquema usuario@examen.parcial.com, que se </a:t>
            </a:r>
            <a:r>
              <a:rPr lang="es-ES" sz="1800" dirty="0" err="1"/>
              <a:t>mantendran</a:t>
            </a:r>
            <a:r>
              <a:rPr lang="es-ES" sz="1800" dirty="0"/>
              <a:t> en el correo de la empresa (</a:t>
            </a:r>
            <a:r>
              <a:rPr lang="es-ES" sz="1800" dirty="0" err="1"/>
              <a:t>servemail</a:t>
            </a:r>
            <a:r>
              <a:rPr lang="es-ES" sz="1800" dirty="0"/>
              <a:t>). Los TTL de todos los registros serán de 1h menos el de legazpi.parcial.com que será de 15 minutos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11AAAC-DA51-D61B-7D0D-F76FEAA0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Mantenimiento zonas primarias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4CF55-5F54-EEC9-5F2D-12D2A9A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DED1-65AF-F592-F88D-8392021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B7EEC753-EF45-A1CB-6009-2AD251E8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/>
            <a:r>
              <a:rPr lang="es-ES" noProof="0" dirty="0"/>
              <a:t>Práctica DNS</a:t>
            </a:r>
          </a:p>
        </p:txBody>
      </p:sp>
    </p:spTree>
    <p:extLst>
      <p:ext uri="{BB962C8B-B14F-4D97-AF65-F5344CB8AC3E}">
        <p14:creationId xmlns:p14="http://schemas.microsoft.com/office/powerpoint/2010/main" val="502903568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230e9df3-be65-4c73-a93b-d1236ebd677e"/>
    <ds:schemaRef ds:uri="http://purl.org/dc/dcmitype/"/>
    <ds:schemaRef ds:uri="http://purl.org/dc/terms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377</TotalTime>
  <Words>3618</Words>
  <Application>Microsoft Office PowerPoint</Application>
  <PresentationFormat>Panorámica</PresentationFormat>
  <Paragraphs>374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Tenorite</vt:lpstr>
      <vt:lpstr>Times New Roman</vt:lpstr>
      <vt:lpstr>Wingdings</vt:lpstr>
      <vt:lpstr>Una sola línea</vt:lpstr>
      <vt:lpstr>Práctica de dns</vt:lpstr>
      <vt:lpstr>Presentación de PowerPoint</vt:lpstr>
      <vt:lpstr>Presentación de PowerPoint</vt:lpstr>
      <vt:lpstr>CONFIGURACIÓN DEL SERVICIO BIND</vt:lpstr>
      <vt:lpstr>Presentación de PowerPoint</vt:lpstr>
      <vt:lpstr>1. Creación zonas primarias</vt:lpstr>
      <vt:lpstr>1. Creación zonas primarias</vt:lpstr>
      <vt:lpstr>Presentación de PowerPoint</vt:lpstr>
      <vt:lpstr>2. Mantenimiento zonas primarias</vt:lpstr>
      <vt:lpstr>2. Mantenimiento zonas primarias</vt:lpstr>
      <vt:lpstr>2. Mantenimiento zonas primarias</vt:lpstr>
      <vt:lpstr>2. Mantenimiento zonas primarias</vt:lpstr>
      <vt:lpstr>Presentación de PowerPoint</vt:lpstr>
      <vt:lpstr>4. Sincronización primaria-secundarias</vt:lpstr>
      <vt:lpstr>4. Sincronización primaria-secundarias</vt:lpstr>
      <vt:lpstr>4. Sincronización primaria-secundarias</vt:lpstr>
      <vt:lpstr>4. Sincronización primaria-secundarias</vt:lpstr>
      <vt:lpstr>4. Sincronización primaria-secundarias</vt:lpstr>
      <vt:lpstr>Presentación de PowerPoint</vt:lpstr>
      <vt:lpstr>5. DELEGACIÓN DE SUBDOMINIO</vt:lpstr>
      <vt:lpstr>5. DELEGACIÓN DE SUBDOMINIO</vt:lpstr>
      <vt:lpstr>5. DELEGACIÓN DE SUBDOMINIO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de dns</dc:title>
  <dc:creator>Paloma Pérez De Madrid Laguna</dc:creator>
  <cp:lastModifiedBy>Paloma Pérez De Madrid Laguna</cp:lastModifiedBy>
  <cp:revision>4</cp:revision>
  <dcterms:created xsi:type="dcterms:W3CDTF">2024-04-08T17:37:03Z</dcterms:created>
  <dcterms:modified xsi:type="dcterms:W3CDTF">2024-06-01T09:02:45Z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