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9"/>
  </p:notesMasterIdLst>
  <p:handoutMasterIdLst>
    <p:handoutMasterId r:id="rId40"/>
  </p:handoutMasterIdLst>
  <p:sldIdLst>
    <p:sldId id="256" r:id="rId5"/>
    <p:sldId id="257" r:id="rId6"/>
    <p:sldId id="264" r:id="rId7"/>
    <p:sldId id="259" r:id="rId8"/>
    <p:sldId id="260" r:id="rId9"/>
    <p:sldId id="262" r:id="rId10"/>
    <p:sldId id="263" r:id="rId11"/>
    <p:sldId id="296" r:id="rId12"/>
    <p:sldId id="295" r:id="rId13"/>
    <p:sldId id="269" r:id="rId14"/>
    <p:sldId id="270" r:id="rId15"/>
    <p:sldId id="297" r:id="rId16"/>
    <p:sldId id="298" r:id="rId17"/>
    <p:sldId id="286" r:id="rId18"/>
    <p:sldId id="271" r:id="rId19"/>
    <p:sldId id="272" r:id="rId20"/>
    <p:sldId id="287" r:id="rId21"/>
    <p:sldId id="273" r:id="rId22"/>
    <p:sldId id="274" r:id="rId23"/>
    <p:sldId id="275" r:id="rId24"/>
    <p:sldId id="276" r:id="rId25"/>
    <p:sldId id="290" r:id="rId26"/>
    <p:sldId id="277" r:id="rId27"/>
    <p:sldId id="293" r:id="rId28"/>
    <p:sldId id="279" r:id="rId29"/>
    <p:sldId id="292" r:id="rId30"/>
    <p:sldId id="280" r:id="rId31"/>
    <p:sldId id="281" r:id="rId32"/>
    <p:sldId id="282" r:id="rId33"/>
    <p:sldId id="284" r:id="rId34"/>
    <p:sldId id="283" r:id="rId35"/>
    <p:sldId id="285" r:id="rId36"/>
    <p:sldId id="291" r:id="rId37"/>
    <p:sldId id="294" r:id="rId3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D5AF9-40BF-4962-A64F-5D08DB2BCCB3}" v="70" dt="2024-03-15T10:51:28.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74807" autoAdjust="0"/>
  </p:normalViewPr>
  <p:slideViewPr>
    <p:cSldViewPr snapToGrid="0">
      <p:cViewPr varScale="1">
        <p:scale>
          <a:sx n="66" d="100"/>
          <a:sy n="66" d="100"/>
        </p:scale>
        <p:origin x="1050" y="39"/>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49ECEF-3E94-4732-BFC3-464D975639BA}" type="datetime1">
              <a:rPr lang="es-ES" smtClean="0"/>
              <a:t>09/04/2024</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53551-E181-4730-A9E5-DB7143B35D46}" type="datetime1">
              <a:rPr lang="es-ES" smtClean="0"/>
              <a:pPr/>
              <a:t>09/04/2024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356140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&lt;</a:t>
            </a:r>
            <a:r>
              <a:rPr lang="es-ES" dirty="0" err="1"/>
              <a:t>VirtualHost</a:t>
            </a:r>
            <a:r>
              <a:rPr lang="es-ES" dirty="0"/>
              <a:t> *:80&gt;</a:t>
            </a:r>
          </a:p>
          <a:p>
            <a:r>
              <a:rPr lang="es-ES" dirty="0"/>
              <a:t>        </a:t>
            </a:r>
            <a:r>
              <a:rPr lang="es-ES" dirty="0" err="1"/>
              <a:t>ServerName</a:t>
            </a:r>
            <a:r>
              <a:rPr lang="es-ES" dirty="0"/>
              <a:t> www.server1.com</a:t>
            </a:r>
          </a:p>
          <a:p>
            <a:r>
              <a:rPr lang="es-ES" dirty="0"/>
              <a:t>        </a:t>
            </a:r>
            <a:r>
              <a:rPr lang="es-ES" dirty="0" err="1"/>
              <a:t>ServerAlias</a:t>
            </a:r>
            <a:r>
              <a:rPr lang="es-ES" dirty="0"/>
              <a:t> server1.com</a:t>
            </a:r>
          </a:p>
          <a:p>
            <a:r>
              <a:rPr lang="es-ES" dirty="0"/>
              <a:t>        </a:t>
            </a:r>
            <a:r>
              <a:rPr lang="es-ES" dirty="0" err="1"/>
              <a:t>DocumentRoot</a:t>
            </a:r>
            <a:r>
              <a:rPr lang="es-ES" dirty="0"/>
              <a:t> /</a:t>
            </a:r>
            <a:r>
              <a:rPr lang="es-ES" dirty="0" err="1"/>
              <a:t>var</a:t>
            </a:r>
            <a:r>
              <a:rPr lang="es-ES" dirty="0"/>
              <a:t>/</a:t>
            </a:r>
            <a:r>
              <a:rPr lang="es-ES" dirty="0" err="1"/>
              <a:t>projects</a:t>
            </a:r>
            <a:r>
              <a:rPr lang="es-ES" dirty="0"/>
              <a:t>/server1</a:t>
            </a:r>
          </a:p>
          <a:p>
            <a:endParaRPr lang="es-ES" dirty="0"/>
          </a:p>
          <a:p>
            <a:r>
              <a:rPr lang="es-ES" dirty="0"/>
              <a:t>        &lt;</a:t>
            </a:r>
            <a:r>
              <a:rPr lang="es-ES" dirty="0" err="1"/>
              <a:t>Directory</a:t>
            </a:r>
            <a:r>
              <a:rPr lang="es-ES" dirty="0"/>
              <a:t> /</a:t>
            </a:r>
            <a:r>
              <a:rPr lang="es-ES" dirty="0" err="1"/>
              <a:t>var</a:t>
            </a:r>
            <a:r>
              <a:rPr lang="es-ES" dirty="0"/>
              <a:t>/</a:t>
            </a:r>
            <a:r>
              <a:rPr lang="es-ES" dirty="0" err="1"/>
              <a:t>projects</a:t>
            </a:r>
            <a:r>
              <a:rPr lang="es-ES" dirty="0"/>
              <a:t>/server1&gt;</a:t>
            </a:r>
          </a:p>
          <a:p>
            <a:r>
              <a:rPr lang="es-ES" dirty="0"/>
              <a:t>                </a:t>
            </a:r>
            <a:r>
              <a:rPr lang="es-ES" dirty="0" err="1"/>
              <a:t>Require</a:t>
            </a:r>
            <a:r>
              <a:rPr lang="es-ES" dirty="0"/>
              <a:t> </a:t>
            </a:r>
            <a:r>
              <a:rPr lang="es-ES" dirty="0" err="1"/>
              <a:t>all</a:t>
            </a:r>
            <a:r>
              <a:rPr lang="es-ES" dirty="0"/>
              <a:t> </a:t>
            </a:r>
            <a:r>
              <a:rPr lang="es-ES" dirty="0" err="1"/>
              <a:t>granted</a:t>
            </a:r>
            <a:endParaRPr lang="es-ES" dirty="0"/>
          </a:p>
          <a:p>
            <a:r>
              <a:rPr lang="es-ES" dirty="0"/>
              <a:t>                </a:t>
            </a:r>
            <a:r>
              <a:rPr lang="es-ES" dirty="0" err="1"/>
              <a:t>Options</a:t>
            </a:r>
            <a:r>
              <a:rPr lang="es-ES" dirty="0"/>
              <a:t> </a:t>
            </a:r>
            <a:r>
              <a:rPr lang="es-ES" dirty="0" err="1"/>
              <a:t>FollowSymLinks</a:t>
            </a:r>
            <a:endParaRPr lang="es-ES" dirty="0"/>
          </a:p>
          <a:p>
            <a:r>
              <a:rPr lang="es-ES" dirty="0"/>
              <a:t>        &lt;/</a:t>
            </a:r>
            <a:r>
              <a:rPr lang="es-ES" dirty="0" err="1"/>
              <a:t>Directory</a:t>
            </a:r>
            <a:r>
              <a:rPr lang="es-ES" dirty="0"/>
              <a:t>&gt;</a:t>
            </a:r>
          </a:p>
          <a:p>
            <a:r>
              <a:rPr lang="es-ES" dirty="0"/>
              <a:t>        </a:t>
            </a:r>
          </a:p>
          <a:p>
            <a:r>
              <a:rPr lang="es-ES" dirty="0"/>
              <a:t>        </a:t>
            </a:r>
            <a:r>
              <a:rPr lang="es-ES" dirty="0" err="1"/>
              <a:t>ErrorLog</a:t>
            </a:r>
            <a:r>
              <a:rPr lang="es-ES" dirty="0"/>
              <a:t> ${APACHE_LOG_DIR}/error.log</a:t>
            </a:r>
          </a:p>
          <a:p>
            <a:r>
              <a:rPr lang="es-ES" dirty="0"/>
              <a:t>        </a:t>
            </a:r>
            <a:r>
              <a:rPr lang="es-ES" dirty="0" err="1"/>
              <a:t>CustomLog</a:t>
            </a:r>
            <a:r>
              <a:rPr lang="es-ES" dirty="0"/>
              <a:t> ${APACHE_LOG_DIR}/access.log </a:t>
            </a:r>
            <a:r>
              <a:rPr lang="es-ES" dirty="0" err="1"/>
              <a:t>combined</a:t>
            </a:r>
            <a:endParaRPr lang="es-ES" dirty="0"/>
          </a:p>
          <a:p>
            <a:r>
              <a:rPr lang="es-ES" dirty="0"/>
              <a:t>&lt;/</a:t>
            </a:r>
            <a:r>
              <a:rPr lang="es-ES" dirty="0" err="1"/>
              <a:t>VirtualHost</a:t>
            </a:r>
            <a:r>
              <a:rPr lang="es-ES" dirty="0"/>
              <a:t>&gt;</a:t>
            </a:r>
          </a:p>
          <a:p>
            <a:endParaRPr lang="es-ES" dirty="0"/>
          </a:p>
        </p:txBody>
      </p:sp>
      <p:sp>
        <p:nvSpPr>
          <p:cNvPr id="4" name="Marcador de número de diapositiva 3"/>
          <p:cNvSpPr>
            <a:spLocks noGrp="1"/>
          </p:cNvSpPr>
          <p:nvPr>
            <p:ph type="sldNum" sz="quarter" idx="5"/>
          </p:nvPr>
        </p:nvSpPr>
        <p:spPr/>
        <p:txBody>
          <a:bodyPr/>
          <a:lstStyle/>
          <a:p>
            <a:pPr rtl="0"/>
            <a:fld id="{D4B9A9E5-4F7F-4A7D-9DE1-899232329269}" type="slidenum">
              <a:rPr lang="es-ES" noProof="0" smtClean="0"/>
              <a:t>11</a:t>
            </a:fld>
            <a:endParaRPr lang="es-ES" noProof="0"/>
          </a:p>
        </p:txBody>
      </p:sp>
    </p:spTree>
    <p:extLst>
      <p:ext uri="{BB962C8B-B14F-4D97-AF65-F5344CB8AC3E}">
        <p14:creationId xmlns:p14="http://schemas.microsoft.com/office/powerpoint/2010/main" val="120038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&lt;</a:t>
            </a:r>
            <a:r>
              <a:rPr lang="es-ES" dirty="0" err="1"/>
              <a:t>VirtualHost</a:t>
            </a:r>
            <a:r>
              <a:rPr lang="es-ES" dirty="0"/>
              <a:t> *:80&gt;</a:t>
            </a:r>
          </a:p>
          <a:p>
            <a:r>
              <a:rPr lang="es-ES" dirty="0"/>
              <a:t>        </a:t>
            </a:r>
            <a:r>
              <a:rPr lang="es-ES" dirty="0" err="1"/>
              <a:t>ServerName</a:t>
            </a:r>
            <a:r>
              <a:rPr lang="es-ES" dirty="0"/>
              <a:t> www.server1.com</a:t>
            </a:r>
          </a:p>
          <a:p>
            <a:r>
              <a:rPr lang="es-ES" dirty="0"/>
              <a:t>        </a:t>
            </a:r>
            <a:r>
              <a:rPr lang="es-ES" dirty="0" err="1"/>
              <a:t>ServerAlias</a:t>
            </a:r>
            <a:r>
              <a:rPr lang="es-ES" dirty="0"/>
              <a:t> server1.com</a:t>
            </a:r>
          </a:p>
          <a:p>
            <a:r>
              <a:rPr lang="es-ES" dirty="0"/>
              <a:t>        </a:t>
            </a:r>
            <a:r>
              <a:rPr lang="es-ES" dirty="0" err="1"/>
              <a:t>DocumentRoot</a:t>
            </a:r>
            <a:r>
              <a:rPr lang="es-ES" dirty="0"/>
              <a:t> /</a:t>
            </a:r>
            <a:r>
              <a:rPr lang="es-ES" dirty="0" err="1"/>
              <a:t>var</a:t>
            </a:r>
            <a:r>
              <a:rPr lang="es-ES" dirty="0"/>
              <a:t>/</a:t>
            </a:r>
            <a:r>
              <a:rPr lang="es-ES" dirty="0" err="1"/>
              <a:t>projects</a:t>
            </a:r>
            <a:r>
              <a:rPr lang="es-ES" dirty="0"/>
              <a:t>/server1</a:t>
            </a:r>
          </a:p>
          <a:p>
            <a:endParaRPr lang="es-ES" dirty="0"/>
          </a:p>
          <a:p>
            <a:r>
              <a:rPr lang="es-ES" dirty="0"/>
              <a:t>        &lt;</a:t>
            </a:r>
            <a:r>
              <a:rPr lang="es-ES" dirty="0" err="1"/>
              <a:t>Directory</a:t>
            </a:r>
            <a:r>
              <a:rPr lang="es-ES" dirty="0"/>
              <a:t> /</a:t>
            </a:r>
            <a:r>
              <a:rPr lang="es-ES" dirty="0" err="1"/>
              <a:t>var</a:t>
            </a:r>
            <a:r>
              <a:rPr lang="es-ES" dirty="0"/>
              <a:t>/</a:t>
            </a:r>
            <a:r>
              <a:rPr lang="es-ES" dirty="0" err="1"/>
              <a:t>projects</a:t>
            </a:r>
            <a:r>
              <a:rPr lang="es-ES" dirty="0"/>
              <a:t>/server1&gt;</a:t>
            </a:r>
          </a:p>
          <a:p>
            <a:r>
              <a:rPr lang="es-ES" dirty="0"/>
              <a:t>                </a:t>
            </a:r>
            <a:r>
              <a:rPr lang="es-ES" dirty="0" err="1"/>
              <a:t>Require</a:t>
            </a:r>
            <a:r>
              <a:rPr lang="es-ES" dirty="0"/>
              <a:t> </a:t>
            </a:r>
            <a:r>
              <a:rPr lang="es-ES" dirty="0" err="1"/>
              <a:t>all</a:t>
            </a:r>
            <a:r>
              <a:rPr lang="es-ES" dirty="0"/>
              <a:t> </a:t>
            </a:r>
            <a:r>
              <a:rPr lang="es-ES" dirty="0" err="1"/>
              <a:t>granted</a:t>
            </a:r>
            <a:endParaRPr lang="es-ES" dirty="0"/>
          </a:p>
          <a:p>
            <a:r>
              <a:rPr lang="es-ES" dirty="0"/>
              <a:t>                </a:t>
            </a:r>
            <a:r>
              <a:rPr lang="es-ES" dirty="0" err="1"/>
              <a:t>Options</a:t>
            </a:r>
            <a:r>
              <a:rPr lang="es-ES" dirty="0"/>
              <a:t> </a:t>
            </a:r>
            <a:r>
              <a:rPr lang="es-ES" dirty="0" err="1"/>
              <a:t>FollowSymLinks</a:t>
            </a:r>
            <a:endParaRPr lang="es-ES" dirty="0"/>
          </a:p>
          <a:p>
            <a:r>
              <a:rPr lang="es-ES" dirty="0"/>
              <a:t>        &lt;/</a:t>
            </a:r>
            <a:r>
              <a:rPr lang="es-ES" dirty="0" err="1"/>
              <a:t>Directory</a:t>
            </a:r>
            <a:r>
              <a:rPr lang="es-ES" dirty="0"/>
              <a:t>&gt;</a:t>
            </a:r>
          </a:p>
          <a:p>
            <a:r>
              <a:rPr lang="es-ES" dirty="0"/>
              <a:t>        </a:t>
            </a:r>
          </a:p>
          <a:p>
            <a:r>
              <a:rPr lang="es-ES" dirty="0"/>
              <a:t>        </a:t>
            </a:r>
            <a:r>
              <a:rPr lang="es-ES" dirty="0" err="1"/>
              <a:t>ErrorLog</a:t>
            </a:r>
            <a:r>
              <a:rPr lang="es-ES" dirty="0"/>
              <a:t> ${APACHE_LOG_DIR}/error.log</a:t>
            </a:r>
          </a:p>
          <a:p>
            <a:r>
              <a:rPr lang="es-ES" dirty="0"/>
              <a:t>        </a:t>
            </a:r>
            <a:r>
              <a:rPr lang="es-ES" dirty="0" err="1"/>
              <a:t>CustomLog</a:t>
            </a:r>
            <a:r>
              <a:rPr lang="es-ES" dirty="0"/>
              <a:t> ${APACHE_LOG_DIR}/access.log </a:t>
            </a:r>
            <a:r>
              <a:rPr lang="es-ES" dirty="0" err="1"/>
              <a:t>combined</a:t>
            </a:r>
            <a:endParaRPr lang="es-ES" dirty="0"/>
          </a:p>
          <a:p>
            <a:r>
              <a:rPr lang="es-ES" dirty="0"/>
              <a:t>&lt;/</a:t>
            </a:r>
            <a:r>
              <a:rPr lang="es-ES" dirty="0" err="1"/>
              <a:t>VirtualHost</a:t>
            </a:r>
            <a:r>
              <a:rPr lang="es-ES" dirty="0"/>
              <a:t>&gt;</a:t>
            </a:r>
          </a:p>
          <a:p>
            <a:endParaRPr lang="es-ES" dirty="0"/>
          </a:p>
        </p:txBody>
      </p:sp>
      <p:sp>
        <p:nvSpPr>
          <p:cNvPr id="4" name="Marcador de número de diapositiva 3"/>
          <p:cNvSpPr>
            <a:spLocks noGrp="1"/>
          </p:cNvSpPr>
          <p:nvPr>
            <p:ph type="sldNum" sz="quarter" idx="5"/>
          </p:nvPr>
        </p:nvSpPr>
        <p:spPr/>
        <p:txBody>
          <a:bodyPr/>
          <a:lstStyle/>
          <a:p>
            <a:pPr rtl="0"/>
            <a:fld id="{D4B9A9E5-4F7F-4A7D-9DE1-899232329269}" type="slidenum">
              <a:rPr lang="es-ES" noProof="0" smtClean="0"/>
              <a:t>12</a:t>
            </a:fld>
            <a:endParaRPr lang="es-ES" noProof="0"/>
          </a:p>
        </p:txBody>
      </p:sp>
    </p:spTree>
    <p:extLst>
      <p:ext uri="{BB962C8B-B14F-4D97-AF65-F5344CB8AC3E}">
        <p14:creationId xmlns:p14="http://schemas.microsoft.com/office/powerpoint/2010/main" val="354331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D4B9A9E5-4F7F-4A7D-9DE1-899232329269}" type="slidenum">
              <a:rPr lang="es-ES" noProof="0" smtClean="0"/>
              <a:t>13</a:t>
            </a:fld>
            <a:endParaRPr lang="es-ES" noProof="0"/>
          </a:p>
        </p:txBody>
      </p:sp>
    </p:spTree>
    <p:extLst>
      <p:ext uri="{BB962C8B-B14F-4D97-AF65-F5344CB8AC3E}">
        <p14:creationId xmlns:p14="http://schemas.microsoft.com/office/powerpoint/2010/main" val="428340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&lt;</a:t>
            </a:r>
            <a:r>
              <a:rPr lang="es-ES" dirty="0" err="1"/>
              <a:t>VirtualHost</a:t>
            </a:r>
            <a:r>
              <a:rPr lang="es-ES" dirty="0"/>
              <a:t> *:2080&gt;</a:t>
            </a:r>
          </a:p>
          <a:p>
            <a:r>
              <a:rPr lang="es-ES" dirty="0"/>
              <a:t>	</a:t>
            </a:r>
            <a:r>
              <a:rPr lang="es-ES" dirty="0" err="1"/>
              <a:t>ServerName</a:t>
            </a:r>
            <a:r>
              <a:rPr lang="es-ES" dirty="0"/>
              <a:t> www.miempresa.com</a:t>
            </a:r>
          </a:p>
          <a:p>
            <a:r>
              <a:rPr lang="es-ES" dirty="0"/>
              <a:t>	</a:t>
            </a:r>
            <a:r>
              <a:rPr lang="es-ES" dirty="0" err="1"/>
              <a:t>ServerAlias</a:t>
            </a:r>
            <a:r>
              <a:rPr lang="es-ES" dirty="0"/>
              <a:t> miempresa.com</a:t>
            </a:r>
          </a:p>
          <a:p>
            <a:r>
              <a:rPr lang="es-ES" dirty="0"/>
              <a:t>	</a:t>
            </a:r>
            <a:r>
              <a:rPr lang="es-ES" dirty="0" err="1"/>
              <a:t>DocumentRoot</a:t>
            </a:r>
            <a:r>
              <a:rPr lang="es-ES" dirty="0"/>
              <a:t> /var/projects/miempresa.com</a:t>
            </a:r>
          </a:p>
          <a:p>
            <a:r>
              <a:rPr lang="es-ES" dirty="0"/>
              <a:t>	</a:t>
            </a:r>
          </a:p>
          <a:p>
            <a:r>
              <a:rPr lang="es-ES" dirty="0"/>
              <a:t>	&lt;</a:t>
            </a:r>
            <a:r>
              <a:rPr lang="es-ES" dirty="0" err="1"/>
              <a:t>Directory</a:t>
            </a:r>
            <a:r>
              <a:rPr lang="es-ES" dirty="0"/>
              <a:t> /</a:t>
            </a:r>
            <a:r>
              <a:rPr lang="es-ES" dirty="0" err="1"/>
              <a:t>var</a:t>
            </a:r>
            <a:r>
              <a:rPr lang="es-ES" dirty="0"/>
              <a:t>/</a:t>
            </a:r>
            <a:r>
              <a:rPr lang="es-ES" dirty="0" err="1"/>
              <a:t>projects</a:t>
            </a:r>
            <a:r>
              <a:rPr lang="es-ES" dirty="0"/>
              <a:t>/miempresa.com&gt;</a:t>
            </a:r>
          </a:p>
          <a:p>
            <a:r>
              <a:rPr lang="es-ES" dirty="0"/>
              <a:t>		</a:t>
            </a:r>
            <a:r>
              <a:rPr lang="es-ES" dirty="0" err="1"/>
              <a:t>Require</a:t>
            </a:r>
            <a:r>
              <a:rPr lang="es-ES" dirty="0"/>
              <a:t> </a:t>
            </a:r>
            <a:r>
              <a:rPr lang="es-ES" dirty="0" err="1"/>
              <a:t>all</a:t>
            </a:r>
            <a:r>
              <a:rPr lang="es-ES" dirty="0"/>
              <a:t> </a:t>
            </a:r>
            <a:r>
              <a:rPr lang="es-ES" dirty="0" err="1"/>
              <a:t>granted</a:t>
            </a:r>
            <a:endParaRPr lang="es-ES" dirty="0"/>
          </a:p>
          <a:p>
            <a:r>
              <a:rPr lang="es-ES" dirty="0"/>
              <a:t>		</a:t>
            </a:r>
            <a:r>
              <a:rPr lang="es-ES" dirty="0" err="1"/>
              <a:t>Options</a:t>
            </a:r>
            <a:r>
              <a:rPr lang="es-ES" dirty="0"/>
              <a:t> </a:t>
            </a:r>
            <a:r>
              <a:rPr lang="es-ES" dirty="0" err="1"/>
              <a:t>FollowSymLinks</a:t>
            </a:r>
            <a:endParaRPr lang="es-ES" dirty="0"/>
          </a:p>
          <a:p>
            <a:r>
              <a:rPr lang="es-ES" dirty="0"/>
              <a:t>	&lt;/</a:t>
            </a:r>
            <a:r>
              <a:rPr lang="es-ES" dirty="0" err="1"/>
              <a:t>Directory</a:t>
            </a:r>
            <a:r>
              <a:rPr lang="es-ES" dirty="0"/>
              <a:t>&gt;</a:t>
            </a:r>
          </a:p>
          <a:p>
            <a:r>
              <a:rPr lang="es-ES" dirty="0"/>
              <a:t>&lt;/</a:t>
            </a:r>
            <a:r>
              <a:rPr lang="es-ES" dirty="0" err="1"/>
              <a:t>VirtualHost</a:t>
            </a:r>
            <a:r>
              <a:rPr lang="es-ES" dirty="0"/>
              <a:t>&gt;</a:t>
            </a:r>
          </a:p>
        </p:txBody>
      </p:sp>
      <p:sp>
        <p:nvSpPr>
          <p:cNvPr id="4" name="Marcador de número de diapositiva 3"/>
          <p:cNvSpPr>
            <a:spLocks noGrp="1"/>
          </p:cNvSpPr>
          <p:nvPr>
            <p:ph type="sldNum" sz="quarter" idx="5"/>
          </p:nvPr>
        </p:nvSpPr>
        <p:spPr/>
        <p:txBody>
          <a:bodyPr/>
          <a:lstStyle/>
          <a:p>
            <a:pPr rtl="0"/>
            <a:fld id="{D4B9A9E5-4F7F-4A7D-9DE1-899232329269}" type="slidenum">
              <a:rPr lang="es-ES" noProof="0" smtClean="0"/>
              <a:t>16</a:t>
            </a:fld>
            <a:endParaRPr lang="es-ES" noProof="0"/>
          </a:p>
        </p:txBody>
      </p:sp>
    </p:spTree>
    <p:extLst>
      <p:ext uri="{BB962C8B-B14F-4D97-AF65-F5344CB8AC3E}">
        <p14:creationId xmlns:p14="http://schemas.microsoft.com/office/powerpoint/2010/main" val="171258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AuthType</a:t>
            </a:r>
            <a:r>
              <a:rPr lang="es-ES" dirty="0"/>
              <a:t> Basic</a:t>
            </a:r>
          </a:p>
          <a:p>
            <a:r>
              <a:rPr lang="es-ES" dirty="0" err="1"/>
              <a:t>AuthName</a:t>
            </a:r>
            <a:r>
              <a:rPr lang="es-ES" dirty="0"/>
              <a:t> "Área Segura"</a:t>
            </a:r>
          </a:p>
          <a:p>
            <a:r>
              <a:rPr lang="es-ES" dirty="0" err="1"/>
              <a:t>AuthUserFile</a:t>
            </a:r>
            <a:r>
              <a:rPr lang="es-ES" dirty="0"/>
              <a:t> /</a:t>
            </a:r>
            <a:r>
              <a:rPr lang="es-ES" dirty="0" err="1"/>
              <a:t>etc</a:t>
            </a:r>
            <a:r>
              <a:rPr lang="es-ES" dirty="0"/>
              <a:t>/apache2/.</a:t>
            </a:r>
            <a:r>
              <a:rPr lang="es-ES" dirty="0" err="1"/>
              <a:t>htpasswd</a:t>
            </a:r>
            <a:endParaRPr lang="es-ES" dirty="0"/>
          </a:p>
          <a:p>
            <a:r>
              <a:rPr lang="es-ES" dirty="0" err="1"/>
              <a:t>Require</a:t>
            </a:r>
            <a:r>
              <a:rPr lang="es-ES" dirty="0"/>
              <a:t> </a:t>
            </a:r>
            <a:r>
              <a:rPr lang="es-ES" dirty="0" err="1"/>
              <a:t>valid-user</a:t>
            </a:r>
            <a:endParaRPr lang="es-ES" dirty="0"/>
          </a:p>
          <a:p>
            <a:endParaRPr lang="es-ES" dirty="0"/>
          </a:p>
          <a:p>
            <a:r>
              <a:rPr lang="es-ES" dirty="0"/>
              <a:t>&lt;</a:t>
            </a:r>
            <a:r>
              <a:rPr lang="es-ES" dirty="0" err="1"/>
              <a:t>VirtualHost</a:t>
            </a:r>
            <a:r>
              <a:rPr lang="es-ES" dirty="0"/>
              <a:t> *:80&gt;</a:t>
            </a:r>
          </a:p>
          <a:p>
            <a:r>
              <a:rPr lang="es-ES" dirty="0"/>
              <a:t>        </a:t>
            </a:r>
            <a:r>
              <a:rPr lang="es-ES" dirty="0" err="1"/>
              <a:t>ServerName</a:t>
            </a:r>
            <a:r>
              <a:rPr lang="es-ES" dirty="0"/>
              <a:t> www.server1.com</a:t>
            </a:r>
          </a:p>
          <a:p>
            <a:r>
              <a:rPr lang="es-ES" dirty="0"/>
              <a:t>        </a:t>
            </a:r>
            <a:r>
              <a:rPr lang="es-ES" dirty="0" err="1"/>
              <a:t>ServerAlias</a:t>
            </a:r>
            <a:r>
              <a:rPr lang="es-ES" dirty="0"/>
              <a:t> server1.com</a:t>
            </a:r>
          </a:p>
          <a:p>
            <a:r>
              <a:rPr lang="es-ES" dirty="0"/>
              <a:t>        </a:t>
            </a:r>
            <a:r>
              <a:rPr lang="es-ES" dirty="0" err="1"/>
              <a:t>DocumentRoot</a:t>
            </a:r>
            <a:r>
              <a:rPr lang="es-ES" dirty="0"/>
              <a:t> /</a:t>
            </a:r>
            <a:r>
              <a:rPr lang="es-ES" dirty="0" err="1"/>
              <a:t>var</a:t>
            </a:r>
            <a:r>
              <a:rPr lang="es-ES" dirty="0"/>
              <a:t>/</a:t>
            </a:r>
            <a:r>
              <a:rPr lang="es-ES" dirty="0" err="1"/>
              <a:t>projects</a:t>
            </a:r>
            <a:r>
              <a:rPr lang="es-ES" dirty="0"/>
              <a:t>/server1</a:t>
            </a:r>
          </a:p>
          <a:p>
            <a:endParaRPr lang="es-ES" dirty="0"/>
          </a:p>
          <a:p>
            <a:r>
              <a:rPr lang="es-ES" dirty="0"/>
              <a:t>        &lt;</a:t>
            </a:r>
            <a:r>
              <a:rPr lang="es-ES" dirty="0" err="1"/>
              <a:t>Directory</a:t>
            </a:r>
            <a:r>
              <a:rPr lang="es-ES" dirty="0"/>
              <a:t> /</a:t>
            </a:r>
            <a:r>
              <a:rPr lang="es-ES" dirty="0" err="1"/>
              <a:t>var</a:t>
            </a:r>
            <a:r>
              <a:rPr lang="es-ES" dirty="0"/>
              <a:t>/</a:t>
            </a:r>
            <a:r>
              <a:rPr lang="es-ES" dirty="0" err="1"/>
              <a:t>projects</a:t>
            </a:r>
            <a:r>
              <a:rPr lang="es-ES" dirty="0"/>
              <a:t>/server1&gt;</a:t>
            </a:r>
          </a:p>
          <a:p>
            <a:r>
              <a:rPr lang="es-ES" dirty="0"/>
              <a:t>                </a:t>
            </a:r>
            <a:r>
              <a:rPr lang="es-ES" dirty="0" err="1"/>
              <a:t>Require</a:t>
            </a:r>
            <a:r>
              <a:rPr lang="es-ES" dirty="0"/>
              <a:t> </a:t>
            </a:r>
            <a:r>
              <a:rPr lang="es-ES" dirty="0" err="1"/>
              <a:t>all</a:t>
            </a:r>
            <a:r>
              <a:rPr lang="es-ES" dirty="0"/>
              <a:t> </a:t>
            </a:r>
            <a:r>
              <a:rPr lang="es-ES" dirty="0" err="1"/>
              <a:t>granted</a:t>
            </a:r>
            <a:endParaRPr lang="es-ES" dirty="0"/>
          </a:p>
          <a:p>
            <a:r>
              <a:rPr lang="es-ES" dirty="0"/>
              <a:t>                </a:t>
            </a:r>
            <a:r>
              <a:rPr lang="es-ES" dirty="0" err="1"/>
              <a:t>Options</a:t>
            </a:r>
            <a:r>
              <a:rPr lang="es-ES" dirty="0"/>
              <a:t> </a:t>
            </a:r>
            <a:r>
              <a:rPr lang="es-ES" dirty="0" err="1"/>
              <a:t>FollowSymLinks</a:t>
            </a:r>
            <a:endParaRPr lang="es-ES" dirty="0"/>
          </a:p>
          <a:p>
            <a:r>
              <a:rPr lang="es-ES" dirty="0"/>
              <a:t>                </a:t>
            </a:r>
            <a:r>
              <a:rPr lang="es-ES" dirty="0" err="1"/>
              <a:t>AllowOverride</a:t>
            </a:r>
            <a:r>
              <a:rPr lang="es-ES" dirty="0"/>
              <a:t> </a:t>
            </a:r>
            <a:r>
              <a:rPr lang="es-ES" dirty="0" err="1"/>
              <a:t>AuthConfig</a:t>
            </a:r>
            <a:endParaRPr lang="es-ES" dirty="0"/>
          </a:p>
          <a:p>
            <a:r>
              <a:rPr lang="es-ES" dirty="0"/>
              <a:t>        &lt;/</a:t>
            </a:r>
            <a:r>
              <a:rPr lang="es-ES" dirty="0" err="1"/>
              <a:t>Directory</a:t>
            </a:r>
            <a:r>
              <a:rPr lang="es-ES" dirty="0"/>
              <a:t>&gt;</a:t>
            </a:r>
          </a:p>
          <a:p>
            <a:endParaRPr lang="es-ES" dirty="0"/>
          </a:p>
          <a:p>
            <a:r>
              <a:rPr lang="es-ES" dirty="0"/>
              <a:t>        </a:t>
            </a:r>
            <a:r>
              <a:rPr lang="es-ES" dirty="0" err="1"/>
              <a:t>ErrorLog</a:t>
            </a:r>
            <a:r>
              <a:rPr lang="es-ES" dirty="0"/>
              <a:t> ${APACHE_LOG_DIR}/error.log</a:t>
            </a:r>
          </a:p>
          <a:p>
            <a:r>
              <a:rPr lang="es-ES" dirty="0"/>
              <a:t>        </a:t>
            </a:r>
            <a:r>
              <a:rPr lang="es-ES" dirty="0" err="1"/>
              <a:t>CustomLog</a:t>
            </a:r>
            <a:r>
              <a:rPr lang="es-ES" dirty="0"/>
              <a:t> ${APACHE_LOG_DIR}/access.log </a:t>
            </a:r>
            <a:r>
              <a:rPr lang="es-ES" dirty="0" err="1"/>
              <a:t>combined</a:t>
            </a:r>
            <a:endParaRPr lang="es-ES" dirty="0"/>
          </a:p>
          <a:p>
            <a:r>
              <a:rPr lang="es-ES" dirty="0"/>
              <a:t>&lt;/</a:t>
            </a:r>
            <a:r>
              <a:rPr lang="es-ES" dirty="0" err="1"/>
              <a:t>VirtualHost</a:t>
            </a:r>
            <a:r>
              <a:rPr lang="es-ES" dirty="0"/>
              <a:t>&gt;</a:t>
            </a:r>
          </a:p>
          <a:p>
            <a:endParaRPr lang="es-ES" dirty="0"/>
          </a:p>
        </p:txBody>
      </p:sp>
      <p:sp>
        <p:nvSpPr>
          <p:cNvPr id="4" name="Marcador de número de diapositiva 3"/>
          <p:cNvSpPr>
            <a:spLocks noGrp="1"/>
          </p:cNvSpPr>
          <p:nvPr>
            <p:ph type="sldNum" sz="quarter" idx="5"/>
          </p:nvPr>
        </p:nvSpPr>
        <p:spPr/>
        <p:txBody>
          <a:bodyPr/>
          <a:lstStyle/>
          <a:p>
            <a:pPr rtl="0"/>
            <a:fld id="{D4B9A9E5-4F7F-4A7D-9DE1-899232329269}" type="slidenum">
              <a:rPr lang="es-ES" noProof="0" smtClean="0"/>
              <a:t>32</a:t>
            </a:fld>
            <a:endParaRPr lang="es-ES" noProof="0"/>
          </a:p>
        </p:txBody>
      </p:sp>
    </p:spTree>
    <p:extLst>
      <p:ext uri="{BB962C8B-B14F-4D97-AF65-F5344CB8AC3E}">
        <p14:creationId xmlns:p14="http://schemas.microsoft.com/office/powerpoint/2010/main" val="2731756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s-ES" noProof="0"/>
              <a:t>Haga clic en el icono para agregar un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para inversores</a:t>
            </a:r>
          </a:p>
        </p:txBody>
      </p:sp>
      <p:cxnSp>
        <p:nvCxnSpPr>
          <p:cNvPr id="10" name="Conector rec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a">
    <p:bg>
      <p:bgPr>
        <a:solidFill>
          <a:schemeClr val="bg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s-ES" noProof="0"/>
              <a:t>Presentación para inversores</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hyperlink" Target="https://httpd.apache.org/docs/2.4/logs.html"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5.png"/></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4125686" y="4434840"/>
            <a:ext cx="7232125" cy="1122202"/>
          </a:xfrm>
        </p:spPr>
        <p:txBody>
          <a:bodyPr rtlCol="0"/>
          <a:lstStyle/>
          <a:p>
            <a:pPr rtl="0"/>
            <a:r>
              <a:rPr lang="es-ES" dirty="0"/>
              <a:t>Práctica 4 </a:t>
            </a:r>
            <a:br>
              <a:rPr lang="es-ES" dirty="0"/>
            </a:br>
            <a:r>
              <a:rPr lang="es-ES" dirty="0"/>
              <a:t>Administración de Sistemas</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4217127" y="5557042"/>
            <a:ext cx="4941770" cy="396660"/>
          </a:xfrm>
        </p:spPr>
        <p:txBody>
          <a:bodyPr rtlCol="0"/>
          <a:lstStyle/>
          <a:p>
            <a:pPr rtl="0"/>
            <a:r>
              <a:rPr lang="es-ES" dirty="0"/>
              <a:t>Paloma Pérez de Madrid Laguna - http</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10</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200329"/>
          </a:xfrm>
          <a:prstGeom prst="rect">
            <a:avLst/>
          </a:prstGeom>
          <a:noFill/>
        </p:spPr>
        <p:txBody>
          <a:bodyPr wrap="square" rtlCol="0">
            <a:spAutoFit/>
          </a:bodyPr>
          <a:lstStyle/>
          <a:p>
            <a:r>
              <a:rPr lang="es-ES" dirty="0"/>
              <a:t>Crear varios directorios bajo el directorio </a:t>
            </a:r>
            <a:r>
              <a:rPr lang="es-ES" b="1" dirty="0"/>
              <a:t>/</a:t>
            </a:r>
            <a:r>
              <a:rPr lang="es-ES" b="1" dirty="0" err="1"/>
              <a:t>var</a:t>
            </a:r>
            <a:r>
              <a:rPr lang="es-ES" b="1" dirty="0"/>
              <a:t>/</a:t>
            </a:r>
            <a:r>
              <a:rPr lang="es-ES" b="1" dirty="0" err="1"/>
              <a:t>projects</a:t>
            </a:r>
            <a:r>
              <a:rPr lang="es-ES" dirty="0"/>
              <a:t>, que servirán de punto de entrada para nuestros servidores virtuales (ubicados en /</a:t>
            </a:r>
            <a:r>
              <a:rPr lang="es-ES" dirty="0" err="1"/>
              <a:t>var</a:t>
            </a:r>
            <a:r>
              <a:rPr lang="es-ES" dirty="0"/>
              <a:t>/</a:t>
            </a:r>
            <a:r>
              <a:rPr lang="es-ES" dirty="0" err="1"/>
              <a:t>projects</a:t>
            </a:r>
            <a:r>
              <a:rPr lang="es-ES" dirty="0"/>
              <a:t>/server1, /</a:t>
            </a:r>
            <a:r>
              <a:rPr lang="es-ES" dirty="0" err="1"/>
              <a:t>var</a:t>
            </a:r>
            <a:r>
              <a:rPr lang="es-ES" dirty="0"/>
              <a:t>/</a:t>
            </a:r>
            <a:r>
              <a:rPr lang="es-ES" dirty="0" err="1"/>
              <a:t>projects</a:t>
            </a:r>
            <a:r>
              <a:rPr lang="es-ES" dirty="0"/>
              <a:t>/server2, /</a:t>
            </a:r>
            <a:r>
              <a:rPr lang="es-ES" dirty="0" err="1"/>
              <a:t>var</a:t>
            </a:r>
            <a:r>
              <a:rPr lang="es-ES" dirty="0"/>
              <a:t>/</a:t>
            </a:r>
            <a:r>
              <a:rPr lang="es-ES" dirty="0" err="1"/>
              <a:t>projects</a:t>
            </a:r>
            <a:r>
              <a:rPr lang="es-ES" dirty="0"/>
              <a:t>/miempresa.com, /</a:t>
            </a:r>
            <a:r>
              <a:rPr lang="es-ES" dirty="0" err="1"/>
              <a:t>var</a:t>
            </a:r>
            <a:r>
              <a:rPr lang="es-ES" dirty="0"/>
              <a:t>/</a:t>
            </a:r>
            <a:r>
              <a:rPr lang="es-ES" dirty="0" err="1"/>
              <a:t>projects</a:t>
            </a:r>
            <a:r>
              <a:rPr lang="es-ES" dirty="0"/>
              <a:t>/otraempresa.com, …). Añadir en estos directorios al menos una página de inicio (index.html) con algún texto significativo (“Servidor de miempresa.com”, “Servidor web 1”, …). </a:t>
            </a:r>
          </a:p>
        </p:txBody>
      </p:sp>
      <p:pic>
        <p:nvPicPr>
          <p:cNvPr id="6" name="Imagen 5">
            <a:extLst>
              <a:ext uri="{FF2B5EF4-FFF2-40B4-BE49-F238E27FC236}">
                <a16:creationId xmlns:a16="http://schemas.microsoft.com/office/drawing/2014/main" id="{57878CCF-3632-4002-B4C0-F8F4AD63434D}"/>
              </a:ext>
            </a:extLst>
          </p:cNvPr>
          <p:cNvPicPr>
            <a:picLocks noChangeAspect="1"/>
          </p:cNvPicPr>
          <p:nvPr/>
        </p:nvPicPr>
        <p:blipFill>
          <a:blip r:embed="rId2"/>
          <a:stretch>
            <a:fillRect/>
          </a:stretch>
        </p:blipFill>
        <p:spPr>
          <a:xfrm>
            <a:off x="977901" y="2754212"/>
            <a:ext cx="5067337" cy="1019182"/>
          </a:xfrm>
          <a:prstGeom prst="rect">
            <a:avLst/>
          </a:prstGeom>
        </p:spPr>
      </p:pic>
      <p:pic>
        <p:nvPicPr>
          <p:cNvPr id="8" name="Imagen 7">
            <a:extLst>
              <a:ext uri="{FF2B5EF4-FFF2-40B4-BE49-F238E27FC236}">
                <a16:creationId xmlns:a16="http://schemas.microsoft.com/office/drawing/2014/main" id="{45911205-9C9A-0057-6C15-25C5D5496424}"/>
              </a:ext>
            </a:extLst>
          </p:cNvPr>
          <p:cNvPicPr>
            <a:picLocks noChangeAspect="1"/>
          </p:cNvPicPr>
          <p:nvPr/>
        </p:nvPicPr>
        <p:blipFill>
          <a:blip r:embed="rId3"/>
          <a:stretch>
            <a:fillRect/>
          </a:stretch>
        </p:blipFill>
        <p:spPr>
          <a:xfrm>
            <a:off x="977902" y="4395821"/>
            <a:ext cx="3719540" cy="376505"/>
          </a:xfrm>
          <a:prstGeom prst="rect">
            <a:avLst/>
          </a:prstGeom>
        </p:spPr>
      </p:pic>
      <p:pic>
        <p:nvPicPr>
          <p:cNvPr id="10" name="Imagen 9">
            <a:extLst>
              <a:ext uri="{FF2B5EF4-FFF2-40B4-BE49-F238E27FC236}">
                <a16:creationId xmlns:a16="http://schemas.microsoft.com/office/drawing/2014/main" id="{4DE17E44-7B54-EEA3-A48B-77AED1AB8F30}"/>
              </a:ext>
            </a:extLst>
          </p:cNvPr>
          <p:cNvPicPr>
            <a:picLocks noChangeAspect="1"/>
          </p:cNvPicPr>
          <p:nvPr/>
        </p:nvPicPr>
        <p:blipFill>
          <a:blip r:embed="rId4"/>
          <a:stretch>
            <a:fillRect/>
          </a:stretch>
        </p:blipFill>
        <p:spPr>
          <a:xfrm>
            <a:off x="977901" y="4939033"/>
            <a:ext cx="4260849" cy="368506"/>
          </a:xfrm>
          <a:prstGeom prst="rect">
            <a:avLst/>
          </a:prstGeom>
        </p:spPr>
      </p:pic>
      <p:pic>
        <p:nvPicPr>
          <p:cNvPr id="16" name="Imagen 15">
            <a:extLst>
              <a:ext uri="{FF2B5EF4-FFF2-40B4-BE49-F238E27FC236}">
                <a16:creationId xmlns:a16="http://schemas.microsoft.com/office/drawing/2014/main" id="{D2FE70BC-3728-1252-054C-7F7D49EA1796}"/>
              </a:ext>
            </a:extLst>
          </p:cNvPr>
          <p:cNvPicPr>
            <a:picLocks noChangeAspect="1"/>
          </p:cNvPicPr>
          <p:nvPr/>
        </p:nvPicPr>
        <p:blipFill>
          <a:blip r:embed="rId5"/>
          <a:stretch>
            <a:fillRect/>
          </a:stretch>
        </p:blipFill>
        <p:spPr>
          <a:xfrm>
            <a:off x="977901" y="3910217"/>
            <a:ext cx="3719540" cy="376240"/>
          </a:xfrm>
          <a:prstGeom prst="rect">
            <a:avLst/>
          </a:prstGeom>
        </p:spPr>
      </p:pic>
      <p:pic>
        <p:nvPicPr>
          <p:cNvPr id="20" name="Imagen 19">
            <a:extLst>
              <a:ext uri="{FF2B5EF4-FFF2-40B4-BE49-F238E27FC236}">
                <a16:creationId xmlns:a16="http://schemas.microsoft.com/office/drawing/2014/main" id="{C44C2325-0E18-8C55-D9C7-2C19B041CF67}"/>
              </a:ext>
            </a:extLst>
          </p:cNvPr>
          <p:cNvPicPr>
            <a:picLocks noChangeAspect="1"/>
          </p:cNvPicPr>
          <p:nvPr/>
        </p:nvPicPr>
        <p:blipFill>
          <a:blip r:embed="rId6"/>
          <a:stretch>
            <a:fillRect/>
          </a:stretch>
        </p:blipFill>
        <p:spPr>
          <a:xfrm>
            <a:off x="977901" y="5474246"/>
            <a:ext cx="4260849" cy="424260"/>
          </a:xfrm>
          <a:prstGeom prst="rect">
            <a:avLst/>
          </a:prstGeom>
        </p:spPr>
      </p:pic>
    </p:spTree>
    <p:extLst>
      <p:ext uri="{BB962C8B-B14F-4D97-AF65-F5344CB8AC3E}">
        <p14:creationId xmlns:p14="http://schemas.microsoft.com/office/powerpoint/2010/main" val="281964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11</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077218"/>
          </a:xfrm>
          <a:prstGeom prst="rect">
            <a:avLst/>
          </a:prstGeom>
          <a:noFill/>
        </p:spPr>
        <p:txBody>
          <a:bodyPr wrap="square" rtlCol="0">
            <a:spAutoFit/>
          </a:bodyPr>
          <a:lstStyle/>
          <a:p>
            <a:r>
              <a:rPr lang="es-ES" dirty="0"/>
              <a:t>Las tres configuraciones que se indican a continuación pueden realizarse de forma independiente (no es necesario combinarlas). </a:t>
            </a:r>
          </a:p>
          <a:p>
            <a:r>
              <a:rPr lang="es-ES" sz="1400" i="1" dirty="0"/>
              <a:t>Nota: Usaremos archivos .</a:t>
            </a:r>
            <a:r>
              <a:rPr lang="es-ES" sz="1400" i="1" dirty="0" err="1"/>
              <a:t>conf</a:t>
            </a:r>
            <a:r>
              <a:rPr lang="es-ES" sz="1400" i="1" dirty="0"/>
              <a:t> en sites-</a:t>
            </a:r>
            <a:r>
              <a:rPr lang="es-ES" sz="1400" i="1" dirty="0" err="1"/>
              <a:t>available</a:t>
            </a:r>
            <a:r>
              <a:rPr lang="es-ES" sz="1400" i="1" dirty="0"/>
              <a:t> para los servidores virtuales, con enlaces simbólicos desde sites-</a:t>
            </a:r>
            <a:r>
              <a:rPr lang="es-ES" sz="1400" i="1" dirty="0" err="1"/>
              <a:t>enabled</a:t>
            </a:r>
            <a:r>
              <a:rPr lang="es-ES" sz="1400" i="1" dirty="0"/>
              <a:t> (a2ensite/a2dissite) </a:t>
            </a:r>
          </a:p>
        </p:txBody>
      </p:sp>
      <p:sp>
        <p:nvSpPr>
          <p:cNvPr id="3" name="CuadroTexto 2">
            <a:extLst>
              <a:ext uri="{FF2B5EF4-FFF2-40B4-BE49-F238E27FC236}">
                <a16:creationId xmlns:a16="http://schemas.microsoft.com/office/drawing/2014/main" id="{9EA6A932-B9EC-9EB8-CF89-A721634A76D3}"/>
              </a:ext>
            </a:extLst>
          </p:cNvPr>
          <p:cNvSpPr txBox="1"/>
          <p:nvPr/>
        </p:nvSpPr>
        <p:spPr>
          <a:xfrm>
            <a:off x="977901" y="2580577"/>
            <a:ext cx="4260849" cy="2862322"/>
          </a:xfrm>
          <a:prstGeom prst="rect">
            <a:avLst/>
          </a:prstGeom>
          <a:noFill/>
        </p:spPr>
        <p:txBody>
          <a:bodyPr wrap="square" rtlCol="0">
            <a:spAutoFit/>
          </a:bodyPr>
          <a:lstStyle/>
          <a:p>
            <a:r>
              <a:rPr lang="es-ES" b="1" dirty="0"/>
              <a:t>Servidores virtuales basados en puerto</a:t>
            </a:r>
            <a:r>
              <a:rPr lang="es-ES" dirty="0"/>
              <a:t>. </a:t>
            </a:r>
          </a:p>
          <a:p>
            <a:r>
              <a:rPr lang="es-ES" dirty="0"/>
              <a:t>Configurar la escucha del servidor web en tres puertos (80, 2020 y 2080). Cada uno de ellos permitirá acceder a un servidor virtual diferente (los puntos de entrada que hemos creado previamente). El primero de ellos (en el puerto 80) puede utilizar la configuración del servidor principal. Los otros tendrán que configurarse como servidores virtuales.</a:t>
            </a:r>
            <a:endParaRPr lang="es-ES" sz="1400" i="1" dirty="0"/>
          </a:p>
        </p:txBody>
      </p:sp>
      <p:sp>
        <p:nvSpPr>
          <p:cNvPr id="15" name="CuadroTexto 14">
            <a:extLst>
              <a:ext uri="{FF2B5EF4-FFF2-40B4-BE49-F238E27FC236}">
                <a16:creationId xmlns:a16="http://schemas.microsoft.com/office/drawing/2014/main" id="{2478619E-C002-4E10-28CE-D7826BB6CFE2}"/>
              </a:ext>
            </a:extLst>
          </p:cNvPr>
          <p:cNvSpPr txBox="1"/>
          <p:nvPr/>
        </p:nvSpPr>
        <p:spPr>
          <a:xfrm>
            <a:off x="5464174" y="2605649"/>
            <a:ext cx="6543676" cy="369332"/>
          </a:xfrm>
          <a:prstGeom prst="rect">
            <a:avLst/>
          </a:prstGeom>
          <a:noFill/>
        </p:spPr>
        <p:txBody>
          <a:bodyPr wrap="square">
            <a:spAutoFit/>
          </a:bodyPr>
          <a:lstStyle/>
          <a:p>
            <a:r>
              <a:rPr lang="es-ES" dirty="0"/>
              <a:t>Creamos archivos </a:t>
            </a:r>
            <a:r>
              <a:rPr lang="es-ES" dirty="0" err="1"/>
              <a:t>serverX.conf</a:t>
            </a:r>
            <a:r>
              <a:rPr lang="es-ES" dirty="0"/>
              <a:t> en /</a:t>
            </a:r>
            <a:r>
              <a:rPr lang="es-ES" dirty="0" err="1"/>
              <a:t>etc</a:t>
            </a:r>
            <a:r>
              <a:rPr lang="es-ES" dirty="0"/>
              <a:t>/apache2/sites-</a:t>
            </a:r>
            <a:r>
              <a:rPr lang="es-ES" dirty="0" err="1"/>
              <a:t>available</a:t>
            </a:r>
            <a:endParaRPr lang="es-ES" dirty="0"/>
          </a:p>
        </p:txBody>
      </p:sp>
      <p:sp>
        <p:nvSpPr>
          <p:cNvPr id="19" name="CuadroTexto 18">
            <a:extLst>
              <a:ext uri="{FF2B5EF4-FFF2-40B4-BE49-F238E27FC236}">
                <a16:creationId xmlns:a16="http://schemas.microsoft.com/office/drawing/2014/main" id="{CD2A038F-EDA1-6826-E104-55A8E71FB4C7}"/>
              </a:ext>
            </a:extLst>
          </p:cNvPr>
          <p:cNvSpPr txBox="1"/>
          <p:nvPr/>
        </p:nvSpPr>
        <p:spPr>
          <a:xfrm>
            <a:off x="5559425" y="5325397"/>
            <a:ext cx="6276975" cy="923330"/>
          </a:xfrm>
          <a:prstGeom prst="rect">
            <a:avLst/>
          </a:prstGeom>
          <a:noFill/>
        </p:spPr>
        <p:txBody>
          <a:bodyPr wrap="square">
            <a:spAutoFit/>
          </a:bodyPr>
          <a:lstStyle/>
          <a:p>
            <a:r>
              <a:rPr lang="es-ES" dirty="0"/>
              <a:t>server1.conf </a:t>
            </a:r>
            <a:r>
              <a:rPr lang="es-ES" dirty="0">
                <a:sym typeface="Wingdings" panose="05000000000000000000" pitchFamily="2" charset="2"/>
              </a:rPr>
              <a:t> copiamos el archivo de 000-default.conf y le pasamos la configuración de server1 (nuestro servidor principal) </a:t>
            </a:r>
            <a:endParaRPr lang="es-ES" dirty="0"/>
          </a:p>
        </p:txBody>
      </p:sp>
      <p:pic>
        <p:nvPicPr>
          <p:cNvPr id="8" name="Imagen 7">
            <a:extLst>
              <a:ext uri="{FF2B5EF4-FFF2-40B4-BE49-F238E27FC236}">
                <a16:creationId xmlns:a16="http://schemas.microsoft.com/office/drawing/2014/main" id="{FFE171B6-C749-B56C-49C9-ECC0158B694B}"/>
              </a:ext>
            </a:extLst>
          </p:cNvPr>
          <p:cNvPicPr>
            <a:picLocks noChangeAspect="1"/>
          </p:cNvPicPr>
          <p:nvPr/>
        </p:nvPicPr>
        <p:blipFill>
          <a:blip r:embed="rId3"/>
          <a:stretch>
            <a:fillRect/>
          </a:stretch>
        </p:blipFill>
        <p:spPr>
          <a:xfrm>
            <a:off x="5624493" y="3028562"/>
            <a:ext cx="4221636" cy="2174555"/>
          </a:xfrm>
          <a:prstGeom prst="rect">
            <a:avLst/>
          </a:prstGeom>
        </p:spPr>
      </p:pic>
    </p:spTree>
    <p:extLst>
      <p:ext uri="{BB962C8B-B14F-4D97-AF65-F5344CB8AC3E}">
        <p14:creationId xmlns:p14="http://schemas.microsoft.com/office/powerpoint/2010/main" val="322158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12</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369332"/>
          </a:xfrm>
          <a:prstGeom prst="rect">
            <a:avLst/>
          </a:prstGeom>
          <a:noFill/>
        </p:spPr>
        <p:txBody>
          <a:bodyPr wrap="square" rtlCol="0">
            <a:spAutoFit/>
          </a:bodyPr>
          <a:lstStyle/>
          <a:p>
            <a:r>
              <a:rPr lang="es-ES" dirty="0"/>
              <a:t>Comprobar que funciona desde la terminal</a:t>
            </a:r>
          </a:p>
        </p:txBody>
      </p:sp>
      <p:sp>
        <p:nvSpPr>
          <p:cNvPr id="3" name="CuadroTexto 2">
            <a:extLst>
              <a:ext uri="{FF2B5EF4-FFF2-40B4-BE49-F238E27FC236}">
                <a16:creationId xmlns:a16="http://schemas.microsoft.com/office/drawing/2014/main" id="{9EA6A932-B9EC-9EB8-CF89-A721634A76D3}"/>
              </a:ext>
            </a:extLst>
          </p:cNvPr>
          <p:cNvSpPr txBox="1"/>
          <p:nvPr/>
        </p:nvSpPr>
        <p:spPr>
          <a:xfrm>
            <a:off x="977901" y="2580577"/>
            <a:ext cx="4260849" cy="1477328"/>
          </a:xfrm>
          <a:prstGeom prst="rect">
            <a:avLst/>
          </a:prstGeom>
          <a:noFill/>
        </p:spPr>
        <p:txBody>
          <a:bodyPr wrap="square" rtlCol="0">
            <a:spAutoFit/>
          </a:bodyPr>
          <a:lstStyle/>
          <a:p>
            <a:r>
              <a:rPr lang="es-ES" b="1" dirty="0"/>
              <a:t>sudo nano /</a:t>
            </a:r>
            <a:r>
              <a:rPr lang="es-ES" b="1" dirty="0" err="1"/>
              <a:t>etc</a:t>
            </a:r>
            <a:r>
              <a:rPr lang="es-ES" b="1" dirty="0"/>
              <a:t>/hosts</a:t>
            </a:r>
          </a:p>
          <a:p>
            <a:endParaRPr lang="es-ES" b="1" dirty="0"/>
          </a:p>
          <a:p>
            <a:r>
              <a:rPr lang="pt-BR" b="1" dirty="0"/>
              <a:t>127.0.0.1   www.server1.com</a:t>
            </a:r>
          </a:p>
          <a:p>
            <a:r>
              <a:rPr lang="pt-BR" b="1" dirty="0"/>
              <a:t>127.0.0.1   server1.com</a:t>
            </a:r>
          </a:p>
          <a:p>
            <a:endParaRPr lang="es-ES" b="1" dirty="0"/>
          </a:p>
        </p:txBody>
      </p:sp>
      <p:pic>
        <p:nvPicPr>
          <p:cNvPr id="6" name="Imagen 5">
            <a:extLst>
              <a:ext uri="{FF2B5EF4-FFF2-40B4-BE49-F238E27FC236}">
                <a16:creationId xmlns:a16="http://schemas.microsoft.com/office/drawing/2014/main" id="{6D987164-4BC4-8170-C4AE-01681E9D6AAE}"/>
              </a:ext>
            </a:extLst>
          </p:cNvPr>
          <p:cNvPicPr>
            <a:picLocks noChangeAspect="1"/>
          </p:cNvPicPr>
          <p:nvPr/>
        </p:nvPicPr>
        <p:blipFill>
          <a:blip r:embed="rId3"/>
          <a:stretch>
            <a:fillRect/>
          </a:stretch>
        </p:blipFill>
        <p:spPr>
          <a:xfrm>
            <a:off x="4217616" y="2333064"/>
            <a:ext cx="7688103" cy="3004247"/>
          </a:xfrm>
          <a:prstGeom prst="rect">
            <a:avLst/>
          </a:prstGeom>
        </p:spPr>
      </p:pic>
    </p:spTree>
    <p:extLst>
      <p:ext uri="{BB962C8B-B14F-4D97-AF65-F5344CB8AC3E}">
        <p14:creationId xmlns:p14="http://schemas.microsoft.com/office/powerpoint/2010/main" val="420570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13</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987347"/>
            <a:ext cx="10858500" cy="369332"/>
          </a:xfrm>
          <a:prstGeom prst="rect">
            <a:avLst/>
          </a:prstGeom>
          <a:noFill/>
        </p:spPr>
        <p:txBody>
          <a:bodyPr wrap="square" rtlCol="0">
            <a:spAutoFit/>
          </a:bodyPr>
          <a:lstStyle/>
          <a:p>
            <a:r>
              <a:rPr lang="es-ES" dirty="0"/>
              <a:t>Comprobar que funciona desde la terminal</a:t>
            </a:r>
          </a:p>
        </p:txBody>
      </p:sp>
      <p:sp>
        <p:nvSpPr>
          <p:cNvPr id="3" name="CuadroTexto 2">
            <a:extLst>
              <a:ext uri="{FF2B5EF4-FFF2-40B4-BE49-F238E27FC236}">
                <a16:creationId xmlns:a16="http://schemas.microsoft.com/office/drawing/2014/main" id="{9EA6A932-B9EC-9EB8-CF89-A721634A76D3}"/>
              </a:ext>
            </a:extLst>
          </p:cNvPr>
          <p:cNvSpPr txBox="1"/>
          <p:nvPr/>
        </p:nvSpPr>
        <p:spPr>
          <a:xfrm>
            <a:off x="977901" y="2580577"/>
            <a:ext cx="4260849" cy="369332"/>
          </a:xfrm>
          <a:prstGeom prst="rect">
            <a:avLst/>
          </a:prstGeom>
          <a:noFill/>
        </p:spPr>
        <p:txBody>
          <a:bodyPr wrap="square" rtlCol="0">
            <a:spAutoFit/>
          </a:bodyPr>
          <a:lstStyle/>
          <a:p>
            <a:endParaRPr lang="es-ES" b="1" dirty="0"/>
          </a:p>
        </p:txBody>
      </p:sp>
      <p:sp>
        <p:nvSpPr>
          <p:cNvPr id="5" name="CuadroTexto 4">
            <a:extLst>
              <a:ext uri="{FF2B5EF4-FFF2-40B4-BE49-F238E27FC236}">
                <a16:creationId xmlns:a16="http://schemas.microsoft.com/office/drawing/2014/main" id="{06AD12ED-FA9D-F00C-EDF3-58C764D4DACE}"/>
              </a:ext>
            </a:extLst>
          </p:cNvPr>
          <p:cNvSpPr txBox="1"/>
          <p:nvPr/>
        </p:nvSpPr>
        <p:spPr>
          <a:xfrm>
            <a:off x="977901" y="2580577"/>
            <a:ext cx="4260849" cy="1477328"/>
          </a:xfrm>
          <a:prstGeom prst="rect">
            <a:avLst/>
          </a:prstGeom>
          <a:noFill/>
        </p:spPr>
        <p:txBody>
          <a:bodyPr wrap="square" rtlCol="0">
            <a:spAutoFit/>
          </a:bodyPr>
          <a:lstStyle/>
          <a:p>
            <a:r>
              <a:rPr lang="es-ES" b="1" dirty="0"/>
              <a:t>sudo </a:t>
            </a:r>
            <a:r>
              <a:rPr lang="es-ES" b="1" dirty="0" err="1"/>
              <a:t>apt-get</a:t>
            </a:r>
            <a:r>
              <a:rPr lang="es-ES" b="1" dirty="0"/>
              <a:t> </a:t>
            </a:r>
            <a:r>
              <a:rPr lang="es-ES" b="1" dirty="0" err="1"/>
              <a:t>install</a:t>
            </a:r>
            <a:r>
              <a:rPr lang="es-ES" b="1" dirty="0"/>
              <a:t> </a:t>
            </a:r>
            <a:r>
              <a:rPr lang="es-ES" b="1" dirty="0" err="1"/>
              <a:t>lynx</a:t>
            </a:r>
            <a:endParaRPr lang="es-ES" b="1" dirty="0"/>
          </a:p>
          <a:p>
            <a:r>
              <a:rPr lang="es-ES" b="1" dirty="0"/>
              <a:t>sudo </a:t>
            </a:r>
            <a:r>
              <a:rPr lang="es-ES" b="1" dirty="0" err="1"/>
              <a:t>yum</a:t>
            </a:r>
            <a:r>
              <a:rPr lang="es-ES" b="1" dirty="0"/>
              <a:t> </a:t>
            </a:r>
            <a:r>
              <a:rPr lang="es-ES" b="1" dirty="0" err="1"/>
              <a:t>install</a:t>
            </a:r>
            <a:r>
              <a:rPr lang="es-ES" b="1" dirty="0"/>
              <a:t> </a:t>
            </a:r>
            <a:r>
              <a:rPr lang="es-ES" b="1" dirty="0" err="1"/>
              <a:t>lynx</a:t>
            </a:r>
            <a:endParaRPr lang="es-ES" b="1" dirty="0"/>
          </a:p>
          <a:p>
            <a:endParaRPr lang="es-ES" b="1" dirty="0"/>
          </a:p>
          <a:p>
            <a:r>
              <a:rPr lang="es-ES" b="1" dirty="0" err="1"/>
              <a:t>lynx</a:t>
            </a:r>
            <a:r>
              <a:rPr lang="es-ES" b="1" dirty="0"/>
              <a:t> www.server1.com</a:t>
            </a:r>
          </a:p>
          <a:p>
            <a:endParaRPr lang="es-ES" b="1" dirty="0"/>
          </a:p>
        </p:txBody>
      </p:sp>
      <p:pic>
        <p:nvPicPr>
          <p:cNvPr id="8" name="Imagen 7">
            <a:extLst>
              <a:ext uri="{FF2B5EF4-FFF2-40B4-BE49-F238E27FC236}">
                <a16:creationId xmlns:a16="http://schemas.microsoft.com/office/drawing/2014/main" id="{E855D201-8007-523C-1368-AE0819FE1A94}"/>
              </a:ext>
            </a:extLst>
          </p:cNvPr>
          <p:cNvPicPr>
            <a:picLocks noChangeAspect="1"/>
          </p:cNvPicPr>
          <p:nvPr/>
        </p:nvPicPr>
        <p:blipFill>
          <a:blip r:embed="rId3"/>
          <a:stretch>
            <a:fillRect/>
          </a:stretch>
        </p:blipFill>
        <p:spPr>
          <a:xfrm>
            <a:off x="616990" y="3908092"/>
            <a:ext cx="11088647" cy="1848108"/>
          </a:xfrm>
          <a:prstGeom prst="rect">
            <a:avLst/>
          </a:prstGeom>
        </p:spPr>
      </p:pic>
    </p:spTree>
    <p:extLst>
      <p:ext uri="{BB962C8B-B14F-4D97-AF65-F5344CB8AC3E}">
        <p14:creationId xmlns:p14="http://schemas.microsoft.com/office/powerpoint/2010/main" val="18786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14</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077218"/>
          </a:xfrm>
          <a:prstGeom prst="rect">
            <a:avLst/>
          </a:prstGeom>
          <a:noFill/>
        </p:spPr>
        <p:txBody>
          <a:bodyPr wrap="square" rtlCol="0">
            <a:spAutoFit/>
          </a:bodyPr>
          <a:lstStyle/>
          <a:p>
            <a:r>
              <a:rPr lang="es-ES" dirty="0"/>
              <a:t>Las tres configuraciones que se indican a continuación pueden realizarse de forma independiente (no es necesario combinarlas). </a:t>
            </a:r>
          </a:p>
          <a:p>
            <a:r>
              <a:rPr lang="es-ES" sz="1400" i="1" dirty="0"/>
              <a:t>Nota: Usaremos archivos .</a:t>
            </a:r>
            <a:r>
              <a:rPr lang="es-ES" sz="1400" i="1" dirty="0" err="1"/>
              <a:t>conf</a:t>
            </a:r>
            <a:r>
              <a:rPr lang="es-ES" sz="1400" i="1" dirty="0"/>
              <a:t> en sites-</a:t>
            </a:r>
            <a:r>
              <a:rPr lang="es-ES" sz="1400" i="1" dirty="0" err="1"/>
              <a:t>available</a:t>
            </a:r>
            <a:r>
              <a:rPr lang="es-ES" sz="1400" i="1" dirty="0"/>
              <a:t> para los servidores virtuales, con enlaces simbólicos desde sites-</a:t>
            </a:r>
            <a:r>
              <a:rPr lang="es-ES" sz="1400" i="1" dirty="0" err="1"/>
              <a:t>enabled</a:t>
            </a:r>
            <a:r>
              <a:rPr lang="es-ES" sz="1400" i="1" dirty="0"/>
              <a:t> (a2ensite/a2dissite) </a:t>
            </a:r>
          </a:p>
        </p:txBody>
      </p:sp>
      <p:sp>
        <p:nvSpPr>
          <p:cNvPr id="3" name="CuadroTexto 2">
            <a:extLst>
              <a:ext uri="{FF2B5EF4-FFF2-40B4-BE49-F238E27FC236}">
                <a16:creationId xmlns:a16="http://schemas.microsoft.com/office/drawing/2014/main" id="{9EA6A932-B9EC-9EB8-CF89-A721634A76D3}"/>
              </a:ext>
            </a:extLst>
          </p:cNvPr>
          <p:cNvSpPr txBox="1"/>
          <p:nvPr/>
        </p:nvSpPr>
        <p:spPr>
          <a:xfrm>
            <a:off x="977901" y="2580577"/>
            <a:ext cx="4260849" cy="3354765"/>
          </a:xfrm>
          <a:prstGeom prst="rect">
            <a:avLst/>
          </a:prstGeom>
          <a:noFill/>
        </p:spPr>
        <p:txBody>
          <a:bodyPr wrap="square" rtlCol="0">
            <a:spAutoFit/>
          </a:bodyPr>
          <a:lstStyle/>
          <a:p>
            <a:r>
              <a:rPr lang="es-ES" b="1" dirty="0"/>
              <a:t>Servidores virtuales basados en puerto</a:t>
            </a:r>
            <a:r>
              <a:rPr lang="es-ES" dirty="0"/>
              <a:t>.</a:t>
            </a:r>
          </a:p>
          <a:p>
            <a:r>
              <a:rPr lang="es-ES" dirty="0"/>
              <a:t> </a:t>
            </a:r>
          </a:p>
          <a:p>
            <a:r>
              <a:rPr lang="es-ES" sz="1600" dirty="0"/>
              <a:t>En ambos casos hemos añadidos las directivas </a:t>
            </a:r>
            <a:r>
              <a:rPr lang="es-ES" sz="1600" dirty="0" err="1"/>
              <a:t>Require</a:t>
            </a:r>
            <a:r>
              <a:rPr lang="es-ES" sz="1600" dirty="0"/>
              <a:t> y </a:t>
            </a:r>
            <a:r>
              <a:rPr lang="es-ES" sz="1600" dirty="0" err="1"/>
              <a:t>Options</a:t>
            </a:r>
            <a:endParaRPr lang="es-ES" sz="1600" dirty="0"/>
          </a:p>
          <a:p>
            <a:pPr marL="285750" indent="-285750">
              <a:buFontTx/>
              <a:buChar char="-"/>
            </a:pPr>
            <a:r>
              <a:rPr lang="es-ES" sz="1600" dirty="0" err="1"/>
              <a:t>Require</a:t>
            </a:r>
            <a:r>
              <a:rPr lang="es-ES" sz="1600" dirty="0"/>
              <a:t> </a:t>
            </a:r>
            <a:r>
              <a:rPr lang="es-ES" sz="1600" dirty="0" err="1"/>
              <a:t>all</a:t>
            </a:r>
            <a:r>
              <a:rPr lang="es-ES" sz="1600" dirty="0"/>
              <a:t> </a:t>
            </a:r>
            <a:r>
              <a:rPr lang="es-ES" sz="1600" dirty="0" err="1"/>
              <a:t>granted</a:t>
            </a:r>
            <a:r>
              <a:rPr lang="es-ES" sz="1600" dirty="0"/>
              <a:t> </a:t>
            </a:r>
            <a:r>
              <a:rPr lang="es-ES" sz="1600" dirty="0">
                <a:sym typeface="Wingdings" panose="05000000000000000000" pitchFamily="2" charset="2"/>
              </a:rPr>
              <a:t> </a:t>
            </a:r>
            <a:r>
              <a:rPr lang="es-ES" sz="1600" b="0" i="0" dirty="0">
                <a:solidFill>
                  <a:srgbClr val="0D0D0D"/>
                </a:solidFill>
                <a:effectLst/>
              </a:rPr>
              <a:t>permite que cualquier usuario tenga acceso completo al directorio y a sus archivos sin ninguna restricción adicional</a:t>
            </a:r>
          </a:p>
          <a:p>
            <a:pPr marL="285750" indent="-285750">
              <a:buFontTx/>
              <a:buChar char="-"/>
            </a:pPr>
            <a:r>
              <a:rPr lang="es-ES" sz="1600" dirty="0" err="1">
                <a:solidFill>
                  <a:srgbClr val="0D0D0D"/>
                </a:solidFill>
                <a:sym typeface="Wingdings" panose="05000000000000000000" pitchFamily="2" charset="2"/>
              </a:rPr>
              <a:t>FollowSymLinks</a:t>
            </a:r>
            <a:r>
              <a:rPr lang="es-ES" sz="1600" dirty="0">
                <a:solidFill>
                  <a:srgbClr val="0D0D0D"/>
                </a:solidFill>
                <a:sym typeface="Wingdings" panose="05000000000000000000" pitchFamily="2" charset="2"/>
              </a:rPr>
              <a:t>  p</a:t>
            </a:r>
            <a:r>
              <a:rPr lang="es-ES" sz="1600" b="0" i="0" dirty="0">
                <a:solidFill>
                  <a:srgbClr val="0D0D0D"/>
                </a:solidFill>
                <a:effectLst/>
              </a:rPr>
              <a:t>ermite que Apache siga enlaces simbólicos dentro del directorio especificado. (importante para poder crear un enlace simbólico a la carpeta site-</a:t>
            </a:r>
            <a:r>
              <a:rPr lang="es-ES" sz="1600" b="0" i="0" dirty="0" err="1">
                <a:solidFill>
                  <a:srgbClr val="0D0D0D"/>
                </a:solidFill>
                <a:effectLst/>
              </a:rPr>
              <a:t>enable</a:t>
            </a:r>
            <a:endParaRPr lang="es-ES" sz="1600" dirty="0"/>
          </a:p>
        </p:txBody>
      </p:sp>
      <p:sp>
        <p:nvSpPr>
          <p:cNvPr id="15" name="CuadroTexto 14">
            <a:extLst>
              <a:ext uri="{FF2B5EF4-FFF2-40B4-BE49-F238E27FC236}">
                <a16:creationId xmlns:a16="http://schemas.microsoft.com/office/drawing/2014/main" id="{2478619E-C002-4E10-28CE-D7826BB6CFE2}"/>
              </a:ext>
            </a:extLst>
          </p:cNvPr>
          <p:cNvSpPr txBox="1"/>
          <p:nvPr/>
        </p:nvSpPr>
        <p:spPr>
          <a:xfrm>
            <a:off x="5464174" y="2605649"/>
            <a:ext cx="6543676" cy="369332"/>
          </a:xfrm>
          <a:prstGeom prst="rect">
            <a:avLst/>
          </a:prstGeom>
          <a:noFill/>
        </p:spPr>
        <p:txBody>
          <a:bodyPr wrap="square">
            <a:spAutoFit/>
          </a:bodyPr>
          <a:lstStyle/>
          <a:p>
            <a:r>
              <a:rPr lang="es-ES" dirty="0"/>
              <a:t>Creamos archivos </a:t>
            </a:r>
            <a:r>
              <a:rPr lang="es-ES" dirty="0" err="1"/>
              <a:t>serverX.conf</a:t>
            </a:r>
            <a:r>
              <a:rPr lang="es-ES" dirty="0"/>
              <a:t> en /</a:t>
            </a:r>
            <a:r>
              <a:rPr lang="es-ES" dirty="0" err="1"/>
              <a:t>etc</a:t>
            </a:r>
            <a:r>
              <a:rPr lang="es-ES" dirty="0"/>
              <a:t>/apache2/sites-</a:t>
            </a:r>
            <a:r>
              <a:rPr lang="es-ES" dirty="0" err="1"/>
              <a:t>available</a:t>
            </a:r>
            <a:endParaRPr lang="es-ES" dirty="0"/>
          </a:p>
        </p:txBody>
      </p:sp>
      <p:sp>
        <p:nvSpPr>
          <p:cNvPr id="23" name="CuadroTexto 22">
            <a:extLst>
              <a:ext uri="{FF2B5EF4-FFF2-40B4-BE49-F238E27FC236}">
                <a16:creationId xmlns:a16="http://schemas.microsoft.com/office/drawing/2014/main" id="{8439B8A2-A45D-C173-0420-A52FCAAF3A77}"/>
              </a:ext>
            </a:extLst>
          </p:cNvPr>
          <p:cNvSpPr txBox="1"/>
          <p:nvPr/>
        </p:nvSpPr>
        <p:spPr>
          <a:xfrm>
            <a:off x="10177575" y="3163523"/>
            <a:ext cx="1393826" cy="369332"/>
          </a:xfrm>
          <a:prstGeom prst="rect">
            <a:avLst/>
          </a:prstGeom>
          <a:noFill/>
        </p:spPr>
        <p:txBody>
          <a:bodyPr wrap="square">
            <a:spAutoFit/>
          </a:bodyPr>
          <a:lstStyle/>
          <a:p>
            <a:r>
              <a:rPr lang="es-ES" dirty="0"/>
              <a:t>server2conf</a:t>
            </a:r>
          </a:p>
        </p:txBody>
      </p:sp>
      <p:pic>
        <p:nvPicPr>
          <p:cNvPr id="8" name="Imagen 7">
            <a:extLst>
              <a:ext uri="{FF2B5EF4-FFF2-40B4-BE49-F238E27FC236}">
                <a16:creationId xmlns:a16="http://schemas.microsoft.com/office/drawing/2014/main" id="{F0113318-C6FF-8993-3C6A-4E11F8B202DD}"/>
              </a:ext>
            </a:extLst>
          </p:cNvPr>
          <p:cNvPicPr>
            <a:picLocks noChangeAspect="1"/>
          </p:cNvPicPr>
          <p:nvPr/>
        </p:nvPicPr>
        <p:blipFill>
          <a:blip r:embed="rId2"/>
          <a:stretch>
            <a:fillRect/>
          </a:stretch>
        </p:blipFill>
        <p:spPr>
          <a:xfrm>
            <a:off x="5624158" y="5549744"/>
            <a:ext cx="4511268" cy="513560"/>
          </a:xfrm>
          <a:prstGeom prst="rect">
            <a:avLst/>
          </a:prstGeom>
        </p:spPr>
      </p:pic>
      <p:sp>
        <p:nvSpPr>
          <p:cNvPr id="9" name="CuadroTexto 8">
            <a:extLst>
              <a:ext uri="{FF2B5EF4-FFF2-40B4-BE49-F238E27FC236}">
                <a16:creationId xmlns:a16="http://schemas.microsoft.com/office/drawing/2014/main" id="{72D7902F-D696-1B84-9724-F79B9A088F9F}"/>
              </a:ext>
            </a:extLst>
          </p:cNvPr>
          <p:cNvSpPr txBox="1"/>
          <p:nvPr/>
        </p:nvSpPr>
        <p:spPr>
          <a:xfrm>
            <a:off x="5559426" y="5190382"/>
            <a:ext cx="5957660" cy="338554"/>
          </a:xfrm>
          <a:prstGeom prst="rect">
            <a:avLst/>
          </a:prstGeom>
          <a:noFill/>
        </p:spPr>
        <p:txBody>
          <a:bodyPr wrap="square">
            <a:spAutoFit/>
          </a:bodyPr>
          <a:lstStyle/>
          <a:p>
            <a:r>
              <a:rPr lang="es-ES" sz="1600" dirty="0"/>
              <a:t>Desactivamos archivo de configuración predeterminado</a:t>
            </a:r>
          </a:p>
        </p:txBody>
      </p:sp>
      <p:pic>
        <p:nvPicPr>
          <p:cNvPr id="17" name="Imagen 16">
            <a:extLst>
              <a:ext uri="{FF2B5EF4-FFF2-40B4-BE49-F238E27FC236}">
                <a16:creationId xmlns:a16="http://schemas.microsoft.com/office/drawing/2014/main" id="{4D59AAEB-E8C5-C3E4-C991-7823E8079B38}"/>
              </a:ext>
            </a:extLst>
          </p:cNvPr>
          <p:cNvPicPr>
            <a:picLocks noChangeAspect="1"/>
          </p:cNvPicPr>
          <p:nvPr/>
        </p:nvPicPr>
        <p:blipFill>
          <a:blip r:embed="rId3"/>
          <a:stretch>
            <a:fillRect/>
          </a:stretch>
        </p:blipFill>
        <p:spPr>
          <a:xfrm>
            <a:off x="5559426" y="2995789"/>
            <a:ext cx="4415898" cy="1909895"/>
          </a:xfrm>
          <a:prstGeom prst="rect">
            <a:avLst/>
          </a:prstGeom>
        </p:spPr>
      </p:pic>
    </p:spTree>
    <p:extLst>
      <p:ext uri="{BB962C8B-B14F-4D97-AF65-F5344CB8AC3E}">
        <p14:creationId xmlns:p14="http://schemas.microsoft.com/office/powerpoint/2010/main" val="291087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15</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077218"/>
          </a:xfrm>
          <a:prstGeom prst="rect">
            <a:avLst/>
          </a:prstGeom>
          <a:noFill/>
        </p:spPr>
        <p:txBody>
          <a:bodyPr wrap="square" rtlCol="0">
            <a:spAutoFit/>
          </a:bodyPr>
          <a:lstStyle/>
          <a:p>
            <a:r>
              <a:rPr lang="es-ES" dirty="0"/>
              <a:t>Las tres configuraciones que se indican a continuación pueden realizarse de forma independiente (no es necesario combinarlas). </a:t>
            </a:r>
          </a:p>
          <a:p>
            <a:r>
              <a:rPr lang="es-ES" sz="1400" i="1" dirty="0"/>
              <a:t>Nota: Usaremos archivos .</a:t>
            </a:r>
            <a:r>
              <a:rPr lang="es-ES" sz="1400" i="1" dirty="0" err="1"/>
              <a:t>conf</a:t>
            </a:r>
            <a:r>
              <a:rPr lang="es-ES" sz="1400" i="1" dirty="0"/>
              <a:t> en sites-</a:t>
            </a:r>
            <a:r>
              <a:rPr lang="es-ES" sz="1400" i="1" dirty="0" err="1"/>
              <a:t>available</a:t>
            </a:r>
            <a:r>
              <a:rPr lang="es-ES" sz="1400" i="1" dirty="0"/>
              <a:t> para los servidores virtuales, con enlaces simbólicos desde sites-</a:t>
            </a:r>
            <a:r>
              <a:rPr lang="es-ES" sz="1400" i="1" dirty="0" err="1"/>
              <a:t>enabled</a:t>
            </a:r>
            <a:r>
              <a:rPr lang="es-ES" sz="1400" i="1" dirty="0"/>
              <a:t> (a2ensite/a2dissite) </a:t>
            </a:r>
          </a:p>
        </p:txBody>
      </p:sp>
      <p:sp>
        <p:nvSpPr>
          <p:cNvPr id="15" name="CuadroTexto 14">
            <a:extLst>
              <a:ext uri="{FF2B5EF4-FFF2-40B4-BE49-F238E27FC236}">
                <a16:creationId xmlns:a16="http://schemas.microsoft.com/office/drawing/2014/main" id="{2478619E-C002-4E10-28CE-D7826BB6CFE2}"/>
              </a:ext>
            </a:extLst>
          </p:cNvPr>
          <p:cNvSpPr txBox="1"/>
          <p:nvPr/>
        </p:nvSpPr>
        <p:spPr>
          <a:xfrm>
            <a:off x="838200" y="3078176"/>
            <a:ext cx="6543676" cy="369332"/>
          </a:xfrm>
          <a:prstGeom prst="rect">
            <a:avLst/>
          </a:prstGeom>
          <a:noFill/>
        </p:spPr>
        <p:txBody>
          <a:bodyPr wrap="square">
            <a:spAutoFit/>
          </a:bodyPr>
          <a:lstStyle/>
          <a:p>
            <a:r>
              <a:rPr lang="es-ES" dirty="0"/>
              <a:t>Creamos los enlaces a site-</a:t>
            </a:r>
            <a:r>
              <a:rPr lang="es-ES" dirty="0" err="1"/>
              <a:t>enable</a:t>
            </a:r>
            <a:endParaRPr lang="es-ES" dirty="0"/>
          </a:p>
        </p:txBody>
      </p:sp>
      <p:pic>
        <p:nvPicPr>
          <p:cNvPr id="6" name="Imagen 5">
            <a:extLst>
              <a:ext uri="{FF2B5EF4-FFF2-40B4-BE49-F238E27FC236}">
                <a16:creationId xmlns:a16="http://schemas.microsoft.com/office/drawing/2014/main" id="{1607AB57-7B54-ACCD-1823-77076B2B8F32}"/>
              </a:ext>
            </a:extLst>
          </p:cNvPr>
          <p:cNvPicPr>
            <a:picLocks noChangeAspect="1"/>
          </p:cNvPicPr>
          <p:nvPr/>
        </p:nvPicPr>
        <p:blipFill>
          <a:blip r:embed="rId2"/>
          <a:stretch>
            <a:fillRect/>
          </a:stretch>
        </p:blipFill>
        <p:spPr>
          <a:xfrm>
            <a:off x="891926" y="3474938"/>
            <a:ext cx="5039872" cy="1152183"/>
          </a:xfrm>
          <a:prstGeom prst="rect">
            <a:avLst/>
          </a:prstGeom>
        </p:spPr>
      </p:pic>
      <p:pic>
        <p:nvPicPr>
          <p:cNvPr id="8" name="Imagen 7">
            <a:extLst>
              <a:ext uri="{FF2B5EF4-FFF2-40B4-BE49-F238E27FC236}">
                <a16:creationId xmlns:a16="http://schemas.microsoft.com/office/drawing/2014/main" id="{3849291C-73A1-2C9C-F61B-71DC8B9B9B5F}"/>
              </a:ext>
            </a:extLst>
          </p:cNvPr>
          <p:cNvPicPr>
            <a:picLocks noChangeAspect="1"/>
          </p:cNvPicPr>
          <p:nvPr/>
        </p:nvPicPr>
        <p:blipFill>
          <a:blip r:embed="rId3"/>
          <a:stretch>
            <a:fillRect/>
          </a:stretch>
        </p:blipFill>
        <p:spPr>
          <a:xfrm>
            <a:off x="6796529" y="2897892"/>
            <a:ext cx="5039872" cy="3585906"/>
          </a:xfrm>
          <a:prstGeom prst="rect">
            <a:avLst/>
          </a:prstGeom>
        </p:spPr>
      </p:pic>
      <p:sp>
        <p:nvSpPr>
          <p:cNvPr id="9" name="CuadroTexto 8">
            <a:extLst>
              <a:ext uri="{FF2B5EF4-FFF2-40B4-BE49-F238E27FC236}">
                <a16:creationId xmlns:a16="http://schemas.microsoft.com/office/drawing/2014/main" id="{DF6D3256-2D0A-C167-10AD-DFD72F69DB88}"/>
              </a:ext>
            </a:extLst>
          </p:cNvPr>
          <p:cNvSpPr txBox="1"/>
          <p:nvPr/>
        </p:nvSpPr>
        <p:spPr>
          <a:xfrm>
            <a:off x="838200" y="4864651"/>
            <a:ext cx="5039872" cy="954107"/>
          </a:xfrm>
          <a:prstGeom prst="rect">
            <a:avLst/>
          </a:prstGeom>
          <a:noFill/>
        </p:spPr>
        <p:txBody>
          <a:bodyPr wrap="square">
            <a:spAutoFit/>
          </a:bodyPr>
          <a:lstStyle/>
          <a:p>
            <a:r>
              <a:rPr lang="es-ES" sz="1400" dirty="0"/>
              <a:t>Para comprobar su funcionamiento desde la máquina principal (Windows), debemos añadir desde el modo administración la IP de nuestra máquina y añadir los host que acabamos de crear </a:t>
            </a:r>
          </a:p>
        </p:txBody>
      </p:sp>
      <p:pic>
        <p:nvPicPr>
          <p:cNvPr id="14" name="Imagen 13">
            <a:extLst>
              <a:ext uri="{FF2B5EF4-FFF2-40B4-BE49-F238E27FC236}">
                <a16:creationId xmlns:a16="http://schemas.microsoft.com/office/drawing/2014/main" id="{3C013478-42A0-0234-DDDE-7E7A3E24E12E}"/>
              </a:ext>
            </a:extLst>
          </p:cNvPr>
          <p:cNvPicPr>
            <a:picLocks noChangeAspect="1"/>
          </p:cNvPicPr>
          <p:nvPr/>
        </p:nvPicPr>
        <p:blipFill>
          <a:blip r:embed="rId4"/>
          <a:stretch>
            <a:fillRect/>
          </a:stretch>
        </p:blipFill>
        <p:spPr>
          <a:xfrm>
            <a:off x="891926" y="5938553"/>
            <a:ext cx="3395687" cy="285752"/>
          </a:xfrm>
          <a:prstGeom prst="rect">
            <a:avLst/>
          </a:prstGeom>
        </p:spPr>
      </p:pic>
      <p:sp>
        <p:nvSpPr>
          <p:cNvPr id="10" name="CuadroTexto 9">
            <a:extLst>
              <a:ext uri="{FF2B5EF4-FFF2-40B4-BE49-F238E27FC236}">
                <a16:creationId xmlns:a16="http://schemas.microsoft.com/office/drawing/2014/main" id="{5F920457-DB06-AA79-1FD1-FE8A0944B4DA}"/>
              </a:ext>
            </a:extLst>
          </p:cNvPr>
          <p:cNvSpPr txBox="1"/>
          <p:nvPr/>
        </p:nvSpPr>
        <p:spPr>
          <a:xfrm>
            <a:off x="838200" y="2652144"/>
            <a:ext cx="6098720" cy="369332"/>
          </a:xfrm>
          <a:prstGeom prst="rect">
            <a:avLst/>
          </a:prstGeom>
          <a:noFill/>
        </p:spPr>
        <p:txBody>
          <a:bodyPr wrap="square">
            <a:spAutoFit/>
          </a:bodyPr>
          <a:lstStyle/>
          <a:p>
            <a:r>
              <a:rPr lang="es-ES" b="1" dirty="0"/>
              <a:t>Servidores virtuales basados en puerto</a:t>
            </a:r>
            <a:endParaRPr lang="es-ES" dirty="0"/>
          </a:p>
        </p:txBody>
      </p:sp>
    </p:spTree>
    <p:extLst>
      <p:ext uri="{BB962C8B-B14F-4D97-AF65-F5344CB8AC3E}">
        <p14:creationId xmlns:p14="http://schemas.microsoft.com/office/powerpoint/2010/main" val="253434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16</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077218"/>
          </a:xfrm>
          <a:prstGeom prst="rect">
            <a:avLst/>
          </a:prstGeom>
          <a:noFill/>
        </p:spPr>
        <p:txBody>
          <a:bodyPr wrap="square" rtlCol="0">
            <a:spAutoFit/>
          </a:bodyPr>
          <a:lstStyle/>
          <a:p>
            <a:r>
              <a:rPr lang="es-ES" dirty="0"/>
              <a:t>Las tres configuraciones que se indican a continuación pueden realizarse de forma independiente (no es necesario combinarlas). </a:t>
            </a:r>
          </a:p>
          <a:p>
            <a:r>
              <a:rPr lang="es-ES" sz="1400" i="1" dirty="0"/>
              <a:t>Nota: Usaremos archivos .</a:t>
            </a:r>
            <a:r>
              <a:rPr lang="es-ES" sz="1400" i="1" dirty="0" err="1"/>
              <a:t>conf</a:t>
            </a:r>
            <a:r>
              <a:rPr lang="es-ES" sz="1400" i="1" dirty="0"/>
              <a:t> en sites-</a:t>
            </a:r>
            <a:r>
              <a:rPr lang="es-ES" sz="1400" i="1" dirty="0" err="1"/>
              <a:t>available</a:t>
            </a:r>
            <a:r>
              <a:rPr lang="es-ES" sz="1400" i="1" dirty="0"/>
              <a:t> para los servidores virtuales, con enlaces simbólicos desde sites-</a:t>
            </a:r>
            <a:r>
              <a:rPr lang="es-ES" sz="1400" i="1" dirty="0" err="1"/>
              <a:t>enabled</a:t>
            </a:r>
            <a:r>
              <a:rPr lang="es-ES" sz="1400" i="1" dirty="0"/>
              <a:t> (a2ensite/a2dissite) </a:t>
            </a:r>
          </a:p>
        </p:txBody>
      </p:sp>
      <p:sp>
        <p:nvSpPr>
          <p:cNvPr id="25" name="CuadroTexto 24">
            <a:extLst>
              <a:ext uri="{FF2B5EF4-FFF2-40B4-BE49-F238E27FC236}">
                <a16:creationId xmlns:a16="http://schemas.microsoft.com/office/drawing/2014/main" id="{DEE94CB0-DA1C-288B-A5A6-D24826CAC0E9}"/>
              </a:ext>
            </a:extLst>
          </p:cNvPr>
          <p:cNvSpPr txBox="1"/>
          <p:nvPr/>
        </p:nvSpPr>
        <p:spPr>
          <a:xfrm>
            <a:off x="2459591" y="3083291"/>
            <a:ext cx="4497388" cy="646331"/>
          </a:xfrm>
          <a:prstGeom prst="rect">
            <a:avLst/>
          </a:prstGeom>
          <a:noFill/>
        </p:spPr>
        <p:txBody>
          <a:bodyPr wrap="square">
            <a:spAutoFit/>
          </a:bodyPr>
          <a:lstStyle/>
          <a:p>
            <a:r>
              <a:rPr lang="es-ES" dirty="0"/>
              <a:t>En /</a:t>
            </a:r>
            <a:r>
              <a:rPr lang="es-ES" dirty="0" err="1"/>
              <a:t>etc</a:t>
            </a:r>
            <a:r>
              <a:rPr lang="es-ES" dirty="0"/>
              <a:t>/apache2/</a:t>
            </a:r>
            <a:r>
              <a:rPr lang="es-ES" dirty="0" err="1"/>
              <a:t>ports.conf</a:t>
            </a:r>
            <a:r>
              <a:rPr lang="es-ES" dirty="0"/>
              <a:t> indicamos que también escuche el puerto del servidor2</a:t>
            </a:r>
          </a:p>
        </p:txBody>
      </p:sp>
      <p:sp>
        <p:nvSpPr>
          <p:cNvPr id="3" name="CuadroTexto 2">
            <a:extLst>
              <a:ext uri="{FF2B5EF4-FFF2-40B4-BE49-F238E27FC236}">
                <a16:creationId xmlns:a16="http://schemas.microsoft.com/office/drawing/2014/main" id="{9B2F6F83-89A7-69AF-4760-CF6CB59E9321}"/>
              </a:ext>
            </a:extLst>
          </p:cNvPr>
          <p:cNvSpPr txBox="1"/>
          <p:nvPr/>
        </p:nvSpPr>
        <p:spPr>
          <a:xfrm>
            <a:off x="977901" y="3890663"/>
            <a:ext cx="4491055" cy="323165"/>
          </a:xfrm>
          <a:prstGeom prst="rect">
            <a:avLst/>
          </a:prstGeom>
          <a:noFill/>
        </p:spPr>
        <p:txBody>
          <a:bodyPr wrap="square">
            <a:spAutoFit/>
          </a:bodyPr>
          <a:lstStyle/>
          <a:p>
            <a:r>
              <a:rPr lang="es-ES" sz="1500" dirty="0"/>
              <a:t>Tercer Servidor (miempresa.com) :</a:t>
            </a:r>
          </a:p>
        </p:txBody>
      </p:sp>
      <p:pic>
        <p:nvPicPr>
          <p:cNvPr id="7" name="Imagen 6">
            <a:extLst>
              <a:ext uri="{FF2B5EF4-FFF2-40B4-BE49-F238E27FC236}">
                <a16:creationId xmlns:a16="http://schemas.microsoft.com/office/drawing/2014/main" id="{EAAE24AD-A85E-DF2E-FF85-C3431581F129}"/>
              </a:ext>
            </a:extLst>
          </p:cNvPr>
          <p:cNvPicPr>
            <a:picLocks noChangeAspect="1"/>
          </p:cNvPicPr>
          <p:nvPr/>
        </p:nvPicPr>
        <p:blipFill>
          <a:blip r:embed="rId3"/>
          <a:stretch>
            <a:fillRect/>
          </a:stretch>
        </p:blipFill>
        <p:spPr>
          <a:xfrm>
            <a:off x="1146963" y="2989334"/>
            <a:ext cx="1152533" cy="790581"/>
          </a:xfrm>
          <a:prstGeom prst="rect">
            <a:avLst/>
          </a:prstGeom>
        </p:spPr>
      </p:pic>
      <p:pic>
        <p:nvPicPr>
          <p:cNvPr id="9" name="Imagen 8">
            <a:extLst>
              <a:ext uri="{FF2B5EF4-FFF2-40B4-BE49-F238E27FC236}">
                <a16:creationId xmlns:a16="http://schemas.microsoft.com/office/drawing/2014/main" id="{FECAF0D6-5EA5-229C-E402-27EA4C996A5B}"/>
              </a:ext>
            </a:extLst>
          </p:cNvPr>
          <p:cNvPicPr>
            <a:picLocks noChangeAspect="1"/>
          </p:cNvPicPr>
          <p:nvPr/>
        </p:nvPicPr>
        <p:blipFill>
          <a:blip r:embed="rId4"/>
          <a:stretch>
            <a:fillRect/>
          </a:stretch>
        </p:blipFill>
        <p:spPr>
          <a:xfrm>
            <a:off x="1146963" y="4324576"/>
            <a:ext cx="4152930" cy="1795476"/>
          </a:xfrm>
          <a:prstGeom prst="rect">
            <a:avLst/>
          </a:prstGeom>
        </p:spPr>
      </p:pic>
      <p:pic>
        <p:nvPicPr>
          <p:cNvPr id="6" name="Imagen 5">
            <a:extLst>
              <a:ext uri="{FF2B5EF4-FFF2-40B4-BE49-F238E27FC236}">
                <a16:creationId xmlns:a16="http://schemas.microsoft.com/office/drawing/2014/main" id="{FB9164D5-10D5-67B3-0A89-C31CE7B2870F}"/>
              </a:ext>
            </a:extLst>
          </p:cNvPr>
          <p:cNvPicPr>
            <a:picLocks noChangeAspect="1"/>
          </p:cNvPicPr>
          <p:nvPr/>
        </p:nvPicPr>
        <p:blipFill>
          <a:blip r:embed="rId5"/>
          <a:stretch>
            <a:fillRect/>
          </a:stretch>
        </p:blipFill>
        <p:spPr>
          <a:xfrm>
            <a:off x="7366875" y="2906381"/>
            <a:ext cx="4128478" cy="3136906"/>
          </a:xfrm>
          <a:prstGeom prst="rect">
            <a:avLst/>
          </a:prstGeom>
        </p:spPr>
      </p:pic>
      <p:sp>
        <p:nvSpPr>
          <p:cNvPr id="8" name="CuadroTexto 7">
            <a:extLst>
              <a:ext uri="{FF2B5EF4-FFF2-40B4-BE49-F238E27FC236}">
                <a16:creationId xmlns:a16="http://schemas.microsoft.com/office/drawing/2014/main" id="{16C12463-15FE-5313-C209-A236AF3653E4}"/>
              </a:ext>
            </a:extLst>
          </p:cNvPr>
          <p:cNvSpPr txBox="1"/>
          <p:nvPr/>
        </p:nvSpPr>
        <p:spPr>
          <a:xfrm>
            <a:off x="977901" y="2569557"/>
            <a:ext cx="6098720" cy="369332"/>
          </a:xfrm>
          <a:prstGeom prst="rect">
            <a:avLst/>
          </a:prstGeom>
          <a:noFill/>
        </p:spPr>
        <p:txBody>
          <a:bodyPr wrap="square">
            <a:spAutoFit/>
          </a:bodyPr>
          <a:lstStyle/>
          <a:p>
            <a:r>
              <a:rPr lang="es-ES" b="1" dirty="0"/>
              <a:t>Servidores virtuales basados en puerto</a:t>
            </a:r>
            <a:endParaRPr lang="es-ES" dirty="0"/>
          </a:p>
        </p:txBody>
      </p:sp>
    </p:spTree>
    <p:extLst>
      <p:ext uri="{BB962C8B-B14F-4D97-AF65-F5344CB8AC3E}">
        <p14:creationId xmlns:p14="http://schemas.microsoft.com/office/powerpoint/2010/main" val="282029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fecha 8">
            <a:extLst>
              <a:ext uri="{FF2B5EF4-FFF2-40B4-BE49-F238E27FC236}">
                <a16:creationId xmlns:a16="http://schemas.microsoft.com/office/drawing/2014/main" id="{E73DAF18-D880-05F8-228C-F5A96BE32C51}"/>
              </a:ext>
            </a:extLst>
          </p:cNvPr>
          <p:cNvSpPr>
            <a:spLocks noGrp="1"/>
          </p:cNvSpPr>
          <p:nvPr>
            <p:ph type="dt" sz="half" idx="10"/>
          </p:nvPr>
        </p:nvSpPr>
        <p:spPr/>
        <p:txBody>
          <a:bodyPr/>
          <a:lstStyle/>
          <a:p>
            <a:pPr rtl="0"/>
            <a:r>
              <a:rPr lang="es-ES" noProof="0"/>
              <a:t>20XX</a:t>
            </a:r>
          </a:p>
        </p:txBody>
      </p:sp>
      <p:sp>
        <p:nvSpPr>
          <p:cNvPr id="10" name="Marcador de pie de página 9">
            <a:extLst>
              <a:ext uri="{FF2B5EF4-FFF2-40B4-BE49-F238E27FC236}">
                <a16:creationId xmlns:a16="http://schemas.microsoft.com/office/drawing/2014/main" id="{AC9D1C4D-F98F-619F-330C-F77850E38869}"/>
              </a:ext>
            </a:extLst>
          </p:cNvPr>
          <p:cNvSpPr>
            <a:spLocks noGrp="1"/>
          </p:cNvSpPr>
          <p:nvPr>
            <p:ph type="ftr" sz="quarter" idx="11"/>
          </p:nvPr>
        </p:nvSpPr>
        <p:spPr/>
        <p:txBody>
          <a:bodyPr/>
          <a:lstStyle/>
          <a:p>
            <a:pPr rtl="0"/>
            <a:r>
              <a:rPr lang="es-ES" noProof="0"/>
              <a:t>Presentación para inversores</a:t>
            </a:r>
          </a:p>
        </p:txBody>
      </p:sp>
      <p:sp>
        <p:nvSpPr>
          <p:cNvPr id="11" name="Marcador de número de diapositiva 10">
            <a:extLst>
              <a:ext uri="{FF2B5EF4-FFF2-40B4-BE49-F238E27FC236}">
                <a16:creationId xmlns:a16="http://schemas.microsoft.com/office/drawing/2014/main" id="{7A628BE3-B7E6-B9A1-7F40-BB5983777258}"/>
              </a:ext>
            </a:extLst>
          </p:cNvPr>
          <p:cNvSpPr>
            <a:spLocks noGrp="1"/>
          </p:cNvSpPr>
          <p:nvPr>
            <p:ph type="sldNum" sz="quarter" idx="12"/>
          </p:nvPr>
        </p:nvSpPr>
        <p:spPr/>
        <p:txBody>
          <a:bodyPr/>
          <a:lstStyle/>
          <a:p>
            <a:pPr rtl="0"/>
            <a:fld id="{B5CEABB6-07DC-46E8-9B57-56EC44A396E5}" type="slidenum">
              <a:rPr lang="es-ES" noProof="0" smtClean="0"/>
              <a:t>17</a:t>
            </a:fld>
            <a:endParaRPr lang="es-ES" noProof="0"/>
          </a:p>
        </p:txBody>
      </p:sp>
      <p:pic>
        <p:nvPicPr>
          <p:cNvPr id="13" name="Imagen 12">
            <a:extLst>
              <a:ext uri="{FF2B5EF4-FFF2-40B4-BE49-F238E27FC236}">
                <a16:creationId xmlns:a16="http://schemas.microsoft.com/office/drawing/2014/main" id="{0AFE423B-F76B-3B8C-DB93-7E2837A62F80}"/>
              </a:ext>
            </a:extLst>
          </p:cNvPr>
          <p:cNvPicPr>
            <a:picLocks noChangeAspect="1"/>
          </p:cNvPicPr>
          <p:nvPr/>
        </p:nvPicPr>
        <p:blipFill>
          <a:blip r:embed="rId2"/>
          <a:stretch>
            <a:fillRect/>
          </a:stretch>
        </p:blipFill>
        <p:spPr>
          <a:xfrm>
            <a:off x="152356" y="136525"/>
            <a:ext cx="11887287" cy="6429422"/>
          </a:xfrm>
          <a:prstGeom prst="rect">
            <a:avLst/>
          </a:prstGeom>
        </p:spPr>
      </p:pic>
    </p:spTree>
    <p:extLst>
      <p:ext uri="{BB962C8B-B14F-4D97-AF65-F5344CB8AC3E}">
        <p14:creationId xmlns:p14="http://schemas.microsoft.com/office/powerpoint/2010/main" val="135382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18</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077218"/>
          </a:xfrm>
          <a:prstGeom prst="rect">
            <a:avLst/>
          </a:prstGeom>
          <a:noFill/>
        </p:spPr>
        <p:txBody>
          <a:bodyPr wrap="square" rtlCol="0">
            <a:spAutoFit/>
          </a:bodyPr>
          <a:lstStyle/>
          <a:p>
            <a:r>
              <a:rPr lang="es-ES" dirty="0"/>
              <a:t>Las tres configuraciones que se indican a continuación pueden realizarse de forma independiente (no es necesario combinarlas). </a:t>
            </a:r>
          </a:p>
          <a:p>
            <a:r>
              <a:rPr lang="es-ES" sz="1400" i="1" dirty="0"/>
              <a:t>Nota: Usaremos archivos .</a:t>
            </a:r>
            <a:r>
              <a:rPr lang="es-ES" sz="1400" i="1" dirty="0" err="1"/>
              <a:t>conf</a:t>
            </a:r>
            <a:r>
              <a:rPr lang="es-ES" sz="1400" i="1" dirty="0"/>
              <a:t> en sites-</a:t>
            </a:r>
            <a:r>
              <a:rPr lang="es-ES" sz="1400" i="1" dirty="0" err="1"/>
              <a:t>available</a:t>
            </a:r>
            <a:r>
              <a:rPr lang="es-ES" sz="1400" i="1" dirty="0"/>
              <a:t> para los servidores virtuales, con enlaces simbólicos desde sites-</a:t>
            </a:r>
            <a:r>
              <a:rPr lang="es-ES" sz="1400" i="1" dirty="0" err="1"/>
              <a:t>enabled</a:t>
            </a:r>
            <a:r>
              <a:rPr lang="es-ES" sz="1400" i="1" dirty="0"/>
              <a:t> (a2ensite/a2dissite) </a:t>
            </a:r>
          </a:p>
        </p:txBody>
      </p:sp>
      <p:pic>
        <p:nvPicPr>
          <p:cNvPr id="8" name="Imagen 7">
            <a:extLst>
              <a:ext uri="{FF2B5EF4-FFF2-40B4-BE49-F238E27FC236}">
                <a16:creationId xmlns:a16="http://schemas.microsoft.com/office/drawing/2014/main" id="{83F3E157-5DD4-08E6-263C-78721F6C3A08}"/>
              </a:ext>
            </a:extLst>
          </p:cNvPr>
          <p:cNvPicPr>
            <a:picLocks noChangeAspect="1"/>
          </p:cNvPicPr>
          <p:nvPr/>
        </p:nvPicPr>
        <p:blipFill>
          <a:blip r:embed="rId2"/>
          <a:stretch>
            <a:fillRect/>
          </a:stretch>
        </p:blipFill>
        <p:spPr>
          <a:xfrm>
            <a:off x="298450" y="2844128"/>
            <a:ext cx="5346699" cy="3370745"/>
          </a:xfrm>
          <a:prstGeom prst="rect">
            <a:avLst/>
          </a:prstGeom>
        </p:spPr>
      </p:pic>
      <p:pic>
        <p:nvPicPr>
          <p:cNvPr id="10" name="Imagen 9">
            <a:extLst>
              <a:ext uri="{FF2B5EF4-FFF2-40B4-BE49-F238E27FC236}">
                <a16:creationId xmlns:a16="http://schemas.microsoft.com/office/drawing/2014/main" id="{8E7B5C12-F857-3238-55B1-DA22754A81FF}"/>
              </a:ext>
            </a:extLst>
          </p:cNvPr>
          <p:cNvPicPr>
            <a:picLocks noChangeAspect="1"/>
          </p:cNvPicPr>
          <p:nvPr/>
        </p:nvPicPr>
        <p:blipFill>
          <a:blip r:embed="rId3"/>
          <a:stretch>
            <a:fillRect/>
          </a:stretch>
        </p:blipFill>
        <p:spPr>
          <a:xfrm>
            <a:off x="6096000" y="2827799"/>
            <a:ext cx="5683645" cy="3210094"/>
          </a:xfrm>
          <a:prstGeom prst="rect">
            <a:avLst/>
          </a:prstGeom>
        </p:spPr>
      </p:pic>
      <p:sp>
        <p:nvSpPr>
          <p:cNvPr id="3" name="CuadroTexto 2">
            <a:extLst>
              <a:ext uri="{FF2B5EF4-FFF2-40B4-BE49-F238E27FC236}">
                <a16:creationId xmlns:a16="http://schemas.microsoft.com/office/drawing/2014/main" id="{F729D4D7-8410-A5F6-D940-3DCC15B89FE8}"/>
              </a:ext>
            </a:extLst>
          </p:cNvPr>
          <p:cNvSpPr txBox="1"/>
          <p:nvPr/>
        </p:nvSpPr>
        <p:spPr>
          <a:xfrm>
            <a:off x="745672" y="2425155"/>
            <a:ext cx="6098720" cy="369332"/>
          </a:xfrm>
          <a:prstGeom prst="rect">
            <a:avLst/>
          </a:prstGeom>
          <a:noFill/>
        </p:spPr>
        <p:txBody>
          <a:bodyPr wrap="square">
            <a:spAutoFit/>
          </a:bodyPr>
          <a:lstStyle/>
          <a:p>
            <a:r>
              <a:rPr lang="es-ES" b="1" dirty="0"/>
              <a:t>Servidores virtuales basados en puerto</a:t>
            </a:r>
            <a:endParaRPr lang="es-ES" dirty="0"/>
          </a:p>
        </p:txBody>
      </p:sp>
    </p:spTree>
    <p:extLst>
      <p:ext uri="{BB962C8B-B14F-4D97-AF65-F5344CB8AC3E}">
        <p14:creationId xmlns:p14="http://schemas.microsoft.com/office/powerpoint/2010/main" val="2763919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19</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077218"/>
          </a:xfrm>
          <a:prstGeom prst="rect">
            <a:avLst/>
          </a:prstGeom>
          <a:noFill/>
        </p:spPr>
        <p:txBody>
          <a:bodyPr wrap="square" rtlCol="0">
            <a:spAutoFit/>
          </a:bodyPr>
          <a:lstStyle/>
          <a:p>
            <a:r>
              <a:rPr lang="es-ES" dirty="0"/>
              <a:t>Las tres configuraciones que se indican a continuación pueden realizarse de forma independiente (no es necesario combinarlas). </a:t>
            </a:r>
          </a:p>
          <a:p>
            <a:r>
              <a:rPr lang="es-ES" sz="1400" i="1" dirty="0"/>
              <a:t>Nota: Usaremos archivos .</a:t>
            </a:r>
            <a:r>
              <a:rPr lang="es-ES" sz="1400" i="1" dirty="0" err="1"/>
              <a:t>conf</a:t>
            </a:r>
            <a:r>
              <a:rPr lang="es-ES" sz="1400" i="1" dirty="0"/>
              <a:t> en sites-</a:t>
            </a:r>
            <a:r>
              <a:rPr lang="es-ES" sz="1400" i="1" dirty="0" err="1"/>
              <a:t>available</a:t>
            </a:r>
            <a:r>
              <a:rPr lang="es-ES" sz="1400" i="1" dirty="0"/>
              <a:t> para los servidores virtuales, con enlaces simbólicos desde sites-</a:t>
            </a:r>
            <a:r>
              <a:rPr lang="es-ES" sz="1400" i="1" dirty="0" err="1"/>
              <a:t>enabled</a:t>
            </a:r>
            <a:r>
              <a:rPr lang="es-ES" sz="1400" i="1" dirty="0"/>
              <a:t> (a2ensite/a2dissite) </a:t>
            </a:r>
          </a:p>
        </p:txBody>
      </p:sp>
      <p:sp>
        <p:nvSpPr>
          <p:cNvPr id="5" name="CuadroTexto 4">
            <a:extLst>
              <a:ext uri="{FF2B5EF4-FFF2-40B4-BE49-F238E27FC236}">
                <a16:creationId xmlns:a16="http://schemas.microsoft.com/office/drawing/2014/main" id="{F4145B59-AF82-8292-C9F3-800ACDB0FA06}"/>
              </a:ext>
            </a:extLst>
          </p:cNvPr>
          <p:cNvSpPr txBox="1"/>
          <p:nvPr/>
        </p:nvSpPr>
        <p:spPr>
          <a:xfrm>
            <a:off x="631825" y="2897911"/>
            <a:ext cx="6102350" cy="2585323"/>
          </a:xfrm>
          <a:prstGeom prst="rect">
            <a:avLst/>
          </a:prstGeom>
          <a:noFill/>
        </p:spPr>
        <p:txBody>
          <a:bodyPr wrap="square">
            <a:spAutoFit/>
          </a:bodyPr>
          <a:lstStyle/>
          <a:p>
            <a:r>
              <a:rPr lang="es-ES" b="1" dirty="0"/>
              <a:t>Servidores virtuales basados en dirección IP</a:t>
            </a:r>
            <a:r>
              <a:rPr lang="es-ES" dirty="0"/>
              <a:t>. </a:t>
            </a:r>
          </a:p>
          <a:p>
            <a:r>
              <a:rPr lang="es-ES" dirty="0"/>
              <a:t>Asocie una segunda dirección IP al interface eth0 de su equipo. Verifique con un comando ping lanzado desde el exterior que la nueva dirección IP está visible en la red. A continuación, configure un servidor virtual asociado a la nueva dirección IP (use como punto de entrada uno de los directorios creados previamente). Los accesos por la dirección inicial seguirán siendo atendidos por el servidor principal. En ambos casos se utilizará el puerto 80 </a:t>
            </a:r>
          </a:p>
        </p:txBody>
      </p:sp>
      <p:pic>
        <p:nvPicPr>
          <p:cNvPr id="7" name="Imagen 6">
            <a:extLst>
              <a:ext uri="{FF2B5EF4-FFF2-40B4-BE49-F238E27FC236}">
                <a16:creationId xmlns:a16="http://schemas.microsoft.com/office/drawing/2014/main" id="{BA0B0919-2FEB-BA79-EB11-732FA46E5FE1}"/>
              </a:ext>
            </a:extLst>
          </p:cNvPr>
          <p:cNvPicPr>
            <a:picLocks noChangeAspect="1"/>
          </p:cNvPicPr>
          <p:nvPr/>
        </p:nvPicPr>
        <p:blipFill rotWithShape="1">
          <a:blip r:embed="rId2"/>
          <a:srcRect t="19299"/>
          <a:stretch/>
        </p:blipFill>
        <p:spPr>
          <a:xfrm>
            <a:off x="6647636" y="2901161"/>
            <a:ext cx="5348327" cy="365125"/>
          </a:xfrm>
          <a:prstGeom prst="rect">
            <a:avLst/>
          </a:prstGeom>
        </p:spPr>
      </p:pic>
      <p:pic>
        <p:nvPicPr>
          <p:cNvPr id="14" name="Imagen 13">
            <a:extLst>
              <a:ext uri="{FF2B5EF4-FFF2-40B4-BE49-F238E27FC236}">
                <a16:creationId xmlns:a16="http://schemas.microsoft.com/office/drawing/2014/main" id="{C1447653-64E6-B70D-4480-CCC9AEA77BEC}"/>
              </a:ext>
            </a:extLst>
          </p:cNvPr>
          <p:cNvPicPr>
            <a:picLocks noChangeAspect="1"/>
          </p:cNvPicPr>
          <p:nvPr/>
        </p:nvPicPr>
        <p:blipFill>
          <a:blip r:embed="rId3"/>
          <a:stretch>
            <a:fillRect/>
          </a:stretch>
        </p:blipFill>
        <p:spPr>
          <a:xfrm>
            <a:off x="6647636" y="3406457"/>
            <a:ext cx="5309218" cy="1775143"/>
          </a:xfrm>
          <a:prstGeom prst="rect">
            <a:avLst/>
          </a:prstGeom>
        </p:spPr>
      </p:pic>
    </p:spTree>
    <p:extLst>
      <p:ext uri="{BB962C8B-B14F-4D97-AF65-F5344CB8AC3E}">
        <p14:creationId xmlns:p14="http://schemas.microsoft.com/office/powerpoint/2010/main" val="196169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lstStyle/>
          <a:p>
            <a:r>
              <a:rPr lang="es-ES" dirty="0"/>
              <a:t>Notas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a:t>
            </a:fld>
            <a:endParaRPr lang="es-ES" noProof="0"/>
          </a:p>
        </p:txBody>
      </p:sp>
      <p:sp>
        <p:nvSpPr>
          <p:cNvPr id="18" name="CuadroTexto 17">
            <a:extLst>
              <a:ext uri="{FF2B5EF4-FFF2-40B4-BE49-F238E27FC236}">
                <a16:creationId xmlns:a16="http://schemas.microsoft.com/office/drawing/2014/main" id="{E79F3359-96CF-BD98-B95A-64436D1ED9D6}"/>
              </a:ext>
            </a:extLst>
          </p:cNvPr>
          <p:cNvSpPr txBox="1"/>
          <p:nvPr/>
        </p:nvSpPr>
        <p:spPr>
          <a:xfrm>
            <a:off x="1325038" y="1369032"/>
            <a:ext cx="9541924" cy="2308324"/>
          </a:xfrm>
          <a:prstGeom prst="rect">
            <a:avLst/>
          </a:prstGeom>
          <a:noFill/>
        </p:spPr>
        <p:txBody>
          <a:bodyPr wrap="square" rtlCol="0">
            <a:spAutoFit/>
          </a:bodyPr>
          <a:lstStyle/>
          <a:p>
            <a:pPr marL="285750" indent="-285750">
              <a:buFontTx/>
              <a:buChar char="-"/>
            </a:pPr>
            <a:r>
              <a:rPr lang="es-ES" dirty="0"/>
              <a:t>Cuidado con el </a:t>
            </a:r>
            <a:r>
              <a:rPr lang="es-ES" dirty="0" err="1"/>
              <a:t>AuthGroupFile</a:t>
            </a:r>
            <a:r>
              <a:rPr lang="es-ES" dirty="0"/>
              <a:t> /</a:t>
            </a:r>
            <a:r>
              <a:rPr lang="es-ES" dirty="0" err="1"/>
              <a:t>dev</a:t>
            </a:r>
            <a:r>
              <a:rPr lang="es-ES" dirty="0"/>
              <a:t>/null </a:t>
            </a:r>
            <a:r>
              <a:rPr lang="es-ES" dirty="0">
                <a:sym typeface="Wingdings" panose="05000000000000000000" pitchFamily="2" charset="2"/>
              </a:rPr>
              <a:t> puede fallar en Ubuntu. Para que esa directiva funcione necesitas el módulo de apache </a:t>
            </a:r>
            <a:r>
              <a:rPr lang="es-ES" dirty="0" err="1">
                <a:sym typeface="Wingdings" panose="05000000000000000000" pitchFamily="2" charset="2"/>
              </a:rPr>
              <a:t>auth_groupfile</a:t>
            </a:r>
            <a:r>
              <a:rPr lang="es-ES" dirty="0">
                <a:sym typeface="Wingdings" panose="05000000000000000000" pitchFamily="2" charset="2"/>
              </a:rPr>
              <a:t> [No la vamos a usar en esta práctica]</a:t>
            </a:r>
          </a:p>
          <a:p>
            <a:pPr marL="285750" indent="-285750">
              <a:buFontTx/>
              <a:buChar char="-"/>
            </a:pPr>
            <a:r>
              <a:rPr lang="es-ES" dirty="0">
                <a:sym typeface="Wingdings" panose="05000000000000000000" pitchFamily="2" charset="2"/>
              </a:rPr>
              <a:t>/</a:t>
            </a:r>
            <a:r>
              <a:rPr lang="es-ES" dirty="0" err="1">
                <a:sym typeface="Wingdings" panose="05000000000000000000" pitchFamily="2" charset="2"/>
              </a:rPr>
              <a:t>ect</a:t>
            </a:r>
            <a:r>
              <a:rPr lang="es-ES" dirty="0">
                <a:sym typeface="Wingdings" panose="05000000000000000000" pitchFamily="2" charset="2"/>
              </a:rPr>
              <a:t>/apache2</a:t>
            </a:r>
          </a:p>
          <a:p>
            <a:pPr marL="285750" indent="-285750">
              <a:buFontTx/>
              <a:buChar char="-"/>
            </a:pPr>
            <a:r>
              <a:rPr lang="es-ES" dirty="0">
                <a:sym typeface="Wingdings" panose="05000000000000000000" pitchFamily="2" charset="2"/>
              </a:rPr>
              <a:t>Acuérdate de cambiar  </a:t>
            </a:r>
            <a:r>
              <a:rPr lang="es-ES" dirty="0" err="1">
                <a:sym typeface="Wingdings" panose="05000000000000000000" pitchFamily="2" charset="2"/>
              </a:rPr>
              <a:t>ports.con</a:t>
            </a:r>
            <a:r>
              <a:rPr lang="es-ES" dirty="0">
                <a:sym typeface="Wingdings" panose="05000000000000000000" pitchFamily="2" charset="2"/>
              </a:rPr>
              <a:t> y </a:t>
            </a:r>
            <a:r>
              <a:rPr lang="es-ES" dirty="0" err="1">
                <a:sym typeface="Wingdings" panose="05000000000000000000" pitchFamily="2" charset="2"/>
              </a:rPr>
              <a:t>DirectoryIndex</a:t>
            </a:r>
            <a:r>
              <a:rPr lang="es-ES" dirty="0">
                <a:sym typeface="Wingdings" panose="05000000000000000000" pitchFamily="2" charset="2"/>
              </a:rPr>
              <a:t> </a:t>
            </a:r>
          </a:p>
          <a:p>
            <a:pPr marL="285750" indent="-285750">
              <a:buFontTx/>
              <a:buChar char="-"/>
            </a:pPr>
            <a:r>
              <a:rPr lang="es-ES" dirty="0"/>
              <a:t>Directorios bajo el directorio </a:t>
            </a:r>
            <a:r>
              <a:rPr lang="es-ES" b="1" dirty="0"/>
              <a:t>/</a:t>
            </a:r>
            <a:r>
              <a:rPr lang="es-ES" b="1" dirty="0" err="1"/>
              <a:t>var</a:t>
            </a:r>
            <a:r>
              <a:rPr lang="es-ES" b="1" dirty="0"/>
              <a:t>/</a:t>
            </a:r>
            <a:r>
              <a:rPr lang="es-ES" b="1" dirty="0" err="1"/>
              <a:t>projects</a:t>
            </a:r>
            <a:r>
              <a:rPr lang="es-ES" dirty="0"/>
              <a:t>, que servirán de punto de entrada para nuestros servidores virtuales (ubicados en /</a:t>
            </a:r>
            <a:r>
              <a:rPr lang="es-ES" dirty="0" err="1"/>
              <a:t>var</a:t>
            </a:r>
            <a:r>
              <a:rPr lang="es-ES" dirty="0"/>
              <a:t>/</a:t>
            </a:r>
            <a:r>
              <a:rPr lang="es-ES" dirty="0" err="1"/>
              <a:t>projects</a:t>
            </a:r>
            <a:r>
              <a:rPr lang="es-ES" dirty="0"/>
              <a:t>/server1, /</a:t>
            </a:r>
            <a:r>
              <a:rPr lang="es-ES" dirty="0" err="1"/>
              <a:t>var</a:t>
            </a:r>
            <a:r>
              <a:rPr lang="es-ES" dirty="0"/>
              <a:t>/</a:t>
            </a:r>
            <a:r>
              <a:rPr lang="es-ES" dirty="0" err="1"/>
              <a:t>projects</a:t>
            </a:r>
            <a:r>
              <a:rPr lang="es-ES" dirty="0"/>
              <a:t>/server2, /</a:t>
            </a:r>
            <a:r>
              <a:rPr lang="es-ES" dirty="0" err="1"/>
              <a:t>var</a:t>
            </a:r>
            <a:r>
              <a:rPr lang="es-ES" dirty="0"/>
              <a:t>/</a:t>
            </a:r>
            <a:r>
              <a:rPr lang="es-ES" dirty="0" err="1"/>
              <a:t>projects</a:t>
            </a:r>
            <a:r>
              <a:rPr lang="es-ES" dirty="0"/>
              <a:t>/miempresa.com, /</a:t>
            </a:r>
            <a:r>
              <a:rPr lang="es-ES" dirty="0" err="1"/>
              <a:t>var</a:t>
            </a:r>
            <a:r>
              <a:rPr lang="es-ES" dirty="0"/>
              <a:t>/</a:t>
            </a:r>
            <a:r>
              <a:rPr lang="es-ES" dirty="0" err="1"/>
              <a:t>projects</a:t>
            </a:r>
            <a:r>
              <a:rPr lang="es-ES" dirty="0"/>
              <a:t>/otraempresa.com, …).</a:t>
            </a:r>
          </a:p>
        </p:txBody>
      </p:sp>
    </p:spTree>
    <p:extLst>
      <p:ext uri="{BB962C8B-B14F-4D97-AF65-F5344CB8AC3E}">
        <p14:creationId xmlns:p14="http://schemas.microsoft.com/office/powerpoint/2010/main" val="307313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20</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077218"/>
          </a:xfrm>
          <a:prstGeom prst="rect">
            <a:avLst/>
          </a:prstGeom>
          <a:noFill/>
        </p:spPr>
        <p:txBody>
          <a:bodyPr wrap="square" rtlCol="0">
            <a:spAutoFit/>
          </a:bodyPr>
          <a:lstStyle/>
          <a:p>
            <a:r>
              <a:rPr lang="es-ES" dirty="0"/>
              <a:t>Las tres configuraciones que se indican a continuación pueden realizarse de forma independiente (no es necesario combinarlas). </a:t>
            </a:r>
          </a:p>
          <a:p>
            <a:r>
              <a:rPr lang="es-ES" sz="1400" i="1" dirty="0"/>
              <a:t>Nota: Usaremos archivos .</a:t>
            </a:r>
            <a:r>
              <a:rPr lang="es-ES" sz="1400" i="1" dirty="0" err="1"/>
              <a:t>conf</a:t>
            </a:r>
            <a:r>
              <a:rPr lang="es-ES" sz="1400" i="1" dirty="0"/>
              <a:t> en sites-</a:t>
            </a:r>
            <a:r>
              <a:rPr lang="es-ES" sz="1400" i="1" dirty="0" err="1"/>
              <a:t>available</a:t>
            </a:r>
            <a:r>
              <a:rPr lang="es-ES" sz="1400" i="1" dirty="0"/>
              <a:t> para los servidores virtuales, con enlaces simbólicos desde sites-</a:t>
            </a:r>
            <a:r>
              <a:rPr lang="es-ES" sz="1400" i="1" dirty="0" err="1"/>
              <a:t>enabled</a:t>
            </a:r>
            <a:r>
              <a:rPr lang="es-ES" sz="1400" i="1" dirty="0"/>
              <a:t> (a2ensite/a2dissite) </a:t>
            </a:r>
          </a:p>
        </p:txBody>
      </p:sp>
      <p:sp>
        <p:nvSpPr>
          <p:cNvPr id="5" name="CuadroTexto 4">
            <a:extLst>
              <a:ext uri="{FF2B5EF4-FFF2-40B4-BE49-F238E27FC236}">
                <a16:creationId xmlns:a16="http://schemas.microsoft.com/office/drawing/2014/main" id="{F4145B59-AF82-8292-C9F3-800ACDB0FA06}"/>
              </a:ext>
            </a:extLst>
          </p:cNvPr>
          <p:cNvSpPr txBox="1"/>
          <p:nvPr/>
        </p:nvSpPr>
        <p:spPr>
          <a:xfrm>
            <a:off x="701674" y="2673500"/>
            <a:ext cx="6251575" cy="646331"/>
          </a:xfrm>
          <a:prstGeom prst="rect">
            <a:avLst/>
          </a:prstGeom>
          <a:noFill/>
        </p:spPr>
        <p:txBody>
          <a:bodyPr wrap="square">
            <a:spAutoFit/>
          </a:bodyPr>
          <a:lstStyle/>
          <a:p>
            <a:r>
              <a:rPr lang="es-ES" dirty="0"/>
              <a:t>Verifique con un comando ping lanzado desde el exterior que la nueva dirección IP está visible en la red</a:t>
            </a:r>
          </a:p>
        </p:txBody>
      </p:sp>
      <p:pic>
        <p:nvPicPr>
          <p:cNvPr id="6" name="Imagen 5">
            <a:extLst>
              <a:ext uri="{FF2B5EF4-FFF2-40B4-BE49-F238E27FC236}">
                <a16:creationId xmlns:a16="http://schemas.microsoft.com/office/drawing/2014/main" id="{6C1F9E30-2D7B-FF1F-3824-D9A6E354798C}"/>
              </a:ext>
            </a:extLst>
          </p:cNvPr>
          <p:cNvPicPr>
            <a:picLocks noChangeAspect="1"/>
          </p:cNvPicPr>
          <p:nvPr/>
        </p:nvPicPr>
        <p:blipFill>
          <a:blip r:embed="rId2"/>
          <a:stretch>
            <a:fillRect/>
          </a:stretch>
        </p:blipFill>
        <p:spPr>
          <a:xfrm>
            <a:off x="612674" y="3568176"/>
            <a:ext cx="6555415" cy="1396340"/>
          </a:xfrm>
          <a:prstGeom prst="rect">
            <a:avLst/>
          </a:prstGeom>
        </p:spPr>
      </p:pic>
      <p:pic>
        <p:nvPicPr>
          <p:cNvPr id="9" name="Imagen 8">
            <a:extLst>
              <a:ext uri="{FF2B5EF4-FFF2-40B4-BE49-F238E27FC236}">
                <a16:creationId xmlns:a16="http://schemas.microsoft.com/office/drawing/2014/main" id="{C8E47DC6-DF2A-71FE-8FD4-59CF5020A7B0}"/>
              </a:ext>
            </a:extLst>
          </p:cNvPr>
          <p:cNvPicPr>
            <a:picLocks noChangeAspect="1"/>
          </p:cNvPicPr>
          <p:nvPr/>
        </p:nvPicPr>
        <p:blipFill>
          <a:blip r:embed="rId3"/>
          <a:stretch>
            <a:fillRect/>
          </a:stretch>
        </p:blipFill>
        <p:spPr>
          <a:xfrm>
            <a:off x="7382929" y="2770170"/>
            <a:ext cx="4453472" cy="3586180"/>
          </a:xfrm>
          <a:prstGeom prst="rect">
            <a:avLst/>
          </a:prstGeom>
        </p:spPr>
      </p:pic>
      <p:sp>
        <p:nvSpPr>
          <p:cNvPr id="10" name="CuadroTexto 9">
            <a:extLst>
              <a:ext uri="{FF2B5EF4-FFF2-40B4-BE49-F238E27FC236}">
                <a16:creationId xmlns:a16="http://schemas.microsoft.com/office/drawing/2014/main" id="{33D5446F-B80C-FDF6-6697-F353B02BF71C}"/>
              </a:ext>
            </a:extLst>
          </p:cNvPr>
          <p:cNvSpPr txBox="1"/>
          <p:nvPr/>
        </p:nvSpPr>
        <p:spPr>
          <a:xfrm>
            <a:off x="7382929" y="2393602"/>
            <a:ext cx="4194176" cy="369332"/>
          </a:xfrm>
          <a:prstGeom prst="rect">
            <a:avLst/>
          </a:prstGeom>
          <a:noFill/>
        </p:spPr>
        <p:txBody>
          <a:bodyPr wrap="square">
            <a:spAutoFit/>
          </a:bodyPr>
          <a:lstStyle/>
          <a:p>
            <a:r>
              <a:rPr lang="es-ES" dirty="0"/>
              <a:t>Máquina Principal (Windows, exterior)</a:t>
            </a:r>
          </a:p>
        </p:txBody>
      </p:sp>
      <p:sp>
        <p:nvSpPr>
          <p:cNvPr id="15" name="CuadroTexto 14">
            <a:extLst>
              <a:ext uri="{FF2B5EF4-FFF2-40B4-BE49-F238E27FC236}">
                <a16:creationId xmlns:a16="http://schemas.microsoft.com/office/drawing/2014/main" id="{A572E9AC-9FEF-06E2-D183-AACCCE496CCE}"/>
              </a:ext>
            </a:extLst>
          </p:cNvPr>
          <p:cNvSpPr txBox="1"/>
          <p:nvPr/>
        </p:nvSpPr>
        <p:spPr>
          <a:xfrm>
            <a:off x="512229" y="4964516"/>
            <a:ext cx="4194176" cy="369332"/>
          </a:xfrm>
          <a:prstGeom prst="rect">
            <a:avLst/>
          </a:prstGeom>
          <a:noFill/>
        </p:spPr>
        <p:txBody>
          <a:bodyPr wrap="square">
            <a:spAutoFit/>
          </a:bodyPr>
          <a:lstStyle/>
          <a:p>
            <a:r>
              <a:rPr lang="es-ES" dirty="0"/>
              <a:t>Máquina Ubuntu</a:t>
            </a:r>
          </a:p>
        </p:txBody>
      </p:sp>
    </p:spTree>
    <p:extLst>
      <p:ext uri="{BB962C8B-B14F-4D97-AF65-F5344CB8AC3E}">
        <p14:creationId xmlns:p14="http://schemas.microsoft.com/office/powerpoint/2010/main" val="3734796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21</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646331"/>
          </a:xfrm>
          <a:prstGeom prst="rect">
            <a:avLst/>
          </a:prstGeom>
          <a:noFill/>
        </p:spPr>
        <p:txBody>
          <a:bodyPr wrap="square" rtlCol="0">
            <a:spAutoFit/>
          </a:bodyPr>
          <a:lstStyle/>
          <a:p>
            <a:r>
              <a:rPr lang="es-ES" dirty="0"/>
              <a:t>Las tres configuraciones que se indican a continuación pueden realizarse de forma independiente (no es necesario combinarlas).</a:t>
            </a:r>
            <a:endParaRPr lang="es-ES" sz="1400" i="1" dirty="0"/>
          </a:p>
        </p:txBody>
      </p:sp>
      <p:sp>
        <p:nvSpPr>
          <p:cNvPr id="5" name="CuadroTexto 4">
            <a:extLst>
              <a:ext uri="{FF2B5EF4-FFF2-40B4-BE49-F238E27FC236}">
                <a16:creationId xmlns:a16="http://schemas.microsoft.com/office/drawing/2014/main" id="{F4145B59-AF82-8292-C9F3-800ACDB0FA06}"/>
              </a:ext>
            </a:extLst>
          </p:cNvPr>
          <p:cNvSpPr txBox="1"/>
          <p:nvPr/>
        </p:nvSpPr>
        <p:spPr>
          <a:xfrm>
            <a:off x="758824" y="2317900"/>
            <a:ext cx="6251575" cy="1477328"/>
          </a:xfrm>
          <a:prstGeom prst="rect">
            <a:avLst/>
          </a:prstGeom>
          <a:noFill/>
        </p:spPr>
        <p:txBody>
          <a:bodyPr wrap="square">
            <a:spAutoFit/>
          </a:bodyPr>
          <a:lstStyle/>
          <a:p>
            <a:r>
              <a:rPr lang="es-ES" dirty="0"/>
              <a:t>A continuación, configure un servidor virtual asociado a la nueva dirección IP (use como punto de entrada uno de los directorios creados previamente). Los accesos por la dirección inicial seguirán siendo atendidos por el servidor principal. En ambos casos se utilizará el puerto 80</a:t>
            </a:r>
          </a:p>
        </p:txBody>
      </p:sp>
      <p:pic>
        <p:nvPicPr>
          <p:cNvPr id="7" name="Imagen 6">
            <a:extLst>
              <a:ext uri="{FF2B5EF4-FFF2-40B4-BE49-F238E27FC236}">
                <a16:creationId xmlns:a16="http://schemas.microsoft.com/office/drawing/2014/main" id="{C88FAD7C-5A99-6AF7-5A5E-ED5A033C5526}"/>
              </a:ext>
            </a:extLst>
          </p:cNvPr>
          <p:cNvPicPr>
            <a:picLocks noChangeAspect="1"/>
          </p:cNvPicPr>
          <p:nvPr/>
        </p:nvPicPr>
        <p:blipFill>
          <a:blip r:embed="rId2"/>
          <a:stretch>
            <a:fillRect/>
          </a:stretch>
        </p:blipFill>
        <p:spPr>
          <a:xfrm>
            <a:off x="838200" y="3907685"/>
            <a:ext cx="6251575" cy="1225975"/>
          </a:xfrm>
          <a:prstGeom prst="rect">
            <a:avLst/>
          </a:prstGeom>
        </p:spPr>
      </p:pic>
      <p:sp>
        <p:nvSpPr>
          <p:cNvPr id="16" name="CuadroTexto 15">
            <a:extLst>
              <a:ext uri="{FF2B5EF4-FFF2-40B4-BE49-F238E27FC236}">
                <a16:creationId xmlns:a16="http://schemas.microsoft.com/office/drawing/2014/main" id="{F259607E-E03C-AC0E-BE71-88C2ED1B9324}"/>
              </a:ext>
            </a:extLst>
          </p:cNvPr>
          <p:cNvSpPr txBox="1"/>
          <p:nvPr/>
        </p:nvSpPr>
        <p:spPr>
          <a:xfrm>
            <a:off x="7604577" y="4591986"/>
            <a:ext cx="4491055" cy="553998"/>
          </a:xfrm>
          <a:prstGeom prst="rect">
            <a:avLst/>
          </a:prstGeom>
          <a:noFill/>
        </p:spPr>
        <p:txBody>
          <a:bodyPr wrap="square">
            <a:spAutoFit/>
          </a:bodyPr>
          <a:lstStyle/>
          <a:p>
            <a:r>
              <a:rPr lang="es-ES" sz="1500" dirty="0"/>
              <a:t>/</a:t>
            </a:r>
            <a:r>
              <a:rPr lang="es-ES" sz="1500" dirty="0" err="1"/>
              <a:t>etc</a:t>
            </a:r>
            <a:r>
              <a:rPr lang="es-ES" sz="1500" dirty="0"/>
              <a:t>/apache2/sites-</a:t>
            </a:r>
            <a:r>
              <a:rPr lang="es-ES" sz="1500" dirty="0" err="1"/>
              <a:t>available</a:t>
            </a:r>
            <a:r>
              <a:rPr lang="es-ES" sz="1500" dirty="0"/>
              <a:t>/</a:t>
            </a:r>
            <a:r>
              <a:rPr lang="es-ES" sz="1500" dirty="0" err="1"/>
              <a:t>miempresa.com.conf</a:t>
            </a:r>
            <a:endParaRPr lang="es-ES" sz="1500" dirty="0"/>
          </a:p>
          <a:p>
            <a:r>
              <a:rPr lang="es-ES" sz="1500" dirty="0"/>
              <a:t>(Lo añadimos al archivo hosts de Windows)</a:t>
            </a:r>
          </a:p>
        </p:txBody>
      </p:sp>
      <p:pic>
        <p:nvPicPr>
          <p:cNvPr id="9" name="Imagen 8">
            <a:extLst>
              <a:ext uri="{FF2B5EF4-FFF2-40B4-BE49-F238E27FC236}">
                <a16:creationId xmlns:a16="http://schemas.microsoft.com/office/drawing/2014/main" id="{42F8FFED-52A5-AC26-9642-C8B749E92CC9}"/>
              </a:ext>
            </a:extLst>
          </p:cNvPr>
          <p:cNvPicPr>
            <a:picLocks noChangeAspect="1"/>
          </p:cNvPicPr>
          <p:nvPr/>
        </p:nvPicPr>
        <p:blipFill>
          <a:blip r:embed="rId3"/>
          <a:stretch>
            <a:fillRect/>
          </a:stretch>
        </p:blipFill>
        <p:spPr>
          <a:xfrm>
            <a:off x="7721251" y="2317900"/>
            <a:ext cx="4181506" cy="2171716"/>
          </a:xfrm>
          <a:prstGeom prst="rect">
            <a:avLst/>
          </a:prstGeom>
        </p:spPr>
      </p:pic>
    </p:spTree>
    <p:extLst>
      <p:ext uri="{BB962C8B-B14F-4D97-AF65-F5344CB8AC3E}">
        <p14:creationId xmlns:p14="http://schemas.microsoft.com/office/powerpoint/2010/main" val="4149596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22</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1077218"/>
          </a:xfrm>
          <a:prstGeom prst="rect">
            <a:avLst/>
          </a:prstGeom>
          <a:noFill/>
        </p:spPr>
        <p:txBody>
          <a:bodyPr wrap="square" rtlCol="0">
            <a:spAutoFit/>
          </a:bodyPr>
          <a:lstStyle/>
          <a:p>
            <a:r>
              <a:rPr lang="es-ES" dirty="0"/>
              <a:t>Las tres configuraciones que se indican a continuación pueden realizarse de forma independiente (no es necesario combinarlas). </a:t>
            </a:r>
          </a:p>
          <a:p>
            <a:r>
              <a:rPr lang="es-ES" sz="1400" i="1" dirty="0"/>
              <a:t>Nota: Usaremos archivos .</a:t>
            </a:r>
            <a:r>
              <a:rPr lang="es-ES" sz="1400" i="1" dirty="0" err="1"/>
              <a:t>conf</a:t>
            </a:r>
            <a:r>
              <a:rPr lang="es-ES" sz="1400" i="1" dirty="0"/>
              <a:t> en sites-</a:t>
            </a:r>
            <a:r>
              <a:rPr lang="es-ES" sz="1400" i="1" dirty="0" err="1"/>
              <a:t>available</a:t>
            </a:r>
            <a:r>
              <a:rPr lang="es-ES" sz="1400" i="1" dirty="0"/>
              <a:t> para los servidores virtuales, con enlaces simbólicos desde sites-</a:t>
            </a:r>
            <a:r>
              <a:rPr lang="es-ES" sz="1400" i="1" dirty="0" err="1"/>
              <a:t>enabled</a:t>
            </a:r>
            <a:r>
              <a:rPr lang="es-ES" sz="1400" i="1" dirty="0"/>
              <a:t> (a2ensite/a2dissite) </a:t>
            </a:r>
          </a:p>
        </p:txBody>
      </p:sp>
      <p:sp>
        <p:nvSpPr>
          <p:cNvPr id="6" name="CuadroTexto 5">
            <a:extLst>
              <a:ext uri="{FF2B5EF4-FFF2-40B4-BE49-F238E27FC236}">
                <a16:creationId xmlns:a16="http://schemas.microsoft.com/office/drawing/2014/main" id="{D435BEE0-CC60-BA61-BB4A-9E9364462B80}"/>
              </a:ext>
            </a:extLst>
          </p:cNvPr>
          <p:cNvSpPr txBox="1"/>
          <p:nvPr/>
        </p:nvSpPr>
        <p:spPr>
          <a:xfrm>
            <a:off x="977901" y="2559879"/>
            <a:ext cx="7306128" cy="323165"/>
          </a:xfrm>
          <a:prstGeom prst="rect">
            <a:avLst/>
          </a:prstGeom>
          <a:noFill/>
        </p:spPr>
        <p:txBody>
          <a:bodyPr wrap="square">
            <a:spAutoFit/>
          </a:bodyPr>
          <a:lstStyle/>
          <a:p>
            <a:r>
              <a:rPr lang="es-ES" sz="1500" dirty="0"/>
              <a:t>192.168.119.200:80 , comprobación de  miempresa.com mediante la IP</a:t>
            </a:r>
          </a:p>
        </p:txBody>
      </p:sp>
      <p:pic>
        <p:nvPicPr>
          <p:cNvPr id="10" name="Imagen 9">
            <a:extLst>
              <a:ext uri="{FF2B5EF4-FFF2-40B4-BE49-F238E27FC236}">
                <a16:creationId xmlns:a16="http://schemas.microsoft.com/office/drawing/2014/main" id="{1B1A36A0-3AAA-2EF8-84AB-D135F3404D99}"/>
              </a:ext>
            </a:extLst>
          </p:cNvPr>
          <p:cNvPicPr>
            <a:picLocks noChangeAspect="1"/>
          </p:cNvPicPr>
          <p:nvPr/>
        </p:nvPicPr>
        <p:blipFill>
          <a:blip r:embed="rId2"/>
          <a:stretch>
            <a:fillRect/>
          </a:stretch>
        </p:blipFill>
        <p:spPr>
          <a:xfrm>
            <a:off x="977901" y="2958137"/>
            <a:ext cx="7992914" cy="3225148"/>
          </a:xfrm>
          <a:prstGeom prst="rect">
            <a:avLst/>
          </a:prstGeom>
        </p:spPr>
      </p:pic>
    </p:spTree>
    <p:extLst>
      <p:ext uri="{BB962C8B-B14F-4D97-AF65-F5344CB8AC3E}">
        <p14:creationId xmlns:p14="http://schemas.microsoft.com/office/powerpoint/2010/main" val="7518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23</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646331"/>
          </a:xfrm>
          <a:prstGeom prst="rect">
            <a:avLst/>
          </a:prstGeom>
          <a:noFill/>
        </p:spPr>
        <p:txBody>
          <a:bodyPr wrap="square" rtlCol="0">
            <a:spAutoFit/>
          </a:bodyPr>
          <a:lstStyle/>
          <a:p>
            <a:r>
              <a:rPr lang="es-ES" dirty="0"/>
              <a:t>Las tres configuraciones que se indican a continuación pueden realizarse de forma independiente (no es necesario combinarlas).</a:t>
            </a:r>
            <a:endParaRPr lang="es-ES" sz="1400" i="1" dirty="0"/>
          </a:p>
        </p:txBody>
      </p:sp>
      <p:sp>
        <p:nvSpPr>
          <p:cNvPr id="5" name="CuadroTexto 4">
            <a:extLst>
              <a:ext uri="{FF2B5EF4-FFF2-40B4-BE49-F238E27FC236}">
                <a16:creationId xmlns:a16="http://schemas.microsoft.com/office/drawing/2014/main" id="{F4145B59-AF82-8292-C9F3-800ACDB0FA06}"/>
              </a:ext>
            </a:extLst>
          </p:cNvPr>
          <p:cNvSpPr txBox="1"/>
          <p:nvPr/>
        </p:nvSpPr>
        <p:spPr>
          <a:xfrm>
            <a:off x="758824" y="2136338"/>
            <a:ext cx="10551433" cy="2031325"/>
          </a:xfrm>
          <a:prstGeom prst="rect">
            <a:avLst/>
          </a:prstGeom>
          <a:noFill/>
        </p:spPr>
        <p:txBody>
          <a:bodyPr wrap="square">
            <a:spAutoFit/>
          </a:bodyPr>
          <a:lstStyle/>
          <a:p>
            <a:r>
              <a:rPr lang="es-ES" b="1" dirty="0"/>
              <a:t>Servidores virtuales basados en nombres</a:t>
            </a:r>
            <a:r>
              <a:rPr lang="es-ES" dirty="0"/>
              <a:t>.</a:t>
            </a:r>
          </a:p>
          <a:p>
            <a:endParaRPr lang="es-ES" dirty="0"/>
          </a:p>
          <a:p>
            <a:r>
              <a:rPr lang="es-ES" dirty="0"/>
              <a:t>Ahora todas las peticiones se recibirán por la dirección IP principal y el puerto 80. Las peticiones dirigidas a miempresa.com (puede ir o no precedido por www.) utilizarán como punto de entrada el directorio /</a:t>
            </a:r>
            <a:r>
              <a:rPr lang="es-ES" dirty="0" err="1"/>
              <a:t>var</a:t>
            </a:r>
            <a:r>
              <a:rPr lang="es-ES" dirty="0"/>
              <a:t>/</a:t>
            </a:r>
            <a:r>
              <a:rPr lang="es-ES" dirty="0" err="1"/>
              <a:t>projects</a:t>
            </a:r>
            <a:r>
              <a:rPr lang="es-ES" dirty="0"/>
              <a:t>/miempresa.com, y lo mismo para las dirigidas a otraempresa.com (a su directorio asociado). Si se reciben peticiones dirigidas a otros dominios, o a través de la dirección IP principal, se devolverá una página en blanco.</a:t>
            </a:r>
          </a:p>
        </p:txBody>
      </p:sp>
    </p:spTree>
    <p:extLst>
      <p:ext uri="{BB962C8B-B14F-4D97-AF65-F5344CB8AC3E}">
        <p14:creationId xmlns:p14="http://schemas.microsoft.com/office/powerpoint/2010/main" val="2879018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24</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646331"/>
          </a:xfrm>
          <a:prstGeom prst="rect">
            <a:avLst/>
          </a:prstGeom>
          <a:noFill/>
        </p:spPr>
        <p:txBody>
          <a:bodyPr wrap="square" rtlCol="0">
            <a:spAutoFit/>
          </a:bodyPr>
          <a:lstStyle/>
          <a:p>
            <a:r>
              <a:rPr lang="es-ES" dirty="0"/>
              <a:t>Las tres configuraciones que se indican a continuación pueden realizarse de forma independiente (no es necesario combinarlas).</a:t>
            </a:r>
            <a:endParaRPr lang="es-ES" sz="1400" i="1" dirty="0"/>
          </a:p>
        </p:txBody>
      </p:sp>
      <p:sp>
        <p:nvSpPr>
          <p:cNvPr id="5" name="CuadroTexto 4">
            <a:extLst>
              <a:ext uri="{FF2B5EF4-FFF2-40B4-BE49-F238E27FC236}">
                <a16:creationId xmlns:a16="http://schemas.microsoft.com/office/drawing/2014/main" id="{F4145B59-AF82-8292-C9F3-800ACDB0FA06}"/>
              </a:ext>
            </a:extLst>
          </p:cNvPr>
          <p:cNvSpPr txBox="1"/>
          <p:nvPr/>
        </p:nvSpPr>
        <p:spPr>
          <a:xfrm>
            <a:off x="758824" y="2136338"/>
            <a:ext cx="6251575" cy="369332"/>
          </a:xfrm>
          <a:prstGeom prst="rect">
            <a:avLst/>
          </a:prstGeom>
          <a:noFill/>
        </p:spPr>
        <p:txBody>
          <a:bodyPr wrap="square">
            <a:spAutoFit/>
          </a:bodyPr>
          <a:lstStyle/>
          <a:p>
            <a:r>
              <a:rPr lang="es-ES" b="1" dirty="0"/>
              <a:t>Servidores virtuales basados en nombres</a:t>
            </a:r>
            <a:r>
              <a:rPr lang="es-ES" dirty="0"/>
              <a:t>.</a:t>
            </a:r>
          </a:p>
        </p:txBody>
      </p:sp>
      <p:sp>
        <p:nvSpPr>
          <p:cNvPr id="8" name="CuadroTexto 7">
            <a:extLst>
              <a:ext uri="{FF2B5EF4-FFF2-40B4-BE49-F238E27FC236}">
                <a16:creationId xmlns:a16="http://schemas.microsoft.com/office/drawing/2014/main" id="{A272DF24-C99A-9BD2-433A-3853B8A3E88D}"/>
              </a:ext>
            </a:extLst>
          </p:cNvPr>
          <p:cNvSpPr txBox="1"/>
          <p:nvPr/>
        </p:nvSpPr>
        <p:spPr>
          <a:xfrm>
            <a:off x="7323372" y="2350335"/>
            <a:ext cx="4491055" cy="323165"/>
          </a:xfrm>
          <a:prstGeom prst="rect">
            <a:avLst/>
          </a:prstGeom>
          <a:noFill/>
        </p:spPr>
        <p:txBody>
          <a:bodyPr wrap="square">
            <a:spAutoFit/>
          </a:bodyPr>
          <a:lstStyle/>
          <a:p>
            <a:r>
              <a:rPr lang="es-ES" sz="1500" dirty="0"/>
              <a:t>/</a:t>
            </a:r>
            <a:r>
              <a:rPr lang="es-ES" sz="1500" dirty="0" err="1"/>
              <a:t>etc</a:t>
            </a:r>
            <a:r>
              <a:rPr lang="es-ES" sz="1500" dirty="0"/>
              <a:t>/apache2/sites-</a:t>
            </a:r>
            <a:r>
              <a:rPr lang="es-ES" sz="1500" dirty="0" err="1"/>
              <a:t>available</a:t>
            </a:r>
            <a:r>
              <a:rPr lang="es-ES" sz="1500" dirty="0"/>
              <a:t>/</a:t>
            </a:r>
            <a:r>
              <a:rPr lang="es-ES" sz="1500" dirty="0" err="1"/>
              <a:t>otraempresa.com.conf</a:t>
            </a:r>
            <a:endParaRPr lang="es-ES" sz="1500" dirty="0"/>
          </a:p>
        </p:txBody>
      </p:sp>
      <p:pic>
        <p:nvPicPr>
          <p:cNvPr id="6" name="Imagen 5">
            <a:extLst>
              <a:ext uri="{FF2B5EF4-FFF2-40B4-BE49-F238E27FC236}">
                <a16:creationId xmlns:a16="http://schemas.microsoft.com/office/drawing/2014/main" id="{82D2514B-C577-BEE8-0CB4-F5B0F7D863E9}"/>
              </a:ext>
            </a:extLst>
          </p:cNvPr>
          <p:cNvPicPr>
            <a:picLocks noChangeAspect="1"/>
          </p:cNvPicPr>
          <p:nvPr/>
        </p:nvPicPr>
        <p:blipFill>
          <a:blip r:embed="rId2"/>
          <a:stretch>
            <a:fillRect/>
          </a:stretch>
        </p:blipFill>
        <p:spPr>
          <a:xfrm>
            <a:off x="7323372" y="2797460"/>
            <a:ext cx="4391057" cy="2076465"/>
          </a:xfrm>
          <a:prstGeom prst="rect">
            <a:avLst/>
          </a:prstGeom>
        </p:spPr>
      </p:pic>
      <p:sp>
        <p:nvSpPr>
          <p:cNvPr id="9" name="CuadroTexto 8">
            <a:extLst>
              <a:ext uri="{FF2B5EF4-FFF2-40B4-BE49-F238E27FC236}">
                <a16:creationId xmlns:a16="http://schemas.microsoft.com/office/drawing/2014/main" id="{E84BFBCE-FDA7-4D5D-6EE9-4ACE13065A40}"/>
              </a:ext>
            </a:extLst>
          </p:cNvPr>
          <p:cNvSpPr txBox="1"/>
          <p:nvPr/>
        </p:nvSpPr>
        <p:spPr>
          <a:xfrm>
            <a:off x="758824" y="2444553"/>
            <a:ext cx="4491055" cy="323165"/>
          </a:xfrm>
          <a:prstGeom prst="rect">
            <a:avLst/>
          </a:prstGeom>
          <a:noFill/>
        </p:spPr>
        <p:txBody>
          <a:bodyPr wrap="square">
            <a:spAutoFit/>
          </a:bodyPr>
          <a:lstStyle/>
          <a:p>
            <a:r>
              <a:rPr lang="es-ES" sz="1500" dirty="0"/>
              <a:t>/</a:t>
            </a:r>
            <a:r>
              <a:rPr lang="es-ES" sz="1500" dirty="0" err="1"/>
              <a:t>etc</a:t>
            </a:r>
            <a:r>
              <a:rPr lang="es-ES" sz="1500" dirty="0"/>
              <a:t>/apache2/sites-</a:t>
            </a:r>
            <a:r>
              <a:rPr lang="es-ES" sz="1500" dirty="0" err="1"/>
              <a:t>available</a:t>
            </a:r>
            <a:r>
              <a:rPr lang="es-ES" sz="1500" dirty="0"/>
              <a:t>/</a:t>
            </a:r>
            <a:r>
              <a:rPr lang="es-ES" sz="1500" dirty="0" err="1"/>
              <a:t>miempresa.com.conf</a:t>
            </a:r>
            <a:endParaRPr lang="es-ES" sz="1500" dirty="0"/>
          </a:p>
        </p:txBody>
      </p:sp>
      <p:pic>
        <p:nvPicPr>
          <p:cNvPr id="14" name="Imagen 13">
            <a:extLst>
              <a:ext uri="{FF2B5EF4-FFF2-40B4-BE49-F238E27FC236}">
                <a16:creationId xmlns:a16="http://schemas.microsoft.com/office/drawing/2014/main" id="{4CB608BC-224D-B1BF-B16F-E93E07FA93C7}"/>
              </a:ext>
            </a:extLst>
          </p:cNvPr>
          <p:cNvPicPr>
            <a:picLocks noChangeAspect="1"/>
          </p:cNvPicPr>
          <p:nvPr/>
        </p:nvPicPr>
        <p:blipFill>
          <a:blip r:embed="rId3"/>
          <a:stretch>
            <a:fillRect/>
          </a:stretch>
        </p:blipFill>
        <p:spPr>
          <a:xfrm>
            <a:off x="838200" y="2901682"/>
            <a:ext cx="4281519" cy="1943114"/>
          </a:xfrm>
          <a:prstGeom prst="rect">
            <a:avLst/>
          </a:prstGeom>
        </p:spPr>
      </p:pic>
    </p:spTree>
    <p:extLst>
      <p:ext uri="{BB962C8B-B14F-4D97-AF65-F5344CB8AC3E}">
        <p14:creationId xmlns:p14="http://schemas.microsoft.com/office/powerpoint/2010/main" val="1628299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25</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646331"/>
          </a:xfrm>
          <a:prstGeom prst="rect">
            <a:avLst/>
          </a:prstGeom>
          <a:noFill/>
        </p:spPr>
        <p:txBody>
          <a:bodyPr wrap="square" rtlCol="0">
            <a:spAutoFit/>
          </a:bodyPr>
          <a:lstStyle/>
          <a:p>
            <a:r>
              <a:rPr lang="es-ES" dirty="0"/>
              <a:t>Las tres configuraciones que se indican a continuación pueden realizarse de forma independiente (no es necesario combinarlas).</a:t>
            </a:r>
            <a:endParaRPr lang="es-ES" sz="1400" i="1" dirty="0"/>
          </a:p>
        </p:txBody>
      </p:sp>
      <p:sp>
        <p:nvSpPr>
          <p:cNvPr id="5" name="CuadroTexto 4">
            <a:extLst>
              <a:ext uri="{FF2B5EF4-FFF2-40B4-BE49-F238E27FC236}">
                <a16:creationId xmlns:a16="http://schemas.microsoft.com/office/drawing/2014/main" id="{F4145B59-AF82-8292-C9F3-800ACDB0FA06}"/>
              </a:ext>
            </a:extLst>
          </p:cNvPr>
          <p:cNvSpPr txBox="1"/>
          <p:nvPr/>
        </p:nvSpPr>
        <p:spPr>
          <a:xfrm>
            <a:off x="758824" y="2136338"/>
            <a:ext cx="6251575" cy="369332"/>
          </a:xfrm>
          <a:prstGeom prst="rect">
            <a:avLst/>
          </a:prstGeom>
          <a:noFill/>
        </p:spPr>
        <p:txBody>
          <a:bodyPr wrap="square">
            <a:spAutoFit/>
          </a:bodyPr>
          <a:lstStyle/>
          <a:p>
            <a:r>
              <a:rPr lang="es-ES" b="1" dirty="0"/>
              <a:t>Servidores virtuales basados en nombres</a:t>
            </a:r>
            <a:endParaRPr lang="es-ES" dirty="0"/>
          </a:p>
        </p:txBody>
      </p:sp>
      <p:pic>
        <p:nvPicPr>
          <p:cNvPr id="6" name="Imagen 5">
            <a:extLst>
              <a:ext uri="{FF2B5EF4-FFF2-40B4-BE49-F238E27FC236}">
                <a16:creationId xmlns:a16="http://schemas.microsoft.com/office/drawing/2014/main" id="{62B79924-ABC1-BD45-F69C-805C43ACDCBD}"/>
              </a:ext>
            </a:extLst>
          </p:cNvPr>
          <p:cNvPicPr>
            <a:picLocks noChangeAspect="1"/>
          </p:cNvPicPr>
          <p:nvPr/>
        </p:nvPicPr>
        <p:blipFill>
          <a:blip r:embed="rId2"/>
          <a:stretch>
            <a:fillRect/>
          </a:stretch>
        </p:blipFill>
        <p:spPr>
          <a:xfrm>
            <a:off x="838200" y="2611310"/>
            <a:ext cx="7040790" cy="3233638"/>
          </a:xfrm>
          <a:prstGeom prst="rect">
            <a:avLst/>
          </a:prstGeom>
        </p:spPr>
      </p:pic>
    </p:spTree>
    <p:extLst>
      <p:ext uri="{BB962C8B-B14F-4D97-AF65-F5344CB8AC3E}">
        <p14:creationId xmlns:p14="http://schemas.microsoft.com/office/powerpoint/2010/main" val="3116445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3. configuración de servidores virtuales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26</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646331"/>
          </a:xfrm>
          <a:prstGeom prst="rect">
            <a:avLst/>
          </a:prstGeom>
          <a:noFill/>
        </p:spPr>
        <p:txBody>
          <a:bodyPr wrap="square" rtlCol="0">
            <a:spAutoFit/>
          </a:bodyPr>
          <a:lstStyle/>
          <a:p>
            <a:r>
              <a:rPr lang="es-ES" dirty="0"/>
              <a:t>Las tres configuraciones que se indican a continuación pueden realizarse de forma independiente (no es necesario combinarlas).</a:t>
            </a:r>
            <a:endParaRPr lang="es-ES" sz="1400" i="1" dirty="0"/>
          </a:p>
        </p:txBody>
      </p:sp>
      <p:sp>
        <p:nvSpPr>
          <p:cNvPr id="5" name="CuadroTexto 4">
            <a:extLst>
              <a:ext uri="{FF2B5EF4-FFF2-40B4-BE49-F238E27FC236}">
                <a16:creationId xmlns:a16="http://schemas.microsoft.com/office/drawing/2014/main" id="{F4145B59-AF82-8292-C9F3-800ACDB0FA06}"/>
              </a:ext>
            </a:extLst>
          </p:cNvPr>
          <p:cNvSpPr txBox="1"/>
          <p:nvPr/>
        </p:nvSpPr>
        <p:spPr>
          <a:xfrm>
            <a:off x="758824" y="2136338"/>
            <a:ext cx="6251575" cy="923330"/>
          </a:xfrm>
          <a:prstGeom prst="rect">
            <a:avLst/>
          </a:prstGeom>
          <a:noFill/>
        </p:spPr>
        <p:txBody>
          <a:bodyPr wrap="square">
            <a:spAutoFit/>
          </a:bodyPr>
          <a:lstStyle/>
          <a:p>
            <a:r>
              <a:rPr lang="es-ES" b="1" dirty="0"/>
              <a:t>Servidores virtuales basados en nombres</a:t>
            </a:r>
            <a:r>
              <a:rPr lang="es-ES" dirty="0"/>
              <a:t>.</a:t>
            </a:r>
          </a:p>
          <a:p>
            <a:endParaRPr lang="es-ES" dirty="0"/>
          </a:p>
          <a:p>
            <a:endParaRPr lang="es-ES" dirty="0"/>
          </a:p>
        </p:txBody>
      </p:sp>
      <p:pic>
        <p:nvPicPr>
          <p:cNvPr id="7" name="Imagen 6">
            <a:extLst>
              <a:ext uri="{FF2B5EF4-FFF2-40B4-BE49-F238E27FC236}">
                <a16:creationId xmlns:a16="http://schemas.microsoft.com/office/drawing/2014/main" id="{7C3C199E-BCBC-7BCE-E0A5-AC62D3CFEA28}"/>
              </a:ext>
            </a:extLst>
          </p:cNvPr>
          <p:cNvPicPr>
            <a:picLocks noChangeAspect="1"/>
          </p:cNvPicPr>
          <p:nvPr/>
        </p:nvPicPr>
        <p:blipFill>
          <a:blip r:embed="rId2"/>
          <a:stretch>
            <a:fillRect/>
          </a:stretch>
        </p:blipFill>
        <p:spPr>
          <a:xfrm>
            <a:off x="838200" y="2673500"/>
            <a:ext cx="8200041" cy="3632285"/>
          </a:xfrm>
          <a:prstGeom prst="rect">
            <a:avLst/>
          </a:prstGeom>
        </p:spPr>
      </p:pic>
    </p:spTree>
    <p:extLst>
      <p:ext uri="{BB962C8B-B14F-4D97-AF65-F5344CB8AC3E}">
        <p14:creationId xmlns:p14="http://schemas.microsoft.com/office/powerpoint/2010/main" val="857941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4. Registro de accesos al servidor (logs)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27</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923330"/>
          </a:xfrm>
          <a:prstGeom prst="rect">
            <a:avLst/>
          </a:prstGeom>
          <a:noFill/>
        </p:spPr>
        <p:txBody>
          <a:bodyPr wrap="square" rtlCol="0">
            <a:spAutoFit/>
          </a:bodyPr>
          <a:lstStyle/>
          <a:p>
            <a:r>
              <a:rPr lang="es-ES" dirty="0"/>
              <a:t>Estudiar el formato de las directivas </a:t>
            </a:r>
            <a:r>
              <a:rPr lang="es-ES" dirty="0" err="1"/>
              <a:t>LogFormat</a:t>
            </a:r>
            <a:r>
              <a:rPr lang="es-ES" dirty="0"/>
              <a:t>, </a:t>
            </a:r>
            <a:r>
              <a:rPr lang="es-ES" dirty="0" err="1"/>
              <a:t>CustomLog</a:t>
            </a:r>
            <a:r>
              <a:rPr lang="es-ES" dirty="0"/>
              <a:t>, </a:t>
            </a:r>
            <a:r>
              <a:rPr lang="es-ES" dirty="0" err="1"/>
              <a:t>ErrorLog</a:t>
            </a:r>
            <a:r>
              <a:rPr lang="es-ES" dirty="0"/>
              <a:t> y </a:t>
            </a:r>
            <a:r>
              <a:rPr lang="es-ES" dirty="0" err="1"/>
              <a:t>LogLevel</a:t>
            </a:r>
            <a:r>
              <a:rPr lang="es-ES" dirty="0"/>
              <a:t>. Almacenar de forma independiente los archivos de logs del servidor virtual empresa.com configurado en el apartado anterior, y verificar la función de alguna de las opciones de </a:t>
            </a:r>
            <a:r>
              <a:rPr lang="es-ES" dirty="0" err="1"/>
              <a:t>LogFormat</a:t>
            </a:r>
            <a:r>
              <a:rPr lang="es-ES" dirty="0"/>
              <a:t>. </a:t>
            </a:r>
            <a:endParaRPr lang="es-ES" sz="1400" i="1" dirty="0"/>
          </a:p>
        </p:txBody>
      </p:sp>
      <p:sp>
        <p:nvSpPr>
          <p:cNvPr id="3" name="CuadroTexto 2">
            <a:extLst>
              <a:ext uri="{FF2B5EF4-FFF2-40B4-BE49-F238E27FC236}">
                <a16:creationId xmlns:a16="http://schemas.microsoft.com/office/drawing/2014/main" id="{32BCF528-4C31-E504-D566-7487C475F7FD}"/>
              </a:ext>
            </a:extLst>
          </p:cNvPr>
          <p:cNvSpPr txBox="1"/>
          <p:nvPr/>
        </p:nvSpPr>
        <p:spPr>
          <a:xfrm>
            <a:off x="977901" y="2459868"/>
            <a:ext cx="10858500" cy="1600438"/>
          </a:xfrm>
          <a:prstGeom prst="rect">
            <a:avLst/>
          </a:prstGeom>
          <a:noFill/>
        </p:spPr>
        <p:txBody>
          <a:bodyPr wrap="square" rtlCol="0">
            <a:spAutoFit/>
          </a:bodyPr>
          <a:lstStyle/>
          <a:p>
            <a:r>
              <a:rPr lang="fr-FR" sz="1400" dirty="0">
                <a:hlinkClick r:id="rId2"/>
              </a:rPr>
              <a:t>Log Files - Apache HTTP Server Version 2.4</a:t>
            </a:r>
            <a:endParaRPr lang="fr-FR" sz="1400" dirty="0"/>
          </a:p>
          <a:p>
            <a:endParaRPr lang="fr-FR" sz="1400" dirty="0"/>
          </a:p>
          <a:p>
            <a:pPr marL="285750" indent="-285750">
              <a:buFont typeface="Arial" panose="020B0604020202020204" pitchFamily="34" charset="0"/>
              <a:buChar char="•"/>
            </a:pPr>
            <a:r>
              <a:rPr lang="es-ES" sz="1400" dirty="0" err="1"/>
              <a:t>LogFormat</a:t>
            </a:r>
            <a:r>
              <a:rPr lang="es-ES" sz="1400" dirty="0"/>
              <a:t>: Define el formato del registro de acceso.</a:t>
            </a:r>
          </a:p>
          <a:p>
            <a:pPr marL="285750" indent="-285750">
              <a:buFont typeface="Arial" panose="020B0604020202020204" pitchFamily="34" charset="0"/>
              <a:buChar char="•"/>
            </a:pPr>
            <a:r>
              <a:rPr lang="es-ES" sz="1400" dirty="0" err="1"/>
              <a:t>CustomLog</a:t>
            </a:r>
            <a:r>
              <a:rPr lang="es-ES" sz="1400" dirty="0"/>
              <a:t>: Especifica la ubicación y el formato del registro de acceso personalizado.</a:t>
            </a:r>
          </a:p>
          <a:p>
            <a:pPr marL="285750" indent="-285750">
              <a:buFont typeface="Arial" panose="020B0604020202020204" pitchFamily="34" charset="0"/>
              <a:buChar char="•"/>
            </a:pPr>
            <a:r>
              <a:rPr lang="es-ES" sz="1400" dirty="0" err="1"/>
              <a:t>ErrorLog</a:t>
            </a:r>
            <a:r>
              <a:rPr lang="es-ES" sz="1400" dirty="0"/>
              <a:t>: Define la ubicación del archivo de registro de errores.</a:t>
            </a:r>
          </a:p>
          <a:p>
            <a:pPr marL="285750" indent="-285750">
              <a:buFont typeface="Arial" panose="020B0604020202020204" pitchFamily="34" charset="0"/>
              <a:buChar char="•"/>
            </a:pPr>
            <a:r>
              <a:rPr lang="es-ES" sz="1400" dirty="0" err="1"/>
              <a:t>LogLevel</a:t>
            </a:r>
            <a:r>
              <a:rPr lang="es-ES" sz="1400" dirty="0"/>
              <a:t>: Define el nivel de detalle de los mensajes de error que se registrarán.</a:t>
            </a:r>
          </a:p>
          <a:p>
            <a:endParaRPr lang="es-ES" sz="1400" i="1" dirty="0"/>
          </a:p>
        </p:txBody>
      </p:sp>
      <p:pic>
        <p:nvPicPr>
          <p:cNvPr id="7" name="Imagen 6">
            <a:extLst>
              <a:ext uri="{FF2B5EF4-FFF2-40B4-BE49-F238E27FC236}">
                <a16:creationId xmlns:a16="http://schemas.microsoft.com/office/drawing/2014/main" id="{C2BBF935-5F9A-BB10-F432-8274D0C7375A}"/>
              </a:ext>
            </a:extLst>
          </p:cNvPr>
          <p:cNvPicPr>
            <a:picLocks noChangeAspect="1"/>
          </p:cNvPicPr>
          <p:nvPr/>
        </p:nvPicPr>
        <p:blipFill>
          <a:blip r:embed="rId3"/>
          <a:stretch>
            <a:fillRect/>
          </a:stretch>
        </p:blipFill>
        <p:spPr>
          <a:xfrm>
            <a:off x="1028506" y="3926956"/>
            <a:ext cx="8802960" cy="1963587"/>
          </a:xfrm>
          <a:prstGeom prst="rect">
            <a:avLst/>
          </a:prstGeom>
        </p:spPr>
      </p:pic>
      <p:sp>
        <p:nvSpPr>
          <p:cNvPr id="9" name="CuadroTexto 8">
            <a:extLst>
              <a:ext uri="{FF2B5EF4-FFF2-40B4-BE49-F238E27FC236}">
                <a16:creationId xmlns:a16="http://schemas.microsoft.com/office/drawing/2014/main" id="{7050B8F6-3953-D92A-2544-C37E46EB548F}"/>
              </a:ext>
            </a:extLst>
          </p:cNvPr>
          <p:cNvSpPr txBox="1"/>
          <p:nvPr/>
        </p:nvSpPr>
        <p:spPr>
          <a:xfrm>
            <a:off x="977901" y="5902024"/>
            <a:ext cx="10858500" cy="523220"/>
          </a:xfrm>
          <a:prstGeom prst="rect">
            <a:avLst/>
          </a:prstGeom>
          <a:noFill/>
        </p:spPr>
        <p:txBody>
          <a:bodyPr wrap="square" rtlCol="0">
            <a:spAutoFit/>
          </a:bodyPr>
          <a:lstStyle/>
          <a:p>
            <a:r>
              <a:rPr lang="es-ES" sz="1400" dirty="0"/>
              <a:t>Los logs se encuentran en la carpeta /</a:t>
            </a:r>
            <a:r>
              <a:rPr lang="es-ES" sz="1400" dirty="0" err="1"/>
              <a:t>var</a:t>
            </a:r>
            <a:r>
              <a:rPr lang="es-ES" sz="1400" dirty="0"/>
              <a:t>/log</a:t>
            </a:r>
          </a:p>
          <a:p>
            <a:endParaRPr lang="es-ES" sz="1400" i="1" dirty="0"/>
          </a:p>
        </p:txBody>
      </p:sp>
    </p:spTree>
    <p:extLst>
      <p:ext uri="{BB962C8B-B14F-4D97-AF65-F5344CB8AC3E}">
        <p14:creationId xmlns:p14="http://schemas.microsoft.com/office/powerpoint/2010/main" val="2226625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4. Registro de accesos al servidor (logs)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28</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923330"/>
          </a:xfrm>
          <a:prstGeom prst="rect">
            <a:avLst/>
          </a:prstGeom>
          <a:noFill/>
        </p:spPr>
        <p:txBody>
          <a:bodyPr wrap="square" rtlCol="0">
            <a:spAutoFit/>
          </a:bodyPr>
          <a:lstStyle/>
          <a:p>
            <a:r>
              <a:rPr lang="es-ES" dirty="0"/>
              <a:t>Estudiar el formato de las directivas </a:t>
            </a:r>
            <a:r>
              <a:rPr lang="es-ES" dirty="0" err="1"/>
              <a:t>LogFormat</a:t>
            </a:r>
            <a:r>
              <a:rPr lang="es-ES" dirty="0"/>
              <a:t>, </a:t>
            </a:r>
            <a:r>
              <a:rPr lang="es-ES" dirty="0" err="1"/>
              <a:t>CustomLog</a:t>
            </a:r>
            <a:r>
              <a:rPr lang="es-ES" dirty="0"/>
              <a:t>, </a:t>
            </a:r>
            <a:r>
              <a:rPr lang="es-ES" dirty="0" err="1"/>
              <a:t>ErrorLog</a:t>
            </a:r>
            <a:r>
              <a:rPr lang="es-ES" dirty="0"/>
              <a:t> y </a:t>
            </a:r>
            <a:r>
              <a:rPr lang="es-ES" dirty="0" err="1"/>
              <a:t>LogLevel</a:t>
            </a:r>
            <a:r>
              <a:rPr lang="es-ES" dirty="0"/>
              <a:t>. Almacenar de forma independiente los archivos de logs del servidor virtual empresa.com configurado en el apartado anterior, y verificar la función de alguna de las opciones de </a:t>
            </a:r>
            <a:r>
              <a:rPr lang="es-ES" dirty="0" err="1"/>
              <a:t>LogFormat</a:t>
            </a:r>
            <a:r>
              <a:rPr lang="es-ES" dirty="0"/>
              <a:t>. </a:t>
            </a:r>
            <a:endParaRPr lang="es-ES" sz="1400" i="1" dirty="0"/>
          </a:p>
        </p:txBody>
      </p:sp>
      <p:sp>
        <p:nvSpPr>
          <p:cNvPr id="3" name="CuadroTexto 2">
            <a:extLst>
              <a:ext uri="{FF2B5EF4-FFF2-40B4-BE49-F238E27FC236}">
                <a16:creationId xmlns:a16="http://schemas.microsoft.com/office/drawing/2014/main" id="{32BCF528-4C31-E504-D566-7487C475F7FD}"/>
              </a:ext>
            </a:extLst>
          </p:cNvPr>
          <p:cNvSpPr txBox="1"/>
          <p:nvPr/>
        </p:nvSpPr>
        <p:spPr>
          <a:xfrm>
            <a:off x="938018" y="2427341"/>
            <a:ext cx="6175796" cy="1077218"/>
          </a:xfrm>
          <a:prstGeom prst="rect">
            <a:avLst/>
          </a:prstGeom>
          <a:noFill/>
        </p:spPr>
        <p:txBody>
          <a:bodyPr wrap="square" rtlCol="0">
            <a:spAutoFit/>
          </a:bodyPr>
          <a:lstStyle/>
          <a:p>
            <a:r>
              <a:rPr lang="es-ES" sz="1600" dirty="0"/>
              <a:t>Almacenamiento de archivos de logs de empresa.com</a:t>
            </a:r>
            <a:endParaRPr lang="es-ES" sz="1600" i="1" dirty="0"/>
          </a:p>
          <a:p>
            <a:pPr marL="285750" indent="-285750">
              <a:buFontTx/>
              <a:buChar char="-"/>
            </a:pPr>
            <a:r>
              <a:rPr lang="es-ES" sz="1600" dirty="0" err="1"/>
              <a:t>ErrorLog</a:t>
            </a:r>
            <a:r>
              <a:rPr lang="es-ES" sz="1600" dirty="0"/>
              <a:t> </a:t>
            </a:r>
            <a:r>
              <a:rPr lang="es-ES" sz="1600" dirty="0">
                <a:sym typeface="Wingdings" panose="05000000000000000000" pitchFamily="2" charset="2"/>
              </a:rPr>
              <a:t> log donde guarda los errores</a:t>
            </a:r>
          </a:p>
          <a:p>
            <a:pPr marL="285750" indent="-285750">
              <a:buFontTx/>
              <a:buChar char="-"/>
            </a:pPr>
            <a:r>
              <a:rPr lang="es-ES" sz="1600" dirty="0" err="1">
                <a:sym typeface="Wingdings" panose="05000000000000000000" pitchFamily="2" charset="2"/>
              </a:rPr>
              <a:t>CustomLog</a:t>
            </a:r>
            <a:r>
              <a:rPr lang="es-ES" sz="1600" dirty="0">
                <a:sym typeface="Wingdings" panose="05000000000000000000" pitchFamily="2" charset="2"/>
              </a:rPr>
              <a:t>  </a:t>
            </a:r>
            <a:r>
              <a:rPr lang="es-ES" sz="1600" b="0" i="0" dirty="0">
                <a:solidFill>
                  <a:srgbClr val="0D0D0D"/>
                </a:solidFill>
                <a:effectLst/>
                <a:latin typeface="Söhne"/>
              </a:rPr>
              <a:t>define el archivo de registro de acceso personalizado para el servidor virtual especificado.</a:t>
            </a:r>
            <a:endParaRPr lang="es-ES" sz="1600" dirty="0"/>
          </a:p>
        </p:txBody>
      </p:sp>
      <p:sp>
        <p:nvSpPr>
          <p:cNvPr id="9" name="CuadroTexto 8">
            <a:extLst>
              <a:ext uri="{FF2B5EF4-FFF2-40B4-BE49-F238E27FC236}">
                <a16:creationId xmlns:a16="http://schemas.microsoft.com/office/drawing/2014/main" id="{7050B8F6-3953-D92A-2544-C37E46EB548F}"/>
              </a:ext>
            </a:extLst>
          </p:cNvPr>
          <p:cNvSpPr txBox="1"/>
          <p:nvPr/>
        </p:nvSpPr>
        <p:spPr>
          <a:xfrm>
            <a:off x="892176" y="6048573"/>
            <a:ext cx="10858500" cy="307777"/>
          </a:xfrm>
          <a:prstGeom prst="rect">
            <a:avLst/>
          </a:prstGeom>
          <a:noFill/>
        </p:spPr>
        <p:txBody>
          <a:bodyPr wrap="square" rtlCol="0">
            <a:spAutoFit/>
          </a:bodyPr>
          <a:lstStyle/>
          <a:p>
            <a:r>
              <a:rPr lang="es-ES" sz="1400" dirty="0"/>
              <a:t>/</a:t>
            </a:r>
            <a:r>
              <a:rPr lang="es-ES" sz="1400" dirty="0" err="1"/>
              <a:t>etc</a:t>
            </a:r>
            <a:r>
              <a:rPr lang="es-ES" sz="1400" dirty="0"/>
              <a:t>/apache2/sites-</a:t>
            </a:r>
            <a:r>
              <a:rPr lang="es-ES" sz="1400" dirty="0" err="1"/>
              <a:t>available</a:t>
            </a:r>
            <a:r>
              <a:rPr lang="es-ES" sz="1400" dirty="0"/>
              <a:t>/</a:t>
            </a:r>
            <a:r>
              <a:rPr lang="es-ES" sz="1400" dirty="0" err="1"/>
              <a:t>miempresa.com.conf</a:t>
            </a:r>
            <a:endParaRPr lang="es-ES" sz="1400" dirty="0"/>
          </a:p>
        </p:txBody>
      </p:sp>
      <p:pic>
        <p:nvPicPr>
          <p:cNvPr id="6" name="Imagen 5">
            <a:extLst>
              <a:ext uri="{FF2B5EF4-FFF2-40B4-BE49-F238E27FC236}">
                <a16:creationId xmlns:a16="http://schemas.microsoft.com/office/drawing/2014/main" id="{0373A077-2F2B-B25C-4DB7-7CEA57A2114E}"/>
              </a:ext>
            </a:extLst>
          </p:cNvPr>
          <p:cNvPicPr>
            <a:picLocks noChangeAspect="1"/>
          </p:cNvPicPr>
          <p:nvPr/>
        </p:nvPicPr>
        <p:blipFill>
          <a:blip r:embed="rId2"/>
          <a:stretch>
            <a:fillRect/>
          </a:stretch>
        </p:blipFill>
        <p:spPr>
          <a:xfrm>
            <a:off x="977901" y="3571644"/>
            <a:ext cx="5957931" cy="2409843"/>
          </a:xfrm>
          <a:prstGeom prst="rect">
            <a:avLst/>
          </a:prstGeom>
        </p:spPr>
      </p:pic>
    </p:spTree>
    <p:extLst>
      <p:ext uri="{BB962C8B-B14F-4D97-AF65-F5344CB8AC3E}">
        <p14:creationId xmlns:p14="http://schemas.microsoft.com/office/powerpoint/2010/main" val="1251543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4. Registro de accesos al servidor (logs)</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29</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923330"/>
          </a:xfrm>
          <a:prstGeom prst="rect">
            <a:avLst/>
          </a:prstGeom>
          <a:noFill/>
        </p:spPr>
        <p:txBody>
          <a:bodyPr wrap="square" rtlCol="0">
            <a:spAutoFit/>
          </a:bodyPr>
          <a:lstStyle/>
          <a:p>
            <a:r>
              <a:rPr lang="es-ES" dirty="0"/>
              <a:t>Estudiar el formato de las directivas </a:t>
            </a:r>
            <a:r>
              <a:rPr lang="es-ES" dirty="0" err="1"/>
              <a:t>LogFormat</a:t>
            </a:r>
            <a:r>
              <a:rPr lang="es-ES" dirty="0"/>
              <a:t>, </a:t>
            </a:r>
            <a:r>
              <a:rPr lang="es-ES" dirty="0" err="1"/>
              <a:t>CustomLog</a:t>
            </a:r>
            <a:r>
              <a:rPr lang="es-ES" dirty="0"/>
              <a:t>, </a:t>
            </a:r>
            <a:r>
              <a:rPr lang="es-ES" dirty="0" err="1"/>
              <a:t>ErrorLog</a:t>
            </a:r>
            <a:r>
              <a:rPr lang="es-ES" dirty="0"/>
              <a:t> y </a:t>
            </a:r>
            <a:r>
              <a:rPr lang="es-ES" dirty="0" err="1"/>
              <a:t>LogLevel</a:t>
            </a:r>
            <a:r>
              <a:rPr lang="es-ES" dirty="0"/>
              <a:t>. Almacenar de forma independiente los archivos de logs del servidor virtual empresa.com configurado en el apartado anterior, y verificar la función de alguna de las opciones de </a:t>
            </a:r>
            <a:r>
              <a:rPr lang="es-ES" dirty="0" err="1"/>
              <a:t>LogFormat</a:t>
            </a:r>
            <a:r>
              <a:rPr lang="es-ES" dirty="0"/>
              <a:t>. </a:t>
            </a:r>
            <a:endParaRPr lang="es-ES" sz="1400" i="1" dirty="0"/>
          </a:p>
        </p:txBody>
      </p:sp>
      <p:sp>
        <p:nvSpPr>
          <p:cNvPr id="3" name="CuadroTexto 2">
            <a:extLst>
              <a:ext uri="{FF2B5EF4-FFF2-40B4-BE49-F238E27FC236}">
                <a16:creationId xmlns:a16="http://schemas.microsoft.com/office/drawing/2014/main" id="{32BCF528-4C31-E504-D566-7487C475F7FD}"/>
              </a:ext>
            </a:extLst>
          </p:cNvPr>
          <p:cNvSpPr txBox="1"/>
          <p:nvPr/>
        </p:nvSpPr>
        <p:spPr>
          <a:xfrm>
            <a:off x="938017" y="2427341"/>
            <a:ext cx="7030325" cy="338554"/>
          </a:xfrm>
          <a:prstGeom prst="rect">
            <a:avLst/>
          </a:prstGeom>
          <a:noFill/>
        </p:spPr>
        <p:txBody>
          <a:bodyPr wrap="square" rtlCol="0">
            <a:spAutoFit/>
          </a:bodyPr>
          <a:lstStyle/>
          <a:p>
            <a:r>
              <a:rPr lang="es-ES" sz="1600" dirty="0"/>
              <a:t>Almacenamiento de archivos de logs de empresa.com </a:t>
            </a:r>
            <a:r>
              <a:rPr lang="es-ES" sz="1600" dirty="0">
                <a:sym typeface="Wingdings" panose="05000000000000000000" pitchFamily="2" charset="2"/>
              </a:rPr>
              <a:t> COMPROBACIÓN</a:t>
            </a:r>
            <a:endParaRPr lang="es-ES" sz="1600" i="1" dirty="0"/>
          </a:p>
        </p:txBody>
      </p:sp>
      <p:sp>
        <p:nvSpPr>
          <p:cNvPr id="9" name="CuadroTexto 8">
            <a:extLst>
              <a:ext uri="{FF2B5EF4-FFF2-40B4-BE49-F238E27FC236}">
                <a16:creationId xmlns:a16="http://schemas.microsoft.com/office/drawing/2014/main" id="{7050B8F6-3953-D92A-2544-C37E46EB548F}"/>
              </a:ext>
            </a:extLst>
          </p:cNvPr>
          <p:cNvSpPr txBox="1"/>
          <p:nvPr/>
        </p:nvSpPr>
        <p:spPr>
          <a:xfrm>
            <a:off x="938017" y="2915165"/>
            <a:ext cx="10858500" cy="307777"/>
          </a:xfrm>
          <a:prstGeom prst="rect">
            <a:avLst/>
          </a:prstGeom>
          <a:noFill/>
        </p:spPr>
        <p:txBody>
          <a:bodyPr wrap="square" rtlCol="0">
            <a:spAutoFit/>
          </a:bodyPr>
          <a:lstStyle/>
          <a:p>
            <a:pPr marL="342900" indent="-342900">
              <a:buAutoNum type="arabicParenR"/>
            </a:pPr>
            <a:r>
              <a:rPr lang="es-ES" sz="1400" dirty="0"/>
              <a:t>Definir un formato de registro personalizado en el archivo de configuración de miempresa.com</a:t>
            </a:r>
          </a:p>
        </p:txBody>
      </p:sp>
      <p:pic>
        <p:nvPicPr>
          <p:cNvPr id="16" name="Imagen 15">
            <a:extLst>
              <a:ext uri="{FF2B5EF4-FFF2-40B4-BE49-F238E27FC236}">
                <a16:creationId xmlns:a16="http://schemas.microsoft.com/office/drawing/2014/main" id="{56854250-786F-739B-1BBB-37325C9A67C2}"/>
              </a:ext>
            </a:extLst>
          </p:cNvPr>
          <p:cNvPicPr>
            <a:picLocks noChangeAspect="1"/>
          </p:cNvPicPr>
          <p:nvPr/>
        </p:nvPicPr>
        <p:blipFill>
          <a:blip r:embed="rId2"/>
          <a:stretch>
            <a:fillRect/>
          </a:stretch>
        </p:blipFill>
        <p:spPr>
          <a:xfrm>
            <a:off x="1047039" y="3372212"/>
            <a:ext cx="8334436" cy="385765"/>
          </a:xfrm>
          <a:prstGeom prst="rect">
            <a:avLst/>
          </a:prstGeom>
        </p:spPr>
      </p:pic>
      <p:sp>
        <p:nvSpPr>
          <p:cNvPr id="17" name="CuadroTexto 16">
            <a:extLst>
              <a:ext uri="{FF2B5EF4-FFF2-40B4-BE49-F238E27FC236}">
                <a16:creationId xmlns:a16="http://schemas.microsoft.com/office/drawing/2014/main" id="{69F6217A-83FA-7535-B5A5-7C944F5A58FA}"/>
              </a:ext>
            </a:extLst>
          </p:cNvPr>
          <p:cNvSpPr txBox="1"/>
          <p:nvPr/>
        </p:nvSpPr>
        <p:spPr>
          <a:xfrm>
            <a:off x="1047039" y="3907247"/>
            <a:ext cx="9004773" cy="2031325"/>
          </a:xfrm>
          <a:prstGeom prst="rect">
            <a:avLst/>
          </a:prstGeom>
          <a:noFill/>
        </p:spPr>
        <p:txBody>
          <a:bodyPr wrap="none" rtlCol="0">
            <a:spAutoFit/>
          </a:bodyPr>
          <a:lstStyle/>
          <a:p>
            <a:r>
              <a:rPr lang="es-ES" sz="1400" dirty="0"/>
              <a:t>- `%h`: La dirección IP del cliente que hizo la solicitud.</a:t>
            </a:r>
          </a:p>
          <a:p>
            <a:r>
              <a:rPr lang="es-ES" sz="1400" dirty="0"/>
              <a:t>- `%l`: El identificador remoto del cliente, que generalmente es un guion (`-`) para indicar que no está disponible.</a:t>
            </a:r>
          </a:p>
          <a:p>
            <a:r>
              <a:rPr lang="es-ES" sz="1400" dirty="0"/>
              <a:t>- `%u`: El usuario remoto, si está disponible.</a:t>
            </a:r>
          </a:p>
          <a:p>
            <a:r>
              <a:rPr lang="es-ES" sz="1400" dirty="0"/>
              <a:t>- `%t`: La marca de tiempo de la solicitud.</a:t>
            </a:r>
          </a:p>
          <a:p>
            <a:r>
              <a:rPr lang="es-ES" sz="1400" dirty="0"/>
              <a:t>- `\"%r\"`: La línea de solicitud (método, URL y versión de HTTP) entre comillas dobles.</a:t>
            </a:r>
          </a:p>
          <a:p>
            <a:r>
              <a:rPr lang="es-ES" sz="1400" dirty="0"/>
              <a:t>- `%&gt;s`: El código de estado de la respuesta HTTP.</a:t>
            </a:r>
          </a:p>
          <a:p>
            <a:r>
              <a:rPr lang="es-ES" sz="1400" dirty="0"/>
              <a:t>- `%b`: El tamaño de la respuesta en bytes, excluyendo los encabezados.</a:t>
            </a:r>
          </a:p>
          <a:p>
            <a:r>
              <a:rPr lang="es-ES" sz="1400" dirty="0"/>
              <a:t>- `\"%{</a:t>
            </a:r>
            <a:r>
              <a:rPr lang="es-ES" sz="1400" dirty="0" err="1"/>
              <a:t>Referer</a:t>
            </a:r>
            <a:r>
              <a:rPr lang="es-ES" sz="1400" dirty="0"/>
              <a:t>}i\"`: El referente HTTP entre comillas dobles.</a:t>
            </a:r>
          </a:p>
          <a:p>
            <a:r>
              <a:rPr lang="es-ES" sz="1400" dirty="0"/>
              <a:t>- `\"%{</a:t>
            </a:r>
            <a:r>
              <a:rPr lang="es-ES" sz="1400" dirty="0" err="1"/>
              <a:t>User-Agent</a:t>
            </a:r>
            <a:r>
              <a:rPr lang="es-ES" sz="1400" dirty="0"/>
              <a:t>}i\"`: El agente de usuario (navegador web) entre comillas dobles.</a:t>
            </a:r>
          </a:p>
        </p:txBody>
      </p:sp>
    </p:spTree>
    <p:extLst>
      <p:ext uri="{BB962C8B-B14F-4D97-AF65-F5344CB8AC3E}">
        <p14:creationId xmlns:p14="http://schemas.microsoft.com/office/powerpoint/2010/main" val="342582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lstStyle/>
          <a:p>
            <a:r>
              <a:rPr lang="es-ES" dirty="0"/>
              <a:t>1. Instalar el servidor Apache en una distribución Ubuntu Server 22. </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3</a:t>
            </a:fld>
            <a:endParaRPr lang="es-ES" noProof="0"/>
          </a:p>
        </p:txBody>
      </p:sp>
      <p:pic>
        <p:nvPicPr>
          <p:cNvPr id="15" name="Imagen 14">
            <a:extLst>
              <a:ext uri="{FF2B5EF4-FFF2-40B4-BE49-F238E27FC236}">
                <a16:creationId xmlns:a16="http://schemas.microsoft.com/office/drawing/2014/main" id="{B2A9A139-5354-CEB6-8D81-73FEDB0EC925}"/>
              </a:ext>
            </a:extLst>
          </p:cNvPr>
          <p:cNvPicPr>
            <a:picLocks noChangeAspect="1"/>
          </p:cNvPicPr>
          <p:nvPr/>
        </p:nvPicPr>
        <p:blipFill>
          <a:blip r:embed="rId2"/>
          <a:stretch>
            <a:fillRect/>
          </a:stretch>
        </p:blipFill>
        <p:spPr>
          <a:xfrm>
            <a:off x="691741" y="1977248"/>
            <a:ext cx="5779317" cy="1424079"/>
          </a:xfrm>
          <a:prstGeom prst="rect">
            <a:avLst/>
          </a:prstGeom>
        </p:spPr>
      </p:pic>
      <p:pic>
        <p:nvPicPr>
          <p:cNvPr id="17" name="Imagen 16">
            <a:extLst>
              <a:ext uri="{FF2B5EF4-FFF2-40B4-BE49-F238E27FC236}">
                <a16:creationId xmlns:a16="http://schemas.microsoft.com/office/drawing/2014/main" id="{474BDACD-8140-4372-0327-8C5C2B2C082D}"/>
              </a:ext>
            </a:extLst>
          </p:cNvPr>
          <p:cNvPicPr>
            <a:picLocks noChangeAspect="1"/>
          </p:cNvPicPr>
          <p:nvPr/>
        </p:nvPicPr>
        <p:blipFill>
          <a:blip r:embed="rId3"/>
          <a:stretch>
            <a:fillRect/>
          </a:stretch>
        </p:blipFill>
        <p:spPr>
          <a:xfrm>
            <a:off x="615043" y="3637542"/>
            <a:ext cx="6999514" cy="2562824"/>
          </a:xfrm>
          <a:prstGeom prst="rect">
            <a:avLst/>
          </a:prstGeom>
        </p:spPr>
      </p:pic>
      <p:sp>
        <p:nvSpPr>
          <p:cNvPr id="18" name="CuadroTexto 17">
            <a:extLst>
              <a:ext uri="{FF2B5EF4-FFF2-40B4-BE49-F238E27FC236}">
                <a16:creationId xmlns:a16="http://schemas.microsoft.com/office/drawing/2014/main" id="{E79F3359-96CF-BD98-B95A-64436D1ED9D6}"/>
              </a:ext>
            </a:extLst>
          </p:cNvPr>
          <p:cNvSpPr txBox="1"/>
          <p:nvPr/>
        </p:nvSpPr>
        <p:spPr>
          <a:xfrm>
            <a:off x="7733705" y="4004394"/>
            <a:ext cx="4591613" cy="1200329"/>
          </a:xfrm>
          <a:prstGeom prst="rect">
            <a:avLst/>
          </a:prstGeom>
          <a:noFill/>
        </p:spPr>
        <p:txBody>
          <a:bodyPr wrap="square" rtlCol="0">
            <a:spAutoFit/>
          </a:bodyPr>
          <a:lstStyle/>
          <a:p>
            <a:r>
              <a:rPr lang="es-ES" dirty="0"/>
              <a:t>Verificamos el funcionamiento de Apache buscando la dirección IP de nuestra máquina, apareciendo así la página de bienvenida de Apache</a:t>
            </a:r>
          </a:p>
        </p:txBody>
      </p:sp>
      <p:sp>
        <p:nvSpPr>
          <p:cNvPr id="19" name="CuadroTexto 18">
            <a:extLst>
              <a:ext uri="{FF2B5EF4-FFF2-40B4-BE49-F238E27FC236}">
                <a16:creationId xmlns:a16="http://schemas.microsoft.com/office/drawing/2014/main" id="{112794C7-83DC-DF00-02F0-8FEC2A0CEF5D}"/>
              </a:ext>
            </a:extLst>
          </p:cNvPr>
          <p:cNvSpPr txBox="1"/>
          <p:nvPr/>
        </p:nvSpPr>
        <p:spPr>
          <a:xfrm>
            <a:off x="6968437" y="2575770"/>
            <a:ext cx="1597040" cy="369332"/>
          </a:xfrm>
          <a:prstGeom prst="rect">
            <a:avLst/>
          </a:prstGeom>
          <a:noFill/>
        </p:spPr>
        <p:txBody>
          <a:bodyPr wrap="none" rtlCol="0">
            <a:spAutoFit/>
          </a:bodyPr>
          <a:lstStyle/>
          <a:p>
            <a:r>
              <a:rPr lang="es-ES" dirty="0"/>
              <a:t>En VM Ubuntu</a:t>
            </a:r>
          </a:p>
        </p:txBody>
      </p:sp>
    </p:spTree>
    <p:extLst>
      <p:ext uri="{BB962C8B-B14F-4D97-AF65-F5344CB8AC3E}">
        <p14:creationId xmlns:p14="http://schemas.microsoft.com/office/powerpoint/2010/main" val="2020641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30</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923330"/>
          </a:xfrm>
          <a:prstGeom prst="rect">
            <a:avLst/>
          </a:prstGeom>
          <a:noFill/>
        </p:spPr>
        <p:txBody>
          <a:bodyPr wrap="square" rtlCol="0">
            <a:spAutoFit/>
          </a:bodyPr>
          <a:lstStyle/>
          <a:p>
            <a:r>
              <a:rPr lang="es-ES" dirty="0"/>
              <a:t>Estudiar el formato de las directivas </a:t>
            </a:r>
            <a:r>
              <a:rPr lang="es-ES" dirty="0" err="1"/>
              <a:t>LogFormat</a:t>
            </a:r>
            <a:r>
              <a:rPr lang="es-ES" dirty="0"/>
              <a:t>, </a:t>
            </a:r>
            <a:r>
              <a:rPr lang="es-ES" dirty="0" err="1"/>
              <a:t>CustomLog</a:t>
            </a:r>
            <a:r>
              <a:rPr lang="es-ES" dirty="0"/>
              <a:t>, </a:t>
            </a:r>
            <a:r>
              <a:rPr lang="es-ES" dirty="0" err="1"/>
              <a:t>ErrorLog</a:t>
            </a:r>
            <a:r>
              <a:rPr lang="es-ES" dirty="0"/>
              <a:t> y </a:t>
            </a:r>
            <a:r>
              <a:rPr lang="es-ES" dirty="0" err="1"/>
              <a:t>LogLevel</a:t>
            </a:r>
            <a:r>
              <a:rPr lang="es-ES" dirty="0"/>
              <a:t>. Almacenar de forma independiente los archivos de logs del servidor virtual empresa.com configurado en el apartado anterior, y verificar la función de alguna de las opciones de </a:t>
            </a:r>
            <a:r>
              <a:rPr lang="es-ES" dirty="0" err="1"/>
              <a:t>LogFormat</a:t>
            </a:r>
            <a:r>
              <a:rPr lang="es-ES" dirty="0"/>
              <a:t>. </a:t>
            </a:r>
            <a:endParaRPr lang="es-ES" sz="1400" i="1" dirty="0"/>
          </a:p>
        </p:txBody>
      </p:sp>
      <p:sp>
        <p:nvSpPr>
          <p:cNvPr id="3" name="CuadroTexto 2">
            <a:extLst>
              <a:ext uri="{FF2B5EF4-FFF2-40B4-BE49-F238E27FC236}">
                <a16:creationId xmlns:a16="http://schemas.microsoft.com/office/drawing/2014/main" id="{32BCF528-4C31-E504-D566-7487C475F7FD}"/>
              </a:ext>
            </a:extLst>
          </p:cNvPr>
          <p:cNvSpPr txBox="1"/>
          <p:nvPr/>
        </p:nvSpPr>
        <p:spPr>
          <a:xfrm>
            <a:off x="938017" y="2427341"/>
            <a:ext cx="7030325" cy="338554"/>
          </a:xfrm>
          <a:prstGeom prst="rect">
            <a:avLst/>
          </a:prstGeom>
          <a:noFill/>
        </p:spPr>
        <p:txBody>
          <a:bodyPr wrap="square" rtlCol="0">
            <a:spAutoFit/>
          </a:bodyPr>
          <a:lstStyle/>
          <a:p>
            <a:r>
              <a:rPr lang="es-ES" sz="1600" dirty="0"/>
              <a:t>Almacenamiento de archivos de logs de empresa.com </a:t>
            </a:r>
            <a:r>
              <a:rPr lang="es-ES" sz="1600" dirty="0">
                <a:sym typeface="Wingdings" panose="05000000000000000000" pitchFamily="2" charset="2"/>
              </a:rPr>
              <a:t> COMPROBACIÓN</a:t>
            </a:r>
            <a:endParaRPr lang="es-ES" sz="1600" i="1" dirty="0"/>
          </a:p>
        </p:txBody>
      </p:sp>
      <p:sp>
        <p:nvSpPr>
          <p:cNvPr id="9" name="CuadroTexto 8">
            <a:extLst>
              <a:ext uri="{FF2B5EF4-FFF2-40B4-BE49-F238E27FC236}">
                <a16:creationId xmlns:a16="http://schemas.microsoft.com/office/drawing/2014/main" id="{7050B8F6-3953-D92A-2544-C37E46EB548F}"/>
              </a:ext>
            </a:extLst>
          </p:cNvPr>
          <p:cNvSpPr txBox="1"/>
          <p:nvPr/>
        </p:nvSpPr>
        <p:spPr>
          <a:xfrm>
            <a:off x="938017" y="2915165"/>
            <a:ext cx="10858500" cy="1815882"/>
          </a:xfrm>
          <a:prstGeom prst="rect">
            <a:avLst/>
          </a:prstGeom>
          <a:noFill/>
        </p:spPr>
        <p:txBody>
          <a:bodyPr wrap="square" rtlCol="0">
            <a:spAutoFit/>
          </a:bodyPr>
          <a:lstStyle/>
          <a:p>
            <a:pPr marL="342900" indent="-342900">
              <a:buAutoNum type="arabicParenR" startAt="2"/>
            </a:pPr>
            <a:r>
              <a:rPr lang="es-ES" sz="1400" dirty="0"/>
              <a:t>Añadimos la directiva </a:t>
            </a:r>
            <a:r>
              <a:rPr lang="es-ES" sz="1400" dirty="0" err="1"/>
              <a:t>CustomLog</a:t>
            </a:r>
            <a:r>
              <a:rPr lang="es-ES" sz="1400" dirty="0"/>
              <a:t> </a:t>
            </a:r>
            <a:r>
              <a:rPr lang="es-ES" sz="1400" dirty="0">
                <a:sym typeface="Wingdings" panose="05000000000000000000" pitchFamily="2" charset="2"/>
              </a:rPr>
              <a:t> </a:t>
            </a:r>
            <a:r>
              <a:rPr kumimoji="0" lang="es-ES" altLang="es-ES" sz="1400" b="0" i="0" u="none" strike="noStrike" cap="none" normalizeH="0" baseline="0" dirty="0">
                <a:ln>
                  <a:noFill/>
                </a:ln>
                <a:solidFill>
                  <a:srgbClr val="0D0D0D"/>
                </a:solidFill>
                <a:effectLst/>
              </a:rPr>
              <a:t>especificar el archivo de registro y el formato personalizado que se utilizará para registrar los eventos de acceso para el servidor virtual asociado a </a:t>
            </a:r>
            <a:r>
              <a:rPr kumimoji="0" lang="es-ES" altLang="es-ES" sz="1400" i="0" u="none" strike="noStrike" cap="none" normalizeH="0" baseline="0" dirty="0">
                <a:ln>
                  <a:noFill/>
                </a:ln>
                <a:solidFill>
                  <a:srgbClr val="0D0D0D"/>
                </a:solidFill>
                <a:effectLst/>
              </a:rPr>
              <a:t>miempresa.com</a:t>
            </a:r>
            <a:r>
              <a:rPr kumimoji="0" lang="es-ES" altLang="es-ES" sz="600" i="0" u="none" strike="noStrike" cap="none" normalizeH="0" baseline="0" dirty="0">
                <a:ln>
                  <a:noFill/>
                </a:ln>
                <a:solidFill>
                  <a:schemeClr val="tx1"/>
                </a:solidFill>
                <a:effectLst/>
              </a:rPr>
              <a:t> </a:t>
            </a:r>
          </a:p>
          <a:p>
            <a:pPr marL="457200" indent="-457200">
              <a:buAutoNum type="arabicParenR" startAt="2"/>
            </a:pPr>
            <a:endParaRPr lang="es-ES" altLang="es-ES" sz="600" dirty="0"/>
          </a:p>
          <a:p>
            <a:pPr marL="457200" indent="-457200">
              <a:buAutoNum type="arabicParenR" startAt="2"/>
            </a:pPr>
            <a:endParaRPr kumimoji="0" lang="es-ES" altLang="es-ES" sz="600" i="0" u="none" strike="noStrike" cap="none" normalizeH="0" baseline="0" dirty="0">
              <a:ln>
                <a:noFill/>
              </a:ln>
              <a:solidFill>
                <a:schemeClr val="tx1"/>
              </a:solidFill>
              <a:effectLst/>
            </a:endParaRPr>
          </a:p>
          <a:p>
            <a:pPr marL="457200" indent="-457200">
              <a:buAutoNum type="arabicParenR" startAt="2"/>
            </a:pPr>
            <a:endParaRPr lang="es-ES" altLang="es-ES" sz="600" dirty="0"/>
          </a:p>
          <a:p>
            <a:pPr marL="457200" indent="-457200">
              <a:buAutoNum type="arabicParenR" startAt="2"/>
            </a:pPr>
            <a:endParaRPr kumimoji="0" lang="es-ES" altLang="es-ES" sz="600" i="0" u="none" strike="noStrike" cap="none" normalizeH="0" baseline="0" dirty="0">
              <a:ln>
                <a:noFill/>
              </a:ln>
              <a:solidFill>
                <a:schemeClr val="tx1"/>
              </a:solidFill>
              <a:effectLst/>
            </a:endParaRPr>
          </a:p>
          <a:p>
            <a:pPr marL="457200" indent="-457200">
              <a:buAutoNum type="arabicParenR" startAt="2"/>
            </a:pPr>
            <a:endParaRPr lang="es-ES" altLang="es-ES" sz="600" dirty="0"/>
          </a:p>
          <a:p>
            <a:pPr marL="457200" indent="-457200">
              <a:buAutoNum type="arabicParenR" startAt="2"/>
            </a:pPr>
            <a:endParaRPr kumimoji="0" lang="es-ES" altLang="es-ES" sz="600" i="0" u="none" strike="noStrike" cap="none" normalizeH="0" baseline="0" dirty="0">
              <a:ln>
                <a:noFill/>
              </a:ln>
              <a:solidFill>
                <a:schemeClr val="tx1"/>
              </a:solidFill>
              <a:effectLst/>
            </a:endParaRPr>
          </a:p>
          <a:p>
            <a:pPr marL="457200" indent="-457200">
              <a:buAutoNum type="arabicParenR" startAt="2"/>
            </a:pPr>
            <a:endParaRPr lang="es-ES" altLang="es-ES" sz="600" dirty="0"/>
          </a:p>
          <a:p>
            <a:pPr marL="457200" indent="-457200">
              <a:buAutoNum type="arabicParenR" startAt="2"/>
            </a:pPr>
            <a:r>
              <a:rPr lang="es-ES" altLang="es-ES" sz="1400" dirty="0"/>
              <a:t>Buscar</a:t>
            </a:r>
            <a:r>
              <a:rPr lang="es-ES" altLang="es-ES" sz="1200" dirty="0"/>
              <a:t> </a:t>
            </a:r>
            <a:r>
              <a:rPr lang="es-ES" altLang="es-ES" sz="1400" dirty="0"/>
              <a:t>miempresa.com o 192.168.119.200 desde otro navegador y comprobar que /</a:t>
            </a:r>
            <a:r>
              <a:rPr lang="es-ES" altLang="es-ES" sz="1400" dirty="0" err="1"/>
              <a:t>var</a:t>
            </a:r>
            <a:r>
              <a:rPr lang="es-ES" altLang="es-ES" sz="1400" dirty="0"/>
              <a:t>/log/apache2/miempresa.com_Access.log lo registra</a:t>
            </a:r>
            <a:endParaRPr kumimoji="0" lang="es-ES" altLang="es-ES" sz="1400" i="0" u="none" strike="noStrike" cap="none" normalizeH="0" baseline="0" dirty="0">
              <a:ln>
                <a:noFill/>
              </a:ln>
              <a:solidFill>
                <a:schemeClr val="tx1"/>
              </a:solidFill>
              <a:effectLst/>
            </a:endParaRPr>
          </a:p>
          <a:p>
            <a:endParaRPr lang="es-ES" sz="1400" dirty="0"/>
          </a:p>
        </p:txBody>
      </p:sp>
      <p:pic>
        <p:nvPicPr>
          <p:cNvPr id="6" name="Imagen 5">
            <a:extLst>
              <a:ext uri="{FF2B5EF4-FFF2-40B4-BE49-F238E27FC236}">
                <a16:creationId xmlns:a16="http://schemas.microsoft.com/office/drawing/2014/main" id="{4D80721D-745F-2459-2D2E-82513A283AEA}"/>
              </a:ext>
            </a:extLst>
          </p:cNvPr>
          <p:cNvPicPr>
            <a:picLocks noChangeAspect="1"/>
          </p:cNvPicPr>
          <p:nvPr/>
        </p:nvPicPr>
        <p:blipFill>
          <a:blip r:embed="rId2"/>
          <a:stretch>
            <a:fillRect/>
          </a:stretch>
        </p:blipFill>
        <p:spPr>
          <a:xfrm>
            <a:off x="1395917" y="3442449"/>
            <a:ext cx="6024607" cy="361953"/>
          </a:xfrm>
          <a:prstGeom prst="rect">
            <a:avLst/>
          </a:prstGeom>
        </p:spPr>
      </p:pic>
      <p:pic>
        <p:nvPicPr>
          <p:cNvPr id="10" name="Imagen 9">
            <a:extLst>
              <a:ext uri="{FF2B5EF4-FFF2-40B4-BE49-F238E27FC236}">
                <a16:creationId xmlns:a16="http://schemas.microsoft.com/office/drawing/2014/main" id="{3074CAA3-AAB8-A8EB-9ADB-DB0D414E07D5}"/>
              </a:ext>
            </a:extLst>
          </p:cNvPr>
          <p:cNvPicPr>
            <a:picLocks noChangeAspect="1"/>
          </p:cNvPicPr>
          <p:nvPr/>
        </p:nvPicPr>
        <p:blipFill rotWithShape="1">
          <a:blip r:embed="rId3"/>
          <a:srcRect t="48333"/>
          <a:stretch/>
        </p:blipFill>
        <p:spPr>
          <a:xfrm>
            <a:off x="1395917" y="4475509"/>
            <a:ext cx="6714441" cy="1679171"/>
          </a:xfrm>
          <a:prstGeom prst="rect">
            <a:avLst/>
          </a:prstGeom>
        </p:spPr>
      </p:pic>
      <p:sp>
        <p:nvSpPr>
          <p:cNvPr id="14" name="CuadroTexto 13">
            <a:extLst>
              <a:ext uri="{FF2B5EF4-FFF2-40B4-BE49-F238E27FC236}">
                <a16:creationId xmlns:a16="http://schemas.microsoft.com/office/drawing/2014/main" id="{54EA2BBC-5971-F707-325E-D9A9523324AB}"/>
              </a:ext>
            </a:extLst>
          </p:cNvPr>
          <p:cNvSpPr txBox="1"/>
          <p:nvPr/>
        </p:nvSpPr>
        <p:spPr>
          <a:xfrm>
            <a:off x="1306286" y="6117016"/>
            <a:ext cx="3587534" cy="276999"/>
          </a:xfrm>
          <a:prstGeom prst="rect">
            <a:avLst/>
          </a:prstGeom>
          <a:noFill/>
        </p:spPr>
        <p:txBody>
          <a:bodyPr wrap="square" rtlCol="0">
            <a:spAutoFit/>
          </a:bodyPr>
          <a:lstStyle/>
          <a:p>
            <a:r>
              <a:rPr lang="es-ES" sz="1200" dirty="0"/>
              <a:t> </a:t>
            </a:r>
            <a:r>
              <a:rPr lang="es-ES" sz="1200" dirty="0" err="1"/>
              <a:t>vim</a:t>
            </a:r>
            <a:r>
              <a:rPr lang="es-ES" sz="1200" dirty="0"/>
              <a:t> /</a:t>
            </a:r>
            <a:r>
              <a:rPr lang="es-ES" sz="1200" dirty="0" err="1"/>
              <a:t>var</a:t>
            </a:r>
            <a:r>
              <a:rPr lang="es-ES" sz="1200" dirty="0"/>
              <a:t>/log/apache2/miempresa.com_access.log</a:t>
            </a:r>
            <a:endParaRPr lang="es-ES" sz="1200" i="1" dirty="0"/>
          </a:p>
        </p:txBody>
      </p:sp>
      <p:pic>
        <p:nvPicPr>
          <p:cNvPr id="7" name="Imagen 6">
            <a:extLst>
              <a:ext uri="{FF2B5EF4-FFF2-40B4-BE49-F238E27FC236}">
                <a16:creationId xmlns:a16="http://schemas.microsoft.com/office/drawing/2014/main" id="{3269DBAA-77F3-A542-629B-98785472A7B1}"/>
              </a:ext>
            </a:extLst>
          </p:cNvPr>
          <p:cNvPicPr>
            <a:picLocks noChangeAspect="1"/>
          </p:cNvPicPr>
          <p:nvPr/>
        </p:nvPicPr>
        <p:blipFill>
          <a:blip r:embed="rId4"/>
          <a:stretch>
            <a:fillRect/>
          </a:stretch>
        </p:blipFill>
        <p:spPr>
          <a:xfrm>
            <a:off x="8821673" y="4389253"/>
            <a:ext cx="2321054" cy="1765427"/>
          </a:xfrm>
          <a:prstGeom prst="rect">
            <a:avLst/>
          </a:prstGeom>
        </p:spPr>
      </p:pic>
      <p:sp>
        <p:nvSpPr>
          <p:cNvPr id="16" name="Título 1">
            <a:extLst>
              <a:ext uri="{FF2B5EF4-FFF2-40B4-BE49-F238E27FC236}">
                <a16:creationId xmlns:a16="http://schemas.microsoft.com/office/drawing/2014/main" id="{8DDF858F-A732-AECA-8AD5-9267C4759F95}"/>
              </a:ext>
            </a:extLst>
          </p:cNvPr>
          <p:cNvSpPr txBox="1">
            <a:spLocks/>
          </p:cNvSpPr>
          <p:nvPr/>
        </p:nvSpPr>
        <p:spPr>
          <a:xfrm>
            <a:off x="1950470" y="366635"/>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a:t>4. Registro de accesos al servidor (logs) </a:t>
            </a:r>
          </a:p>
        </p:txBody>
      </p:sp>
    </p:spTree>
    <p:extLst>
      <p:ext uri="{BB962C8B-B14F-4D97-AF65-F5344CB8AC3E}">
        <p14:creationId xmlns:p14="http://schemas.microsoft.com/office/powerpoint/2010/main" val="398136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5. Acceso restringido por contraseña</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31</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923330"/>
          </a:xfrm>
          <a:prstGeom prst="rect">
            <a:avLst/>
          </a:prstGeom>
          <a:noFill/>
        </p:spPr>
        <p:txBody>
          <a:bodyPr wrap="square" rtlCol="0">
            <a:spAutoFit/>
          </a:bodyPr>
          <a:lstStyle/>
          <a:p>
            <a:r>
              <a:rPr lang="es-ES" dirty="0"/>
              <a:t>Proteger el directorio </a:t>
            </a:r>
            <a:r>
              <a:rPr lang="es-ES" i="1" dirty="0"/>
              <a:t>seguro</a:t>
            </a:r>
            <a:r>
              <a:rPr lang="es-ES" dirty="0"/>
              <a:t> que colgará de la raíz del servidor principal (En mi caso, server1). Esté directorio contendrá una página index.html con un mensaje de bienvenida, y será necesario validarse con el usuario alumno, contraseña </a:t>
            </a:r>
            <a:r>
              <a:rPr lang="es-ES" dirty="0" err="1"/>
              <a:t>passceu</a:t>
            </a:r>
            <a:r>
              <a:rPr lang="es-ES" dirty="0"/>
              <a:t>.</a:t>
            </a:r>
            <a:endParaRPr lang="es-ES" sz="1400" i="1" dirty="0"/>
          </a:p>
        </p:txBody>
      </p:sp>
      <p:sp>
        <p:nvSpPr>
          <p:cNvPr id="18" name="CuadroTexto 17">
            <a:extLst>
              <a:ext uri="{FF2B5EF4-FFF2-40B4-BE49-F238E27FC236}">
                <a16:creationId xmlns:a16="http://schemas.microsoft.com/office/drawing/2014/main" id="{888FD2F0-5E11-807F-B998-0D401C1EBF31}"/>
              </a:ext>
            </a:extLst>
          </p:cNvPr>
          <p:cNvSpPr txBox="1"/>
          <p:nvPr/>
        </p:nvSpPr>
        <p:spPr>
          <a:xfrm>
            <a:off x="912586" y="2422534"/>
            <a:ext cx="10858500" cy="369332"/>
          </a:xfrm>
          <a:prstGeom prst="rect">
            <a:avLst/>
          </a:prstGeom>
          <a:noFill/>
        </p:spPr>
        <p:txBody>
          <a:bodyPr wrap="square" rtlCol="0">
            <a:spAutoFit/>
          </a:bodyPr>
          <a:lstStyle/>
          <a:p>
            <a:pPr marL="342900" indent="-342900">
              <a:buAutoNum type="arabicParenR"/>
            </a:pPr>
            <a:r>
              <a:rPr lang="es-ES" sz="1800" dirty="0"/>
              <a:t>Crear archivo .</a:t>
            </a:r>
            <a:r>
              <a:rPr lang="es-ES" sz="1800" dirty="0" err="1"/>
              <a:t>htpasswd</a:t>
            </a:r>
            <a:endParaRPr lang="es-ES" sz="1800" dirty="0"/>
          </a:p>
        </p:txBody>
      </p:sp>
      <p:sp>
        <p:nvSpPr>
          <p:cNvPr id="22" name="CuadroTexto 21">
            <a:extLst>
              <a:ext uri="{FF2B5EF4-FFF2-40B4-BE49-F238E27FC236}">
                <a16:creationId xmlns:a16="http://schemas.microsoft.com/office/drawing/2014/main" id="{66B893FA-6ECE-13B2-BD47-8712230B5666}"/>
              </a:ext>
            </a:extLst>
          </p:cNvPr>
          <p:cNvSpPr txBox="1"/>
          <p:nvPr/>
        </p:nvSpPr>
        <p:spPr>
          <a:xfrm>
            <a:off x="1146629" y="2900942"/>
            <a:ext cx="10858500" cy="1200329"/>
          </a:xfrm>
          <a:prstGeom prst="rect">
            <a:avLst/>
          </a:prstGeom>
          <a:noFill/>
        </p:spPr>
        <p:txBody>
          <a:bodyPr wrap="square" rtlCol="0">
            <a:spAutoFit/>
          </a:bodyPr>
          <a:lstStyle/>
          <a:p>
            <a:pPr marL="285750" indent="-285750">
              <a:buFontTx/>
              <a:buChar char="-"/>
            </a:pPr>
            <a:r>
              <a:rPr lang="es-ES" sz="1800" dirty="0"/>
              <a:t>Creamos la carpeta segura (</a:t>
            </a:r>
            <a:r>
              <a:rPr lang="es-ES" dirty="0"/>
              <a:t>#m</a:t>
            </a:r>
            <a:r>
              <a:rPr lang="es-ES" sz="1800" dirty="0"/>
              <a:t>kdir /</a:t>
            </a:r>
            <a:r>
              <a:rPr lang="es-ES" sz="1800" dirty="0" err="1"/>
              <a:t>var</a:t>
            </a:r>
            <a:r>
              <a:rPr lang="es-ES" sz="1800" dirty="0"/>
              <a:t>/www/server1/seguro)</a:t>
            </a:r>
          </a:p>
          <a:p>
            <a:pPr marL="285750" indent="-285750">
              <a:buFontTx/>
              <a:buChar char="-"/>
            </a:pPr>
            <a:r>
              <a:rPr lang="es-ES" dirty="0"/>
              <a:t>Creamos un usuario:</a:t>
            </a:r>
          </a:p>
          <a:p>
            <a:pPr marL="742950" lvl="1" indent="-285750">
              <a:buFont typeface="Courier New" panose="02070309020205020404" pitchFamily="49" charset="0"/>
              <a:buChar char="o"/>
            </a:pPr>
            <a:r>
              <a:rPr lang="es-ES" dirty="0"/>
              <a:t>Usuario: </a:t>
            </a:r>
            <a:r>
              <a:rPr lang="es-ES" dirty="0" err="1"/>
              <a:t>usuarioPaloma</a:t>
            </a:r>
            <a:endParaRPr lang="es-ES" dirty="0"/>
          </a:p>
          <a:p>
            <a:pPr marL="742950" lvl="1" indent="-285750">
              <a:buFont typeface="Courier New" panose="02070309020205020404" pitchFamily="49" charset="0"/>
              <a:buChar char="o"/>
            </a:pPr>
            <a:r>
              <a:rPr lang="es-ES" dirty="0"/>
              <a:t>Contraseña: </a:t>
            </a:r>
            <a:r>
              <a:rPr lang="es-ES" dirty="0" err="1"/>
              <a:t>usuarioPaloma</a:t>
            </a:r>
            <a:r>
              <a:rPr lang="es-ES" dirty="0"/>
              <a:t> </a:t>
            </a:r>
          </a:p>
        </p:txBody>
      </p:sp>
      <p:pic>
        <p:nvPicPr>
          <p:cNvPr id="26" name="Imagen 25">
            <a:extLst>
              <a:ext uri="{FF2B5EF4-FFF2-40B4-BE49-F238E27FC236}">
                <a16:creationId xmlns:a16="http://schemas.microsoft.com/office/drawing/2014/main" id="{46CF5EEF-DDE1-3569-C951-F15FA895AE03}"/>
              </a:ext>
            </a:extLst>
          </p:cNvPr>
          <p:cNvPicPr>
            <a:picLocks noChangeAspect="1"/>
          </p:cNvPicPr>
          <p:nvPr/>
        </p:nvPicPr>
        <p:blipFill>
          <a:blip r:embed="rId2"/>
          <a:stretch>
            <a:fillRect/>
          </a:stretch>
        </p:blipFill>
        <p:spPr>
          <a:xfrm>
            <a:off x="1146629" y="4096908"/>
            <a:ext cx="6481810" cy="1104908"/>
          </a:xfrm>
          <a:prstGeom prst="rect">
            <a:avLst/>
          </a:prstGeom>
        </p:spPr>
      </p:pic>
      <p:sp>
        <p:nvSpPr>
          <p:cNvPr id="5" name="CuadroTexto 4">
            <a:extLst>
              <a:ext uri="{FF2B5EF4-FFF2-40B4-BE49-F238E27FC236}">
                <a16:creationId xmlns:a16="http://schemas.microsoft.com/office/drawing/2014/main" id="{58D639A1-80F3-ECB5-ACCB-55690D461D8A}"/>
              </a:ext>
            </a:extLst>
          </p:cNvPr>
          <p:cNvSpPr txBox="1"/>
          <p:nvPr/>
        </p:nvSpPr>
        <p:spPr>
          <a:xfrm>
            <a:off x="670832" y="5265159"/>
            <a:ext cx="6098720" cy="1200329"/>
          </a:xfrm>
          <a:prstGeom prst="rect">
            <a:avLst/>
          </a:prstGeom>
          <a:noFill/>
        </p:spPr>
        <p:txBody>
          <a:bodyPr wrap="square">
            <a:spAutoFit/>
          </a:bodyPr>
          <a:lstStyle/>
          <a:p>
            <a:pPr lvl="1"/>
            <a:r>
              <a:rPr lang="es-ES" b="0" i="0" dirty="0" err="1">
                <a:solidFill>
                  <a:srgbClr val="FF0000"/>
                </a:solidFill>
                <a:effectLst/>
                <a:highlight>
                  <a:srgbClr val="E9E6DF"/>
                </a:highlight>
                <a:latin typeface="Söhne Mono"/>
              </a:rPr>
              <a:t>apt</a:t>
            </a:r>
            <a:r>
              <a:rPr lang="es-ES" b="0" i="0" dirty="0">
                <a:solidFill>
                  <a:srgbClr val="FF0000"/>
                </a:solidFill>
                <a:effectLst/>
                <a:highlight>
                  <a:srgbClr val="E9E6DF"/>
                </a:highlight>
                <a:latin typeface="Söhne Mono"/>
              </a:rPr>
              <a:t> </a:t>
            </a:r>
            <a:r>
              <a:rPr lang="es-ES" b="0" i="0" dirty="0" err="1">
                <a:solidFill>
                  <a:srgbClr val="FF0000"/>
                </a:solidFill>
                <a:effectLst/>
                <a:highlight>
                  <a:srgbClr val="E9E6DF"/>
                </a:highlight>
                <a:latin typeface="Söhne Mono"/>
              </a:rPr>
              <a:t>install</a:t>
            </a:r>
            <a:r>
              <a:rPr lang="es-ES" b="0" i="0" dirty="0">
                <a:solidFill>
                  <a:srgbClr val="FF0000"/>
                </a:solidFill>
                <a:effectLst/>
                <a:highlight>
                  <a:srgbClr val="E9E6DF"/>
                </a:highlight>
                <a:latin typeface="Söhne Mono"/>
              </a:rPr>
              <a:t> apache2-utils </a:t>
            </a:r>
          </a:p>
          <a:p>
            <a:pPr lvl="1"/>
            <a:r>
              <a:rPr lang="es-ES" b="0" i="0" dirty="0" err="1">
                <a:solidFill>
                  <a:srgbClr val="FF0000"/>
                </a:solidFill>
                <a:effectLst/>
                <a:highlight>
                  <a:srgbClr val="E9E6DF"/>
                </a:highlight>
                <a:latin typeface="Söhne Mono"/>
              </a:rPr>
              <a:t>yum</a:t>
            </a:r>
            <a:r>
              <a:rPr lang="es-ES" b="0" i="0" dirty="0">
                <a:solidFill>
                  <a:srgbClr val="FF0000"/>
                </a:solidFill>
                <a:effectLst/>
                <a:highlight>
                  <a:srgbClr val="E9E6DF"/>
                </a:highlight>
                <a:latin typeface="Söhne Mono"/>
              </a:rPr>
              <a:t> </a:t>
            </a:r>
            <a:r>
              <a:rPr lang="es-ES" b="0" i="0" dirty="0" err="1">
                <a:solidFill>
                  <a:srgbClr val="FF0000"/>
                </a:solidFill>
                <a:effectLst/>
                <a:highlight>
                  <a:srgbClr val="E9E6DF"/>
                </a:highlight>
                <a:latin typeface="Söhne Mono"/>
              </a:rPr>
              <a:t>install</a:t>
            </a:r>
            <a:r>
              <a:rPr lang="es-ES" b="0" i="0" dirty="0">
                <a:solidFill>
                  <a:srgbClr val="FF0000"/>
                </a:solidFill>
                <a:effectLst/>
                <a:highlight>
                  <a:srgbClr val="E9E6DF"/>
                </a:highlight>
                <a:latin typeface="Söhne Mono"/>
              </a:rPr>
              <a:t> </a:t>
            </a:r>
            <a:r>
              <a:rPr lang="es-ES" b="0" i="0" dirty="0" err="1">
                <a:solidFill>
                  <a:srgbClr val="FF0000"/>
                </a:solidFill>
                <a:effectLst/>
                <a:highlight>
                  <a:srgbClr val="E9E6DF"/>
                </a:highlight>
                <a:latin typeface="Söhne Mono"/>
              </a:rPr>
              <a:t>httpd-tools</a:t>
            </a:r>
            <a:r>
              <a:rPr lang="es-ES" b="0" i="0" dirty="0">
                <a:solidFill>
                  <a:srgbClr val="FF0000"/>
                </a:solidFill>
                <a:effectLst/>
                <a:highlight>
                  <a:srgbClr val="E9E6DF"/>
                </a:highlight>
                <a:latin typeface="Söhne Mono"/>
              </a:rPr>
              <a:t>  </a:t>
            </a:r>
          </a:p>
          <a:p>
            <a:pPr lvl="1"/>
            <a:r>
              <a:rPr lang="es-ES" dirty="0">
                <a:solidFill>
                  <a:srgbClr val="FF0000"/>
                </a:solidFill>
                <a:highlight>
                  <a:srgbClr val="E9E6DF"/>
                </a:highlight>
                <a:latin typeface="Söhne Mono"/>
              </a:rPr>
              <a:t>Vi /</a:t>
            </a:r>
            <a:r>
              <a:rPr lang="es-ES" dirty="0" err="1">
                <a:solidFill>
                  <a:srgbClr val="FF0000"/>
                </a:solidFill>
                <a:highlight>
                  <a:srgbClr val="E9E6DF"/>
                </a:highlight>
                <a:latin typeface="Söhne Mono"/>
              </a:rPr>
              <a:t>etc</a:t>
            </a:r>
            <a:r>
              <a:rPr lang="es-ES" dirty="0">
                <a:solidFill>
                  <a:srgbClr val="FF0000"/>
                </a:solidFill>
                <a:highlight>
                  <a:srgbClr val="E9E6DF"/>
                </a:highlight>
                <a:latin typeface="Söhne Mono"/>
              </a:rPr>
              <a:t>/apache2/.</a:t>
            </a:r>
            <a:r>
              <a:rPr lang="es-ES" dirty="0" err="1">
                <a:solidFill>
                  <a:srgbClr val="FF0000"/>
                </a:solidFill>
                <a:highlight>
                  <a:srgbClr val="E9E6DF"/>
                </a:highlight>
                <a:latin typeface="Söhne Mono"/>
              </a:rPr>
              <a:t>htpasswd</a:t>
            </a:r>
            <a:endParaRPr lang="es-ES" b="0" i="0" dirty="0">
              <a:solidFill>
                <a:srgbClr val="FF0000"/>
              </a:solidFill>
              <a:effectLst/>
              <a:highlight>
                <a:srgbClr val="E9E6DF"/>
              </a:highlight>
              <a:latin typeface="Söhne Mono"/>
            </a:endParaRPr>
          </a:p>
          <a:p>
            <a:pPr lvl="1"/>
            <a:r>
              <a:rPr lang="es-ES" dirty="0" err="1">
                <a:solidFill>
                  <a:srgbClr val="FF0000"/>
                </a:solidFill>
              </a:rPr>
              <a:t>htpasswd</a:t>
            </a:r>
            <a:r>
              <a:rPr lang="es-ES" dirty="0">
                <a:solidFill>
                  <a:srgbClr val="FF0000"/>
                </a:solidFill>
              </a:rPr>
              <a:t>  .</a:t>
            </a:r>
            <a:r>
              <a:rPr lang="es-ES" dirty="0" err="1">
                <a:solidFill>
                  <a:srgbClr val="FF0000"/>
                </a:solidFill>
              </a:rPr>
              <a:t>htpasswd</a:t>
            </a:r>
            <a:r>
              <a:rPr lang="es-ES" dirty="0">
                <a:solidFill>
                  <a:srgbClr val="FF0000"/>
                </a:solidFill>
              </a:rPr>
              <a:t> </a:t>
            </a:r>
            <a:r>
              <a:rPr lang="es-ES" dirty="0" err="1">
                <a:solidFill>
                  <a:srgbClr val="FF0000"/>
                </a:solidFill>
              </a:rPr>
              <a:t>ususarioPaloma</a:t>
            </a:r>
            <a:endParaRPr lang="es-ES" dirty="0">
              <a:solidFill>
                <a:srgbClr val="FF0000"/>
              </a:solidFill>
            </a:endParaRPr>
          </a:p>
        </p:txBody>
      </p:sp>
    </p:spTree>
    <p:extLst>
      <p:ext uri="{BB962C8B-B14F-4D97-AF65-F5344CB8AC3E}">
        <p14:creationId xmlns:p14="http://schemas.microsoft.com/office/powerpoint/2010/main" val="89293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5. Acceso restringido por contraseña</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32</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923330"/>
          </a:xfrm>
          <a:prstGeom prst="rect">
            <a:avLst/>
          </a:prstGeom>
          <a:noFill/>
        </p:spPr>
        <p:txBody>
          <a:bodyPr wrap="square" rtlCol="0">
            <a:spAutoFit/>
          </a:bodyPr>
          <a:lstStyle/>
          <a:p>
            <a:r>
              <a:rPr lang="es-ES" dirty="0"/>
              <a:t>Proteger el directorio </a:t>
            </a:r>
            <a:r>
              <a:rPr lang="es-ES" i="1" dirty="0"/>
              <a:t>seguro</a:t>
            </a:r>
            <a:r>
              <a:rPr lang="es-ES" dirty="0"/>
              <a:t> que colgará de la raíz del servidor principal (En mi caso, server1). Esté directorio contendrá una página index.html con un mensaje de bienvenida, y será necesario validarse con el usuario alumno, contraseña </a:t>
            </a:r>
            <a:r>
              <a:rPr lang="es-ES" dirty="0" err="1"/>
              <a:t>passceu</a:t>
            </a:r>
            <a:r>
              <a:rPr lang="es-ES" dirty="0"/>
              <a:t>.</a:t>
            </a:r>
            <a:endParaRPr lang="es-ES" sz="1400" i="1" dirty="0"/>
          </a:p>
        </p:txBody>
      </p:sp>
      <p:sp>
        <p:nvSpPr>
          <p:cNvPr id="18" name="CuadroTexto 17">
            <a:extLst>
              <a:ext uri="{FF2B5EF4-FFF2-40B4-BE49-F238E27FC236}">
                <a16:creationId xmlns:a16="http://schemas.microsoft.com/office/drawing/2014/main" id="{888FD2F0-5E11-807F-B998-0D401C1EBF31}"/>
              </a:ext>
            </a:extLst>
          </p:cNvPr>
          <p:cNvSpPr txBox="1"/>
          <p:nvPr/>
        </p:nvSpPr>
        <p:spPr>
          <a:xfrm>
            <a:off x="912586" y="2422534"/>
            <a:ext cx="10858500" cy="369332"/>
          </a:xfrm>
          <a:prstGeom prst="rect">
            <a:avLst/>
          </a:prstGeom>
          <a:noFill/>
        </p:spPr>
        <p:txBody>
          <a:bodyPr wrap="square" rtlCol="0">
            <a:spAutoFit/>
          </a:bodyPr>
          <a:lstStyle/>
          <a:p>
            <a:r>
              <a:rPr lang="es-ES" sz="1800" dirty="0"/>
              <a:t>2)   Creamos .</a:t>
            </a:r>
            <a:r>
              <a:rPr lang="es-ES" sz="1800" dirty="0" err="1"/>
              <a:t>htaccess</a:t>
            </a:r>
            <a:r>
              <a:rPr lang="es-ES" sz="1800" dirty="0"/>
              <a:t> en /</a:t>
            </a:r>
            <a:r>
              <a:rPr lang="es-ES" sz="1800" dirty="0" err="1"/>
              <a:t>var</a:t>
            </a:r>
            <a:r>
              <a:rPr lang="es-ES" sz="1800" dirty="0"/>
              <a:t>/</a:t>
            </a:r>
            <a:r>
              <a:rPr lang="es-ES" dirty="0" err="1"/>
              <a:t>projects</a:t>
            </a:r>
            <a:r>
              <a:rPr lang="es-ES" sz="1800" dirty="0"/>
              <a:t>/server1/seguro </a:t>
            </a:r>
          </a:p>
        </p:txBody>
      </p:sp>
      <p:pic>
        <p:nvPicPr>
          <p:cNvPr id="21" name="Imagen 20">
            <a:extLst>
              <a:ext uri="{FF2B5EF4-FFF2-40B4-BE49-F238E27FC236}">
                <a16:creationId xmlns:a16="http://schemas.microsoft.com/office/drawing/2014/main" id="{6E094891-D2B3-20AE-582C-165979CBB29C}"/>
              </a:ext>
            </a:extLst>
          </p:cNvPr>
          <p:cNvPicPr>
            <a:picLocks noChangeAspect="1"/>
          </p:cNvPicPr>
          <p:nvPr/>
        </p:nvPicPr>
        <p:blipFill>
          <a:blip r:embed="rId3"/>
          <a:stretch>
            <a:fillRect/>
          </a:stretch>
        </p:blipFill>
        <p:spPr>
          <a:xfrm>
            <a:off x="1401852" y="2862594"/>
            <a:ext cx="3390925" cy="971557"/>
          </a:xfrm>
          <a:prstGeom prst="rect">
            <a:avLst/>
          </a:prstGeom>
        </p:spPr>
      </p:pic>
      <p:sp>
        <p:nvSpPr>
          <p:cNvPr id="6" name="CuadroTexto 5">
            <a:extLst>
              <a:ext uri="{FF2B5EF4-FFF2-40B4-BE49-F238E27FC236}">
                <a16:creationId xmlns:a16="http://schemas.microsoft.com/office/drawing/2014/main" id="{3713D81E-1075-5201-C593-6C873BAF6729}"/>
              </a:ext>
            </a:extLst>
          </p:cNvPr>
          <p:cNvSpPr txBox="1"/>
          <p:nvPr/>
        </p:nvSpPr>
        <p:spPr>
          <a:xfrm>
            <a:off x="912586" y="4010826"/>
            <a:ext cx="10858500" cy="646331"/>
          </a:xfrm>
          <a:prstGeom prst="rect">
            <a:avLst/>
          </a:prstGeom>
          <a:noFill/>
        </p:spPr>
        <p:txBody>
          <a:bodyPr wrap="square" rtlCol="0">
            <a:spAutoFit/>
          </a:bodyPr>
          <a:lstStyle/>
          <a:p>
            <a:r>
              <a:rPr lang="es-ES" dirty="0"/>
              <a:t>3</a:t>
            </a:r>
            <a:r>
              <a:rPr lang="es-ES" sz="1800" dirty="0"/>
              <a:t>) Añadimos la directiva </a:t>
            </a:r>
            <a:r>
              <a:rPr lang="es-ES" sz="1800" dirty="0" err="1"/>
              <a:t>AllowOverride</a:t>
            </a:r>
            <a:r>
              <a:rPr lang="es-ES" sz="1800" dirty="0"/>
              <a:t> </a:t>
            </a:r>
            <a:r>
              <a:rPr lang="es-ES" sz="1800" dirty="0" err="1"/>
              <a:t>All</a:t>
            </a:r>
            <a:r>
              <a:rPr lang="es-ES" sz="1800" dirty="0"/>
              <a:t> en el archivo de configuración de nuestro servidor principal</a:t>
            </a:r>
          </a:p>
          <a:p>
            <a:r>
              <a:rPr lang="es-ES" sz="1800" dirty="0"/>
              <a:t> </a:t>
            </a:r>
          </a:p>
        </p:txBody>
      </p:sp>
      <p:sp>
        <p:nvSpPr>
          <p:cNvPr id="7" name="CuadroTexto 6">
            <a:extLst>
              <a:ext uri="{FF2B5EF4-FFF2-40B4-BE49-F238E27FC236}">
                <a16:creationId xmlns:a16="http://schemas.microsoft.com/office/drawing/2014/main" id="{9E61B943-024B-BB17-F605-D5D9436F74C7}"/>
              </a:ext>
            </a:extLst>
          </p:cNvPr>
          <p:cNvSpPr txBox="1"/>
          <p:nvPr/>
        </p:nvSpPr>
        <p:spPr>
          <a:xfrm>
            <a:off x="5209721" y="5072181"/>
            <a:ext cx="5692104" cy="954107"/>
          </a:xfrm>
          <a:prstGeom prst="rect">
            <a:avLst/>
          </a:prstGeom>
          <a:noFill/>
        </p:spPr>
        <p:txBody>
          <a:bodyPr wrap="square" rtlCol="0">
            <a:spAutoFit/>
          </a:bodyPr>
          <a:lstStyle/>
          <a:p>
            <a:r>
              <a:rPr kumimoji="0" lang="es-ES" altLang="es-ES" sz="1400" b="0" i="0" u="none" strike="noStrike" cap="none" normalizeH="0" baseline="0" dirty="0">
                <a:ln>
                  <a:noFill/>
                </a:ln>
                <a:solidFill>
                  <a:srgbClr val="0D0D0D"/>
                </a:solidFill>
                <a:effectLst/>
                <a:latin typeface="Söhne"/>
              </a:rPr>
              <a:t>Cuando está configurada en </a:t>
            </a:r>
            <a:r>
              <a:rPr kumimoji="0" lang="es-ES" altLang="es-ES" sz="1400" b="1" i="0" u="none" strike="noStrike" cap="none" normalizeH="0" baseline="0" dirty="0" err="1">
                <a:ln>
                  <a:noFill/>
                </a:ln>
                <a:solidFill>
                  <a:srgbClr val="0D0D0D"/>
                </a:solidFill>
                <a:effectLst/>
                <a:latin typeface="Söhne Mono"/>
              </a:rPr>
              <a:t>None</a:t>
            </a:r>
            <a:r>
              <a:rPr kumimoji="0" lang="es-ES" altLang="es-ES" sz="1400" b="0" i="0" u="none" strike="noStrike" cap="none" normalizeH="0" baseline="0" dirty="0">
                <a:ln>
                  <a:noFill/>
                </a:ln>
                <a:solidFill>
                  <a:srgbClr val="0D0D0D"/>
                </a:solidFill>
                <a:effectLst/>
                <a:latin typeface="Söhne"/>
              </a:rPr>
              <a:t>, Apache no permite que se anulen las directivas de configuración en archivos </a:t>
            </a:r>
            <a:r>
              <a:rPr kumimoji="0" lang="es-ES" altLang="es-ES" sz="1400" b="1" i="0" u="none" strike="noStrike" cap="none" normalizeH="0" baseline="0" dirty="0">
                <a:ln>
                  <a:noFill/>
                </a:ln>
                <a:solidFill>
                  <a:srgbClr val="0D0D0D"/>
                </a:solidFill>
                <a:effectLst/>
                <a:latin typeface="Söhne Mono"/>
              </a:rPr>
              <a:t>.</a:t>
            </a:r>
            <a:r>
              <a:rPr kumimoji="0" lang="es-ES" altLang="es-ES" sz="1400" b="1" i="0" u="none" strike="noStrike" cap="none" normalizeH="0" baseline="0" dirty="0" err="1">
                <a:ln>
                  <a:noFill/>
                </a:ln>
                <a:solidFill>
                  <a:srgbClr val="0D0D0D"/>
                </a:solidFill>
                <a:effectLst/>
                <a:latin typeface="Söhne Mono"/>
              </a:rPr>
              <a:t>htaccess</a:t>
            </a:r>
            <a:r>
              <a:rPr kumimoji="0" lang="es-ES" altLang="es-ES" sz="1400" b="0" i="0" u="none" strike="noStrike" cap="none" normalizeH="0" baseline="0" dirty="0">
                <a:ln>
                  <a:noFill/>
                </a:ln>
                <a:solidFill>
                  <a:srgbClr val="0D0D0D"/>
                </a:solidFill>
                <a:effectLst/>
                <a:latin typeface="Söhne"/>
              </a:rPr>
              <a:t>, lo que significa que cualquier directiva especificada en un archivo </a:t>
            </a:r>
            <a:r>
              <a:rPr kumimoji="0" lang="es-ES" altLang="es-ES" sz="1400" b="1" i="0" u="none" strike="noStrike" cap="none" normalizeH="0" baseline="0" dirty="0">
                <a:ln>
                  <a:noFill/>
                </a:ln>
                <a:solidFill>
                  <a:srgbClr val="0D0D0D"/>
                </a:solidFill>
                <a:effectLst/>
                <a:latin typeface="Söhne Mono"/>
              </a:rPr>
              <a:t>.</a:t>
            </a:r>
            <a:r>
              <a:rPr kumimoji="0" lang="es-ES" altLang="es-ES" sz="1400" b="1" i="0" u="none" strike="noStrike" cap="none" normalizeH="0" baseline="0" dirty="0" err="1">
                <a:ln>
                  <a:noFill/>
                </a:ln>
                <a:solidFill>
                  <a:srgbClr val="0D0D0D"/>
                </a:solidFill>
                <a:effectLst/>
                <a:latin typeface="Söhne Mono"/>
              </a:rPr>
              <a:t>htaccess</a:t>
            </a:r>
            <a:r>
              <a:rPr kumimoji="0" lang="es-ES" altLang="es-ES" sz="1400" b="0" i="0" u="none" strike="noStrike" cap="none" normalizeH="0" baseline="0" dirty="0">
                <a:ln>
                  <a:noFill/>
                </a:ln>
                <a:solidFill>
                  <a:srgbClr val="0D0D0D"/>
                </a:solidFill>
                <a:effectLst/>
                <a:latin typeface="Söhne"/>
              </a:rPr>
              <a:t> será ignorada.</a:t>
            </a:r>
            <a:r>
              <a:rPr kumimoji="0" lang="es-ES" altLang="es-ES" sz="1400" b="0" i="0" u="none" strike="noStrike" cap="none" normalizeH="0" baseline="0" dirty="0">
                <a:ln>
                  <a:noFill/>
                </a:ln>
                <a:solidFill>
                  <a:schemeClr val="tx1"/>
                </a:solidFill>
                <a:effectLst/>
              </a:rPr>
              <a:t> </a:t>
            </a:r>
            <a:endParaRPr kumimoji="0" lang="es-ES" altLang="es-ES" sz="1400" b="0" i="0" u="none" strike="noStrike" cap="none" normalizeH="0" baseline="0" dirty="0">
              <a:ln>
                <a:noFill/>
              </a:ln>
              <a:solidFill>
                <a:schemeClr val="tx1"/>
              </a:solidFill>
              <a:effectLst/>
              <a:latin typeface="Arial" panose="020B0604020202020204" pitchFamily="34" charset="0"/>
            </a:endParaRPr>
          </a:p>
          <a:p>
            <a:endParaRPr lang="es-ES" sz="1400" dirty="0"/>
          </a:p>
        </p:txBody>
      </p:sp>
      <p:sp>
        <p:nvSpPr>
          <p:cNvPr id="10" name="CuadroTexto 9">
            <a:extLst>
              <a:ext uri="{FF2B5EF4-FFF2-40B4-BE49-F238E27FC236}">
                <a16:creationId xmlns:a16="http://schemas.microsoft.com/office/drawing/2014/main" id="{848310BE-5940-FC15-0B3D-14D33ECA52E0}"/>
              </a:ext>
            </a:extLst>
          </p:cNvPr>
          <p:cNvSpPr txBox="1"/>
          <p:nvPr/>
        </p:nvSpPr>
        <p:spPr>
          <a:xfrm>
            <a:off x="5187042" y="4548961"/>
            <a:ext cx="5692104" cy="523220"/>
          </a:xfrm>
          <a:prstGeom prst="rect">
            <a:avLst/>
          </a:prstGeom>
          <a:noFill/>
        </p:spPr>
        <p:txBody>
          <a:bodyPr wrap="square" rtlCol="0">
            <a:spAutoFit/>
          </a:bodyPr>
          <a:lstStyle/>
          <a:p>
            <a:r>
              <a:rPr kumimoji="0" lang="es-ES" altLang="es-ES" sz="1400" b="0" i="0" u="none" strike="noStrike" cap="none" normalizeH="0" baseline="0" dirty="0">
                <a:ln>
                  <a:noFill/>
                </a:ln>
                <a:solidFill>
                  <a:srgbClr val="0D0D0D"/>
                </a:solidFill>
                <a:effectLst/>
                <a:latin typeface="Söhne"/>
              </a:rPr>
              <a:t>/</a:t>
            </a:r>
            <a:r>
              <a:rPr kumimoji="0" lang="es-ES" altLang="es-ES" sz="1400" b="0" i="0" u="none" strike="noStrike" cap="none" normalizeH="0" baseline="0" dirty="0" err="1">
                <a:ln>
                  <a:noFill/>
                </a:ln>
                <a:solidFill>
                  <a:srgbClr val="0D0D0D"/>
                </a:solidFill>
                <a:effectLst/>
                <a:latin typeface="Söhne"/>
              </a:rPr>
              <a:t>etc</a:t>
            </a:r>
            <a:r>
              <a:rPr kumimoji="0" lang="es-ES" altLang="es-ES" sz="1400" b="0" i="0" u="none" strike="noStrike" cap="none" normalizeH="0" baseline="0" dirty="0">
                <a:ln>
                  <a:noFill/>
                </a:ln>
                <a:solidFill>
                  <a:srgbClr val="0D0D0D"/>
                </a:solidFill>
                <a:effectLst/>
                <a:latin typeface="Söhne"/>
              </a:rPr>
              <a:t>/apache2/sites-</a:t>
            </a:r>
            <a:r>
              <a:rPr kumimoji="0" lang="es-ES" altLang="es-ES" sz="1400" b="0" i="0" u="none" strike="noStrike" cap="none" normalizeH="0" baseline="0" dirty="0" err="1">
                <a:ln>
                  <a:noFill/>
                </a:ln>
                <a:solidFill>
                  <a:srgbClr val="0D0D0D"/>
                </a:solidFill>
                <a:effectLst/>
                <a:latin typeface="Söhne"/>
              </a:rPr>
              <a:t>available</a:t>
            </a:r>
            <a:r>
              <a:rPr kumimoji="0" lang="es-ES" altLang="es-ES" sz="1400" b="0" i="0" u="none" strike="noStrike" cap="none" normalizeH="0" baseline="0" dirty="0">
                <a:ln>
                  <a:noFill/>
                </a:ln>
                <a:solidFill>
                  <a:srgbClr val="0D0D0D"/>
                </a:solidFill>
                <a:effectLst/>
                <a:latin typeface="Söhne"/>
              </a:rPr>
              <a:t>/server1.conf</a:t>
            </a:r>
            <a:endParaRPr kumimoji="0" lang="es-ES" altLang="es-ES" sz="1400" b="0" i="0" u="none" strike="noStrike" cap="none" normalizeH="0" baseline="0" dirty="0">
              <a:ln>
                <a:noFill/>
              </a:ln>
              <a:solidFill>
                <a:schemeClr val="tx1"/>
              </a:solidFill>
              <a:effectLst/>
              <a:latin typeface="Arial" panose="020B0604020202020204" pitchFamily="34" charset="0"/>
            </a:endParaRPr>
          </a:p>
          <a:p>
            <a:endParaRPr lang="es-ES" sz="1400" dirty="0"/>
          </a:p>
        </p:txBody>
      </p:sp>
      <p:pic>
        <p:nvPicPr>
          <p:cNvPr id="15" name="Imagen 14">
            <a:extLst>
              <a:ext uri="{FF2B5EF4-FFF2-40B4-BE49-F238E27FC236}">
                <a16:creationId xmlns:a16="http://schemas.microsoft.com/office/drawing/2014/main" id="{2E5B477F-00ED-1345-B3FA-B0AD9C7DC30A}"/>
              </a:ext>
            </a:extLst>
          </p:cNvPr>
          <p:cNvPicPr>
            <a:picLocks noChangeAspect="1"/>
          </p:cNvPicPr>
          <p:nvPr/>
        </p:nvPicPr>
        <p:blipFill>
          <a:blip r:embed="rId4"/>
          <a:stretch>
            <a:fillRect/>
          </a:stretch>
        </p:blipFill>
        <p:spPr>
          <a:xfrm>
            <a:off x="1307052" y="4429422"/>
            <a:ext cx="3744326" cy="2061943"/>
          </a:xfrm>
          <a:prstGeom prst="rect">
            <a:avLst/>
          </a:prstGeom>
        </p:spPr>
      </p:pic>
      <p:sp>
        <p:nvSpPr>
          <p:cNvPr id="3" name="CuadroTexto 2">
            <a:extLst>
              <a:ext uri="{FF2B5EF4-FFF2-40B4-BE49-F238E27FC236}">
                <a16:creationId xmlns:a16="http://schemas.microsoft.com/office/drawing/2014/main" id="{5F39C5D0-0814-8344-22C2-068ABA282254}"/>
              </a:ext>
            </a:extLst>
          </p:cNvPr>
          <p:cNvSpPr txBox="1"/>
          <p:nvPr/>
        </p:nvSpPr>
        <p:spPr>
          <a:xfrm>
            <a:off x="6781346" y="2456554"/>
            <a:ext cx="6098720" cy="646331"/>
          </a:xfrm>
          <a:prstGeom prst="rect">
            <a:avLst/>
          </a:prstGeom>
          <a:noFill/>
        </p:spPr>
        <p:txBody>
          <a:bodyPr wrap="square">
            <a:spAutoFit/>
          </a:bodyPr>
          <a:lstStyle/>
          <a:p>
            <a:pPr lvl="1"/>
            <a:r>
              <a:rPr lang="es-ES" b="0" i="0" dirty="0">
                <a:solidFill>
                  <a:srgbClr val="FF0000"/>
                </a:solidFill>
                <a:effectLst/>
                <a:highlight>
                  <a:srgbClr val="E9E6DF"/>
                </a:highlight>
                <a:latin typeface="Söhne Mono"/>
              </a:rPr>
              <a:t>.</a:t>
            </a:r>
            <a:r>
              <a:rPr lang="es-ES" b="0" i="0" dirty="0" err="1">
                <a:solidFill>
                  <a:srgbClr val="FF0000"/>
                </a:solidFill>
                <a:effectLst/>
                <a:highlight>
                  <a:srgbClr val="E9E6DF"/>
                </a:highlight>
                <a:latin typeface="Söhne Mono"/>
              </a:rPr>
              <a:t>htpasswd</a:t>
            </a:r>
            <a:r>
              <a:rPr lang="es-ES" b="0" i="0" dirty="0">
                <a:solidFill>
                  <a:srgbClr val="FF0000"/>
                </a:solidFill>
                <a:effectLst/>
                <a:highlight>
                  <a:srgbClr val="E9E6DF"/>
                </a:highlight>
                <a:latin typeface="Söhne Mono"/>
              </a:rPr>
              <a:t> </a:t>
            </a:r>
            <a:r>
              <a:rPr lang="es-ES" b="0" i="0" dirty="0">
                <a:solidFill>
                  <a:srgbClr val="FF0000"/>
                </a:solidFill>
                <a:effectLst/>
                <a:highlight>
                  <a:srgbClr val="E9E6DF"/>
                </a:highlight>
                <a:latin typeface="Söhne Mono"/>
                <a:sym typeface="Wingdings" panose="05000000000000000000" pitchFamily="2" charset="2"/>
              </a:rPr>
              <a:t> en /</a:t>
            </a:r>
            <a:r>
              <a:rPr lang="es-ES" b="0" i="0" dirty="0" err="1">
                <a:solidFill>
                  <a:srgbClr val="FF0000"/>
                </a:solidFill>
                <a:effectLst/>
                <a:highlight>
                  <a:srgbClr val="E9E6DF"/>
                </a:highlight>
                <a:latin typeface="Söhne Mono"/>
                <a:sym typeface="Wingdings" panose="05000000000000000000" pitchFamily="2" charset="2"/>
              </a:rPr>
              <a:t>etc</a:t>
            </a:r>
            <a:r>
              <a:rPr lang="es-ES" b="0" i="0" dirty="0">
                <a:solidFill>
                  <a:srgbClr val="FF0000"/>
                </a:solidFill>
                <a:effectLst/>
                <a:highlight>
                  <a:srgbClr val="E9E6DF"/>
                </a:highlight>
                <a:latin typeface="Söhne Mono"/>
                <a:sym typeface="Wingdings" panose="05000000000000000000" pitchFamily="2" charset="2"/>
              </a:rPr>
              <a:t>/apache2</a:t>
            </a:r>
            <a:endParaRPr lang="es-ES" b="0" i="0" dirty="0">
              <a:solidFill>
                <a:srgbClr val="FF0000"/>
              </a:solidFill>
              <a:effectLst/>
              <a:highlight>
                <a:srgbClr val="E9E6DF"/>
              </a:highlight>
              <a:latin typeface="Söhne Mono"/>
            </a:endParaRPr>
          </a:p>
          <a:p>
            <a:pPr lvl="1"/>
            <a:r>
              <a:rPr lang="es-ES" dirty="0">
                <a:solidFill>
                  <a:srgbClr val="FF0000"/>
                </a:solidFill>
              </a:rPr>
              <a:t>.</a:t>
            </a:r>
            <a:r>
              <a:rPr lang="es-ES" dirty="0" err="1">
                <a:solidFill>
                  <a:srgbClr val="FF0000"/>
                </a:solidFill>
              </a:rPr>
              <a:t>htaccess</a:t>
            </a:r>
            <a:r>
              <a:rPr lang="es-ES" dirty="0">
                <a:solidFill>
                  <a:srgbClr val="FF0000"/>
                </a:solidFill>
              </a:rPr>
              <a:t> </a:t>
            </a:r>
            <a:r>
              <a:rPr lang="es-ES" dirty="0">
                <a:solidFill>
                  <a:srgbClr val="FF0000"/>
                </a:solidFill>
                <a:sym typeface="Wingdings" panose="05000000000000000000" pitchFamily="2" charset="2"/>
              </a:rPr>
              <a:t> en el directorio (/</a:t>
            </a:r>
            <a:r>
              <a:rPr lang="es-ES" dirty="0" err="1">
                <a:solidFill>
                  <a:srgbClr val="FF0000"/>
                </a:solidFill>
                <a:sym typeface="Wingdings" panose="05000000000000000000" pitchFamily="2" charset="2"/>
              </a:rPr>
              <a:t>var</a:t>
            </a:r>
            <a:r>
              <a:rPr lang="es-ES" dirty="0">
                <a:solidFill>
                  <a:srgbClr val="FF0000"/>
                </a:solidFill>
                <a:sym typeface="Wingdings" panose="05000000000000000000" pitchFamily="2" charset="2"/>
              </a:rPr>
              <a:t>/</a:t>
            </a:r>
            <a:r>
              <a:rPr lang="es-ES" dirty="0" err="1">
                <a:solidFill>
                  <a:srgbClr val="FF0000"/>
                </a:solidFill>
                <a:sym typeface="Wingdings" panose="05000000000000000000" pitchFamily="2" charset="2"/>
              </a:rPr>
              <a:t>projects</a:t>
            </a:r>
            <a:r>
              <a:rPr lang="es-ES" dirty="0">
                <a:solidFill>
                  <a:srgbClr val="FF0000"/>
                </a:solidFill>
                <a:sym typeface="Wingdings" panose="05000000000000000000" pitchFamily="2" charset="2"/>
              </a:rPr>
              <a:t>/…)</a:t>
            </a:r>
            <a:endParaRPr lang="es-ES" dirty="0">
              <a:solidFill>
                <a:srgbClr val="FF0000"/>
              </a:solidFill>
            </a:endParaRPr>
          </a:p>
        </p:txBody>
      </p:sp>
    </p:spTree>
    <p:extLst>
      <p:ext uri="{BB962C8B-B14F-4D97-AF65-F5344CB8AC3E}">
        <p14:creationId xmlns:p14="http://schemas.microsoft.com/office/powerpoint/2010/main" val="172929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5. Acceso restringido por contraseña</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33</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858500" cy="923330"/>
          </a:xfrm>
          <a:prstGeom prst="rect">
            <a:avLst/>
          </a:prstGeom>
          <a:noFill/>
        </p:spPr>
        <p:txBody>
          <a:bodyPr wrap="square" rtlCol="0">
            <a:spAutoFit/>
          </a:bodyPr>
          <a:lstStyle/>
          <a:p>
            <a:r>
              <a:rPr lang="es-ES" dirty="0"/>
              <a:t>Proteger el directorio </a:t>
            </a:r>
            <a:r>
              <a:rPr lang="es-ES" i="1" dirty="0"/>
              <a:t>seguro</a:t>
            </a:r>
            <a:r>
              <a:rPr lang="es-ES" dirty="0"/>
              <a:t> que colgará de la raíz del servidor principal (En mi caso, server1). Esté directorio contendrá una página index.html con un mensaje de bienvenida, y será necesario validarse con el usuario alumno, contraseña </a:t>
            </a:r>
            <a:r>
              <a:rPr lang="es-ES" dirty="0" err="1"/>
              <a:t>passceu</a:t>
            </a:r>
            <a:r>
              <a:rPr lang="es-ES" dirty="0"/>
              <a:t>.</a:t>
            </a:r>
            <a:endParaRPr lang="es-ES" sz="1400" i="1" dirty="0"/>
          </a:p>
        </p:txBody>
      </p:sp>
      <p:sp>
        <p:nvSpPr>
          <p:cNvPr id="18" name="CuadroTexto 17">
            <a:extLst>
              <a:ext uri="{FF2B5EF4-FFF2-40B4-BE49-F238E27FC236}">
                <a16:creationId xmlns:a16="http://schemas.microsoft.com/office/drawing/2014/main" id="{888FD2F0-5E11-807F-B998-0D401C1EBF31}"/>
              </a:ext>
            </a:extLst>
          </p:cNvPr>
          <p:cNvSpPr txBox="1"/>
          <p:nvPr/>
        </p:nvSpPr>
        <p:spPr>
          <a:xfrm>
            <a:off x="912586" y="2422534"/>
            <a:ext cx="10858500" cy="369332"/>
          </a:xfrm>
          <a:prstGeom prst="rect">
            <a:avLst/>
          </a:prstGeom>
          <a:noFill/>
        </p:spPr>
        <p:txBody>
          <a:bodyPr wrap="square" rtlCol="0">
            <a:spAutoFit/>
          </a:bodyPr>
          <a:lstStyle/>
          <a:p>
            <a:r>
              <a:rPr lang="es-ES" dirty="0"/>
              <a:t>4</a:t>
            </a:r>
            <a:r>
              <a:rPr lang="es-ES" sz="1800" dirty="0"/>
              <a:t>)   Crear un index.html a /</a:t>
            </a:r>
            <a:r>
              <a:rPr lang="es-ES" sz="1800" dirty="0" err="1"/>
              <a:t>var</a:t>
            </a:r>
            <a:r>
              <a:rPr lang="es-ES" sz="1800" dirty="0"/>
              <a:t>/www/server1/seguro </a:t>
            </a:r>
          </a:p>
        </p:txBody>
      </p:sp>
      <p:sp>
        <p:nvSpPr>
          <p:cNvPr id="6" name="CuadroTexto 5">
            <a:extLst>
              <a:ext uri="{FF2B5EF4-FFF2-40B4-BE49-F238E27FC236}">
                <a16:creationId xmlns:a16="http://schemas.microsoft.com/office/drawing/2014/main" id="{3713D81E-1075-5201-C593-6C873BAF6729}"/>
              </a:ext>
            </a:extLst>
          </p:cNvPr>
          <p:cNvSpPr txBox="1"/>
          <p:nvPr/>
        </p:nvSpPr>
        <p:spPr>
          <a:xfrm>
            <a:off x="912586" y="2826263"/>
            <a:ext cx="10858500" cy="646331"/>
          </a:xfrm>
          <a:prstGeom prst="rect">
            <a:avLst/>
          </a:prstGeom>
          <a:noFill/>
        </p:spPr>
        <p:txBody>
          <a:bodyPr wrap="square" rtlCol="0">
            <a:spAutoFit/>
          </a:bodyPr>
          <a:lstStyle/>
          <a:p>
            <a:r>
              <a:rPr lang="es-ES" sz="1800" dirty="0"/>
              <a:t>5) Comprobación</a:t>
            </a:r>
          </a:p>
          <a:p>
            <a:r>
              <a:rPr lang="es-ES" sz="1800" dirty="0"/>
              <a:t> </a:t>
            </a:r>
          </a:p>
        </p:txBody>
      </p:sp>
      <p:pic>
        <p:nvPicPr>
          <p:cNvPr id="22" name="Imagen 21">
            <a:extLst>
              <a:ext uri="{FF2B5EF4-FFF2-40B4-BE49-F238E27FC236}">
                <a16:creationId xmlns:a16="http://schemas.microsoft.com/office/drawing/2014/main" id="{0E463EE0-B5DA-DA7E-35BE-6615649205B0}"/>
              </a:ext>
            </a:extLst>
          </p:cNvPr>
          <p:cNvPicPr>
            <a:picLocks noChangeAspect="1"/>
          </p:cNvPicPr>
          <p:nvPr/>
        </p:nvPicPr>
        <p:blipFill>
          <a:blip r:embed="rId2"/>
          <a:stretch>
            <a:fillRect/>
          </a:stretch>
        </p:blipFill>
        <p:spPr>
          <a:xfrm>
            <a:off x="4373709" y="3317908"/>
            <a:ext cx="7595329" cy="2230074"/>
          </a:xfrm>
          <a:prstGeom prst="rect">
            <a:avLst/>
          </a:prstGeom>
        </p:spPr>
      </p:pic>
      <p:pic>
        <p:nvPicPr>
          <p:cNvPr id="24" name="Imagen 23">
            <a:extLst>
              <a:ext uri="{FF2B5EF4-FFF2-40B4-BE49-F238E27FC236}">
                <a16:creationId xmlns:a16="http://schemas.microsoft.com/office/drawing/2014/main" id="{0C3E63C6-D452-50B7-6714-9A99CA4D5341}"/>
              </a:ext>
            </a:extLst>
          </p:cNvPr>
          <p:cNvPicPr>
            <a:picLocks noChangeAspect="1"/>
          </p:cNvPicPr>
          <p:nvPr/>
        </p:nvPicPr>
        <p:blipFill>
          <a:blip r:embed="rId3"/>
          <a:stretch>
            <a:fillRect/>
          </a:stretch>
        </p:blipFill>
        <p:spPr>
          <a:xfrm>
            <a:off x="912586" y="3317908"/>
            <a:ext cx="4131469" cy="2230074"/>
          </a:xfrm>
          <a:prstGeom prst="rect">
            <a:avLst/>
          </a:prstGeom>
        </p:spPr>
      </p:pic>
    </p:spTree>
    <p:extLst>
      <p:ext uri="{BB962C8B-B14F-4D97-AF65-F5344CB8AC3E}">
        <p14:creationId xmlns:p14="http://schemas.microsoft.com/office/powerpoint/2010/main" val="2968147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err="1"/>
              <a:t>Feedback</a:t>
            </a:r>
            <a:r>
              <a:rPr lang="es-ES" dirty="0"/>
              <a:t> de </a:t>
            </a:r>
            <a:r>
              <a:rPr lang="es-ES" dirty="0" err="1"/>
              <a:t>teodoro</a:t>
            </a:r>
            <a:endParaRPr lang="es-ES" dirty="0"/>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34</a:t>
            </a:fld>
            <a:endParaRPr lang="es-ES" noProof="0"/>
          </a:p>
        </p:txBody>
      </p:sp>
      <p:sp>
        <p:nvSpPr>
          <p:cNvPr id="4" name="CuadroTexto 3">
            <a:extLst>
              <a:ext uri="{FF2B5EF4-FFF2-40B4-BE49-F238E27FC236}">
                <a16:creationId xmlns:a16="http://schemas.microsoft.com/office/drawing/2014/main" id="{34E3F8C6-F872-602F-54F6-8DE1BDD15EBC}"/>
              </a:ext>
            </a:extLst>
          </p:cNvPr>
          <p:cNvSpPr txBox="1"/>
          <p:nvPr/>
        </p:nvSpPr>
        <p:spPr>
          <a:xfrm>
            <a:off x="977901" y="1347937"/>
            <a:ext cx="10310585" cy="1908215"/>
          </a:xfrm>
          <a:prstGeom prst="rect">
            <a:avLst/>
          </a:prstGeom>
          <a:noFill/>
        </p:spPr>
        <p:txBody>
          <a:bodyPr wrap="square" rtlCol="0">
            <a:spAutoFit/>
          </a:bodyPr>
          <a:lstStyle/>
          <a:p>
            <a:pPr marL="342900" lvl="0" indent="-342900">
              <a:spcAft>
                <a:spcPts val="60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Times New Roman" panose="02020603050405020304" pitchFamily="18" charset="0"/>
                <a:cs typeface="Aptos" panose="020B0004020202020204" pitchFamily="34" charset="0"/>
              </a:rPr>
              <a:t>2. Todo correcto, aunque no se han incluido en la memoria las siguientes directivas u opciones cuyo funcionamiento se pide comprobar: Alias y </a:t>
            </a:r>
            <a:r>
              <a:rPr lang="es-ES" sz="1800" dirty="0" err="1">
                <a:solidFill>
                  <a:srgbClr val="000000"/>
                </a:solidFill>
                <a:effectLst/>
                <a:latin typeface="Arial" panose="020B0604020202020204" pitchFamily="34" charset="0"/>
                <a:ea typeface="Times New Roman" panose="02020603050405020304" pitchFamily="18" charset="0"/>
                <a:cs typeface="Aptos" panose="020B0004020202020204" pitchFamily="34" charset="0"/>
              </a:rPr>
              <a:t>Redirect</a:t>
            </a:r>
            <a:r>
              <a:rPr lang="es-ES" sz="1800" dirty="0">
                <a:solidFill>
                  <a:srgbClr val="000000"/>
                </a:solidFill>
                <a:effectLst/>
                <a:latin typeface="Arial" panose="020B0604020202020204" pitchFamily="34" charset="0"/>
                <a:ea typeface="Times New Roman" panose="02020603050405020304" pitchFamily="18" charset="0"/>
                <a:cs typeface="Aptos" panose="020B0004020202020204" pitchFamily="34" charset="0"/>
              </a:rPr>
              <a:t>. (</a:t>
            </a:r>
            <a:r>
              <a:rPr lang="es-ES" sz="1800" dirty="0">
                <a:solidFill>
                  <a:srgbClr val="FF0000"/>
                </a:solidFill>
                <a:effectLst/>
                <a:latin typeface="Arial" panose="020B0604020202020204" pitchFamily="34" charset="0"/>
                <a:ea typeface="Times New Roman" panose="02020603050405020304" pitchFamily="18" charset="0"/>
                <a:cs typeface="Aptos" panose="020B0004020202020204" pitchFamily="34" charset="0"/>
              </a:rPr>
              <a:t>añadido</a:t>
            </a:r>
            <a:r>
              <a:rPr lang="es-ES" sz="1800" dirty="0">
                <a:solidFill>
                  <a:srgbClr val="000000"/>
                </a:solidFill>
                <a:effectLst/>
                <a:latin typeface="Arial" panose="020B0604020202020204" pitchFamily="34" charset="0"/>
                <a:ea typeface="Times New Roman" panose="02020603050405020304" pitchFamily="18" charset="0"/>
                <a:cs typeface="Aptos" panose="020B0004020202020204" pitchFamily="34" charset="0"/>
              </a:rPr>
              <a:t>)</a:t>
            </a:r>
            <a:endParaRPr lang="es-ES" sz="18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spcAft>
                <a:spcPts val="60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Times New Roman" panose="02020603050405020304" pitchFamily="18" charset="0"/>
                <a:cs typeface="Aptos" panose="020B0004020202020204" pitchFamily="34" charset="0"/>
              </a:rPr>
              <a:t>3.c) Todo correcto, aunque no se ha contemplado un servidor predeterminado con una página en blanco que capture cualquier otra petición dirigida a nuestro servidor.</a:t>
            </a:r>
            <a:endParaRPr lang="es-ES" sz="18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spcAft>
                <a:spcPts val="600"/>
              </a:spcAft>
              <a:buSzPts val="1000"/>
              <a:buFont typeface="Symbol" panose="05050102010706020507" pitchFamily="18" charset="2"/>
              <a:buChar char=""/>
              <a:tabLst>
                <a:tab pos="457200" algn="l"/>
              </a:tabLst>
            </a:pPr>
            <a:r>
              <a:rPr lang="es-ES" sz="1800" dirty="0">
                <a:solidFill>
                  <a:srgbClr val="000000"/>
                </a:solidFill>
                <a:effectLst/>
                <a:latin typeface="Arial" panose="020B0604020202020204" pitchFamily="34" charset="0"/>
                <a:ea typeface="Times New Roman" panose="02020603050405020304" pitchFamily="18" charset="0"/>
                <a:cs typeface="Aptos" panose="020B0004020202020204" pitchFamily="34" charset="0"/>
              </a:rPr>
              <a:t>5. Es más conservador usar </a:t>
            </a:r>
            <a:r>
              <a:rPr lang="es-ES" sz="1800" dirty="0" err="1">
                <a:solidFill>
                  <a:srgbClr val="000000"/>
                </a:solidFill>
                <a:effectLst/>
                <a:latin typeface="Arial" panose="020B0604020202020204" pitchFamily="34" charset="0"/>
                <a:ea typeface="Times New Roman" panose="02020603050405020304" pitchFamily="18" charset="0"/>
                <a:cs typeface="Aptos" panose="020B0004020202020204" pitchFamily="34" charset="0"/>
              </a:rPr>
              <a:t>AllowOverride</a:t>
            </a:r>
            <a:r>
              <a:rPr lang="es-ES" sz="1800" dirty="0">
                <a:solidFill>
                  <a:srgbClr val="000000"/>
                </a:solidFill>
                <a:effectLst/>
                <a:latin typeface="Arial" panose="020B0604020202020204" pitchFamily="34" charset="0"/>
                <a:ea typeface="Times New Roman" panose="02020603050405020304" pitchFamily="18" charset="0"/>
                <a:cs typeface="Aptos" panose="020B0004020202020204" pitchFamily="34" charset="0"/>
              </a:rPr>
              <a:t> </a:t>
            </a:r>
            <a:r>
              <a:rPr lang="es-ES" sz="1800" dirty="0" err="1">
                <a:solidFill>
                  <a:srgbClr val="000000"/>
                </a:solidFill>
                <a:effectLst/>
                <a:latin typeface="Arial" panose="020B0604020202020204" pitchFamily="34" charset="0"/>
                <a:ea typeface="Times New Roman" panose="02020603050405020304" pitchFamily="18" charset="0"/>
                <a:cs typeface="Aptos" panose="020B0004020202020204" pitchFamily="34" charset="0"/>
              </a:rPr>
              <a:t>AuthConfig</a:t>
            </a:r>
            <a:r>
              <a:rPr lang="es-ES" sz="1800" dirty="0">
                <a:solidFill>
                  <a:srgbClr val="000000"/>
                </a:solidFill>
                <a:effectLst/>
                <a:latin typeface="Arial" panose="020B0604020202020204" pitchFamily="34" charset="0"/>
                <a:ea typeface="Times New Roman" panose="02020603050405020304" pitchFamily="18" charset="0"/>
                <a:cs typeface="Aptos" panose="020B0004020202020204" pitchFamily="34" charset="0"/>
              </a:rPr>
              <a:t> (la opción </a:t>
            </a:r>
            <a:r>
              <a:rPr lang="es-ES" sz="1800" dirty="0" err="1">
                <a:solidFill>
                  <a:srgbClr val="000000"/>
                </a:solidFill>
                <a:effectLst/>
                <a:latin typeface="Arial" panose="020B0604020202020204" pitchFamily="34" charset="0"/>
                <a:ea typeface="Times New Roman" panose="02020603050405020304" pitchFamily="18" charset="0"/>
                <a:cs typeface="Aptos" panose="020B0004020202020204" pitchFamily="34" charset="0"/>
              </a:rPr>
              <a:t>All</a:t>
            </a:r>
            <a:r>
              <a:rPr lang="es-ES" sz="1800" dirty="0">
                <a:solidFill>
                  <a:srgbClr val="000000"/>
                </a:solidFill>
                <a:effectLst/>
                <a:latin typeface="Arial" panose="020B0604020202020204" pitchFamily="34" charset="0"/>
                <a:ea typeface="Times New Roman" panose="02020603050405020304" pitchFamily="18" charset="0"/>
                <a:cs typeface="Aptos" panose="020B0004020202020204" pitchFamily="34" charset="0"/>
              </a:rPr>
              <a:t> permite añadir cualquier directiva de Apache, no sólo las de autentificación de clientes) </a:t>
            </a:r>
            <a:endParaRPr lang="es-ES" sz="1800" dirty="0">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391084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2. Verificar su configuración</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4</a:t>
            </a:fld>
            <a:endParaRPr lang="es-ES" noProof="0"/>
          </a:p>
        </p:txBody>
      </p:sp>
      <p:sp>
        <p:nvSpPr>
          <p:cNvPr id="18" name="CuadroTexto 17">
            <a:extLst>
              <a:ext uri="{FF2B5EF4-FFF2-40B4-BE49-F238E27FC236}">
                <a16:creationId xmlns:a16="http://schemas.microsoft.com/office/drawing/2014/main" id="{E79F3359-96CF-BD98-B95A-64436D1ED9D6}"/>
              </a:ext>
            </a:extLst>
          </p:cNvPr>
          <p:cNvSpPr txBox="1"/>
          <p:nvPr/>
        </p:nvSpPr>
        <p:spPr>
          <a:xfrm>
            <a:off x="753471" y="2786770"/>
            <a:ext cx="4591613" cy="369332"/>
          </a:xfrm>
          <a:prstGeom prst="rect">
            <a:avLst/>
          </a:prstGeom>
          <a:noFill/>
        </p:spPr>
        <p:txBody>
          <a:bodyPr wrap="square" rtlCol="0">
            <a:spAutoFit/>
          </a:bodyPr>
          <a:lstStyle/>
          <a:p>
            <a:r>
              <a:rPr lang="es-ES" dirty="0"/>
              <a:t>/</a:t>
            </a:r>
            <a:r>
              <a:rPr lang="es-ES" dirty="0" err="1"/>
              <a:t>etc</a:t>
            </a:r>
            <a:r>
              <a:rPr lang="es-ES" dirty="0"/>
              <a:t>/apache2/apache2.conf</a:t>
            </a:r>
          </a:p>
        </p:txBody>
      </p:sp>
      <p:sp>
        <p:nvSpPr>
          <p:cNvPr id="19" name="CuadroTexto 18">
            <a:extLst>
              <a:ext uri="{FF2B5EF4-FFF2-40B4-BE49-F238E27FC236}">
                <a16:creationId xmlns:a16="http://schemas.microsoft.com/office/drawing/2014/main" id="{112794C7-83DC-DF00-02F0-8FEC2A0CEF5D}"/>
              </a:ext>
            </a:extLst>
          </p:cNvPr>
          <p:cNvSpPr txBox="1"/>
          <p:nvPr/>
        </p:nvSpPr>
        <p:spPr>
          <a:xfrm>
            <a:off x="615043" y="1529537"/>
            <a:ext cx="11620500" cy="1200329"/>
          </a:xfrm>
          <a:prstGeom prst="rect">
            <a:avLst/>
          </a:prstGeom>
          <a:noFill/>
        </p:spPr>
        <p:txBody>
          <a:bodyPr wrap="square" rtlCol="0">
            <a:spAutoFit/>
          </a:bodyPr>
          <a:lstStyle/>
          <a:p>
            <a:r>
              <a:rPr lang="es-ES" dirty="0"/>
              <a:t>Verificar su configuración (archivo apache2.conf y directorios *-</a:t>
            </a:r>
            <a:r>
              <a:rPr lang="es-ES" dirty="0" err="1"/>
              <a:t>enabled</a:t>
            </a:r>
            <a:r>
              <a:rPr lang="es-ES" dirty="0"/>
              <a:t>) y modificar alguna de sus directivas para comprobar su funcionamiento (establecer uno o varios puertos de escucha, cambiar la página de inicio predeterminada, utilizar la opción indexes en algún subdirectorio y ver su efecto, apuntar con un Alias a otro directorio, usar </a:t>
            </a:r>
            <a:r>
              <a:rPr lang="es-ES" dirty="0" err="1"/>
              <a:t>Redirect</a:t>
            </a:r>
            <a:r>
              <a:rPr lang="es-ES" dirty="0"/>
              <a:t> para redirigir a otro sitio web, </a:t>
            </a:r>
            <a:r>
              <a:rPr lang="es-ES" dirty="0" err="1"/>
              <a:t>etc</a:t>
            </a:r>
            <a:r>
              <a:rPr lang="es-ES" dirty="0"/>
              <a:t>).</a:t>
            </a:r>
          </a:p>
        </p:txBody>
      </p:sp>
      <p:pic>
        <p:nvPicPr>
          <p:cNvPr id="4" name="Imagen 3">
            <a:extLst>
              <a:ext uri="{FF2B5EF4-FFF2-40B4-BE49-F238E27FC236}">
                <a16:creationId xmlns:a16="http://schemas.microsoft.com/office/drawing/2014/main" id="{056C71B0-731F-2BE2-D0A1-EC4FDACF6622}"/>
              </a:ext>
            </a:extLst>
          </p:cNvPr>
          <p:cNvPicPr>
            <a:picLocks noChangeAspect="1"/>
          </p:cNvPicPr>
          <p:nvPr/>
        </p:nvPicPr>
        <p:blipFill>
          <a:blip r:embed="rId2"/>
          <a:stretch>
            <a:fillRect/>
          </a:stretch>
        </p:blipFill>
        <p:spPr>
          <a:xfrm>
            <a:off x="753471" y="3191109"/>
            <a:ext cx="4732929" cy="3095226"/>
          </a:xfrm>
          <a:prstGeom prst="rect">
            <a:avLst/>
          </a:prstGeom>
        </p:spPr>
      </p:pic>
      <p:pic>
        <p:nvPicPr>
          <p:cNvPr id="6" name="Imagen 5">
            <a:extLst>
              <a:ext uri="{FF2B5EF4-FFF2-40B4-BE49-F238E27FC236}">
                <a16:creationId xmlns:a16="http://schemas.microsoft.com/office/drawing/2014/main" id="{1C539E6E-12F8-FCBA-C6B8-909E318BF32B}"/>
              </a:ext>
            </a:extLst>
          </p:cNvPr>
          <p:cNvPicPr>
            <a:picLocks noChangeAspect="1"/>
          </p:cNvPicPr>
          <p:nvPr/>
        </p:nvPicPr>
        <p:blipFill>
          <a:blip r:embed="rId3"/>
          <a:stretch>
            <a:fillRect/>
          </a:stretch>
        </p:blipFill>
        <p:spPr>
          <a:xfrm>
            <a:off x="5804102" y="3242738"/>
            <a:ext cx="6066770" cy="525403"/>
          </a:xfrm>
          <a:prstGeom prst="rect">
            <a:avLst/>
          </a:prstGeom>
        </p:spPr>
      </p:pic>
      <p:sp>
        <p:nvSpPr>
          <p:cNvPr id="7" name="CuadroTexto 6">
            <a:extLst>
              <a:ext uri="{FF2B5EF4-FFF2-40B4-BE49-F238E27FC236}">
                <a16:creationId xmlns:a16="http://schemas.microsoft.com/office/drawing/2014/main" id="{C09EE284-5DF7-BB2D-9CE7-5F3A59B3C910}"/>
              </a:ext>
            </a:extLst>
          </p:cNvPr>
          <p:cNvSpPr txBox="1"/>
          <p:nvPr/>
        </p:nvSpPr>
        <p:spPr>
          <a:xfrm>
            <a:off x="5649686" y="3892768"/>
            <a:ext cx="2688771" cy="2308324"/>
          </a:xfrm>
          <a:prstGeom prst="rect">
            <a:avLst/>
          </a:prstGeom>
          <a:noFill/>
        </p:spPr>
        <p:txBody>
          <a:bodyPr wrap="square" rtlCol="0">
            <a:spAutoFit/>
          </a:bodyPr>
          <a:lstStyle/>
          <a:p>
            <a:r>
              <a:rPr lang="es-ES" dirty="0"/>
              <a:t>Sites-</a:t>
            </a:r>
            <a:r>
              <a:rPr lang="es-ES" dirty="0" err="1"/>
              <a:t>enabled</a:t>
            </a:r>
            <a:r>
              <a:rPr lang="es-ES" dirty="0"/>
              <a:t>: </a:t>
            </a:r>
            <a:r>
              <a:rPr lang="es-ES" dirty="0">
                <a:sym typeface="Wingdings" panose="05000000000000000000" pitchFamily="2" charset="2"/>
              </a:rPr>
              <a:t> Archivos de configuración de host virtuales que se procesarán</a:t>
            </a:r>
          </a:p>
          <a:p>
            <a:r>
              <a:rPr lang="es-ES" dirty="0">
                <a:sym typeface="Wingdings" panose="05000000000000000000" pitchFamily="2" charset="2"/>
              </a:rPr>
              <a:t>Ahora mismo solo hay el archivo por defecto: </a:t>
            </a:r>
          </a:p>
          <a:p>
            <a:r>
              <a:rPr lang="es-ES" dirty="0">
                <a:sym typeface="Wingdings" panose="05000000000000000000" pitchFamily="2" charset="2"/>
              </a:rPr>
              <a:t>000-default.conf</a:t>
            </a:r>
          </a:p>
          <a:p>
            <a:endParaRPr lang="es-ES" dirty="0"/>
          </a:p>
        </p:txBody>
      </p:sp>
      <p:sp>
        <p:nvSpPr>
          <p:cNvPr id="8" name="CuadroTexto 7">
            <a:extLst>
              <a:ext uri="{FF2B5EF4-FFF2-40B4-BE49-F238E27FC236}">
                <a16:creationId xmlns:a16="http://schemas.microsoft.com/office/drawing/2014/main" id="{465235F6-427D-651C-7907-145B7B2970E7}"/>
              </a:ext>
            </a:extLst>
          </p:cNvPr>
          <p:cNvSpPr txBox="1"/>
          <p:nvPr/>
        </p:nvSpPr>
        <p:spPr>
          <a:xfrm>
            <a:off x="6009993" y="2917913"/>
            <a:ext cx="4591613" cy="369332"/>
          </a:xfrm>
          <a:prstGeom prst="rect">
            <a:avLst/>
          </a:prstGeom>
          <a:noFill/>
        </p:spPr>
        <p:txBody>
          <a:bodyPr wrap="square" rtlCol="0">
            <a:spAutoFit/>
          </a:bodyPr>
          <a:lstStyle/>
          <a:p>
            <a:r>
              <a:rPr lang="es-ES" dirty="0"/>
              <a:t>Directorios *-</a:t>
            </a:r>
            <a:r>
              <a:rPr lang="es-ES" dirty="0" err="1"/>
              <a:t>enabled</a:t>
            </a:r>
            <a:endParaRPr lang="es-ES" dirty="0"/>
          </a:p>
        </p:txBody>
      </p:sp>
      <p:pic>
        <p:nvPicPr>
          <p:cNvPr id="10" name="Imagen 9">
            <a:extLst>
              <a:ext uri="{FF2B5EF4-FFF2-40B4-BE49-F238E27FC236}">
                <a16:creationId xmlns:a16="http://schemas.microsoft.com/office/drawing/2014/main" id="{7392C62F-717B-122C-75CB-80B78CFCBB26}"/>
              </a:ext>
            </a:extLst>
          </p:cNvPr>
          <p:cNvPicPr>
            <a:picLocks noChangeAspect="1"/>
          </p:cNvPicPr>
          <p:nvPr/>
        </p:nvPicPr>
        <p:blipFill>
          <a:blip r:embed="rId4"/>
          <a:stretch>
            <a:fillRect/>
          </a:stretch>
        </p:blipFill>
        <p:spPr>
          <a:xfrm>
            <a:off x="8430986" y="3883069"/>
            <a:ext cx="3898474" cy="2723558"/>
          </a:xfrm>
          <a:prstGeom prst="rect">
            <a:avLst/>
          </a:prstGeom>
        </p:spPr>
      </p:pic>
    </p:spTree>
    <p:extLst>
      <p:ext uri="{BB962C8B-B14F-4D97-AF65-F5344CB8AC3E}">
        <p14:creationId xmlns:p14="http://schemas.microsoft.com/office/powerpoint/2010/main" val="284810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2. Verificar su configuración</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5</a:t>
            </a:fld>
            <a:endParaRPr lang="es-ES" noProof="0"/>
          </a:p>
        </p:txBody>
      </p:sp>
      <p:pic>
        <p:nvPicPr>
          <p:cNvPr id="6" name="Imagen 5">
            <a:extLst>
              <a:ext uri="{FF2B5EF4-FFF2-40B4-BE49-F238E27FC236}">
                <a16:creationId xmlns:a16="http://schemas.microsoft.com/office/drawing/2014/main" id="{1C539E6E-12F8-FCBA-C6B8-909E318BF32B}"/>
              </a:ext>
            </a:extLst>
          </p:cNvPr>
          <p:cNvPicPr>
            <a:picLocks noChangeAspect="1"/>
          </p:cNvPicPr>
          <p:nvPr/>
        </p:nvPicPr>
        <p:blipFill>
          <a:blip r:embed="rId2"/>
          <a:stretch>
            <a:fillRect/>
          </a:stretch>
        </p:blipFill>
        <p:spPr>
          <a:xfrm>
            <a:off x="644273" y="2159609"/>
            <a:ext cx="6066770" cy="525403"/>
          </a:xfrm>
          <a:prstGeom prst="rect">
            <a:avLst/>
          </a:prstGeom>
        </p:spPr>
      </p:pic>
      <p:sp>
        <p:nvSpPr>
          <p:cNvPr id="7" name="CuadroTexto 6">
            <a:extLst>
              <a:ext uri="{FF2B5EF4-FFF2-40B4-BE49-F238E27FC236}">
                <a16:creationId xmlns:a16="http://schemas.microsoft.com/office/drawing/2014/main" id="{C09EE284-5DF7-BB2D-9CE7-5F3A59B3C910}"/>
              </a:ext>
            </a:extLst>
          </p:cNvPr>
          <p:cNvSpPr txBox="1"/>
          <p:nvPr/>
        </p:nvSpPr>
        <p:spPr>
          <a:xfrm>
            <a:off x="687815" y="4431373"/>
            <a:ext cx="8412641" cy="646331"/>
          </a:xfrm>
          <a:prstGeom prst="rect">
            <a:avLst/>
          </a:prstGeom>
          <a:noFill/>
        </p:spPr>
        <p:txBody>
          <a:bodyPr wrap="square" rtlCol="0">
            <a:spAutoFit/>
          </a:bodyPr>
          <a:lstStyle/>
          <a:p>
            <a:r>
              <a:rPr lang="es-ES" dirty="0" err="1"/>
              <a:t>conf-enabled</a:t>
            </a:r>
            <a:r>
              <a:rPr lang="es-ES" dirty="0"/>
              <a:t>: </a:t>
            </a:r>
            <a:r>
              <a:rPr lang="es-ES" dirty="0">
                <a:sym typeface="Wingdings" panose="05000000000000000000" pitchFamily="2" charset="2"/>
              </a:rPr>
              <a:t> configuraciones globales que afectan a todos los host virtuales</a:t>
            </a:r>
          </a:p>
          <a:p>
            <a:endParaRPr lang="es-ES" dirty="0"/>
          </a:p>
        </p:txBody>
      </p:sp>
      <p:sp>
        <p:nvSpPr>
          <p:cNvPr id="8" name="CuadroTexto 7">
            <a:extLst>
              <a:ext uri="{FF2B5EF4-FFF2-40B4-BE49-F238E27FC236}">
                <a16:creationId xmlns:a16="http://schemas.microsoft.com/office/drawing/2014/main" id="{465235F6-427D-651C-7907-145B7B2970E7}"/>
              </a:ext>
            </a:extLst>
          </p:cNvPr>
          <p:cNvSpPr txBox="1"/>
          <p:nvPr/>
        </p:nvSpPr>
        <p:spPr>
          <a:xfrm>
            <a:off x="850164" y="1834784"/>
            <a:ext cx="4591613" cy="369332"/>
          </a:xfrm>
          <a:prstGeom prst="rect">
            <a:avLst/>
          </a:prstGeom>
          <a:noFill/>
        </p:spPr>
        <p:txBody>
          <a:bodyPr wrap="square" rtlCol="0">
            <a:spAutoFit/>
          </a:bodyPr>
          <a:lstStyle/>
          <a:p>
            <a:r>
              <a:rPr lang="es-ES" dirty="0"/>
              <a:t>Directorios *-</a:t>
            </a:r>
            <a:r>
              <a:rPr lang="es-ES" dirty="0" err="1"/>
              <a:t>enabled</a:t>
            </a:r>
            <a:endParaRPr lang="es-ES" dirty="0"/>
          </a:p>
        </p:txBody>
      </p:sp>
      <p:pic>
        <p:nvPicPr>
          <p:cNvPr id="5" name="Imagen 4">
            <a:extLst>
              <a:ext uri="{FF2B5EF4-FFF2-40B4-BE49-F238E27FC236}">
                <a16:creationId xmlns:a16="http://schemas.microsoft.com/office/drawing/2014/main" id="{235C758E-A667-47CD-A1D5-51D891EA6F7F}"/>
              </a:ext>
            </a:extLst>
          </p:cNvPr>
          <p:cNvPicPr>
            <a:picLocks noChangeAspect="1"/>
          </p:cNvPicPr>
          <p:nvPr/>
        </p:nvPicPr>
        <p:blipFill>
          <a:blip r:embed="rId3"/>
          <a:stretch>
            <a:fillRect/>
          </a:stretch>
        </p:blipFill>
        <p:spPr>
          <a:xfrm>
            <a:off x="644273" y="3180014"/>
            <a:ext cx="9410769" cy="1081095"/>
          </a:xfrm>
          <a:prstGeom prst="rect">
            <a:avLst/>
          </a:prstGeom>
        </p:spPr>
      </p:pic>
      <p:sp>
        <p:nvSpPr>
          <p:cNvPr id="9" name="CuadroTexto 8">
            <a:extLst>
              <a:ext uri="{FF2B5EF4-FFF2-40B4-BE49-F238E27FC236}">
                <a16:creationId xmlns:a16="http://schemas.microsoft.com/office/drawing/2014/main" id="{5EDCF081-BE67-C71E-A7FB-196536F7D8A7}"/>
              </a:ext>
            </a:extLst>
          </p:cNvPr>
          <p:cNvSpPr txBox="1"/>
          <p:nvPr/>
        </p:nvSpPr>
        <p:spPr>
          <a:xfrm>
            <a:off x="551744" y="2743760"/>
            <a:ext cx="9410768" cy="646331"/>
          </a:xfrm>
          <a:prstGeom prst="rect">
            <a:avLst/>
          </a:prstGeom>
          <a:noFill/>
        </p:spPr>
        <p:txBody>
          <a:bodyPr wrap="square" rtlCol="0">
            <a:spAutoFit/>
          </a:bodyPr>
          <a:lstStyle/>
          <a:p>
            <a:r>
              <a:rPr lang="es-ES" dirty="0"/>
              <a:t>mods-</a:t>
            </a:r>
            <a:r>
              <a:rPr lang="es-ES" dirty="0" err="1"/>
              <a:t>enabled</a:t>
            </a:r>
            <a:r>
              <a:rPr lang="es-ES" dirty="0"/>
              <a:t>: </a:t>
            </a:r>
            <a:r>
              <a:rPr lang="es-ES" dirty="0">
                <a:sym typeface="Wingdings" panose="05000000000000000000" pitchFamily="2" charset="2"/>
              </a:rPr>
              <a:t> configuraciones concretas (autenticación, seguridad, …)</a:t>
            </a:r>
          </a:p>
          <a:p>
            <a:endParaRPr lang="es-ES" dirty="0"/>
          </a:p>
        </p:txBody>
      </p:sp>
      <p:pic>
        <p:nvPicPr>
          <p:cNvPr id="15" name="Imagen 14">
            <a:extLst>
              <a:ext uri="{FF2B5EF4-FFF2-40B4-BE49-F238E27FC236}">
                <a16:creationId xmlns:a16="http://schemas.microsoft.com/office/drawing/2014/main" id="{F9FAB498-D5E6-9B11-C7F3-A3AD15795E1D}"/>
              </a:ext>
            </a:extLst>
          </p:cNvPr>
          <p:cNvPicPr>
            <a:picLocks noChangeAspect="1"/>
          </p:cNvPicPr>
          <p:nvPr/>
        </p:nvPicPr>
        <p:blipFill>
          <a:blip r:embed="rId4"/>
          <a:stretch>
            <a:fillRect/>
          </a:stretch>
        </p:blipFill>
        <p:spPr>
          <a:xfrm>
            <a:off x="644273" y="4873687"/>
            <a:ext cx="10001323" cy="481016"/>
          </a:xfrm>
          <a:prstGeom prst="rect">
            <a:avLst/>
          </a:prstGeom>
        </p:spPr>
      </p:pic>
    </p:spTree>
    <p:extLst>
      <p:ext uri="{BB962C8B-B14F-4D97-AF65-F5344CB8AC3E}">
        <p14:creationId xmlns:p14="http://schemas.microsoft.com/office/powerpoint/2010/main" val="20432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2. Verificar su configuración</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6</a:t>
            </a:fld>
            <a:endParaRPr lang="es-ES" noProof="0"/>
          </a:p>
        </p:txBody>
      </p:sp>
      <p:sp>
        <p:nvSpPr>
          <p:cNvPr id="18" name="CuadroTexto 17">
            <a:extLst>
              <a:ext uri="{FF2B5EF4-FFF2-40B4-BE49-F238E27FC236}">
                <a16:creationId xmlns:a16="http://schemas.microsoft.com/office/drawing/2014/main" id="{E79F3359-96CF-BD98-B95A-64436D1ED9D6}"/>
              </a:ext>
            </a:extLst>
          </p:cNvPr>
          <p:cNvSpPr txBox="1"/>
          <p:nvPr/>
        </p:nvSpPr>
        <p:spPr>
          <a:xfrm>
            <a:off x="535757" y="2314966"/>
            <a:ext cx="4591613" cy="646331"/>
          </a:xfrm>
          <a:prstGeom prst="rect">
            <a:avLst/>
          </a:prstGeom>
          <a:noFill/>
        </p:spPr>
        <p:txBody>
          <a:bodyPr wrap="square" rtlCol="0">
            <a:spAutoFit/>
          </a:bodyPr>
          <a:lstStyle/>
          <a:p>
            <a:r>
              <a:rPr lang="es-ES" b="1" dirty="0"/>
              <a:t>Establecer varios puertos de escucha </a:t>
            </a:r>
            <a:r>
              <a:rPr lang="es-ES" dirty="0"/>
              <a:t>(apache2.conf) </a:t>
            </a:r>
          </a:p>
        </p:txBody>
      </p:sp>
      <p:sp>
        <p:nvSpPr>
          <p:cNvPr id="19" name="CuadroTexto 18">
            <a:extLst>
              <a:ext uri="{FF2B5EF4-FFF2-40B4-BE49-F238E27FC236}">
                <a16:creationId xmlns:a16="http://schemas.microsoft.com/office/drawing/2014/main" id="{112794C7-83DC-DF00-02F0-8FEC2A0CEF5D}"/>
              </a:ext>
            </a:extLst>
          </p:cNvPr>
          <p:cNvSpPr txBox="1"/>
          <p:nvPr/>
        </p:nvSpPr>
        <p:spPr>
          <a:xfrm>
            <a:off x="615043" y="1529537"/>
            <a:ext cx="11620500" cy="369332"/>
          </a:xfrm>
          <a:prstGeom prst="rect">
            <a:avLst/>
          </a:prstGeom>
          <a:noFill/>
        </p:spPr>
        <p:txBody>
          <a:bodyPr wrap="square" rtlCol="0">
            <a:spAutoFit/>
          </a:bodyPr>
          <a:lstStyle/>
          <a:p>
            <a:r>
              <a:rPr lang="es-ES" dirty="0"/>
              <a:t>Modificación de los archivos de *-</a:t>
            </a:r>
            <a:r>
              <a:rPr lang="es-ES" dirty="0" err="1"/>
              <a:t>enabled</a:t>
            </a:r>
            <a:endParaRPr lang="es-ES" dirty="0"/>
          </a:p>
        </p:txBody>
      </p:sp>
      <p:sp>
        <p:nvSpPr>
          <p:cNvPr id="8" name="CuadroTexto 7">
            <a:extLst>
              <a:ext uri="{FF2B5EF4-FFF2-40B4-BE49-F238E27FC236}">
                <a16:creationId xmlns:a16="http://schemas.microsoft.com/office/drawing/2014/main" id="{465235F6-427D-651C-7907-145B7B2970E7}"/>
              </a:ext>
            </a:extLst>
          </p:cNvPr>
          <p:cNvSpPr txBox="1"/>
          <p:nvPr/>
        </p:nvSpPr>
        <p:spPr>
          <a:xfrm>
            <a:off x="6185947" y="4163921"/>
            <a:ext cx="5735693" cy="923330"/>
          </a:xfrm>
          <a:prstGeom prst="rect">
            <a:avLst/>
          </a:prstGeom>
          <a:noFill/>
        </p:spPr>
        <p:txBody>
          <a:bodyPr wrap="square" rtlCol="0">
            <a:spAutoFit/>
          </a:bodyPr>
          <a:lstStyle/>
          <a:p>
            <a:r>
              <a:rPr lang="es-ES" dirty="0"/>
              <a:t>- Creamos /</a:t>
            </a:r>
            <a:r>
              <a:rPr lang="es-ES" dirty="0" err="1"/>
              <a:t>var</a:t>
            </a:r>
            <a:r>
              <a:rPr lang="es-ES" dirty="0"/>
              <a:t>/www/</a:t>
            </a:r>
            <a:r>
              <a:rPr lang="es-ES" dirty="0" err="1"/>
              <a:t>html</a:t>
            </a:r>
            <a:r>
              <a:rPr lang="es-ES" dirty="0"/>
              <a:t>/indexPaloma.html</a:t>
            </a:r>
          </a:p>
          <a:p>
            <a:r>
              <a:rPr lang="es-ES" dirty="0"/>
              <a:t>- Para comprobar que funciona </a:t>
            </a:r>
            <a:r>
              <a:rPr lang="es-ES" dirty="0">
                <a:sym typeface="Wingdings" panose="05000000000000000000" pitchFamily="2" charset="2"/>
              </a:rPr>
              <a:t> IP en el navegador de la máquina principal</a:t>
            </a:r>
            <a:endParaRPr lang="es-ES" dirty="0"/>
          </a:p>
        </p:txBody>
      </p:sp>
      <p:pic>
        <p:nvPicPr>
          <p:cNvPr id="5" name="Imagen 4">
            <a:extLst>
              <a:ext uri="{FF2B5EF4-FFF2-40B4-BE49-F238E27FC236}">
                <a16:creationId xmlns:a16="http://schemas.microsoft.com/office/drawing/2014/main" id="{6812CD42-402A-1163-4CD2-2975E4A3E3E7}"/>
              </a:ext>
            </a:extLst>
          </p:cNvPr>
          <p:cNvPicPr>
            <a:picLocks noChangeAspect="1"/>
          </p:cNvPicPr>
          <p:nvPr/>
        </p:nvPicPr>
        <p:blipFill>
          <a:blip r:embed="rId2"/>
          <a:stretch>
            <a:fillRect/>
          </a:stretch>
        </p:blipFill>
        <p:spPr>
          <a:xfrm>
            <a:off x="615043" y="3172605"/>
            <a:ext cx="1924064" cy="409578"/>
          </a:xfrm>
          <a:prstGeom prst="rect">
            <a:avLst/>
          </a:prstGeom>
        </p:spPr>
      </p:pic>
      <p:sp>
        <p:nvSpPr>
          <p:cNvPr id="9" name="CuadroTexto 8">
            <a:extLst>
              <a:ext uri="{FF2B5EF4-FFF2-40B4-BE49-F238E27FC236}">
                <a16:creationId xmlns:a16="http://schemas.microsoft.com/office/drawing/2014/main" id="{A6912FB4-8C80-819A-A595-4F53D4CE4903}"/>
              </a:ext>
            </a:extLst>
          </p:cNvPr>
          <p:cNvSpPr txBox="1"/>
          <p:nvPr/>
        </p:nvSpPr>
        <p:spPr>
          <a:xfrm>
            <a:off x="535757" y="3702049"/>
            <a:ext cx="4591613" cy="369332"/>
          </a:xfrm>
          <a:prstGeom prst="rect">
            <a:avLst/>
          </a:prstGeom>
          <a:noFill/>
        </p:spPr>
        <p:txBody>
          <a:bodyPr wrap="square" rtlCol="0">
            <a:spAutoFit/>
          </a:bodyPr>
          <a:lstStyle/>
          <a:p>
            <a:r>
              <a:rPr lang="es-ES" dirty="0" err="1"/>
              <a:t>ports.conf</a:t>
            </a:r>
            <a:r>
              <a:rPr lang="es-ES" dirty="0"/>
              <a:t> </a:t>
            </a:r>
            <a:r>
              <a:rPr lang="es-ES" dirty="0">
                <a:sym typeface="Wingdings" panose="05000000000000000000" pitchFamily="2" charset="2"/>
              </a:rPr>
              <a:t> Listen puerto 8080</a:t>
            </a:r>
            <a:r>
              <a:rPr lang="es-ES" dirty="0"/>
              <a:t> </a:t>
            </a:r>
          </a:p>
        </p:txBody>
      </p:sp>
      <p:pic>
        <p:nvPicPr>
          <p:cNvPr id="15" name="Imagen 14">
            <a:extLst>
              <a:ext uri="{FF2B5EF4-FFF2-40B4-BE49-F238E27FC236}">
                <a16:creationId xmlns:a16="http://schemas.microsoft.com/office/drawing/2014/main" id="{EBAD0A00-A1C2-730F-3EC5-A6A29C727864}"/>
              </a:ext>
            </a:extLst>
          </p:cNvPr>
          <p:cNvPicPr>
            <a:picLocks noChangeAspect="1"/>
          </p:cNvPicPr>
          <p:nvPr/>
        </p:nvPicPr>
        <p:blipFill>
          <a:blip r:embed="rId3"/>
          <a:stretch>
            <a:fillRect/>
          </a:stretch>
        </p:blipFill>
        <p:spPr>
          <a:xfrm>
            <a:off x="615043" y="4183837"/>
            <a:ext cx="3858986" cy="1873705"/>
          </a:xfrm>
          <a:prstGeom prst="rect">
            <a:avLst/>
          </a:prstGeom>
        </p:spPr>
      </p:pic>
      <p:pic>
        <p:nvPicPr>
          <p:cNvPr id="17" name="Imagen 16">
            <a:extLst>
              <a:ext uri="{FF2B5EF4-FFF2-40B4-BE49-F238E27FC236}">
                <a16:creationId xmlns:a16="http://schemas.microsoft.com/office/drawing/2014/main" id="{370FB41C-03E3-D2B5-AC55-78CB14A424F8}"/>
              </a:ext>
            </a:extLst>
          </p:cNvPr>
          <p:cNvPicPr>
            <a:picLocks noChangeAspect="1"/>
          </p:cNvPicPr>
          <p:nvPr/>
        </p:nvPicPr>
        <p:blipFill>
          <a:blip r:embed="rId4"/>
          <a:stretch>
            <a:fillRect/>
          </a:stretch>
        </p:blipFill>
        <p:spPr>
          <a:xfrm>
            <a:off x="6204092" y="2988605"/>
            <a:ext cx="4789909" cy="1151772"/>
          </a:xfrm>
          <a:prstGeom prst="rect">
            <a:avLst/>
          </a:prstGeom>
        </p:spPr>
      </p:pic>
      <p:sp>
        <p:nvSpPr>
          <p:cNvPr id="20" name="CuadroTexto 19">
            <a:extLst>
              <a:ext uri="{FF2B5EF4-FFF2-40B4-BE49-F238E27FC236}">
                <a16:creationId xmlns:a16="http://schemas.microsoft.com/office/drawing/2014/main" id="{C069E3EA-8DD8-6EB0-B910-9DA8A02BAAD0}"/>
              </a:ext>
            </a:extLst>
          </p:cNvPr>
          <p:cNvSpPr txBox="1"/>
          <p:nvPr/>
        </p:nvSpPr>
        <p:spPr>
          <a:xfrm>
            <a:off x="6310054" y="1886545"/>
            <a:ext cx="5925489" cy="923330"/>
          </a:xfrm>
          <a:prstGeom prst="rect">
            <a:avLst/>
          </a:prstGeom>
          <a:noFill/>
        </p:spPr>
        <p:txBody>
          <a:bodyPr wrap="square" rtlCol="0">
            <a:spAutoFit/>
          </a:bodyPr>
          <a:lstStyle/>
          <a:p>
            <a:r>
              <a:rPr lang="es-ES" b="1" dirty="0"/>
              <a:t>Cambiar Página predeterminada</a:t>
            </a:r>
          </a:p>
          <a:p>
            <a:r>
              <a:rPr lang="es-ES" dirty="0"/>
              <a:t>- Añadimos la directiva </a:t>
            </a:r>
            <a:r>
              <a:rPr lang="es-ES" dirty="0" err="1"/>
              <a:t>DirectoryIndex</a:t>
            </a:r>
            <a:r>
              <a:rPr lang="es-ES" dirty="0"/>
              <a:t> (primero buscará indexPaloma.html)</a:t>
            </a:r>
          </a:p>
        </p:txBody>
      </p:sp>
      <p:pic>
        <p:nvPicPr>
          <p:cNvPr id="23" name="Imagen 22">
            <a:extLst>
              <a:ext uri="{FF2B5EF4-FFF2-40B4-BE49-F238E27FC236}">
                <a16:creationId xmlns:a16="http://schemas.microsoft.com/office/drawing/2014/main" id="{1153C249-2560-3512-C184-B4DA4BCB1E01}"/>
              </a:ext>
            </a:extLst>
          </p:cNvPr>
          <p:cNvPicPr>
            <a:picLocks noChangeAspect="1"/>
          </p:cNvPicPr>
          <p:nvPr/>
        </p:nvPicPr>
        <p:blipFill>
          <a:blip r:embed="rId5"/>
          <a:stretch>
            <a:fillRect/>
          </a:stretch>
        </p:blipFill>
        <p:spPr>
          <a:xfrm>
            <a:off x="7171818" y="5100717"/>
            <a:ext cx="3877181" cy="1626809"/>
          </a:xfrm>
          <a:prstGeom prst="rect">
            <a:avLst/>
          </a:prstGeom>
        </p:spPr>
      </p:pic>
    </p:spTree>
    <p:extLst>
      <p:ext uri="{BB962C8B-B14F-4D97-AF65-F5344CB8AC3E}">
        <p14:creationId xmlns:p14="http://schemas.microsoft.com/office/powerpoint/2010/main" val="400573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2. Verificar su configuración</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7</a:t>
            </a:fld>
            <a:endParaRPr lang="es-ES" noProof="0"/>
          </a:p>
        </p:txBody>
      </p:sp>
      <p:sp>
        <p:nvSpPr>
          <p:cNvPr id="18" name="CuadroTexto 17">
            <a:extLst>
              <a:ext uri="{FF2B5EF4-FFF2-40B4-BE49-F238E27FC236}">
                <a16:creationId xmlns:a16="http://schemas.microsoft.com/office/drawing/2014/main" id="{E79F3359-96CF-BD98-B95A-64436D1ED9D6}"/>
              </a:ext>
            </a:extLst>
          </p:cNvPr>
          <p:cNvSpPr txBox="1"/>
          <p:nvPr/>
        </p:nvSpPr>
        <p:spPr>
          <a:xfrm>
            <a:off x="535757" y="2314966"/>
            <a:ext cx="4591613" cy="369332"/>
          </a:xfrm>
          <a:prstGeom prst="rect">
            <a:avLst/>
          </a:prstGeom>
          <a:noFill/>
        </p:spPr>
        <p:txBody>
          <a:bodyPr wrap="square" rtlCol="0">
            <a:spAutoFit/>
          </a:bodyPr>
          <a:lstStyle/>
          <a:p>
            <a:r>
              <a:rPr lang="es-ES" b="1" dirty="0"/>
              <a:t>Utilizar opción indexes en algún directorio</a:t>
            </a:r>
            <a:r>
              <a:rPr lang="es-ES" dirty="0"/>
              <a:t> </a:t>
            </a:r>
          </a:p>
        </p:txBody>
      </p:sp>
      <p:sp>
        <p:nvSpPr>
          <p:cNvPr id="19" name="CuadroTexto 18">
            <a:extLst>
              <a:ext uri="{FF2B5EF4-FFF2-40B4-BE49-F238E27FC236}">
                <a16:creationId xmlns:a16="http://schemas.microsoft.com/office/drawing/2014/main" id="{112794C7-83DC-DF00-02F0-8FEC2A0CEF5D}"/>
              </a:ext>
            </a:extLst>
          </p:cNvPr>
          <p:cNvSpPr txBox="1"/>
          <p:nvPr/>
        </p:nvSpPr>
        <p:spPr>
          <a:xfrm>
            <a:off x="615043" y="1529537"/>
            <a:ext cx="11620500" cy="369332"/>
          </a:xfrm>
          <a:prstGeom prst="rect">
            <a:avLst/>
          </a:prstGeom>
          <a:noFill/>
        </p:spPr>
        <p:txBody>
          <a:bodyPr wrap="square" rtlCol="0">
            <a:spAutoFit/>
          </a:bodyPr>
          <a:lstStyle/>
          <a:p>
            <a:r>
              <a:rPr lang="es-ES" dirty="0"/>
              <a:t>Modificación de los archivos de *-</a:t>
            </a:r>
            <a:r>
              <a:rPr lang="es-ES" dirty="0" err="1"/>
              <a:t>enabled</a:t>
            </a:r>
            <a:endParaRPr lang="es-ES" dirty="0"/>
          </a:p>
        </p:txBody>
      </p:sp>
      <p:sp>
        <p:nvSpPr>
          <p:cNvPr id="3" name="CuadroTexto 2">
            <a:extLst>
              <a:ext uri="{FF2B5EF4-FFF2-40B4-BE49-F238E27FC236}">
                <a16:creationId xmlns:a16="http://schemas.microsoft.com/office/drawing/2014/main" id="{67D575D8-807E-04B2-C46C-4DF8AAEEAB9E}"/>
              </a:ext>
            </a:extLst>
          </p:cNvPr>
          <p:cNvSpPr txBox="1"/>
          <p:nvPr/>
        </p:nvSpPr>
        <p:spPr>
          <a:xfrm>
            <a:off x="318042" y="2670434"/>
            <a:ext cx="4591613" cy="2862322"/>
          </a:xfrm>
          <a:prstGeom prst="rect">
            <a:avLst/>
          </a:prstGeom>
          <a:noFill/>
        </p:spPr>
        <p:txBody>
          <a:bodyPr wrap="square" rtlCol="0">
            <a:spAutoFit/>
          </a:bodyPr>
          <a:lstStyle/>
          <a:p>
            <a:pPr marL="285750" indent="-285750">
              <a:buFontTx/>
              <a:buChar char="-"/>
            </a:pPr>
            <a:r>
              <a:rPr lang="es-ES" dirty="0"/>
              <a:t>Creamos un subdirectorio /</a:t>
            </a:r>
            <a:r>
              <a:rPr lang="es-ES" dirty="0" err="1"/>
              <a:t>var</a:t>
            </a:r>
            <a:r>
              <a:rPr lang="es-ES" dirty="0"/>
              <a:t>/www/</a:t>
            </a:r>
            <a:r>
              <a:rPr lang="es-ES" dirty="0" err="1"/>
              <a:t>html</a:t>
            </a:r>
            <a:r>
              <a:rPr lang="es-ES" dirty="0"/>
              <a:t>/paloma.com/</a:t>
            </a:r>
          </a:p>
          <a:p>
            <a:pPr marL="285750" indent="-285750">
              <a:buFontTx/>
              <a:buChar char="-"/>
            </a:pPr>
            <a:r>
              <a:rPr lang="es-ES" dirty="0"/>
              <a:t>Creo diferentes archivos (que no sean HTML) para poder hacer un </a:t>
            </a:r>
            <a:r>
              <a:rPr lang="es-ES" dirty="0" err="1"/>
              <a:t>Index</a:t>
            </a:r>
            <a:r>
              <a:rPr lang="es-ES" dirty="0"/>
              <a:t>.</a:t>
            </a:r>
          </a:p>
          <a:p>
            <a:pPr marL="285750" indent="-285750">
              <a:buFontTx/>
              <a:buChar char="-"/>
            </a:pPr>
            <a:endParaRPr lang="es-ES" dirty="0"/>
          </a:p>
          <a:p>
            <a:pPr marL="285750" indent="-285750">
              <a:buFontTx/>
              <a:buChar char="-"/>
            </a:pPr>
            <a:endParaRPr lang="es-ES" dirty="0"/>
          </a:p>
          <a:p>
            <a:r>
              <a:rPr lang="es-ES" dirty="0"/>
              <a:t>     (los HTML irán en </a:t>
            </a:r>
            <a:r>
              <a:rPr lang="es-ES" dirty="0" err="1"/>
              <a:t>pagWeb</a:t>
            </a:r>
            <a:r>
              <a:rPr lang="es-ES" dirty="0"/>
              <a:t>)</a:t>
            </a:r>
          </a:p>
          <a:p>
            <a:pPr marL="285750" indent="-285750">
              <a:buFontTx/>
              <a:buChar char="-"/>
            </a:pPr>
            <a:endParaRPr lang="es-ES" dirty="0"/>
          </a:p>
          <a:p>
            <a:pPr marL="285750" indent="-285750">
              <a:buFontTx/>
              <a:buChar char="-"/>
            </a:pPr>
            <a:endParaRPr lang="es-ES" dirty="0"/>
          </a:p>
          <a:p>
            <a:pPr marL="285750" indent="-285750">
              <a:buFontTx/>
              <a:buChar char="-"/>
            </a:pPr>
            <a:endParaRPr lang="es-ES" dirty="0"/>
          </a:p>
        </p:txBody>
      </p:sp>
      <p:sp>
        <p:nvSpPr>
          <p:cNvPr id="14" name="CuadroTexto 13">
            <a:extLst>
              <a:ext uri="{FF2B5EF4-FFF2-40B4-BE49-F238E27FC236}">
                <a16:creationId xmlns:a16="http://schemas.microsoft.com/office/drawing/2014/main" id="{C59F595A-8DED-163B-10E8-892A6C0620B8}"/>
              </a:ext>
            </a:extLst>
          </p:cNvPr>
          <p:cNvSpPr txBox="1"/>
          <p:nvPr/>
        </p:nvSpPr>
        <p:spPr>
          <a:xfrm>
            <a:off x="155320" y="4710161"/>
            <a:ext cx="5499809" cy="923330"/>
          </a:xfrm>
          <a:prstGeom prst="rect">
            <a:avLst/>
          </a:prstGeom>
          <a:noFill/>
        </p:spPr>
        <p:txBody>
          <a:bodyPr wrap="square" rtlCol="0">
            <a:spAutoFit/>
          </a:bodyPr>
          <a:lstStyle/>
          <a:p>
            <a:pPr marL="285750" indent="-285750">
              <a:buFontTx/>
              <a:buChar char="-"/>
            </a:pPr>
            <a:r>
              <a:rPr lang="es-ES" dirty="0"/>
              <a:t>Creamos una directiva en apache2.conf de paloma.com</a:t>
            </a:r>
          </a:p>
          <a:p>
            <a:pPr marL="285750" indent="-285750">
              <a:buFontTx/>
              <a:buChar char="-"/>
            </a:pPr>
            <a:endParaRPr lang="es-ES" dirty="0"/>
          </a:p>
        </p:txBody>
      </p:sp>
      <p:pic>
        <p:nvPicPr>
          <p:cNvPr id="24" name="Imagen 23">
            <a:extLst>
              <a:ext uri="{FF2B5EF4-FFF2-40B4-BE49-F238E27FC236}">
                <a16:creationId xmlns:a16="http://schemas.microsoft.com/office/drawing/2014/main" id="{306EDEFF-2F03-5617-5648-FD4B4CE468D8}"/>
              </a:ext>
            </a:extLst>
          </p:cNvPr>
          <p:cNvPicPr>
            <a:picLocks noChangeAspect="1"/>
          </p:cNvPicPr>
          <p:nvPr/>
        </p:nvPicPr>
        <p:blipFill>
          <a:blip r:embed="rId2"/>
          <a:stretch>
            <a:fillRect/>
          </a:stretch>
        </p:blipFill>
        <p:spPr>
          <a:xfrm>
            <a:off x="526457" y="5443541"/>
            <a:ext cx="3283543" cy="923331"/>
          </a:xfrm>
          <a:prstGeom prst="rect">
            <a:avLst/>
          </a:prstGeom>
        </p:spPr>
      </p:pic>
      <p:sp>
        <p:nvSpPr>
          <p:cNvPr id="26" name="CuadroTexto 25">
            <a:extLst>
              <a:ext uri="{FF2B5EF4-FFF2-40B4-BE49-F238E27FC236}">
                <a16:creationId xmlns:a16="http://schemas.microsoft.com/office/drawing/2014/main" id="{FC086DE3-D5C4-2D30-7DD3-A9D28FC19CC2}"/>
              </a:ext>
            </a:extLst>
          </p:cNvPr>
          <p:cNvSpPr txBox="1"/>
          <p:nvPr/>
        </p:nvSpPr>
        <p:spPr>
          <a:xfrm>
            <a:off x="5559314" y="2467807"/>
            <a:ext cx="6425857" cy="923330"/>
          </a:xfrm>
          <a:prstGeom prst="rect">
            <a:avLst/>
          </a:prstGeom>
          <a:noFill/>
        </p:spPr>
        <p:txBody>
          <a:bodyPr wrap="square" rtlCol="0">
            <a:spAutoFit/>
          </a:bodyPr>
          <a:lstStyle/>
          <a:p>
            <a:pPr marL="285750" indent="-285750">
              <a:buFontTx/>
              <a:buChar char="-"/>
            </a:pPr>
            <a:r>
              <a:rPr lang="es-ES" dirty="0"/>
              <a:t>Borramos el indexPaloma.html como </a:t>
            </a:r>
            <a:r>
              <a:rPr lang="es-ES" dirty="0" err="1"/>
              <a:t>DirectoryIndex</a:t>
            </a:r>
            <a:r>
              <a:rPr lang="es-ES" dirty="0"/>
              <a:t> en las directivas superiores</a:t>
            </a:r>
          </a:p>
          <a:p>
            <a:pPr marL="285750" indent="-285750">
              <a:buFontTx/>
              <a:buChar char="-"/>
            </a:pPr>
            <a:endParaRPr lang="es-ES" dirty="0"/>
          </a:p>
        </p:txBody>
      </p:sp>
      <p:pic>
        <p:nvPicPr>
          <p:cNvPr id="28" name="Imagen 27">
            <a:extLst>
              <a:ext uri="{FF2B5EF4-FFF2-40B4-BE49-F238E27FC236}">
                <a16:creationId xmlns:a16="http://schemas.microsoft.com/office/drawing/2014/main" id="{A3C852BB-76A7-6E62-77C3-18373FFD0288}"/>
              </a:ext>
            </a:extLst>
          </p:cNvPr>
          <p:cNvPicPr>
            <a:picLocks noChangeAspect="1"/>
          </p:cNvPicPr>
          <p:nvPr/>
        </p:nvPicPr>
        <p:blipFill>
          <a:blip r:embed="rId3"/>
          <a:stretch>
            <a:fillRect/>
          </a:stretch>
        </p:blipFill>
        <p:spPr>
          <a:xfrm>
            <a:off x="5936830" y="3153368"/>
            <a:ext cx="3320779" cy="948227"/>
          </a:xfrm>
          <a:prstGeom prst="rect">
            <a:avLst/>
          </a:prstGeom>
        </p:spPr>
      </p:pic>
      <p:pic>
        <p:nvPicPr>
          <p:cNvPr id="30" name="Imagen 29">
            <a:extLst>
              <a:ext uri="{FF2B5EF4-FFF2-40B4-BE49-F238E27FC236}">
                <a16:creationId xmlns:a16="http://schemas.microsoft.com/office/drawing/2014/main" id="{41C5D4E9-CA8E-B83B-0504-66C4515746B3}"/>
              </a:ext>
            </a:extLst>
          </p:cNvPr>
          <p:cNvPicPr>
            <a:picLocks noChangeAspect="1"/>
          </p:cNvPicPr>
          <p:nvPr/>
        </p:nvPicPr>
        <p:blipFill>
          <a:blip r:embed="rId4"/>
          <a:stretch>
            <a:fillRect/>
          </a:stretch>
        </p:blipFill>
        <p:spPr>
          <a:xfrm>
            <a:off x="351823" y="3973676"/>
            <a:ext cx="5153063" cy="400053"/>
          </a:xfrm>
          <a:prstGeom prst="rect">
            <a:avLst/>
          </a:prstGeom>
        </p:spPr>
      </p:pic>
      <p:pic>
        <p:nvPicPr>
          <p:cNvPr id="32" name="Imagen 31">
            <a:extLst>
              <a:ext uri="{FF2B5EF4-FFF2-40B4-BE49-F238E27FC236}">
                <a16:creationId xmlns:a16="http://schemas.microsoft.com/office/drawing/2014/main" id="{9708BF00-F3BA-B6C3-ABBD-DDAC6B3F80C2}"/>
              </a:ext>
            </a:extLst>
          </p:cNvPr>
          <p:cNvPicPr>
            <a:picLocks noChangeAspect="1"/>
          </p:cNvPicPr>
          <p:nvPr/>
        </p:nvPicPr>
        <p:blipFill>
          <a:blip r:embed="rId5"/>
          <a:stretch>
            <a:fillRect/>
          </a:stretch>
        </p:blipFill>
        <p:spPr>
          <a:xfrm>
            <a:off x="7048500" y="4124518"/>
            <a:ext cx="3820885" cy="2638045"/>
          </a:xfrm>
          <a:prstGeom prst="rect">
            <a:avLst/>
          </a:prstGeom>
        </p:spPr>
      </p:pic>
    </p:spTree>
    <p:extLst>
      <p:ext uri="{BB962C8B-B14F-4D97-AF65-F5344CB8AC3E}">
        <p14:creationId xmlns:p14="http://schemas.microsoft.com/office/powerpoint/2010/main" val="172952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2. Verificar su configuración</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8</a:t>
            </a:fld>
            <a:endParaRPr lang="es-ES" noProof="0"/>
          </a:p>
        </p:txBody>
      </p:sp>
      <p:sp>
        <p:nvSpPr>
          <p:cNvPr id="18" name="CuadroTexto 17">
            <a:extLst>
              <a:ext uri="{FF2B5EF4-FFF2-40B4-BE49-F238E27FC236}">
                <a16:creationId xmlns:a16="http://schemas.microsoft.com/office/drawing/2014/main" id="{E79F3359-96CF-BD98-B95A-64436D1ED9D6}"/>
              </a:ext>
            </a:extLst>
          </p:cNvPr>
          <p:cNvSpPr txBox="1"/>
          <p:nvPr/>
        </p:nvSpPr>
        <p:spPr>
          <a:xfrm>
            <a:off x="535757" y="2314966"/>
            <a:ext cx="4591613" cy="369332"/>
          </a:xfrm>
          <a:prstGeom prst="rect">
            <a:avLst/>
          </a:prstGeom>
          <a:noFill/>
        </p:spPr>
        <p:txBody>
          <a:bodyPr wrap="square" rtlCol="0">
            <a:spAutoFit/>
          </a:bodyPr>
          <a:lstStyle/>
          <a:p>
            <a:r>
              <a:rPr lang="es-ES" b="1" dirty="0"/>
              <a:t>Alias /ejemplo /ruta/al/directorio</a:t>
            </a:r>
            <a:endParaRPr lang="es-ES" dirty="0"/>
          </a:p>
        </p:txBody>
      </p:sp>
      <p:sp>
        <p:nvSpPr>
          <p:cNvPr id="3" name="CuadroTexto 2">
            <a:extLst>
              <a:ext uri="{FF2B5EF4-FFF2-40B4-BE49-F238E27FC236}">
                <a16:creationId xmlns:a16="http://schemas.microsoft.com/office/drawing/2014/main" id="{67D575D8-807E-04B2-C46C-4DF8AAEEAB9E}"/>
              </a:ext>
            </a:extLst>
          </p:cNvPr>
          <p:cNvSpPr txBox="1"/>
          <p:nvPr/>
        </p:nvSpPr>
        <p:spPr>
          <a:xfrm>
            <a:off x="318042" y="2670434"/>
            <a:ext cx="4591613" cy="1200329"/>
          </a:xfrm>
          <a:prstGeom prst="rect">
            <a:avLst/>
          </a:prstGeom>
          <a:noFill/>
        </p:spPr>
        <p:txBody>
          <a:bodyPr wrap="square" rtlCol="0">
            <a:spAutoFit/>
          </a:bodyPr>
          <a:lstStyle/>
          <a:p>
            <a:pPr marL="285750" indent="-285750">
              <a:buFontTx/>
              <a:buChar char="-"/>
            </a:pPr>
            <a:r>
              <a:rPr lang="es-ES" dirty="0"/>
              <a:t>/</a:t>
            </a:r>
            <a:r>
              <a:rPr lang="es-ES" dirty="0" err="1"/>
              <a:t>etc</a:t>
            </a:r>
            <a:r>
              <a:rPr lang="es-ES" dirty="0"/>
              <a:t>/apache2/apache2.conf</a:t>
            </a:r>
          </a:p>
          <a:p>
            <a:pPr marL="285750" indent="-285750">
              <a:buFontTx/>
              <a:buChar char="-"/>
            </a:pPr>
            <a:endParaRPr lang="es-ES" dirty="0"/>
          </a:p>
          <a:p>
            <a:pPr marL="285750" indent="-285750">
              <a:buFontTx/>
              <a:buChar char="-"/>
            </a:pPr>
            <a:endParaRPr lang="es-ES" dirty="0"/>
          </a:p>
          <a:p>
            <a:pPr marL="285750" indent="-285750">
              <a:buFontTx/>
              <a:buChar char="-"/>
            </a:pPr>
            <a:endParaRPr lang="es-ES" dirty="0"/>
          </a:p>
        </p:txBody>
      </p:sp>
      <p:pic>
        <p:nvPicPr>
          <p:cNvPr id="5" name="Imagen 4">
            <a:extLst>
              <a:ext uri="{FF2B5EF4-FFF2-40B4-BE49-F238E27FC236}">
                <a16:creationId xmlns:a16="http://schemas.microsoft.com/office/drawing/2014/main" id="{4D5277CC-AD62-2859-DCF6-987C757FA325}"/>
              </a:ext>
            </a:extLst>
          </p:cNvPr>
          <p:cNvPicPr>
            <a:picLocks noChangeAspect="1"/>
          </p:cNvPicPr>
          <p:nvPr/>
        </p:nvPicPr>
        <p:blipFill>
          <a:blip r:embed="rId2"/>
          <a:stretch>
            <a:fillRect/>
          </a:stretch>
        </p:blipFill>
        <p:spPr>
          <a:xfrm>
            <a:off x="5872843" y="2156392"/>
            <a:ext cx="5783399" cy="3015433"/>
          </a:xfrm>
          <a:prstGeom prst="rect">
            <a:avLst/>
          </a:prstGeom>
        </p:spPr>
      </p:pic>
      <p:pic>
        <p:nvPicPr>
          <p:cNvPr id="7" name="Imagen 6">
            <a:extLst>
              <a:ext uri="{FF2B5EF4-FFF2-40B4-BE49-F238E27FC236}">
                <a16:creationId xmlns:a16="http://schemas.microsoft.com/office/drawing/2014/main" id="{2F62C0C0-DA86-DCF3-F35C-903639CD1AA5}"/>
              </a:ext>
            </a:extLst>
          </p:cNvPr>
          <p:cNvPicPr>
            <a:picLocks noChangeAspect="1"/>
          </p:cNvPicPr>
          <p:nvPr/>
        </p:nvPicPr>
        <p:blipFill>
          <a:blip r:embed="rId3"/>
          <a:stretch>
            <a:fillRect/>
          </a:stretch>
        </p:blipFill>
        <p:spPr>
          <a:xfrm>
            <a:off x="581237" y="3062359"/>
            <a:ext cx="4437275" cy="1729464"/>
          </a:xfrm>
          <a:prstGeom prst="rect">
            <a:avLst/>
          </a:prstGeom>
        </p:spPr>
      </p:pic>
    </p:spTree>
    <p:extLst>
      <p:ext uri="{BB962C8B-B14F-4D97-AF65-F5344CB8AC3E}">
        <p14:creationId xmlns:p14="http://schemas.microsoft.com/office/powerpoint/2010/main" val="137741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5ABC9-5015-FB04-28F4-51732831204E}"/>
              </a:ext>
            </a:extLst>
          </p:cNvPr>
          <p:cNvSpPr>
            <a:spLocks noGrp="1"/>
          </p:cNvSpPr>
          <p:nvPr>
            <p:ph type="title"/>
          </p:nvPr>
        </p:nvSpPr>
        <p:spPr>
          <a:xfrm>
            <a:off x="1950470" y="366635"/>
            <a:ext cx="8421688" cy="1325563"/>
          </a:xfrm>
        </p:spPr>
        <p:txBody>
          <a:bodyPr>
            <a:normAutofit/>
          </a:bodyPr>
          <a:lstStyle/>
          <a:p>
            <a:r>
              <a:rPr lang="es-ES" dirty="0"/>
              <a:t>2. Verificar su configuración</a:t>
            </a:r>
          </a:p>
        </p:txBody>
      </p:sp>
      <p:sp>
        <p:nvSpPr>
          <p:cNvPr id="11" name="Marcador de fecha 10">
            <a:extLst>
              <a:ext uri="{FF2B5EF4-FFF2-40B4-BE49-F238E27FC236}">
                <a16:creationId xmlns:a16="http://schemas.microsoft.com/office/drawing/2014/main" id="{73C5F336-8CCD-53F8-CD79-FDCC488DE75E}"/>
              </a:ext>
            </a:extLst>
          </p:cNvPr>
          <p:cNvSpPr>
            <a:spLocks noGrp="1"/>
          </p:cNvSpPr>
          <p:nvPr>
            <p:ph type="dt" sz="half" idx="20"/>
          </p:nvPr>
        </p:nvSpPr>
        <p:spPr/>
        <p:txBody>
          <a:bodyPr/>
          <a:lstStyle/>
          <a:p>
            <a:pPr rtl="0"/>
            <a:r>
              <a:rPr lang="es-ES" noProof="0" dirty="0"/>
              <a:t>2024</a:t>
            </a:r>
          </a:p>
        </p:txBody>
      </p:sp>
      <p:sp>
        <p:nvSpPr>
          <p:cNvPr id="12" name="Marcador de pie de página 11">
            <a:extLst>
              <a:ext uri="{FF2B5EF4-FFF2-40B4-BE49-F238E27FC236}">
                <a16:creationId xmlns:a16="http://schemas.microsoft.com/office/drawing/2014/main" id="{215CC95F-DBD5-A994-F1D5-AE927D6746E5}"/>
              </a:ext>
            </a:extLst>
          </p:cNvPr>
          <p:cNvSpPr>
            <a:spLocks noGrp="1"/>
          </p:cNvSpPr>
          <p:nvPr>
            <p:ph type="ftr" sz="quarter" idx="21"/>
          </p:nvPr>
        </p:nvSpPr>
        <p:spPr/>
        <p:txBody>
          <a:bodyPr/>
          <a:lstStyle/>
          <a:p>
            <a:pPr rtl="0"/>
            <a:r>
              <a:rPr lang="es-ES" noProof="0" dirty="0"/>
              <a:t>HTTP – Paloma Pérez de Madrid</a:t>
            </a:r>
          </a:p>
        </p:txBody>
      </p:sp>
      <p:sp>
        <p:nvSpPr>
          <p:cNvPr id="13" name="Marcador de número de diapositiva 12">
            <a:extLst>
              <a:ext uri="{FF2B5EF4-FFF2-40B4-BE49-F238E27FC236}">
                <a16:creationId xmlns:a16="http://schemas.microsoft.com/office/drawing/2014/main" id="{9ECD3096-2020-6005-2E62-3DF367D49A8D}"/>
              </a:ext>
            </a:extLst>
          </p:cNvPr>
          <p:cNvSpPr>
            <a:spLocks noGrp="1"/>
          </p:cNvSpPr>
          <p:nvPr>
            <p:ph type="sldNum" sz="quarter" idx="22"/>
          </p:nvPr>
        </p:nvSpPr>
        <p:spPr/>
        <p:txBody>
          <a:bodyPr/>
          <a:lstStyle/>
          <a:p>
            <a:pPr rtl="0"/>
            <a:fld id="{B5CEABB6-07DC-46E8-9B57-56EC44A396E5}" type="slidenum">
              <a:rPr lang="es-ES" noProof="0" smtClean="0"/>
              <a:t>9</a:t>
            </a:fld>
            <a:endParaRPr lang="es-ES" noProof="0"/>
          </a:p>
        </p:txBody>
      </p:sp>
      <p:sp>
        <p:nvSpPr>
          <p:cNvPr id="18" name="CuadroTexto 17">
            <a:extLst>
              <a:ext uri="{FF2B5EF4-FFF2-40B4-BE49-F238E27FC236}">
                <a16:creationId xmlns:a16="http://schemas.microsoft.com/office/drawing/2014/main" id="{E79F3359-96CF-BD98-B95A-64436D1ED9D6}"/>
              </a:ext>
            </a:extLst>
          </p:cNvPr>
          <p:cNvSpPr txBox="1"/>
          <p:nvPr/>
        </p:nvSpPr>
        <p:spPr>
          <a:xfrm>
            <a:off x="535757" y="2314966"/>
            <a:ext cx="4591613" cy="369332"/>
          </a:xfrm>
          <a:prstGeom prst="rect">
            <a:avLst/>
          </a:prstGeom>
          <a:noFill/>
        </p:spPr>
        <p:txBody>
          <a:bodyPr wrap="square" rtlCol="0">
            <a:spAutoFit/>
          </a:bodyPr>
          <a:lstStyle/>
          <a:p>
            <a:r>
              <a:rPr lang="es-ES" b="1" dirty="0" err="1"/>
              <a:t>Redirect</a:t>
            </a:r>
            <a:r>
              <a:rPr lang="es-ES" b="1" dirty="0"/>
              <a:t> /ejemplo https://ejemplo.com</a:t>
            </a:r>
            <a:endParaRPr lang="es-ES" dirty="0"/>
          </a:p>
        </p:txBody>
      </p:sp>
      <p:sp>
        <p:nvSpPr>
          <p:cNvPr id="3" name="CuadroTexto 2">
            <a:extLst>
              <a:ext uri="{FF2B5EF4-FFF2-40B4-BE49-F238E27FC236}">
                <a16:creationId xmlns:a16="http://schemas.microsoft.com/office/drawing/2014/main" id="{67D575D8-807E-04B2-C46C-4DF8AAEEAB9E}"/>
              </a:ext>
            </a:extLst>
          </p:cNvPr>
          <p:cNvSpPr txBox="1"/>
          <p:nvPr/>
        </p:nvSpPr>
        <p:spPr>
          <a:xfrm>
            <a:off x="318042" y="2670434"/>
            <a:ext cx="4591613" cy="1200329"/>
          </a:xfrm>
          <a:prstGeom prst="rect">
            <a:avLst/>
          </a:prstGeom>
          <a:noFill/>
        </p:spPr>
        <p:txBody>
          <a:bodyPr wrap="square" rtlCol="0">
            <a:spAutoFit/>
          </a:bodyPr>
          <a:lstStyle/>
          <a:p>
            <a:pPr marL="285750" indent="-285750">
              <a:buFontTx/>
              <a:buChar char="-"/>
            </a:pPr>
            <a:r>
              <a:rPr lang="es-ES" dirty="0"/>
              <a:t>/</a:t>
            </a:r>
            <a:r>
              <a:rPr lang="es-ES" dirty="0" err="1"/>
              <a:t>etc</a:t>
            </a:r>
            <a:r>
              <a:rPr lang="es-ES" dirty="0"/>
              <a:t>/apache2/apache2.conf</a:t>
            </a:r>
          </a:p>
          <a:p>
            <a:pPr marL="285750" indent="-285750">
              <a:buFontTx/>
              <a:buChar char="-"/>
            </a:pPr>
            <a:endParaRPr lang="es-ES" dirty="0"/>
          </a:p>
          <a:p>
            <a:pPr marL="285750" indent="-285750">
              <a:buFontTx/>
              <a:buChar char="-"/>
            </a:pPr>
            <a:endParaRPr lang="es-ES" dirty="0"/>
          </a:p>
          <a:p>
            <a:pPr marL="285750" indent="-285750">
              <a:buFontTx/>
              <a:buChar char="-"/>
            </a:pPr>
            <a:endParaRPr lang="es-ES" dirty="0"/>
          </a:p>
        </p:txBody>
      </p:sp>
      <p:pic>
        <p:nvPicPr>
          <p:cNvPr id="9" name="Imagen 8">
            <a:extLst>
              <a:ext uri="{FF2B5EF4-FFF2-40B4-BE49-F238E27FC236}">
                <a16:creationId xmlns:a16="http://schemas.microsoft.com/office/drawing/2014/main" id="{D1D3880C-C898-55BC-83AE-C2B811862771}"/>
              </a:ext>
            </a:extLst>
          </p:cNvPr>
          <p:cNvPicPr>
            <a:picLocks noChangeAspect="1"/>
          </p:cNvPicPr>
          <p:nvPr/>
        </p:nvPicPr>
        <p:blipFill>
          <a:blip r:embed="rId2"/>
          <a:stretch>
            <a:fillRect/>
          </a:stretch>
        </p:blipFill>
        <p:spPr>
          <a:xfrm>
            <a:off x="535757" y="3118838"/>
            <a:ext cx="11119757" cy="818231"/>
          </a:xfrm>
          <a:prstGeom prst="rect">
            <a:avLst/>
          </a:prstGeom>
        </p:spPr>
      </p:pic>
      <p:pic>
        <p:nvPicPr>
          <p:cNvPr id="15" name="Imagen 14">
            <a:extLst>
              <a:ext uri="{FF2B5EF4-FFF2-40B4-BE49-F238E27FC236}">
                <a16:creationId xmlns:a16="http://schemas.microsoft.com/office/drawing/2014/main" id="{C8621AA9-FC72-6B23-C070-158B5CAD62B3}"/>
              </a:ext>
            </a:extLst>
          </p:cNvPr>
          <p:cNvPicPr>
            <a:picLocks noChangeAspect="1"/>
          </p:cNvPicPr>
          <p:nvPr/>
        </p:nvPicPr>
        <p:blipFill>
          <a:blip r:embed="rId3"/>
          <a:stretch>
            <a:fillRect/>
          </a:stretch>
        </p:blipFill>
        <p:spPr>
          <a:xfrm>
            <a:off x="6161314" y="4529986"/>
            <a:ext cx="5172797" cy="1105054"/>
          </a:xfrm>
          <a:prstGeom prst="rect">
            <a:avLst/>
          </a:prstGeom>
        </p:spPr>
      </p:pic>
      <p:pic>
        <p:nvPicPr>
          <p:cNvPr id="17" name="Imagen 16">
            <a:extLst>
              <a:ext uri="{FF2B5EF4-FFF2-40B4-BE49-F238E27FC236}">
                <a16:creationId xmlns:a16="http://schemas.microsoft.com/office/drawing/2014/main" id="{BB51DDE8-2CBC-298B-7817-12F3A9B83149}"/>
              </a:ext>
            </a:extLst>
          </p:cNvPr>
          <p:cNvPicPr>
            <a:picLocks noChangeAspect="1"/>
          </p:cNvPicPr>
          <p:nvPr/>
        </p:nvPicPr>
        <p:blipFill>
          <a:blip r:embed="rId4"/>
          <a:stretch>
            <a:fillRect/>
          </a:stretch>
        </p:blipFill>
        <p:spPr>
          <a:xfrm>
            <a:off x="718791" y="4094287"/>
            <a:ext cx="4353952" cy="1972232"/>
          </a:xfrm>
          <a:prstGeom prst="rect">
            <a:avLst/>
          </a:prstGeom>
        </p:spPr>
      </p:pic>
    </p:spTree>
    <p:extLst>
      <p:ext uri="{BB962C8B-B14F-4D97-AF65-F5344CB8AC3E}">
        <p14:creationId xmlns:p14="http://schemas.microsoft.com/office/powerpoint/2010/main" val="949906246"/>
      </p:ext>
    </p:extLst>
  </p:cSld>
  <p:clrMapOvr>
    <a:masterClrMapping/>
  </p:clrMapOvr>
</p:sld>
</file>

<file path=ppt/theme/theme1.xml><?xml version="1.0" encoding="utf-8"?>
<a:theme xmlns:a="http://schemas.openxmlformats.org/drawingml/2006/main" name="Una sola lí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4_TF56180624_Win32" id="{CCF276C0-2FDF-463F-B45D-4EDBA039C896}" vid="{7446774B-3392-4AFF-ADF4-7FE1E36E52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www.w3.org/XML/1998/namespace"/>
    <ds:schemaRef ds:uri="http://schemas.microsoft.com/office/2006/documentManagement/types"/>
    <ds:schemaRef ds:uri="http://purl.org/dc/dcmitype/"/>
    <ds:schemaRef ds:uri="230e9df3-be65-4c73-a93b-d1236ebd677e"/>
    <ds:schemaRef ds:uri="http://schemas.microsoft.com/office/2006/metadata/properties"/>
    <ds:schemaRef ds:uri="http://purl.org/dc/terms/"/>
    <ds:schemaRef ds:uri="http://schemas.microsoft.com/office/infopath/2007/PartnerControls"/>
    <ds:schemaRef ds:uri="http://purl.org/dc/elements/1.1/"/>
    <ds:schemaRef ds:uri="71af3243-3dd4-4a8d-8c0d-dd76da1f02a5"/>
    <ds:schemaRef ds:uri="http://schemas.openxmlformats.org/package/2006/metadata/core-properties"/>
    <ds:schemaRef ds:uri="16c05727-aa75-4e4a-9b5f-8a80a1165891"/>
    <ds:schemaRef ds:uri="http://schemas.microsoft.com/sharepoint/v3"/>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 tenue</Template>
  <TotalTime>1784</TotalTime>
  <Words>3299</Words>
  <Application>Microsoft Office PowerPoint</Application>
  <PresentationFormat>Panorámica</PresentationFormat>
  <Paragraphs>362</Paragraphs>
  <Slides>34</Slides>
  <Notes>6</Notes>
  <HiddenSlides>1</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34</vt:i4>
      </vt:variant>
    </vt:vector>
  </HeadingPairs>
  <TitlesOfParts>
    <vt:vector size="44" baseType="lpstr">
      <vt:lpstr>Aptos</vt:lpstr>
      <vt:lpstr>Arial</vt:lpstr>
      <vt:lpstr>Calibri</vt:lpstr>
      <vt:lpstr>Courier New</vt:lpstr>
      <vt:lpstr>Söhne</vt:lpstr>
      <vt:lpstr>Söhne Mono</vt:lpstr>
      <vt:lpstr>Symbol</vt:lpstr>
      <vt:lpstr>Tenorite</vt:lpstr>
      <vt:lpstr>Wingdings</vt:lpstr>
      <vt:lpstr>Una sola línea</vt:lpstr>
      <vt:lpstr>Práctica 4  Administración de Sistemas</vt:lpstr>
      <vt:lpstr>Notas </vt:lpstr>
      <vt:lpstr>1. Instalar el servidor Apache en una distribución Ubuntu Server 22. </vt:lpstr>
      <vt:lpstr>2. Verificar su configuración</vt:lpstr>
      <vt:lpstr>2. Verificar su configuración</vt:lpstr>
      <vt:lpstr>2. Verificar su configuración</vt:lpstr>
      <vt:lpstr>2. Verificar su configuración</vt:lpstr>
      <vt:lpstr>2. Verificar su configuración</vt:lpstr>
      <vt:lpstr>2. Verificar su configuración</vt:lpstr>
      <vt:lpstr>3. configuración de servidores virtuales </vt:lpstr>
      <vt:lpstr>3. configuración de servidores virtuales </vt:lpstr>
      <vt:lpstr>3. configuración de servidores virtuales </vt:lpstr>
      <vt:lpstr>3. configuración de servidores virtuales </vt:lpstr>
      <vt:lpstr>3. configuración de servidores virtuales </vt:lpstr>
      <vt:lpstr>3. configuración de servidores virtuales </vt:lpstr>
      <vt:lpstr>3. configuración de servidores virtuales </vt:lpstr>
      <vt:lpstr>Presentación de PowerPoint</vt:lpstr>
      <vt:lpstr>3. configuración de servidores virtuales </vt:lpstr>
      <vt:lpstr>3. configuración de servidores virtuales </vt:lpstr>
      <vt:lpstr>3. configuración de servidores virtuales </vt:lpstr>
      <vt:lpstr>3. configuración de servidores virtuales </vt:lpstr>
      <vt:lpstr>3. configuración de servidores virtuales </vt:lpstr>
      <vt:lpstr>3. configuración de servidores virtuales </vt:lpstr>
      <vt:lpstr>3. configuración de servidores virtuales </vt:lpstr>
      <vt:lpstr>3. configuración de servidores virtuales </vt:lpstr>
      <vt:lpstr>3. configuración de servidores virtuales </vt:lpstr>
      <vt:lpstr>4. Registro de accesos al servidor (logs) </vt:lpstr>
      <vt:lpstr>4. Registro de accesos al servidor (logs) </vt:lpstr>
      <vt:lpstr>4. Registro de accesos al servidor (logs)</vt:lpstr>
      <vt:lpstr>Presentación de PowerPoint</vt:lpstr>
      <vt:lpstr>5. Acceso restringido por contraseña</vt:lpstr>
      <vt:lpstr>5. Acceso restringido por contraseña</vt:lpstr>
      <vt:lpstr>5. Acceso restringido por contraseña</vt:lpstr>
      <vt:lpstr>Feedback de teodoro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4 Administración de Sistemas</dc:title>
  <dc:creator>Paloma Pérez De Madrid Laguna</dc:creator>
  <cp:lastModifiedBy>Paloma Pérez De Madrid Laguna</cp:lastModifiedBy>
  <cp:revision>5</cp:revision>
  <dcterms:created xsi:type="dcterms:W3CDTF">2024-03-14T05:17:43Z</dcterms:created>
  <dcterms:modified xsi:type="dcterms:W3CDTF">2024-04-09T17:56:17Z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