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9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9"/>
  </p:notesMasterIdLst>
  <p:handoutMasterIdLst>
    <p:handoutMasterId r:id="rId90"/>
  </p:handoutMasterIdLst>
  <p:sldIdLst>
    <p:sldId id="256" r:id="rId5"/>
    <p:sldId id="348" r:id="rId6"/>
    <p:sldId id="349" r:id="rId7"/>
    <p:sldId id="257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47" r:id="rId26"/>
    <p:sldId id="276" r:id="rId27"/>
    <p:sldId id="27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1" r:id="rId40"/>
    <p:sldId id="289" r:id="rId41"/>
    <p:sldId id="288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45" r:id="rId58"/>
    <p:sldId id="307" r:id="rId59"/>
    <p:sldId id="308" r:id="rId60"/>
    <p:sldId id="309" r:id="rId61"/>
    <p:sldId id="311" r:id="rId62"/>
    <p:sldId id="310" r:id="rId63"/>
    <p:sldId id="312" r:id="rId64"/>
    <p:sldId id="314" r:id="rId65"/>
    <p:sldId id="313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6" r:id="rId8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E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86FC6-5FD5-4CD5-B62A-195872F4DC41}" v="8" dt="2024-06-08T08:26:49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6" autoAdjust="0"/>
  </p:normalViewPr>
  <p:slideViewPr>
    <p:cSldViewPr snapToGrid="0">
      <p:cViewPr varScale="1">
        <p:scale>
          <a:sx n="72" d="100"/>
          <a:sy n="72" d="100"/>
        </p:scale>
        <p:origin x="828" y="3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commentAuthors" Target="commentAuthors.xml"/><Relationship Id="rId9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8/10/relationships/authors" Target="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08/06/2024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7:23:12.3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1,'2127'0,"-2101"1,38 7,-11-1,48 9,-35-4,-30-6,-8-1,0-1,55 0,-80-4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40.9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1,'388'0,"-372"0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41.7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0,'-9'3,"-15"1,-15 3,-8 0,-4 2,1 0,5-2,8-3,7-1,5-1,5-2,2 0,1 0,4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47.2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1 106,'685'-25,"-229"3,-423 20,174-17,40-3,3 19,16 0,730-7,-751 18,412 66,-256-14,-363-54,136 24,2 1,-169-30,2 1,1-1,-1 0,1-1,-1 1,1-2,17-2,-15-1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49.3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4977 1,'-454'92,"424"-87,-211 33,-85 16,102-5,-126 26,-4-21,165-32,-283 25,253-30,-56 4,89-13,-249 5,-736-14,1168 1,1 0,-1 0,0 0,1 0,-1-1,0 0,1 1,-1-1,0 0,1 0,-1-1,1 1,-4-3,5 3,0 0,0 0,0 0,0 0,1 0,-1 0,0-1,0 1,1 0,-1-1,1 1,-1 0,1-1,0 1,0-1,-1 1,1 0,0-1,0 1,0-1,0 1,1-1,-1 1,0 0,1-1,-1 1,2-3,-1 1,1-1,0 1,0 0,0 0,0 0,0 1,0-1,1 0,-1 1,1 0,0-1,0 1,0 0,0 1,4-3,5-1,0 0,24-7,-6 5,0 1,52-3,62 6,-12 0,-18-12,-17 1,-20 9,-46 5,-1-2,0-1,1-2,33-9,-6-2,1 2,109-11,123 16,563 11,-464-3,-239 10,-21-1,72 1,23 1,-151-6,96 19,-22-2,153 2,-224-15,19 2,135-11,-228 1,-1 0,0 0,1 0,-1 0,0 0,1-1,-1 1,0-1,1 0,-1 0,0 0,0 0,0 0,3-2,6-8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52.9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1329 1,'-1309'0,"1290"0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52:58.6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2,'132'-1,"271"8,-219 22,-29-4,105-11,2-15,-84-2,2121 3,-1126 0,-1157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7:54:48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0 324 24575,'34'-7'0,"-1"2"0,1 1 0,62 2 0,-58 1 0,410 0 0,-233 2 0,-54-10 0,5 0 0,-148 8 0,0-1 0,0-1 0,29-7 0,22-5 0,-37 14 0,9-1 0,-37 1 0,-1 1 0,0-1 0,0 0 0,1 1 0,-1-2 0,0 1 0,0 0 0,0-1 0,2-1 0,-3 2 0,-1 0 0,1-1 0,-1 1 0,0-1 0,0 1 0,1-1 0,-1 1 0,0-1 0,-1 0 0,1 0 0,0 1 0,0-1 0,-1 0 0,1 0 0,-1 0 0,0 0 0,1 1 0,-1-1 0,0 0 0,0 0 0,0 0 0,0 0 0,0 0 0,-1 0 0,1 0 0,-1 0 0,1 1 0,-2-5 0,-2-2 0,1 1 0,-1-1 0,0 1 0,-1-1 0,-5-7 0,4 8 0,0-1 0,0 1 0,-1 0 0,1 0 0,-2 1 0,1 0 0,-1 0 0,0 1 0,0 0 0,0 0 0,-1 1 0,1 0 0,-1 0 0,0 1 0,-13-3 0,12 4 0,0 0 0,-19-7 0,25 8 0,1-1 0,0 0 0,0 0 0,0 0 0,0 0 0,0 0 0,0-1 0,0 1 0,1-1 0,-1 0 0,-2-4 0,21 15 0,13 9 0,-16-8 0,0 1 0,0 0 0,-1 0 0,0 2 0,-1-1 0,-1 2 0,1-1 0,-2 1 0,0 1 0,14 28 0,-16-29 0,-1 0 0,-1 0 0,0 1 0,-1 0 0,0 0 0,-1 0 0,-1 1 0,1 18 0,-3-15 0,1 2 0,-4 26 0,3-40 0,-1 0 0,-1 0 0,1 0 0,-1 0 0,0 0 0,0-1 0,-1 1 0,-4 7 0,-20 25 0,15-22 0,1 0 0,-10 20 0,9-16 0,0-1 0,-2 0 0,0-1 0,-1 0 0,-27 24 0,40-40-124,0 0 0,0-1 0,-1 1 0,1 0 0,-1 0 0,0-1-1,1 0 1,-1 1 0,0-1 0,-5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7:54:50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7:54:52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7:54:56.6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1 213,'352'11,"-320"-9,149 18,-116-10,99 3,66-13,-113-2,537 2,-429-16,-92 4,547-14,-646 24,0 0,34-8,1 0,278-25,123-16,-324 36,-77 9,85-18,-131 19,54-13,124-13,83 27,-166 5,-109 0,1 1,-1-1,0 2,0-1,0 1,0 0,0 1,0 0,-1 1,0-1,0 2,0-1,10 10,-17-14,0 0,0 0,0 0,0 1,0-1,0 0,0 0,0 1,0-1,-1 0,2 3,-2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31:45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0,'1092'0,"-895"13,-141-8,60 13,-29-4,-84-13,-2-1,1 0,-1 1,1-1,-1 0,1 0,-1 0,1 0,-1 0,1 0,-1-1,1 1,-1 0,0-1,1 1,-1-1,3-1,1-5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7:54:58.4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0,'28'1,"34"6,-10-1,448 19,7-26,-188-1,218 2,-530 0,0 0,0 1,8 1,-2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7:55:00.3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36,'37'-6,"-1"1,1 2,46 1,-17 1,93-7,156-2,1920 11,-2222-1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7:55:06.4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13658 38,'-75'16,"-99"9,-76-9,168-12,-139 4,-201 16,348-15,-205 13,-265-23,-232 1,201 25,328 6,25-2,-71-24,193-6,79 0,1-1,-1-1,-20-6,-29-5,-301-12,-7 25,242 3,-370-12,-128 3,433 7,161 0,-1 2,1 2,-52 10,-340 68,-55-60,171-15,32 11,-358 11,50-31,416-7,20 1,139 7,0-1,0 0,0-1,-26-8,-61-29,71 27,-135-44,84 31,24 7,-1 3,-1 2,0 3,-120-5,-250 16,181 2,206-6,31 2,0 1,-18 1,-40 6,-112 25,-68 37,101-17,60-18,-155 33,192-58,-81 2,-55-11,65 0,-230 1,352 0,0 0,0 0,0 0,0-1,0 1,-1-1,1 0,0 0,-5-2,7 2,-1 0,1 0,0 0,0 0,-1-1,1 1,0 0,0-1,0 1,1-1,-1 1,0-1,0 1,1-1,-1 1,1-1,-1 1,1-1,0 0,0-1,-2-8,1 0,1-1,1-17,0 26,-1-1,0 1,1 0,0 0,0 0,0 0,0 0,0 0,1 0,-1 0,1 1,0-1,0 1,0-1,0 1,0-1,5-3,-1 3,0 0,0 0,1 0,-1 1,1 0,0 0,13-1,56-2,-34 4,446-10,-464 11,119 9,-13-1,577-6,-362-3,-191-7,-33 0,497 5,-338 4,3107-1,-3346-2,70-12,6-1,307 9,-257 7,-144-2,-1-2,0-1,0 0,0-2,27-11,15-3,0 5,82-9,68 4,-180 17,367-4,-247 9,747-2,-726-10,-25 1,544 8,-359 2,1382-1,-1696 1,1 0,-2 1,40 10,52 25,-92-30,92 38,-10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7:55:07.9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2609 73,'-1679'0,"1250"-28,315 8,74 12,-1 1,-78-2,-52 11,155-2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7:55:08.3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11:10:29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2062 657 24575,'-18'-19'0,"1"-2"0,-16-25 0,-16-20 0,32 46 0,-5-3 0,2-2 0,1-1 0,-17-28 0,33 49 0,-1 0 0,0 1 0,0-1 0,0 1 0,0 0 0,-1 0 0,1 1 0,-1-1 0,0 1 0,-6-4 0,-22-15 0,-5-13 0,22 19 0,-32-24 0,17 20 0,-1 1 0,-1 1 0,-44-16 0,12 6 0,-46-17 0,89 38 0,0 0 0,-1 1 0,-24-2 0,3 5 0,-60 4 0,37 0 0,58-1 0,-1 1 0,0 1 0,1-1 0,-1 1 0,1 1 0,0 0 0,0 0 0,-10 6 0,-9 6 0,-29 20 0,37-22 0,-6 3 0,-1 0 0,-44 17 0,58-27 0,1 1 0,0 0 0,0 0 0,0 1 0,1 0 0,-17 17 0,13-13 0,-25 16 0,30-23 0,1 1 0,0 1 0,0-1 0,0 2 0,1-1 0,0 1 0,1 0 0,-12 17 0,18-25 0,-4 10 0,-1 0 0,0-1 0,-1 1 0,0-1 0,-1-1 0,-9 10 0,10-12 0,0 1 0,0 1 0,0-1 0,1 1 0,1 0 0,-1 0 0,1 1 0,1 0 0,0 0 0,0 0 0,-4 13 0,4-3 0,0-1 0,1 1 0,1 0 0,0-1 0,2 21 0,0-37 0,0 1 0,0-1 0,0 0 0,0 0 0,0 0 0,-1 0 0,1 0 0,-1 0 0,1 0 0,-1 0 0,0 0 0,0 0 0,0 0 0,0-1 0,0 1 0,0 0 0,-3 2 0,2-2 0,1-1 0,-1 0 0,-1 0 0,1 0 0,0 0 0,0 0 0,0 0 0,0 0 0,-1-1 0,1 1 0,0-1 0,-1 0 0,1 0 0,0 0 0,-5 0 0,3-1 0,0 1 0,0-1 0,0 0 0,1-1 0,-1 1 0,0-1 0,0 0 0,1 1 0,-1-2 0,1 1 0,0 0 0,-1-1 0,1 1 0,0-1 0,1 0 0,-1 0 0,0 0 0,-3-7 0,-3-3 0,1 0 0,1-1 0,-9-23 0,3 4 0,-42-95 0,48 114 0,1-1 0,-7-23 0,11 30 0,3 12 0,1 0 0,1-1 0,-1 1 0,0-1 0,1 1 0,0-1 0,3 3 0,29 29 0,-20-21 0,63 74 0,-24-25 0,-52-60 0,0 0 0,0 0 0,0 0 0,0 0 0,-1 0 0,1 0 0,-1 0 0,0 0 0,0 1 0,0-1 0,0 0 0,-1 1 0,1-1 0,-1 7 0,0-4 0,1 0 0,0-1 0,0 1 0,2 6 0,-2-10 0,-1-1 0,1 0 0,-1 0 0,1 1 0,0-1 0,-1 0 0,1 0 0,0 0 0,0 0 0,0 0 0,0 0 0,0 0 0,0 0 0,0 0 0,0-1 0,0 1 0,1 0 0,-1-1 0,2 2 0,-1-2 0,1 1 0,-1-1 0,1 0 0,-1 1 0,1-1 0,0 0 0,-1 0 0,1-1 0,3 0 0,5-2 0,-2 0 0,1 0 0,17-10 0,-27 13 0,38-19 0,49-16 0,-70 30 0,-1 0 0,1 1 0,0 1 0,0 1 0,34-1 0,23 4-1365,-59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11:41:06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1616 24575,'8'-16'0,"-2"-1"0,7-27 0,-1 3 0,20-56 0,71-147 0,-52 146 0,84-121 0,134-163 0,-235 337 0,2 3 0,52-49 0,-84 87 0,7-7 0,0-1 0,-1 0 0,0 0 0,-1-1 0,8-15 0,-14 21 0,1 0 0,-1-1 0,0 1 0,-1-1 0,0 1 0,0-1 0,-1 0 0,0 0 0,0 0 0,-1 0 0,0-14 0,-1 20 0,1-1 0,-1 0 0,0 0 0,0 1 0,0-1 0,0 0 0,0 1 0,-1-1 0,1 1 0,-1-1 0,1 1 0,-1 0 0,0 0 0,0 0 0,0 0 0,0 0 0,-1 0 0,1 0 0,0 1 0,-1-1 0,1 1 0,-1 0 0,-4-2 0,-6-1 0,1 0 0,-1 1 0,-25-3 0,20 3 0,-17-1 0,-56 0 0,90 4 0,1 0 0,0 0 0,-1 0 0,1-1 0,-1 1 0,1 0 0,0 0 0,-1 0 0,1 0 0,0 0 0,-1 0 0,1 0 0,-1 0 0,1 1 0,0-1 0,-1 0 0,1 0 0,-1 0 0,1 0 0,0 0 0,-1 1 0,1-1 0,0 0 0,-1 0 0,1 1 0,0-1 0,0 0 0,-1 0 0,1 1 0,0-1 0,0 0 0,-1 1 0,1-1 0,0 0 0,0 1 0,0 0 0,0-1 0,0 1 0,1 0 0,-1 0 0,1 0 0,-1 0 0,1 0 0,0 0 0,-1 0 0,1-1 0,0 1 0,0 0 0,1 1 0,30 19 0,-5-10 0,0-1 0,0-1 0,43 8 0,-42-10 0,1 0 0,-1 2 0,33 14 0,-57-20 0,0-1 0,0 1 0,0 0 0,0 0 0,0 0 0,-1 0 0,0 1 0,1-1 0,-1 1 0,-1 0 0,1 0 0,-1 0 0,1 0 0,-1 1 0,0-1 0,0 1 0,0 4 0,2 3 0,-2 0 0,0 1 0,0-1 0,-1 1 0,-1 16 0,0-5 0,0 2 0,-1 1 0,-1-1 0,-1 0 0,-8 28 0,5-27 0,2 1 0,0-1 0,2 1 0,2 51 0,0-71 0,-3 22-1365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1T11:41:11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2486 24575,'22'-24'-7151,"4"-16"7412,-5 8 846,12-14-733,7-9 2252,62-111 0,-44 34-2459,-13 27-177,6-8 10,80-156 0,-110 233 0,4-5 0,-1-1 0,-3-1 0,23-63 0,-35 80 0,3 0 0,0 1 0,30-45 0,-8 14 0,117-185 0,-119 198 0,2 1 0,2 2 0,54-48 0,-11 17 0,-38 33 0,0 2 0,76-50 0,-95 71 0,21-17 0,-29 19 0,1 2 0,1 0 0,-1 1 0,21-9 0,-11 8 0,0 2 0,0 1 0,1 1 0,0 1 0,0 1 0,1 2 0,-1 0 0,42 2 0,145 16 0,-203-14 0,26 2 0,-34-3 0,-1 0 0,1 0 0,0 0 0,-1-1 0,1 1 0,0 0 0,-1-1 0,1 1 0,-1-1 0,1 1 0,-1-1 0,1 0 0,-1 0 0,1 0 0,-1 1 0,2-3 0,-3 3 0,1-1 0,-1 0 0,0 0 0,1 1 0,-1-1 0,0 0 0,0 1 0,0-1 0,0 0 0,0 0 0,0 0 0,0 1 0,0-1 0,0 0 0,0 0 0,0 1 0,0-1 0,-1 0 0,1 1 0,0-1 0,-1 0 0,1 0 0,0 1 0,-1-1 0,1 1 0,-1-1 0,1 0 0,-1 1 0,1-1 0,-1 0 0,-21-20 0,18 18 0,-85-66 0,14 12 0,75 57 0,-1 0 0,0-1 0,1 1 0,-1 0 0,1-1 0,-1 1 0,1-1 0,-1 1 0,1-1 0,-1 1 0,1-1 0,-1 0 0,1 1 0,0-1 0,-1 1 0,1-1 0,0 0 0,-1 1 0,1-1 0,0 0 0,0 0 0,0 1 0,0-1 0,0 0 0,0 0 0,0 0 0,1 1 0,-1-1 0,1 1 0,-1-1 0,1 1 0,0 0 0,-1-1 0,1 1 0,-1 0 0,1-1 0,0 1 0,0 0 0,-1 0 0,1 0 0,0-1 0,-1 1 0,1 0 0,0 0 0,0 0 0,8 0 0,-1 0 0,17 3 0,-7 2 0,1 1 0,-1 0 0,-1 1 0,18 11 0,-4-4 0,-29-13 0,0 0 0,1 0 0,-1 0 0,0 1 0,0-1 0,0 1 0,0-1 0,0 1 0,-1 0 0,1 0 0,0 0 0,-1 0 0,1 0 0,-1 0 0,2 3 0,-2 0 0,1-1 0,-1 1 0,0 0 0,0 0 0,-1-1 0,1 1 0,-1 5 0,-3 190 0,3-194-68,0 0 0,0 0-1,-1 0 1,0 0 0,0-1 0,-1 1-1,0 0 1,0 0 0,0-1 0,0 1-1,-1-1 1,0 0 0,0 1 0,-1-1-1,1-1 1,-1 1 0,0 0-1,0-1 1,-8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15:27:12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 1 24575,'-10'0'0,"1"1"0,0 0 0,0 1 0,0 0 0,1 0 0,-1 1 0,0 0 0,1 1 0,-9 4 0,-11 9 0,-32 24 0,-9 5 0,22-16 0,26-16 0,-25 12 0,-138 59 0,146-68 0,-4 0 0,-53 14 0,85-28 0,0 1 0,0 0 0,1 1 0,-1 0 0,-9 8 0,-42 35 0,15-12 0,1 2 0,34-28 0,1-1 0,-1 0 0,0-1 0,-1 0 0,0-1 0,-25 11 0,27-14 0,-1 1 0,1-1 0,0 2 0,0 0 0,0 0 0,1 0 0,0 1 0,0 1 0,0-1 0,-11 15 0,11-11 0,0 0 0,1 1 0,1 0 0,-1 0 0,2 1 0,0-1 0,0 1 0,2 1 0,-1-1 0,2 1 0,-3 17 0,-9 36 0,9-41 0,0 1 0,-2 37 0,7-52 0,-1 0 0,0 0 0,-8 20 0,6-18 0,0-1 0,-2 20 0,2 207 0,5-137 0,-2-11 0,3 102 0,3-145 0,19 77 0,-24-123 0,5 14 0,1 1 0,0 0 0,1-1 0,11 19 0,42 63 0,-40-67 0,-3-7 0,2 0 0,1-1 0,1-1 0,31 26 0,-21-18 0,-22-22 0,0 0 0,1 0 0,0 0 0,0-2 0,0 1 0,13 6 0,-9-8 0,0-1 0,0-1 0,0 0 0,20 2 0,20 5 0,-34-6 0,1-1 0,0-1 0,37 0 0,-16-1 0,16 5 0,9 0 0,-53-5 0,1 0 0,-1 1 0,22 7 0,-22-6 0,-1 0 0,0-1 0,1-1 0,15 1 0,-27-2 0,-1-1 0,1 0 0,0 0 0,0 0 0,-1 0 0,1-1 0,0 1 0,-1 0 0,1-1 0,0 1 0,-1-1 0,1 0 0,-1 1 0,1-1 0,-1 0 0,1 0 0,-1 0 0,0 0 0,1 0 0,-1 0 0,0-1 0,0 1 0,0 0 0,0 0 0,2-3 0,-3 2 0,1 0 0,-1 0 0,1 0 0,-1 0 0,0 0 0,0 0 0,0 1 0,0-1 0,0 0 0,0 0 0,-1 0 0,1 0 0,-1 0 0,1 0 0,-1 0 0,0 1 0,1-1 0,-1 0 0,0 0 0,0 1 0,-3-4 0,-86-106 0,88 108 0,0 1 0,0 0 0,0-1 0,0 1 0,0-1 0,1 0 0,-3-4 0,4 7 0,0-1 0,0 1 0,0-1 0,0 1 0,0-1 0,0 1 0,0-1 0,0 1 0,0-1 0,0 1 0,0-1 0,0 1 0,0-1 0,0 1 0,0-1 0,0 1 0,1 0 0,-1-1 0,0 1 0,0-1 0,1 0 0,0 1 0,-1-1 0,1 0 0,0 1 0,0-1 0,0 1 0,0-1 0,0 1 0,0-1 0,0 1 0,0 0 0,0 0 0,0-1 0,0 1 0,1 0 0,8-1 0,0-1 0,0 2 0,0 0 0,0 0 0,0 1 0,18 3 0,-24-3 0,-1 0 0,0 0 0,0 0 0,0 0 0,0 1 0,0-1 0,0 1 0,0 0 0,0 0 0,0 0 0,-1 0 0,1 1 0,-1-1 0,0 1 0,1-1 0,-1 1 0,0 0 0,-1 0 0,1 0 0,0 0 0,-1 0 0,0 0 0,2 5 0,0 5 0,0 1 0,-1 0 0,-1 0 0,0 0 0,-1 0 0,-1 0 0,0 0 0,-1 0 0,0 0 0,-6 19 0,2-21 0,0 0 0,0-1 0,-1 0 0,-1 0 0,0 0 0,0-1 0,-15 13 0,-10 15 0,27-30 0,-1-1 0,1 1 0,-1-1 0,0 0 0,-1 0 0,0-1 0,0 0 0,-15 9 0,22-15 0,0 0 0,0 1 0,0-1 0,1 0 0,-1 1 0,0-1 0,0 0 0,0 0 0,0 0 0,0 1 0,1-1 0,-1 0 0,0 0 0,0-1 0,0 1 0,0 0 0,-1 0 0,2-1 0,-1 1 0,1 0 0,0-1 0,-1 1 0,1 0 0,0-1 0,-1 1 0,1 0 0,0-1 0,0 1 0,-1-1 0,1 1 0,0 0 0,0-1 0,0 1 0,0-1 0,0 1 0,-1-1 0,1 1 0,0-1 0,0 1 0,0 0 0,1-2 0,-1-1 0,1 0 0,-1-1 0,1 1 0,0 0 0,0-1 0,1 1 0,2-5 0,11-18 0,1 2 0,1 0 0,1 1 0,30-29 0,-40 44 0,-1 1 0,1-2 0,-2 1 0,1-1 0,-1 0 0,0-1 0,-1 1 0,5-12 0,-9 17 0,0 1 0,0-1 0,0 0 0,0 0 0,0 0 0,-1 0 0,0 0 0,0 1 0,0-1 0,0 0 0,-1 0 0,1 0 0,-1 0 0,0 0 0,0 1 0,0-1 0,-1 0 0,0 1 0,1-1 0,-1 1 0,0 0 0,0-1 0,-1 1 0,1 0 0,-6-4 0,-10-11 57,-24-15 1,4 4-1538,22 15-5346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2:16:29.9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2,'1'0,"60"-1,0 3,92 15,-107-3,-36-11,0 1,-1-2,1 1,18 1,28-4,-32 0,32 2,-49-1,0 0,0 1,0 0,0 0,0 0,0 1,-1 0,12 6,-13-6,0 0,0-1,0 0,0 0,7 2,0-1,-47-1,-257-3,281 2,0 0,1 1,-1 0,1 1,0 1,0-1,0 1,-14 8,13-6,0-1,0 0,0-1,0 0,-1-1,-21 4,-60-8,53 0,191-7,-10 0,77 8,-201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31:47.9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0,'19'5,"0"-1,0-1,1-1,30-1,-24 0,38 1,172 9,88-6,-66-3,-105 9,-68-4,-4 1,63 2,265-11,-394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7:15:45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24575,'4'0'0,"0"0"0,-1-1 0,1 0 0,0 0 0,3-1 0,11-3 0,3 2 0,127-16 0,-126 17 0,0 2 0,-1 1 0,1 0 0,39 9 0,-57-9 0,0 0 0,-1 1 0,1-1 0,0 1 0,-1 0 0,1 0 0,-1 1 0,1-1 0,-1 1 0,0 0 0,0-1 0,0 1 0,-1 1 0,1-1 0,-1 0 0,0 1 0,1-1 0,-1 1 0,-1 0 0,3 4 0,2 9 0,-1 0 0,-1 0 0,4 25 0,-6-27 0,4 30 0,0 46 0,-3-32 0,10 30 0,-13 16 0,2 16 0,3-93 0,-3-22 0,-1 1 0,0-1 0,0 1 0,0 0 0,-1 9 0,0-15 0,0 1 0,-1-1 0,1 1 0,0-1 0,-1 1 0,1-1 0,-1 1 0,0-1 0,1 1 0,-1-1 0,0 0 0,0 1 0,0-1 0,0 0 0,0 0 0,0 1 0,0-1 0,-1 0 0,1 0 0,0-1 0,-1 1 0,1 0 0,0 0 0,-1 0 0,1-1 0,-1 1 0,-2 0 0,-1 0 0,-1 0 0,1 0 0,-1 0 0,0-1 0,1 0 0,-1 0 0,1 0 0,-1-1 0,0 0 0,1 0 0,-1 0 0,1-1 0,-1 1 0,-4-4 0,3 2 0,0 0 0,0-1 0,1-1 0,-1 1 0,1-1 0,0 0 0,0 0 0,1 0 0,-9-11 0,14 16 0,0 0 0,0-1 0,-1 1 0,1 0 0,0 0 0,0 0 0,0 0 0,-1-1 0,1 1 0,0 0 0,0 0 0,0-1 0,0 1 0,-1 0 0,1 0 0,0-1 0,0 1 0,0 0 0,0 0 0,0-1 0,0 1 0,0 0 0,0 0 0,0-1 0,0 1 0,0 0 0,0-1 0,0 1 0,0 0 0,0 0 0,0-1 0,0 1 0,0 0 0,10 2 0,12 11 0,15 12 0,-26-18 0,0 0 0,-1 1 0,10 9 0,-16-14 0,-1-1 0,0 1 0,1 0 0,0-1 0,0 0 0,0 0 0,0 0 0,0 0 0,0-1 0,0 1 0,0-1 0,1 0 0,-1-1 0,0 1 0,1-1 0,-1 1 0,1-1 0,-1-1 0,0 1 0,1-1 0,7-1 0,-6 0 0,1 0 0,-1 0 0,0-1 0,0 1 0,0-1 0,0-1 0,-1 1 0,1-1 0,-1 0 0,0 0 0,0-1 0,0 1 0,7-11 0,-6 8 0,0 0 0,1 1 0,0 0 0,0 0 0,0 1 0,12-7 0,12-10 0,60-50-1365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7:15:49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1247 530 24575,'0'4'0,"0"-1"0,-1 0 0,1-1 0,-1 1 0,0 0 0,0 0 0,0 0 0,0 0 0,0 0 0,-1-1 0,1 1 0,-1-1 0,0 1 0,1-1 0,-1 1 0,0-1 0,-1 0 0,1 0 0,0 0 0,-1 0 0,1-1 0,-1 1 0,1-1 0,-1 1 0,-3 0 0,-7 4 0,0-2 0,0 0 0,0-1 0,-18 3 0,-42 2 0,0-3 0,-89-5 0,90-1 0,-213 0 0,273 0 0,0 0 0,-1-1 0,1 0 0,0-1 0,0 0 0,1-1 0,-1 0 0,1-1 0,-14-7 0,3-2 0,0 0 0,1-1 0,-26-23 0,41 32 0,0-1 0,0 0 0,0 0 0,1 0 0,0 0 0,1-1 0,0 0 0,-6-13 0,0-7 0,-7-35 0,8 30 0,6 14 0,0 0 0,0 0 0,2-33 0,0 28 0,-4-39 0,2 40 0,3 18 0,0-1 0,-1 1 0,0 0 0,0 0 0,0 0 0,-1-1 0,-2-5 0,4 10 0,-1 0 0,0 0 0,1 1 0,-1-1 0,0 0 0,0 0 0,1 1 0,-1-1 0,0 1 0,0-1 0,0 1 0,0-1 0,0 1 0,0-1 0,0 1 0,0 0 0,0-1 0,0 1 0,0 0 0,0 0 0,0 0 0,0 0 0,0 0 0,0 0 0,0 0 0,0 0 0,0 0 0,0 1 0,0-1 0,0 0 0,0 1 0,0-1 0,0 1 0,0-1 0,-1 1 0,-1 1 0,0 0 0,1-1 0,-1 1 0,0 0 0,1 0 0,-1 1 0,1-1 0,0 0 0,-4 6 0,1 2 0,2 0 0,-1 0 0,1 0 0,1 0 0,0 1 0,0-1 0,0 21 0,0-9 0,-3 34 0,7-68 0,-1 1 0,1-1 0,1 1 0,7-21 0,4-14 0,-13 39 0,1 0 0,0 0 0,1-1 0,0 1 0,0 1 0,0-1 0,1 0 0,6-8 0,-7 11 0,0 1 0,0 0 0,1 0 0,-1 0 0,1 0 0,0 0 0,-1 1 0,1 0 0,0 0 0,1 0 0,-1 0 0,0 0 0,0 1 0,1 0 0,5-1 0,21-1 4,1 1 0,50 3 0,-23 1-1381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7:05:53.2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0 259,'0'1,"1"-1,-1 1,0 0,0 0,1 0,-1 0,1 0,-1-1,1 1,-1 0,1 0,-1-1,1 1,0 0,0-1,-1 1,1-1,0 1,0-1,-1 1,1-1,0 1,0-1,0 0,1 1,27 6,-24-6,40 7,78 2,50-10,-128 0,-7-3,-1-1,1-1,53-16,-68 16,0 1,42-1,49 7,-38-1,260-13,-291 7,0-1,46-14,41-19,-101 31,0 1,1 1,54-2,-18 2,209-19,-6 4,120 12,-250 11,1024-2,-1139-2,0-1,-1 0,36-11,-34 7,1 1,40-2,70 7,-77 3,96-11,70-4,-116 11,-4-8,13 1,439 7,-285 3,2402-1,-2658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05:58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0 386 24575,'5'-4'0,"-1"0"0,1 0 0,0 1 0,1 0 0,-1 0 0,0 1 0,1-1 0,0 1 0,-1 0 0,1 1 0,8-2 0,9-1 0,35 0 0,-49 4 0,5-1 0,1 1 0,-1-2 0,1 0 0,-1-1 0,1 0 0,-1-1 0,20-8 0,-11 1 0,0 2 0,1 1 0,0 1 0,1 1 0,35-5 0,-3 6 0,72 2 0,474 4 0,-594-1 0,-1-1 0,1 0 0,-1 0 0,1-1 0,-1 0 0,11-4 0,-15 5 0,0-1 0,0 1 0,-1-1 0,1 0 0,-1 0 0,0-1 0,0 1 0,0-1 0,0 1 0,0-1 0,0 0 0,0 0 0,-1 0 0,0 0 0,4-7 0,-5 8 0,-1 1 0,0 0 0,1-1 0,-1 1 0,0-1 0,0 1 0,0 0 0,0-1 0,0 1 0,0-1 0,0 1 0,0-1 0,-1 1 0,1 0 0,0-1 0,-1 1 0,1 0 0,-1-1 0,0 1 0,1 0 0,-1 0 0,0 0 0,0 0 0,0-1 0,0 1 0,0 0 0,0 0 0,0 1 0,0-1 0,0 0 0,-3-1 0,-2-2 0,-1 0 0,1 1 0,-1 0 0,-13-4 0,-14-1 0,22 6 0,1-1 0,-20-7 0,-23-18 0,40 19 0,-1 1 0,0 1 0,0 1 0,-26-8 0,32 12 0,5 2 0,-1-1 0,0 0 0,0-1 0,1 1 0,-1-1 0,0 0 0,1 0 0,0 0 0,-9-6 0,13 7 0,0 1 0,0 0 0,-1 0 0,1 0 0,0 0 0,0-1 0,0 1 0,-1 0 0,1 0 0,0 0 0,0-1 0,0 1 0,0 0 0,0 0 0,0-1 0,-1 1 0,1 0 0,0 0 0,0-1 0,0 1 0,0 0 0,0 0 0,0-1 0,0 1 0,0 0 0,0 0 0,0-1 0,0 1 0,0 0 0,0 0 0,0-1 0,1 1 0,-1 0 0,0 0 0,0-1 0,0 1 0,0-1 0,12-4 0,15 1 0,-11 4 0,0 1 0,0 0 0,29 7 0,12 1 0,-36-6 0,1 2 0,-1 0 0,35 14 0,-29-10 0,-20-7 0,0 1 0,0 0 0,-1 0 0,1 0 0,-1 1 0,0 0 0,0 0 0,0 1 0,0-1 0,-1 1 0,0 1 0,0-1 0,0 1 0,-1 0 0,0 0 0,0 0 0,0 0 0,-1 1 0,0 0 0,0 0 0,2 8 0,-2-1 0,-1 1 0,0-1 0,-1 16 0,-1-23 0,-1 1 0,1-1 0,-2 1 0,1-1 0,-1 0 0,0 1 0,-5 11 0,-17 26-682,-57 78-1,66-102-6143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0:18.4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55,'307'0,"-283"-1,-1-2,1 0,25-8,-23 5,0 1,32-2,16 6,58-5,-6-3,143 7,-135 3,1295-1,-1223 9,-18 0,-106-9,-16-1,106 13,-101-6,134-3,-110-5,326 12,-264-4,-58-3,-24 4,0 1,-16-4,1 2,61 15,-67-11,0-3,1-2,62-2,-112-3,3-1,0 1,0 1,1 0,8 2,-15-3,0 0,-1 1,1-1,0 1,-1 0,1 0,0 0,-1 0,1 0,-1 0,1 0,-1 0,0 0,1 1,-1-1,0 0,0 1,0-1,0 1,0 0,0-1,-1 1,1 0,0 2,1 1,-1 0,-1-1,1 1,-1 0,1 0,-1 0,-1 0,1-1,-1 1,0 0,0 0,0-1,-1 1,1-1,-1 1,0-1,-1 1,1-1,-1 0,1 0,-1 0,-1-1,1 1,0-1,-1 0,0 1,1-2,-1 1,-1 0,1-1,0 0,-1 0,1 0,-1 0,1-1,-1 0,0 0,1 0,-10 0,-126-1,58-2,3 3,6 0,0-2,-85-14,-30-28,38 8,109 28,-83-4,-43 13,48 1,-2377-3,2322 8,11 1,-50 5,178-11,-64 8,44-5,-1-3,-65-4,35 0,-106 1,178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0:30.5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1,'-3'0,"-7"0,-8 0,-6 0,-6 0,-1 0,3 0,2 0,3 0,2 0,2 0,1 0,1 0,-3 0,-1 0,3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56.9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0 302,'12'-3,"0"0,0 1,18-1,-9 1,-1-1,569-49,-554 51,717-40,-552 30,-74 6,9-10,-9 1,-63 10,146-13,-44-13,-70 11,33-6,-36 6,123-10,170 26,-204 4,-106-1,168 3,-183 1,-1 3,62 14,88 31,65 15,-252-63,86 16,-70-16,112 8,-115-12,144 0,-176 0,-1 0,1-1,0 1,-1 0,1-1,-1 1,1-1,-1 0,1 0,-1 0,1 0,-1-1,0 1,3-2,4-9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58.7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90,'505'-23,"-212"0,-274 22,206-6,-16 1,167-15,98 13,-295 9,1659-1,-1821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0:30.5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1,'-3'0,"-7"0,-8 0,-6 0,-6 0,-1 0,3 0,2 0,3 0,2 0,2 0,1 0,1 0,-3 0,-1 0,3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6:43:39.5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1287 1,'-1270'0,"1254"0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08/06/2024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584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1021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335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312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30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645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4344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32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8504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40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699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41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801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mount</a:t>
            </a:r>
            <a:r>
              <a:rPr lang="es-ES" dirty="0"/>
              <a:t> –o </a:t>
            </a:r>
            <a:r>
              <a:rPr lang="es-ES" dirty="0" err="1"/>
              <a:t>rw</a:t>
            </a:r>
            <a:r>
              <a:rPr lang="es-ES" dirty="0"/>
              <a:t> 192.168.119.143:/</a:t>
            </a:r>
            <a:r>
              <a:rPr lang="es-ES" dirty="0" err="1"/>
              <a:t>var</a:t>
            </a:r>
            <a:r>
              <a:rPr lang="es-ES" dirty="0"/>
              <a:t>/archivos /</a:t>
            </a:r>
            <a:r>
              <a:rPr lang="es-ES" dirty="0" err="1"/>
              <a:t>mnt</a:t>
            </a:r>
            <a:r>
              <a:rPr lang="es-ES" dirty="0"/>
              <a:t>/</a:t>
            </a:r>
            <a:r>
              <a:rPr lang="es-ES" dirty="0" err="1"/>
              <a:t>nfs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47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9645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Verificar que el dispositivo está montado correctamente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err="1">
                <a:sym typeface="Wingdings" panose="05000000000000000000" pitchFamily="2" charset="2"/>
              </a:rPr>
              <a:t>df</a:t>
            </a:r>
            <a:r>
              <a:rPr lang="es-ES">
                <a:sym typeface="Wingdings" panose="05000000000000000000" pitchFamily="2" charset="2"/>
              </a:rPr>
              <a:t> -h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18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4692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Contraseña Samba: paloma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59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77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[shared]</a:t>
            </a:r>
          </a:p>
          <a:p>
            <a:r>
              <a:rPr lang="en-US" dirty="0"/>
              <a:t>        comment =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compartida</a:t>
            </a:r>
            <a:r>
              <a:rPr lang="en-US" dirty="0"/>
              <a:t> PR8</a:t>
            </a:r>
          </a:p>
          <a:p>
            <a:r>
              <a:rPr lang="en-US" dirty="0"/>
              <a:t>        path = /var/shared</a:t>
            </a:r>
          </a:p>
          <a:p>
            <a:r>
              <a:rPr lang="en-US" dirty="0"/>
              <a:t>        valid users = </a:t>
            </a:r>
            <a:r>
              <a:rPr lang="en-US" dirty="0" err="1"/>
              <a:t>palomaSamba</a:t>
            </a:r>
            <a:endParaRPr lang="en-US" dirty="0"/>
          </a:p>
          <a:p>
            <a:r>
              <a:rPr lang="en-US" dirty="0"/>
              <a:t>        writable = yes</a:t>
            </a:r>
          </a:p>
          <a:p>
            <a:r>
              <a:rPr lang="en-US" dirty="0"/>
              <a:t>        </a:t>
            </a:r>
            <a:r>
              <a:rPr lang="en-US" dirty="0" err="1"/>
              <a:t>browseable</a:t>
            </a:r>
            <a:r>
              <a:rPr lang="en-US" dirty="0"/>
              <a:t> = yes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7122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[shared]</a:t>
            </a:r>
          </a:p>
          <a:p>
            <a:r>
              <a:rPr lang="en-US" dirty="0"/>
              <a:t>        comment =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compartida</a:t>
            </a:r>
            <a:r>
              <a:rPr lang="en-US" dirty="0"/>
              <a:t> PR8</a:t>
            </a:r>
          </a:p>
          <a:p>
            <a:r>
              <a:rPr lang="en-US" dirty="0"/>
              <a:t>        path = /var/shared</a:t>
            </a:r>
          </a:p>
          <a:p>
            <a:r>
              <a:rPr lang="en-US" dirty="0"/>
              <a:t>        valid users = </a:t>
            </a:r>
            <a:r>
              <a:rPr lang="en-US" dirty="0" err="1"/>
              <a:t>palomaSamba</a:t>
            </a:r>
            <a:endParaRPr lang="en-US" dirty="0"/>
          </a:p>
          <a:p>
            <a:r>
              <a:rPr lang="en-US" dirty="0"/>
              <a:t>        writable = yes</a:t>
            </a:r>
          </a:p>
          <a:p>
            <a:r>
              <a:rPr lang="en-US" dirty="0"/>
              <a:t>        </a:t>
            </a:r>
            <a:r>
              <a:rPr lang="en-US" dirty="0" err="1"/>
              <a:t>browseable</a:t>
            </a:r>
            <a:r>
              <a:rPr lang="en-US" dirty="0"/>
              <a:t> = yes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4741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[shared]</a:t>
            </a:r>
          </a:p>
          <a:p>
            <a:r>
              <a:rPr lang="en-US" dirty="0"/>
              <a:t>        comment =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compartida</a:t>
            </a:r>
            <a:r>
              <a:rPr lang="en-US" dirty="0"/>
              <a:t> PR8</a:t>
            </a:r>
          </a:p>
          <a:p>
            <a:r>
              <a:rPr lang="en-US" dirty="0"/>
              <a:t>        path = /var/shared</a:t>
            </a:r>
          </a:p>
          <a:p>
            <a:r>
              <a:rPr lang="en-US" dirty="0"/>
              <a:t>        valid users = </a:t>
            </a:r>
            <a:r>
              <a:rPr lang="en-US" dirty="0" err="1"/>
              <a:t>palomaSamba</a:t>
            </a:r>
            <a:endParaRPr lang="en-US" dirty="0"/>
          </a:p>
          <a:p>
            <a:r>
              <a:rPr lang="en-US" dirty="0"/>
              <a:t>        writable = yes</a:t>
            </a:r>
          </a:p>
          <a:p>
            <a:r>
              <a:rPr lang="en-US" dirty="0"/>
              <a:t>        </a:t>
            </a:r>
            <a:r>
              <a:rPr lang="en-US" dirty="0" err="1"/>
              <a:t>browseable</a:t>
            </a:r>
            <a:r>
              <a:rPr lang="en-US" dirty="0"/>
              <a:t> = yes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55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[shared]</a:t>
            </a:r>
          </a:p>
          <a:p>
            <a:r>
              <a:rPr lang="en-US" dirty="0"/>
              <a:t>        comment =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compartida</a:t>
            </a:r>
            <a:r>
              <a:rPr lang="en-US" dirty="0"/>
              <a:t> PR8</a:t>
            </a:r>
          </a:p>
          <a:p>
            <a:r>
              <a:rPr lang="en-US" dirty="0"/>
              <a:t>        path = /var/shared</a:t>
            </a:r>
          </a:p>
          <a:p>
            <a:r>
              <a:rPr lang="en-US" dirty="0"/>
              <a:t>        valid users = </a:t>
            </a:r>
            <a:r>
              <a:rPr lang="en-US" dirty="0" err="1"/>
              <a:t>palomaSamba</a:t>
            </a:r>
            <a:endParaRPr lang="en-US" dirty="0"/>
          </a:p>
          <a:p>
            <a:r>
              <a:rPr lang="en-US" dirty="0"/>
              <a:t>        writable = yes</a:t>
            </a:r>
          </a:p>
          <a:p>
            <a:r>
              <a:rPr lang="en-US" dirty="0"/>
              <a:t>        </a:t>
            </a:r>
            <a:r>
              <a:rPr lang="en-US" dirty="0" err="1"/>
              <a:t>browseable</a:t>
            </a:r>
            <a:r>
              <a:rPr lang="en-US" dirty="0"/>
              <a:t> = yes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18525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Contraseña Samba: paloma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09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Contraseña Samba: paloma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9820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Contraseña Samba: paloma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83362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Contraseña Samba: paloma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1384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Contraseña Samba: paloma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69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880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Verificar que el dispositivo está montado correctamente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err="1">
                <a:sym typeface="Wingdings" panose="05000000000000000000" pitchFamily="2" charset="2"/>
              </a:rPr>
              <a:t>df</a:t>
            </a:r>
            <a:r>
              <a:rPr lang="es-ES">
                <a:sym typeface="Wingdings" panose="05000000000000000000" pitchFamily="2" charset="2"/>
              </a:rPr>
              <a:t> -h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19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9148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Contraseña Samba: paloma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47440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00B050"/>
              </a:solidFill>
            </a:endParaRPr>
          </a:p>
          <a:p>
            <a:r>
              <a:rPr lang="pt-BR" sz="1200" dirty="0">
                <a:solidFill>
                  <a:srgbClr val="00B050"/>
                </a:solidFill>
              </a:rPr>
              <a:t>set </a:t>
            </a:r>
            <a:r>
              <a:rPr lang="pt-BR" sz="1200" dirty="0" err="1">
                <a:solidFill>
                  <a:srgbClr val="00B050"/>
                </a:solidFill>
              </a:rPr>
              <a:t>generate_node_acls</a:t>
            </a:r>
            <a:r>
              <a:rPr lang="pt-BR" sz="1200" dirty="0">
                <a:solidFill>
                  <a:srgbClr val="00B050"/>
                </a:solidFill>
              </a:rPr>
              <a:t>=1 </a:t>
            </a:r>
            <a:r>
              <a:rPr lang="pt-B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habilita la generación automática de listas de control de acceso a nodos (</a:t>
            </a:r>
            <a:r>
              <a:rPr lang="es-ES" sz="1200" dirty="0" err="1">
                <a:solidFill>
                  <a:srgbClr val="00B050"/>
                </a:solidFill>
                <a:sym typeface="Wingdings" panose="05000000000000000000" pitchFamily="2" charset="2"/>
              </a:rPr>
              <a:t>generate_node_acls</a:t>
            </a: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=1), lo que permitirá el acceso desde cualquier dirección IP.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set </a:t>
            </a:r>
            <a:r>
              <a:rPr lang="en-US" sz="1200" dirty="0" err="1">
                <a:solidFill>
                  <a:srgbClr val="00B050"/>
                </a:solidFill>
              </a:rPr>
              <a:t>discovery_auth</a:t>
            </a:r>
            <a:r>
              <a:rPr lang="en-US" sz="1200" dirty="0">
                <a:solidFill>
                  <a:srgbClr val="00B050"/>
                </a:solidFill>
              </a:rPr>
              <a:t>, enable=0 </a:t>
            </a:r>
            <a:r>
              <a:rPr 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rgbClr val="00B050"/>
                </a:solidFill>
              </a:rPr>
              <a:t>desactivamos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autenticación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create</a:t>
            </a:r>
            <a:endParaRPr lang="pt-BR" sz="1200" dirty="0">
              <a:solidFill>
                <a:srgbClr val="00B05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1471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/</a:t>
            </a:r>
            <a:r>
              <a:rPr lang="es-ES" dirty="0" err="1"/>
              <a:t>iscsi</a:t>
            </a:r>
            <a:r>
              <a:rPr lang="es-ES" dirty="0"/>
              <a:t>&gt; </a:t>
            </a:r>
            <a:r>
              <a:rPr lang="es-ES" dirty="0" err="1"/>
              <a:t>create</a:t>
            </a:r>
            <a:endParaRPr lang="es-ES" dirty="0"/>
          </a:p>
          <a:p>
            <a:r>
              <a:rPr lang="es-ES" dirty="0" err="1"/>
              <a:t>Created</a:t>
            </a:r>
            <a:r>
              <a:rPr lang="es-ES" dirty="0"/>
              <a:t> target iqn.2003-01.org.linux-iscsi.server.x8664:sn.2f5fa5f07fa2.</a:t>
            </a:r>
          </a:p>
          <a:p>
            <a:r>
              <a:rPr lang="es-ES" dirty="0" err="1"/>
              <a:t>Created</a:t>
            </a:r>
            <a:r>
              <a:rPr lang="es-ES" dirty="0"/>
              <a:t> TPG 1.</a:t>
            </a:r>
          </a:p>
          <a:p>
            <a:r>
              <a:rPr lang="es-ES" dirty="0"/>
              <a:t>Global </a:t>
            </a:r>
            <a:r>
              <a:rPr lang="es-ES" dirty="0" err="1"/>
              <a:t>pref</a:t>
            </a:r>
            <a:r>
              <a:rPr lang="es-ES" dirty="0"/>
              <a:t> </a:t>
            </a:r>
            <a:r>
              <a:rPr lang="es-ES" dirty="0" err="1"/>
              <a:t>auto_add_default_portal</a:t>
            </a:r>
            <a:r>
              <a:rPr lang="es-ES" dirty="0"/>
              <a:t>=true</a:t>
            </a:r>
          </a:p>
          <a:p>
            <a:r>
              <a:rPr lang="es-ES" dirty="0" err="1"/>
              <a:t>Created</a:t>
            </a:r>
            <a:r>
              <a:rPr lang="es-ES" dirty="0"/>
              <a:t> default portal </a:t>
            </a:r>
            <a:r>
              <a:rPr lang="es-ES" dirty="0" err="1"/>
              <a:t>listening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IPs</a:t>
            </a:r>
            <a:r>
              <a:rPr lang="es-ES" dirty="0"/>
              <a:t> (0.0.0.0), </a:t>
            </a:r>
            <a:r>
              <a:rPr lang="es-ES" dirty="0" err="1"/>
              <a:t>port</a:t>
            </a:r>
            <a:r>
              <a:rPr lang="es-ES" dirty="0"/>
              <a:t> 3260.</a:t>
            </a:r>
          </a:p>
          <a:p>
            <a:r>
              <a:rPr lang="es-ES" dirty="0"/>
              <a:t>/</a:t>
            </a:r>
            <a:r>
              <a:rPr lang="es-ES" dirty="0" err="1"/>
              <a:t>iscsi</a:t>
            </a:r>
            <a:r>
              <a:rPr lang="es-ES" dirty="0"/>
              <a:t>&gt; </a:t>
            </a:r>
            <a:r>
              <a:rPr lang="es-ES" dirty="0" err="1"/>
              <a:t>ls</a:t>
            </a:r>
            <a:endParaRPr lang="es-ES" dirty="0"/>
          </a:p>
          <a:p>
            <a:r>
              <a:rPr lang="es-ES" dirty="0"/>
              <a:t>o- </a:t>
            </a:r>
            <a:r>
              <a:rPr lang="es-ES" dirty="0" err="1"/>
              <a:t>iscsi</a:t>
            </a:r>
            <a:r>
              <a:rPr lang="es-ES" dirty="0"/>
              <a:t> ................................................................................ [Targets: 1]  o- iqn.2003-01.org.linux-iscsi.server.x8664:sn.2f5fa5f07fa2 .............................. [</a:t>
            </a:r>
            <a:r>
              <a:rPr lang="es-ES" dirty="0" err="1"/>
              <a:t>TPGs</a:t>
            </a:r>
            <a:r>
              <a:rPr lang="es-ES" dirty="0"/>
              <a:t>: 1]</a:t>
            </a:r>
          </a:p>
          <a:p>
            <a:r>
              <a:rPr lang="es-ES" dirty="0"/>
              <a:t>    o- tpg1 ................................................................... [no-gen-</a:t>
            </a:r>
            <a:r>
              <a:rPr lang="es-ES" dirty="0" err="1"/>
              <a:t>acls</a:t>
            </a:r>
            <a:r>
              <a:rPr lang="es-ES" dirty="0"/>
              <a:t>, no-</a:t>
            </a:r>
            <a:r>
              <a:rPr lang="es-ES" dirty="0" err="1"/>
              <a:t>auth</a:t>
            </a:r>
            <a:r>
              <a:rPr lang="es-ES" dirty="0"/>
              <a:t>]</a:t>
            </a:r>
          </a:p>
          <a:p>
            <a:r>
              <a:rPr lang="es-ES" dirty="0"/>
              <a:t>      o- </a:t>
            </a:r>
            <a:r>
              <a:rPr lang="es-ES" dirty="0" err="1"/>
              <a:t>acls</a:t>
            </a:r>
            <a:r>
              <a:rPr lang="es-ES" dirty="0"/>
              <a:t> .............................................................................. [</a:t>
            </a:r>
            <a:r>
              <a:rPr lang="es-ES" dirty="0" err="1"/>
              <a:t>ACLs</a:t>
            </a:r>
            <a:r>
              <a:rPr lang="es-ES" dirty="0"/>
              <a:t>: 0]</a:t>
            </a:r>
          </a:p>
          <a:p>
            <a:r>
              <a:rPr lang="es-ES" dirty="0"/>
              <a:t>      o- </a:t>
            </a:r>
            <a:r>
              <a:rPr lang="es-ES" dirty="0" err="1"/>
              <a:t>luns</a:t>
            </a:r>
            <a:r>
              <a:rPr lang="es-ES" dirty="0"/>
              <a:t> .............................................................................. [</a:t>
            </a:r>
            <a:r>
              <a:rPr lang="es-ES" dirty="0" err="1"/>
              <a:t>LUNs</a:t>
            </a:r>
            <a:r>
              <a:rPr lang="es-ES" dirty="0"/>
              <a:t>: 0]</a:t>
            </a:r>
          </a:p>
          <a:p>
            <a:r>
              <a:rPr lang="es-ES" dirty="0"/>
              <a:t>      o- </a:t>
            </a:r>
            <a:r>
              <a:rPr lang="es-ES" dirty="0" err="1"/>
              <a:t>portals</a:t>
            </a:r>
            <a:r>
              <a:rPr lang="es-ES" dirty="0"/>
              <a:t> ........................................................................ [</a:t>
            </a:r>
            <a:r>
              <a:rPr lang="es-ES" dirty="0" err="1"/>
              <a:t>Portals</a:t>
            </a:r>
            <a:r>
              <a:rPr lang="es-ES" dirty="0"/>
              <a:t>: 1]</a:t>
            </a:r>
          </a:p>
          <a:p>
            <a:r>
              <a:rPr lang="es-ES" dirty="0"/>
              <a:t>        o- 0.0.0.0:3260 ......................................................................... [OK]</a:t>
            </a:r>
          </a:p>
          <a:p>
            <a:r>
              <a:rPr lang="es-ES" dirty="0"/>
              <a:t>/</a:t>
            </a:r>
            <a:r>
              <a:rPr lang="es-ES" dirty="0" err="1"/>
              <a:t>iscsi</a:t>
            </a:r>
            <a:r>
              <a:rPr lang="es-ES" dirty="0"/>
              <a:t>&gt;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56905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/</a:t>
            </a:r>
            <a:r>
              <a:rPr lang="es-ES" dirty="0" err="1"/>
              <a:t>backstores</a:t>
            </a:r>
            <a:r>
              <a:rPr lang="es-ES" dirty="0"/>
              <a:t>/block/lv01_block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5700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no ha </a:t>
            </a:r>
            <a:r>
              <a:rPr lang="es-ES" dirty="0" err="1"/>
              <a:t>ACLs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no hay restricciones de ningún tipo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set </a:t>
            </a:r>
            <a:r>
              <a:rPr lang="es-ES" dirty="0" err="1">
                <a:sym typeface="Wingdings" panose="05000000000000000000" pitchFamily="2" charset="2"/>
              </a:rPr>
              <a:t>auth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userid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dirty="0" err="1">
                <a:sym typeface="Wingdings" panose="05000000000000000000" pitchFamily="2" charset="2"/>
              </a:rPr>
              <a:t>None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set </a:t>
            </a:r>
            <a:r>
              <a:rPr lang="es-ES" dirty="0" err="1">
                <a:sym typeface="Wingdings" panose="05000000000000000000" pitchFamily="2" charset="2"/>
              </a:rPr>
              <a:t>auth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password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dirty="0" err="1">
                <a:sym typeface="Wingdings" panose="05000000000000000000" pitchFamily="2" charset="2"/>
              </a:rPr>
              <a:t>None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0605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no ha </a:t>
            </a:r>
            <a:r>
              <a:rPr lang="es-ES" dirty="0" err="1"/>
              <a:t>ACLs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no hay restricciones de ningún tipo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7939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attribute </a:t>
            </a:r>
            <a:r>
              <a:rPr lang="en-US" dirty="0" err="1"/>
              <a:t>demo_mode_write_protect</a:t>
            </a:r>
            <a:r>
              <a:rPr lang="en-US" dirty="0"/>
              <a:t> = 0</a:t>
            </a:r>
          </a:p>
          <a:p>
            <a:r>
              <a:rPr lang="es-ES" dirty="0"/>
              <a:t>set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authentication</a:t>
            </a:r>
            <a:r>
              <a:rPr lang="es-ES" dirty="0"/>
              <a:t> = 0</a:t>
            </a:r>
          </a:p>
          <a:p>
            <a:r>
              <a:rPr lang="es-ES" dirty="0"/>
              <a:t>set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generate_node_acls</a:t>
            </a:r>
            <a:r>
              <a:rPr lang="es-ES" dirty="0"/>
              <a:t> = 1</a:t>
            </a:r>
          </a:p>
          <a:p>
            <a:r>
              <a:rPr lang="es-ES" dirty="0"/>
              <a:t>set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cache_dynamic_acls</a:t>
            </a:r>
            <a:r>
              <a:rPr lang="es-ES" dirty="0"/>
              <a:t> = 1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cachear dinámicamente las </a:t>
            </a:r>
            <a:r>
              <a:rPr lang="es-E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ACLs</a:t>
            </a:r>
            <a:r>
              <a:rPr lang="es-E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(Listas de Control de Acceso) para los nodos (iniciadores) que se conectan al grupo de destino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18976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 </a:t>
            </a:r>
            <a:r>
              <a:rPr lang="es-ES" sz="1200" dirty="0" err="1"/>
              <a:t>yum</a:t>
            </a:r>
            <a:r>
              <a:rPr lang="es-ES" sz="1200" dirty="0"/>
              <a:t> </a:t>
            </a:r>
            <a:r>
              <a:rPr lang="es-ES" sz="1200" dirty="0" err="1"/>
              <a:t>install</a:t>
            </a:r>
            <a:r>
              <a:rPr lang="es-ES" sz="1200" dirty="0"/>
              <a:t> </a:t>
            </a:r>
            <a:r>
              <a:rPr lang="es-ES" sz="1200" dirty="0" err="1"/>
              <a:t>iscsi-initiator-utils</a:t>
            </a:r>
            <a:endParaRPr lang="es-ES" sz="1200" dirty="0"/>
          </a:p>
          <a:p>
            <a:r>
              <a:rPr lang="en-US" dirty="0" err="1"/>
              <a:t>iscsiadm</a:t>
            </a:r>
            <a:r>
              <a:rPr lang="en-US" dirty="0"/>
              <a:t> -m discovery -t </a:t>
            </a:r>
            <a:r>
              <a:rPr lang="en-US" dirty="0" err="1"/>
              <a:t>sendtargets</a:t>
            </a:r>
            <a:r>
              <a:rPr lang="en-US" dirty="0"/>
              <a:t> -p 192.168.119.138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que he </a:t>
            </a:r>
            <a:r>
              <a:rPr lang="en-US" dirty="0" err="1"/>
              <a:t>tenido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he </a:t>
            </a:r>
            <a:r>
              <a:rPr lang="en-US" dirty="0" err="1">
                <a:sym typeface="Wingdings" panose="05000000000000000000" pitchFamily="2" charset="2"/>
              </a:rPr>
              <a:t>borrado</a:t>
            </a:r>
            <a:r>
              <a:rPr lang="en-US" dirty="0">
                <a:sym typeface="Wingdings" panose="05000000000000000000" pitchFamily="2" charset="2"/>
              </a:rPr>
              <a:t> sin </a:t>
            </a:r>
            <a:r>
              <a:rPr lang="en-US" dirty="0" err="1">
                <a:sym typeface="Wingdings" panose="05000000000000000000" pitchFamily="2" charset="2"/>
              </a:rPr>
              <a:t>querer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</a:t>
            </a:r>
            <a:r>
              <a:rPr lang="en-US" dirty="0">
                <a:sym typeface="Wingdings" panose="05000000000000000000" pitchFamily="2" charset="2"/>
              </a:rPr>
              <a:t> target (</a:t>
            </a:r>
            <a:r>
              <a:rPr lang="en-US" dirty="0" err="1">
                <a:sym typeface="Wingdings" panose="05000000000000000000" pitchFamily="2" charset="2"/>
              </a:rPr>
              <a:t>iqn</a:t>
            </a:r>
            <a:r>
              <a:rPr lang="en-US" dirty="0">
                <a:sym typeface="Wingdings" panose="05000000000000000000" pitchFamily="2" charset="2"/>
              </a:rPr>
              <a:t>) del </a:t>
            </a:r>
            <a:r>
              <a:rPr lang="en-US" dirty="0" err="1">
                <a:sym typeface="Wingdings" panose="05000000000000000000" pitchFamily="2" charset="2"/>
              </a:rPr>
              <a:t>servidor</a:t>
            </a:r>
            <a:r>
              <a:rPr lang="en-US" dirty="0">
                <a:sym typeface="Wingdings" panose="05000000000000000000" pitchFamily="2" charset="2"/>
              </a:rPr>
              <a:t>  “Connection refused”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386868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InitiatorName</a:t>
            </a:r>
            <a:r>
              <a:rPr lang="es-ES" dirty="0"/>
              <a:t>=iqn.2003-01.org.linux-iscsi.server.x8664:sn.2f5fa5f07fa2</a:t>
            </a:r>
          </a:p>
          <a:p>
            <a:r>
              <a:rPr lang="es-ES" dirty="0"/>
              <a:t>´Conectarse al recurso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iscsiadm</a:t>
            </a:r>
            <a:r>
              <a:rPr lang="es-ES" dirty="0">
                <a:sym typeface="Wingdings" panose="05000000000000000000" pitchFamily="2" charset="2"/>
              </a:rPr>
              <a:t> –m </a:t>
            </a:r>
            <a:r>
              <a:rPr lang="es-ES" dirty="0" err="1">
                <a:sym typeface="Wingdings" panose="05000000000000000000" pitchFamily="2" charset="2"/>
              </a:rPr>
              <a:t>node</a:t>
            </a:r>
            <a:r>
              <a:rPr lang="es-ES" dirty="0">
                <a:sym typeface="Wingdings" panose="05000000000000000000" pitchFamily="2" charset="2"/>
              </a:rPr>
              <a:t> –</a:t>
            </a:r>
            <a:r>
              <a:rPr lang="es-ES" dirty="0" err="1">
                <a:sym typeface="Wingdings" panose="05000000000000000000" pitchFamily="2" charset="2"/>
              </a:rPr>
              <a:t>login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/>
              <a:t>sudo </a:t>
            </a:r>
            <a:r>
              <a:rPr lang="es-ES" dirty="0" err="1"/>
              <a:t>iscsiadm</a:t>
            </a:r>
            <a:r>
              <a:rPr lang="es-ES" dirty="0"/>
              <a:t> -m </a:t>
            </a:r>
            <a:r>
              <a:rPr lang="es-ES" dirty="0" err="1"/>
              <a:t>node</a:t>
            </a:r>
            <a:r>
              <a:rPr lang="es-ES" dirty="0"/>
              <a:t> --</a:t>
            </a:r>
            <a:r>
              <a:rPr lang="es-ES" dirty="0" err="1"/>
              <a:t>targetname</a:t>
            </a:r>
            <a:r>
              <a:rPr lang="es-ES" dirty="0"/>
              <a:t> &lt;</a:t>
            </a:r>
            <a:r>
              <a:rPr lang="es-ES" dirty="0" err="1"/>
              <a:t>nombre_IQN_objetivo_iSCSI</a:t>
            </a:r>
            <a:r>
              <a:rPr lang="es-ES" dirty="0"/>
              <a:t>&gt; --portal &lt;</a:t>
            </a:r>
            <a:r>
              <a:rPr lang="es-ES" dirty="0" err="1"/>
              <a:t>dirección_IP_servidor_iSCSI</a:t>
            </a:r>
            <a:r>
              <a:rPr lang="es-ES" dirty="0"/>
              <a:t>&gt; --</a:t>
            </a:r>
            <a:r>
              <a:rPr lang="es-ES" dirty="0" err="1"/>
              <a:t>login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7917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Comprobar conexión: </a:t>
            </a:r>
            <a:r>
              <a:rPr lang="en-US" dirty="0" err="1"/>
              <a:t>iscsiadm</a:t>
            </a:r>
            <a:r>
              <a:rPr lang="en-US" dirty="0"/>
              <a:t> -m session -o show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iscsiadm</a:t>
            </a:r>
            <a:r>
              <a:rPr lang="es-ES" dirty="0"/>
              <a:t> -m </a:t>
            </a:r>
            <a:r>
              <a:rPr lang="es-ES" dirty="0" err="1"/>
              <a:t>node</a:t>
            </a:r>
            <a:r>
              <a:rPr lang="es-ES" dirty="0"/>
              <a:t> --</a:t>
            </a:r>
            <a:r>
              <a:rPr lang="es-ES" dirty="0" err="1"/>
              <a:t>targetname</a:t>
            </a:r>
            <a:r>
              <a:rPr lang="es-ES" dirty="0"/>
              <a:t> iqn.2003-01.org.linux-iscsi.server.x8664:sn.2f5fa5f07fa2  --portal 192.168.119.138 --</a:t>
            </a:r>
            <a:r>
              <a:rPr lang="es-ES" dirty="0" err="1"/>
              <a:t>login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79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Verificar que el dispositivo está montado correctamente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err="1">
                <a:sym typeface="Wingdings" panose="05000000000000000000" pitchFamily="2" charset="2"/>
              </a:rPr>
              <a:t>df</a:t>
            </a:r>
            <a:r>
              <a:rPr lang="es-ES">
                <a:sym typeface="Wingdings" panose="05000000000000000000" pitchFamily="2" charset="2"/>
              </a:rPr>
              <a:t> -h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38979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Comprobar conexión: </a:t>
            </a:r>
            <a:r>
              <a:rPr lang="en-US" dirty="0" err="1"/>
              <a:t>iscsiadm</a:t>
            </a:r>
            <a:r>
              <a:rPr lang="en-US" dirty="0"/>
              <a:t> -m session -o show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iscsiadm</a:t>
            </a:r>
            <a:r>
              <a:rPr lang="es-ES" dirty="0"/>
              <a:t> -m </a:t>
            </a:r>
            <a:r>
              <a:rPr lang="es-ES" dirty="0" err="1"/>
              <a:t>node</a:t>
            </a:r>
            <a:r>
              <a:rPr lang="es-ES" dirty="0"/>
              <a:t> --</a:t>
            </a:r>
            <a:r>
              <a:rPr lang="es-ES" dirty="0" err="1"/>
              <a:t>targetname</a:t>
            </a:r>
            <a:r>
              <a:rPr lang="es-ES" dirty="0"/>
              <a:t> iqn.2003-01.org.linux-iscsi.server.x8664:sn.2f5fa5f07fa2  --portal 192.168.119.138 --</a:t>
            </a:r>
            <a:r>
              <a:rPr lang="es-ES" dirty="0" err="1"/>
              <a:t>login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80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4122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Comprobar conexión: </a:t>
            </a:r>
            <a:r>
              <a:rPr lang="en-US" dirty="0" err="1"/>
              <a:t>iscsiadm</a:t>
            </a:r>
            <a:r>
              <a:rPr lang="en-US" dirty="0"/>
              <a:t> -m session -o show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iscsiadm</a:t>
            </a:r>
            <a:r>
              <a:rPr lang="es-ES" dirty="0"/>
              <a:t> -m </a:t>
            </a:r>
            <a:r>
              <a:rPr lang="es-ES" dirty="0" err="1"/>
              <a:t>node</a:t>
            </a:r>
            <a:r>
              <a:rPr lang="es-ES" dirty="0"/>
              <a:t> --</a:t>
            </a:r>
            <a:r>
              <a:rPr lang="es-ES" dirty="0" err="1"/>
              <a:t>targetname</a:t>
            </a:r>
            <a:r>
              <a:rPr lang="es-ES" dirty="0"/>
              <a:t> iqn.2003-01.org.linux-iscsi.server.x8664:sn.2f5fa5f07fa2  --portal 192.168.119.138 --</a:t>
            </a:r>
            <a:r>
              <a:rPr lang="es-ES" dirty="0" err="1"/>
              <a:t>login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81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5627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UUID del sistema de ficheros: e47bb352-3987-4d10-9c51-214aa3543a3b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82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97780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UUID del sistema de ficheros: e47bb352-3987-4d10-9c51-214aa3543a3b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83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806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Verificar que el dispositivo está montado correctamente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err="1">
                <a:sym typeface="Wingdings" panose="05000000000000000000" pitchFamily="2" charset="2"/>
              </a:rPr>
              <a:t>df</a:t>
            </a:r>
            <a:r>
              <a:rPr lang="es-ES">
                <a:sym typeface="Wingdings" panose="05000000000000000000" pitchFamily="2" charset="2"/>
              </a:rPr>
              <a:t> -h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411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Verificar que el dispositivo está montado correctamente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err="1">
                <a:sym typeface="Wingdings" panose="05000000000000000000" pitchFamily="2" charset="2"/>
              </a:rPr>
              <a:t>df</a:t>
            </a:r>
            <a:r>
              <a:rPr lang="es-ES">
                <a:sym typeface="Wingdings" panose="05000000000000000000" pitchFamily="2" charset="2"/>
              </a:rPr>
              <a:t> -h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850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Verificar que el dispositivo está montado correctamente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err="1">
                <a:sym typeface="Wingdings" panose="05000000000000000000" pitchFamily="2" charset="2"/>
              </a:rPr>
              <a:t>df</a:t>
            </a:r>
            <a:r>
              <a:rPr lang="es-ES">
                <a:sym typeface="Wingdings" panose="05000000000000000000" pitchFamily="2" charset="2"/>
              </a:rPr>
              <a:t> -h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638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Verificar que el dispositivo está montado correctamente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err="1">
                <a:sym typeface="Wingdings" panose="05000000000000000000" pitchFamily="2" charset="2"/>
              </a:rPr>
              <a:t>df</a:t>
            </a:r>
            <a:r>
              <a:rPr lang="es-ES">
                <a:sym typeface="Wingdings" panose="05000000000000000000" pitchFamily="2" charset="2"/>
              </a:rPr>
              <a:t> -h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813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noProof="0" smtClean="0"/>
              <a:t>25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45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56.png"/><Relationship Id="rId3" Type="http://schemas.openxmlformats.org/officeDocument/2006/relationships/customXml" Target="../ink/ink8.xml"/><Relationship Id="rId7" Type="http://schemas.openxmlformats.org/officeDocument/2006/relationships/image" Target="../media/image53.png"/><Relationship Id="rId12" Type="http://schemas.openxmlformats.org/officeDocument/2006/relationships/customXml" Target="../ink/ink12.xml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10" Type="http://schemas.openxmlformats.org/officeDocument/2006/relationships/customXml" Target="../ink/ink11.xml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customXml" Target="../ink/ink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0.png"/><Relationship Id="rId4" Type="http://schemas.openxmlformats.org/officeDocument/2006/relationships/customXml" Target="../ink/ink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0.xml"/><Relationship Id="rId18" Type="http://schemas.openxmlformats.org/officeDocument/2006/relationships/image" Target="../media/image82.png"/><Relationship Id="rId3" Type="http://schemas.openxmlformats.org/officeDocument/2006/relationships/image" Target="../media/image74.png"/><Relationship Id="rId21" Type="http://schemas.openxmlformats.org/officeDocument/2006/relationships/customXml" Target="../ink/ink24.xml"/><Relationship Id="rId7" Type="http://schemas.openxmlformats.org/officeDocument/2006/relationships/image" Target="../media/image77.png"/><Relationship Id="rId12" Type="http://schemas.openxmlformats.org/officeDocument/2006/relationships/image" Target="../media/image79.png"/><Relationship Id="rId17" Type="http://schemas.openxmlformats.org/officeDocument/2006/relationships/customXml" Target="../ink/ink22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6.xml"/><Relationship Id="rId11" Type="http://schemas.openxmlformats.org/officeDocument/2006/relationships/customXml" Target="../ink/ink19.xml"/><Relationship Id="rId5" Type="http://schemas.openxmlformats.org/officeDocument/2006/relationships/image" Target="../media/image76.png"/><Relationship Id="rId15" Type="http://schemas.openxmlformats.org/officeDocument/2006/relationships/customXml" Target="../ink/ink21.xml"/><Relationship Id="rId10" Type="http://schemas.openxmlformats.org/officeDocument/2006/relationships/customXml" Target="../ink/ink18.xml"/><Relationship Id="rId19" Type="http://schemas.openxmlformats.org/officeDocument/2006/relationships/customXml" Target="../ink/ink23.xml"/><Relationship Id="rId4" Type="http://schemas.openxmlformats.org/officeDocument/2006/relationships/image" Target="../media/image75.png"/><Relationship Id="rId9" Type="http://schemas.openxmlformats.org/officeDocument/2006/relationships/image" Target="../media/image78.png"/><Relationship Id="rId14" Type="http://schemas.openxmlformats.org/officeDocument/2006/relationships/image" Target="../media/image80.png"/><Relationship Id="rId22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customXml" Target="../ink/ink2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6.png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8.png"/><Relationship Id="rId5" Type="http://schemas.openxmlformats.org/officeDocument/2006/relationships/customXml" Target="../ink/ink27.xml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0.png"/><Relationship Id="rId5" Type="http://schemas.openxmlformats.org/officeDocument/2006/relationships/image" Target="../media/image1180.png"/><Relationship Id="rId4" Type="http://schemas.openxmlformats.org/officeDocument/2006/relationships/customXml" Target="../ink/ink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141.png"/><Relationship Id="rId7" Type="http://schemas.openxmlformats.org/officeDocument/2006/relationships/image" Target="../media/image1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0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3.xml"/><Relationship Id="rId5" Type="http://schemas.openxmlformats.org/officeDocument/2006/relationships/image" Target="../media/image169.png"/><Relationship Id="rId4" Type="http://schemas.openxmlformats.org/officeDocument/2006/relationships/customXml" Target="../ink/ink3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/>
              <a:t>Práctica 8 almacenamiento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/>
              <a:t>Paloma Pérez de Madrid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a) Comprobar la configuración de la primera unidad de disco (</a:t>
            </a:r>
            <a:r>
              <a:rPr lang="es-ES" err="1"/>
              <a:t>sda</a:t>
            </a:r>
            <a:r>
              <a:rPr lang="es-ES"/>
              <a:t>) de la máquina virtual. Tipos de particiones existentes (físicas y lógicas), identificación, capacidades y sistemas de archivos configurados.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543AF4-AC82-FEF4-3282-1D1AC0DD0BC5}"/>
              </a:ext>
            </a:extLst>
          </p:cNvPr>
          <p:cNvSpPr txBox="1"/>
          <p:nvPr/>
        </p:nvSpPr>
        <p:spPr>
          <a:xfrm>
            <a:off x="533400" y="2831703"/>
            <a:ext cx="2319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Listar discos del sistema:</a:t>
            </a:r>
          </a:p>
          <a:p>
            <a:r>
              <a:rPr lang="es-ES" sz="1400" err="1">
                <a:solidFill>
                  <a:srgbClr val="00B050"/>
                </a:solidFill>
              </a:rPr>
              <a:t>lsblk</a:t>
            </a:r>
            <a:endParaRPr lang="es-ES" sz="140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8FB084-7C32-BAF1-D733-3306D84C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39" y="2731315"/>
            <a:ext cx="5027061" cy="3587386"/>
          </a:xfrm>
          <a:prstGeom prst="rect">
            <a:avLst/>
          </a:prstGeom>
        </p:spPr>
      </p:pic>
      <p:sp>
        <p:nvSpPr>
          <p:cNvPr id="7" name="Abrir llave 6">
            <a:extLst>
              <a:ext uri="{FF2B5EF4-FFF2-40B4-BE49-F238E27FC236}">
                <a16:creationId xmlns:a16="http://schemas.microsoft.com/office/drawing/2014/main" id="{A2F9BD42-F87E-1586-3E67-2D0F3D3C21D1}"/>
              </a:ext>
            </a:extLst>
          </p:cNvPr>
          <p:cNvSpPr/>
          <p:nvPr/>
        </p:nvSpPr>
        <p:spPr>
          <a:xfrm>
            <a:off x="6159260" y="6142007"/>
            <a:ext cx="167479" cy="17669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5DE5B3B5-F03B-AD1C-5205-EE476E806912}"/>
              </a:ext>
            </a:extLst>
          </p:cNvPr>
          <p:cNvSpPr/>
          <p:nvPr/>
        </p:nvSpPr>
        <p:spPr>
          <a:xfrm>
            <a:off x="6090249" y="3896238"/>
            <a:ext cx="236490" cy="598139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DFB73B-7B14-4C32-4695-C5A4410773DD}"/>
              </a:ext>
            </a:extLst>
          </p:cNvPr>
          <p:cNvSpPr txBox="1"/>
          <p:nvPr/>
        </p:nvSpPr>
        <p:spPr>
          <a:xfrm>
            <a:off x="138724" y="3835042"/>
            <a:ext cx="5894016" cy="160043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err="1"/>
              <a:t>sda</a:t>
            </a:r>
            <a:r>
              <a:rPr lang="es-ES" sz="1400"/>
              <a:t>: Primer disco duro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/>
              <a:t>sda1, sda2, sda3: Particiones del primer disco duro.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/>
              <a:t>/</a:t>
            </a:r>
            <a:r>
              <a:rPr lang="es-ES" sz="1400" err="1"/>
              <a:t>boot</a:t>
            </a:r>
            <a:r>
              <a:rPr lang="es-ES" sz="1400"/>
              <a:t>: Punto de montaje de la partición sda2.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/>
              <a:t>/: Punto de montaje de la partición sda3.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err="1"/>
              <a:t>ubuntu</a:t>
            </a:r>
            <a:r>
              <a:rPr lang="es-ES" sz="1400"/>
              <a:t>--</a:t>
            </a:r>
            <a:r>
              <a:rPr lang="es-ES" sz="1400" err="1"/>
              <a:t>vg-ubuntu</a:t>
            </a:r>
            <a:r>
              <a:rPr lang="es-ES" sz="1400"/>
              <a:t>--</a:t>
            </a:r>
            <a:r>
              <a:rPr lang="es-ES" sz="1400" err="1"/>
              <a:t>lv</a:t>
            </a:r>
            <a:r>
              <a:rPr lang="es-ES" sz="1400"/>
              <a:t>: Nombre del volumen lógico (LVM) dentro de la partición sda3.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err="1"/>
              <a:t>lvm</a:t>
            </a:r>
            <a:r>
              <a:rPr lang="es-ES" sz="1400"/>
              <a:t>: Tipo de partición (en el caso del volumen lógico).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5AF7E5-2B39-F3C9-E05D-BAEC91553F46}"/>
              </a:ext>
            </a:extLst>
          </p:cNvPr>
          <p:cNvSpPr txBox="1"/>
          <p:nvPr/>
        </p:nvSpPr>
        <p:spPr>
          <a:xfrm>
            <a:off x="4111926" y="6048573"/>
            <a:ext cx="2047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Unidad CD/DVD 1024M</a:t>
            </a:r>
          </a:p>
        </p:txBody>
      </p:sp>
    </p:spTree>
    <p:extLst>
      <p:ext uri="{BB962C8B-B14F-4D97-AF65-F5344CB8AC3E}">
        <p14:creationId xmlns:p14="http://schemas.microsoft.com/office/powerpoint/2010/main" val="329616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b) En la segunda unidad de disco (</a:t>
            </a:r>
            <a:r>
              <a:rPr lang="es-ES" sz="1800" err="1"/>
              <a:t>sdb</a:t>
            </a:r>
            <a:r>
              <a:rPr lang="es-ES" sz="1800"/>
              <a:t>) crear una partición primaria de 8 GB. Formatear la partición con el sistema de archivos </a:t>
            </a:r>
            <a:r>
              <a:rPr lang="es-ES" sz="1800" err="1"/>
              <a:t>xfs</a:t>
            </a:r>
            <a:r>
              <a:rPr lang="es-ES" sz="1800"/>
              <a:t> y montar la partición sobre el directorio /</a:t>
            </a:r>
            <a:r>
              <a:rPr lang="es-ES" sz="1800" err="1"/>
              <a:t>mnt</a:t>
            </a:r>
            <a:r>
              <a:rPr lang="es-ES" sz="1800"/>
              <a:t>/datos. Configurar el montaje automático de la misma (archivo /</a:t>
            </a:r>
            <a:r>
              <a:rPr lang="es-ES" sz="1800" err="1"/>
              <a:t>etc</a:t>
            </a:r>
            <a:r>
              <a:rPr lang="es-ES" sz="1800"/>
              <a:t>/</a:t>
            </a:r>
            <a:r>
              <a:rPr lang="es-ES" sz="1800" err="1"/>
              <a:t>fstab</a:t>
            </a:r>
            <a:r>
              <a:rPr lang="es-ES" sz="1800"/>
              <a:t>) y comprobar que se monta automáticamente al reiniciar el equipo. Nota: se recomienda usar el UUID de la partición para evitar problemas en caso de renombrado de particiones.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E7D2AC-25A4-DB0E-2C4B-9920FA5D4C33}"/>
              </a:ext>
            </a:extLst>
          </p:cNvPr>
          <p:cNvSpPr txBox="1"/>
          <p:nvPr/>
        </p:nvSpPr>
        <p:spPr>
          <a:xfrm>
            <a:off x="521179" y="3620220"/>
            <a:ext cx="112490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ES" sz="1400"/>
              <a:t>Crear partición primaria del disco </a:t>
            </a:r>
            <a:r>
              <a:rPr lang="es-ES" sz="1400" err="1"/>
              <a:t>sdb</a:t>
            </a:r>
            <a:r>
              <a:rPr lang="es-ES" sz="1400"/>
              <a:t>: </a:t>
            </a:r>
            <a:r>
              <a:rPr lang="es-ES" sz="1400" err="1">
                <a:solidFill>
                  <a:srgbClr val="00B050"/>
                </a:solidFill>
              </a:rPr>
              <a:t>fdisk</a:t>
            </a:r>
            <a:r>
              <a:rPr lang="es-ES" sz="1400">
                <a:solidFill>
                  <a:srgbClr val="00B050"/>
                </a:solidFill>
              </a:rPr>
              <a:t> /</a:t>
            </a:r>
            <a:r>
              <a:rPr lang="es-ES" sz="1400" err="1">
                <a:solidFill>
                  <a:srgbClr val="00B050"/>
                </a:solidFill>
              </a:rPr>
              <a:t>dev</a:t>
            </a:r>
            <a:r>
              <a:rPr lang="es-ES" sz="1400">
                <a:solidFill>
                  <a:srgbClr val="00B050"/>
                </a:solidFill>
              </a:rPr>
              <a:t>/</a:t>
            </a:r>
            <a:r>
              <a:rPr lang="es-ES" sz="1400" err="1">
                <a:solidFill>
                  <a:srgbClr val="00B050"/>
                </a:solidFill>
              </a:rPr>
              <a:t>sdb</a:t>
            </a:r>
            <a:endParaRPr lang="es-ES" sz="140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s-ES" sz="1400"/>
              <a:t>Formatear la partición con XFS: </a:t>
            </a:r>
            <a:r>
              <a:rPr lang="es-ES" sz="1400" err="1">
                <a:solidFill>
                  <a:srgbClr val="00B050"/>
                </a:solidFill>
              </a:rPr>
              <a:t>mkfs.xfs</a:t>
            </a:r>
            <a:r>
              <a:rPr lang="es-ES" sz="1400">
                <a:solidFill>
                  <a:srgbClr val="00B050"/>
                </a:solidFill>
              </a:rPr>
              <a:t> /</a:t>
            </a:r>
            <a:r>
              <a:rPr lang="es-ES" sz="1400" err="1">
                <a:solidFill>
                  <a:srgbClr val="00B050"/>
                </a:solidFill>
              </a:rPr>
              <a:t>dev</a:t>
            </a:r>
            <a:r>
              <a:rPr lang="es-ES" sz="1400">
                <a:solidFill>
                  <a:srgbClr val="00B050"/>
                </a:solidFill>
              </a:rPr>
              <a:t>/sdb1</a:t>
            </a:r>
          </a:p>
          <a:p>
            <a:pPr marL="342900" indent="-342900">
              <a:buAutoNum type="arabicParenR"/>
            </a:pPr>
            <a:r>
              <a:rPr lang="es-ES" sz="1400"/>
              <a:t>Crear archivo de montaje : </a:t>
            </a:r>
            <a:r>
              <a:rPr lang="es-ES" sz="1400" err="1">
                <a:solidFill>
                  <a:srgbClr val="00B050"/>
                </a:solidFill>
              </a:rPr>
              <a:t>mkdir</a:t>
            </a:r>
            <a:r>
              <a:rPr lang="es-ES" sz="1400">
                <a:solidFill>
                  <a:srgbClr val="00B050"/>
                </a:solidFill>
              </a:rPr>
              <a:t>  /</a:t>
            </a:r>
            <a:r>
              <a:rPr lang="es-ES" sz="1400" err="1">
                <a:solidFill>
                  <a:srgbClr val="00B050"/>
                </a:solidFill>
              </a:rPr>
              <a:t>mnt</a:t>
            </a:r>
            <a:r>
              <a:rPr lang="es-ES" sz="1400">
                <a:solidFill>
                  <a:srgbClr val="00B050"/>
                </a:solidFill>
              </a:rPr>
              <a:t>/datos</a:t>
            </a:r>
          </a:p>
          <a:p>
            <a:pPr marL="342900" indent="-342900">
              <a:buAutoNum type="arabicParenR"/>
            </a:pPr>
            <a:r>
              <a:rPr lang="es-ES" sz="1400"/>
              <a:t>Montar la partición en ese archivo: </a:t>
            </a:r>
            <a:r>
              <a:rPr lang="es-ES" sz="1400" err="1">
                <a:solidFill>
                  <a:srgbClr val="00B050"/>
                </a:solidFill>
              </a:rPr>
              <a:t>mount</a:t>
            </a:r>
            <a:r>
              <a:rPr lang="es-ES" sz="1400">
                <a:solidFill>
                  <a:srgbClr val="00B050"/>
                </a:solidFill>
              </a:rPr>
              <a:t> /</a:t>
            </a:r>
            <a:r>
              <a:rPr lang="es-ES" sz="1400" err="1">
                <a:solidFill>
                  <a:srgbClr val="00B050"/>
                </a:solidFill>
              </a:rPr>
              <a:t>dev</a:t>
            </a:r>
            <a:r>
              <a:rPr lang="es-ES" sz="1400">
                <a:solidFill>
                  <a:srgbClr val="00B050"/>
                </a:solidFill>
              </a:rPr>
              <a:t>/sdb1 /</a:t>
            </a:r>
            <a:r>
              <a:rPr lang="es-ES" sz="1400" err="1">
                <a:solidFill>
                  <a:srgbClr val="00B050"/>
                </a:solidFill>
              </a:rPr>
              <a:t>mnt</a:t>
            </a:r>
            <a:r>
              <a:rPr lang="es-ES" sz="1400">
                <a:solidFill>
                  <a:srgbClr val="00B050"/>
                </a:solidFill>
              </a:rPr>
              <a:t>/datos</a:t>
            </a:r>
          </a:p>
          <a:p>
            <a:pPr marL="342900" indent="-342900">
              <a:buAutoNum type="arabicParenR"/>
            </a:pPr>
            <a:r>
              <a:rPr lang="es-ES" sz="1400"/>
              <a:t>Obtener el UUID de la partición ( lo necesitaremos para configurar el montaje automático): </a:t>
            </a:r>
            <a:r>
              <a:rPr lang="es-ES" sz="1400" err="1">
                <a:solidFill>
                  <a:schemeClr val="accent6"/>
                </a:solidFill>
              </a:rPr>
              <a:t>blkid</a:t>
            </a:r>
            <a:r>
              <a:rPr lang="es-ES" sz="1400">
                <a:solidFill>
                  <a:schemeClr val="accent6"/>
                </a:solidFill>
              </a:rPr>
              <a:t> /</a:t>
            </a:r>
            <a:r>
              <a:rPr lang="es-ES" sz="1400" err="1">
                <a:solidFill>
                  <a:schemeClr val="accent6"/>
                </a:solidFill>
              </a:rPr>
              <a:t>dev</a:t>
            </a:r>
            <a:r>
              <a:rPr lang="es-ES" sz="1400">
                <a:solidFill>
                  <a:schemeClr val="accent6"/>
                </a:solidFill>
              </a:rPr>
              <a:t>/sdb1</a:t>
            </a:r>
          </a:p>
          <a:p>
            <a:pPr marL="342900" indent="-342900">
              <a:buAutoNum type="arabicParenR"/>
            </a:pPr>
            <a:r>
              <a:rPr lang="es-ES" sz="1400"/>
              <a:t>Editar /</a:t>
            </a:r>
            <a:r>
              <a:rPr lang="es-ES" sz="1400" err="1"/>
              <a:t>etc</a:t>
            </a:r>
            <a:r>
              <a:rPr lang="es-ES" sz="1400"/>
              <a:t>/</a:t>
            </a:r>
            <a:r>
              <a:rPr lang="es-ES" sz="1400" err="1"/>
              <a:t>fstab</a:t>
            </a:r>
            <a:r>
              <a:rPr lang="es-ES" sz="1400"/>
              <a:t> y añadir </a:t>
            </a:r>
            <a:r>
              <a:rPr lang="es-ES" sz="1400">
                <a:solidFill>
                  <a:srgbClr val="00B050"/>
                </a:solidFill>
              </a:rPr>
              <a:t> UUID=&lt;UUID&gt;  /</a:t>
            </a:r>
            <a:r>
              <a:rPr lang="es-ES" sz="1400" err="1">
                <a:solidFill>
                  <a:srgbClr val="00B050"/>
                </a:solidFill>
              </a:rPr>
              <a:t>mnt</a:t>
            </a:r>
            <a:r>
              <a:rPr lang="es-ES" sz="1400">
                <a:solidFill>
                  <a:srgbClr val="00B050"/>
                </a:solidFill>
              </a:rPr>
              <a:t>/datos  </a:t>
            </a:r>
            <a:r>
              <a:rPr lang="es-ES" sz="1400" err="1">
                <a:solidFill>
                  <a:srgbClr val="00B050"/>
                </a:solidFill>
              </a:rPr>
              <a:t>xfs</a:t>
            </a:r>
            <a:r>
              <a:rPr lang="es-ES" sz="1400">
                <a:solidFill>
                  <a:srgbClr val="00B050"/>
                </a:solidFill>
              </a:rPr>
              <a:t>  defaults  0  0</a:t>
            </a:r>
          </a:p>
          <a:p>
            <a:pPr marL="342900" indent="-342900">
              <a:buAutoNum type="arabicParenR"/>
            </a:pPr>
            <a:r>
              <a:rPr lang="es-ES" sz="1400"/>
              <a:t>Comprobar montaje automático : </a:t>
            </a:r>
            <a:r>
              <a:rPr lang="es-ES" sz="1400" err="1">
                <a:solidFill>
                  <a:srgbClr val="00B050"/>
                </a:solidFill>
              </a:rPr>
              <a:t>reboot</a:t>
            </a:r>
            <a:endParaRPr lang="es-ES" sz="1400">
              <a:solidFill>
                <a:srgbClr val="00B050"/>
              </a:solidFill>
            </a:endParaRPr>
          </a:p>
          <a:p>
            <a:endParaRPr lang="es-ES" sz="1400"/>
          </a:p>
          <a:p>
            <a:r>
              <a:rPr lang="es-ES" sz="1400"/>
              <a:t>Se debería observar la partición /</a:t>
            </a:r>
            <a:r>
              <a:rPr lang="es-ES" sz="1400" err="1"/>
              <a:t>dev</a:t>
            </a:r>
            <a:r>
              <a:rPr lang="es-ES" sz="1400"/>
              <a:t>/sdb1 montada en /</a:t>
            </a:r>
            <a:r>
              <a:rPr lang="es-ES" sz="1400" err="1"/>
              <a:t>mnt</a:t>
            </a:r>
            <a:r>
              <a:rPr lang="es-ES" sz="1400"/>
              <a:t>/datos</a:t>
            </a:r>
          </a:p>
        </p:txBody>
      </p:sp>
    </p:spTree>
    <p:extLst>
      <p:ext uri="{BB962C8B-B14F-4D97-AF65-F5344CB8AC3E}">
        <p14:creationId xmlns:p14="http://schemas.microsoft.com/office/powerpoint/2010/main" val="313178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b) En la segunda unidad de disco (</a:t>
            </a:r>
            <a:r>
              <a:rPr lang="es-ES" sz="1800" err="1"/>
              <a:t>sdb</a:t>
            </a:r>
            <a:r>
              <a:rPr lang="es-ES" sz="1800"/>
              <a:t>) crear una partición primaria de 8 GB. Formatear la partición con el sistema de archivos </a:t>
            </a:r>
            <a:r>
              <a:rPr lang="es-ES" sz="1800" err="1"/>
              <a:t>xfs</a:t>
            </a:r>
            <a:r>
              <a:rPr lang="es-ES" sz="1800"/>
              <a:t> y montar la partición sobre el directorio /</a:t>
            </a:r>
            <a:r>
              <a:rPr lang="es-ES" sz="1800" err="1"/>
              <a:t>mnt</a:t>
            </a:r>
            <a:r>
              <a:rPr lang="es-ES" sz="1800"/>
              <a:t>/datos. Configurar el montaje automático de la misma (archivo /</a:t>
            </a:r>
            <a:r>
              <a:rPr lang="es-ES" sz="1800" err="1"/>
              <a:t>etc</a:t>
            </a:r>
            <a:r>
              <a:rPr lang="es-ES" sz="1800"/>
              <a:t>/</a:t>
            </a:r>
            <a:r>
              <a:rPr lang="es-ES" sz="1800" err="1"/>
              <a:t>fstab</a:t>
            </a:r>
            <a:r>
              <a:rPr lang="es-ES" sz="1800"/>
              <a:t>) y comprobar que se monta automáticamente al reiniciar el equipo. Nota: se recomienda usar el UUID de la partición para evitar problemas en caso de renombrado de particiones.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1D0C3F-D731-E6EF-ADA2-FDBD348E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3" y="3338332"/>
            <a:ext cx="5976650" cy="22242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49AE69-8C55-459A-12A4-E4236B9DD52E}"/>
              </a:ext>
            </a:extLst>
          </p:cNvPr>
          <p:cNvSpPr txBox="1"/>
          <p:nvPr/>
        </p:nvSpPr>
        <p:spPr>
          <a:xfrm>
            <a:off x="6544573" y="3478995"/>
            <a:ext cx="58027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ES" sz="1400" dirty="0"/>
              <a:t>Crear partición primaria del disco </a:t>
            </a:r>
            <a:r>
              <a:rPr lang="es-ES" sz="1400" dirty="0" err="1"/>
              <a:t>sdb</a:t>
            </a:r>
            <a:r>
              <a:rPr lang="es-ES" sz="1400" dirty="0"/>
              <a:t>: </a:t>
            </a:r>
            <a:r>
              <a:rPr lang="es-ES" sz="1400" dirty="0" err="1">
                <a:solidFill>
                  <a:srgbClr val="00B050"/>
                </a:solidFill>
              </a:rPr>
              <a:t>fdisk</a:t>
            </a:r>
            <a:r>
              <a:rPr lang="es-ES" sz="1400" dirty="0">
                <a:solidFill>
                  <a:srgbClr val="00B050"/>
                </a:solidFill>
              </a:rPr>
              <a:t> /</a:t>
            </a:r>
            <a:r>
              <a:rPr lang="es-ES" sz="1400" dirty="0" err="1">
                <a:solidFill>
                  <a:srgbClr val="00B050"/>
                </a:solidFill>
              </a:rPr>
              <a:t>dev</a:t>
            </a:r>
            <a:r>
              <a:rPr lang="es-ES" sz="1400" dirty="0">
                <a:solidFill>
                  <a:srgbClr val="00B050"/>
                </a:solidFill>
              </a:rPr>
              <a:t>/</a:t>
            </a:r>
            <a:r>
              <a:rPr lang="es-ES" sz="1400" dirty="0" err="1">
                <a:solidFill>
                  <a:srgbClr val="00B050"/>
                </a:solidFill>
              </a:rPr>
              <a:t>sdb</a:t>
            </a:r>
            <a:endParaRPr lang="es-ES" sz="1400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s-ES" sz="1400" dirty="0"/>
              <a:t>Crear una nueva tabla de particiones: </a:t>
            </a:r>
            <a:r>
              <a:rPr lang="en-US" sz="1400" dirty="0">
                <a:solidFill>
                  <a:srgbClr val="00B050"/>
                </a:solidFill>
              </a:rPr>
              <a:t>Command : 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400" dirty="0"/>
              <a:t>Crear una nueva partición: </a:t>
            </a:r>
            <a:r>
              <a:rPr lang="en-US" sz="1400" dirty="0">
                <a:solidFill>
                  <a:srgbClr val="00B050"/>
                </a:solidFill>
              </a:rPr>
              <a:t>Command : 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Tipo de </a:t>
            </a:r>
            <a:r>
              <a:rPr lang="en-US" sz="1400" dirty="0" err="1"/>
              <a:t>partición</a:t>
            </a:r>
            <a:r>
              <a:rPr lang="en-US" sz="1400" dirty="0"/>
              <a:t> : </a:t>
            </a:r>
            <a:r>
              <a:rPr lang="en-US" sz="1400" dirty="0">
                <a:solidFill>
                  <a:srgbClr val="00B050"/>
                </a:solidFill>
              </a:rPr>
              <a:t>p (</a:t>
            </a:r>
            <a:r>
              <a:rPr lang="en-US" sz="1400" dirty="0" err="1">
                <a:solidFill>
                  <a:srgbClr val="00B050"/>
                </a:solidFill>
              </a:rPr>
              <a:t>primaria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 err="1"/>
              <a:t>Número</a:t>
            </a:r>
            <a:r>
              <a:rPr lang="en-US" sz="1400" dirty="0"/>
              <a:t> de </a:t>
            </a:r>
            <a:r>
              <a:rPr lang="en-US" sz="1400" dirty="0" err="1"/>
              <a:t>partición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First Sector: </a:t>
            </a:r>
            <a:r>
              <a:rPr lang="en-US" sz="1400" dirty="0">
                <a:solidFill>
                  <a:srgbClr val="00B050"/>
                </a:solidFill>
              </a:rPr>
              <a:t>default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Last Sector: </a:t>
            </a:r>
            <a:r>
              <a:rPr lang="en-US" sz="1400" dirty="0">
                <a:solidFill>
                  <a:srgbClr val="00B050"/>
                </a:solidFill>
              </a:rPr>
              <a:t>+8200M (8GB y 200M para </a:t>
            </a:r>
            <a:r>
              <a:rPr lang="en-US" sz="1400" dirty="0" err="1">
                <a:solidFill>
                  <a:srgbClr val="00B050"/>
                </a:solidFill>
              </a:rPr>
              <a:t>ajustarse</a:t>
            </a:r>
            <a:r>
              <a:rPr lang="en-US" sz="1400" dirty="0">
                <a:solidFill>
                  <a:srgbClr val="00B050"/>
                </a:solidFill>
              </a:rPr>
              <a:t> al </a:t>
            </a:r>
            <a:r>
              <a:rPr lang="en-US" sz="1400" dirty="0" err="1">
                <a:solidFill>
                  <a:srgbClr val="00B050"/>
                </a:solidFill>
              </a:rPr>
              <a:t>tamaño</a:t>
            </a:r>
            <a:r>
              <a:rPr lang="en-US" sz="1400" dirty="0">
                <a:solidFill>
                  <a:srgbClr val="00B050"/>
                </a:solidFill>
              </a:rPr>
              <a:t> de la </a:t>
            </a:r>
            <a:r>
              <a:rPr lang="en-US" sz="1400" dirty="0" err="1">
                <a:solidFill>
                  <a:srgbClr val="00B050"/>
                </a:solidFill>
              </a:rPr>
              <a:t>partición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 err="1"/>
              <a:t>Guardar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B050"/>
                </a:solidFill>
              </a:rPr>
              <a:t>w </a:t>
            </a:r>
            <a:endParaRPr lang="es-ES" sz="1400" dirty="0">
              <a:solidFill>
                <a:srgbClr val="00B05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898E08-22B0-2E1D-5C82-4A8158E0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8" y="5653221"/>
            <a:ext cx="3308836" cy="7222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F8AA517-67B3-925C-8945-86E6F01F3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43" y="5799904"/>
            <a:ext cx="4906060" cy="48584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DC06971-46BB-0355-BDEF-7247415585FF}"/>
              </a:ext>
            </a:extLst>
          </p:cNvPr>
          <p:cNvSpPr txBox="1"/>
          <p:nvPr/>
        </p:nvSpPr>
        <p:spPr>
          <a:xfrm>
            <a:off x="8997603" y="58581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/>
                </a:solidFill>
              </a:rPr>
              <a:t>lsblk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5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b) En la segunda unidad de disco (</a:t>
            </a:r>
            <a:r>
              <a:rPr lang="es-ES" sz="1800" err="1"/>
              <a:t>sdb</a:t>
            </a:r>
            <a:r>
              <a:rPr lang="es-ES" sz="1800"/>
              <a:t>) crear una partición primaria de 8 GB. Formatear la partición con el sistema de archivos </a:t>
            </a:r>
            <a:r>
              <a:rPr lang="es-ES" sz="1800" err="1"/>
              <a:t>xfs</a:t>
            </a:r>
            <a:r>
              <a:rPr lang="es-ES" sz="1800"/>
              <a:t> y montar la partición sobre el directorio /</a:t>
            </a:r>
            <a:r>
              <a:rPr lang="es-ES" sz="1800" err="1"/>
              <a:t>mnt</a:t>
            </a:r>
            <a:r>
              <a:rPr lang="es-ES" sz="1800"/>
              <a:t>/datos. Configurar el montaje automático de la misma (archivo /</a:t>
            </a:r>
            <a:r>
              <a:rPr lang="es-ES" sz="1800" err="1"/>
              <a:t>etc</a:t>
            </a:r>
            <a:r>
              <a:rPr lang="es-ES" sz="1800"/>
              <a:t>/</a:t>
            </a:r>
            <a:r>
              <a:rPr lang="es-ES" sz="1800" err="1"/>
              <a:t>fstab</a:t>
            </a:r>
            <a:r>
              <a:rPr lang="es-ES" sz="1800"/>
              <a:t>) y comprobar que se monta automáticamente al reiniciar el equipo. Nota: se recomienda usar el UUID de la partición para evitar problemas en caso de renombrado de particiones.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E7D2AC-25A4-DB0E-2C4B-9920FA5D4C33}"/>
              </a:ext>
            </a:extLst>
          </p:cNvPr>
          <p:cNvSpPr txBox="1"/>
          <p:nvPr/>
        </p:nvSpPr>
        <p:spPr>
          <a:xfrm>
            <a:off x="521179" y="3620220"/>
            <a:ext cx="1124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Formatear la partición con XFS: </a:t>
            </a:r>
            <a:r>
              <a:rPr lang="es-ES" sz="1400" err="1">
                <a:solidFill>
                  <a:srgbClr val="00B050"/>
                </a:solidFill>
              </a:rPr>
              <a:t>mkfs.xfs</a:t>
            </a:r>
            <a:r>
              <a:rPr lang="es-ES" sz="1400">
                <a:solidFill>
                  <a:srgbClr val="00B050"/>
                </a:solidFill>
              </a:rPr>
              <a:t> /</a:t>
            </a:r>
            <a:r>
              <a:rPr lang="es-ES" sz="1400" err="1">
                <a:solidFill>
                  <a:srgbClr val="00B050"/>
                </a:solidFill>
              </a:rPr>
              <a:t>dev</a:t>
            </a:r>
            <a:r>
              <a:rPr lang="es-ES" sz="1400">
                <a:solidFill>
                  <a:srgbClr val="00B050"/>
                </a:solidFill>
              </a:rPr>
              <a:t>/sdb1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06D6DC-9665-3127-04E0-E3AE3B8F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14" y="3980678"/>
            <a:ext cx="7030431" cy="20481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FEF28A-9DEA-3AD6-809A-B1B60EAE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092" y="4498044"/>
            <a:ext cx="3696216" cy="4667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16A859A-66F9-D297-AD6E-4F3721673E8C}"/>
              </a:ext>
            </a:extLst>
          </p:cNvPr>
          <p:cNvSpPr txBox="1"/>
          <p:nvPr/>
        </p:nvSpPr>
        <p:spPr>
          <a:xfrm>
            <a:off x="8074036" y="3620220"/>
            <a:ext cx="36962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Crear archivo de montaje : </a:t>
            </a:r>
            <a:r>
              <a:rPr lang="es-ES" sz="1400" err="1">
                <a:solidFill>
                  <a:srgbClr val="00B050"/>
                </a:solidFill>
              </a:rPr>
              <a:t>mkdir</a:t>
            </a:r>
            <a:r>
              <a:rPr lang="es-ES" sz="1400">
                <a:solidFill>
                  <a:srgbClr val="00B050"/>
                </a:solidFill>
              </a:rPr>
              <a:t>  /</a:t>
            </a:r>
            <a:r>
              <a:rPr lang="es-ES" sz="1400" err="1">
                <a:solidFill>
                  <a:srgbClr val="00B050"/>
                </a:solidFill>
              </a:rPr>
              <a:t>mnt</a:t>
            </a:r>
            <a:r>
              <a:rPr lang="es-ES" sz="1400">
                <a:solidFill>
                  <a:srgbClr val="00B050"/>
                </a:solidFill>
              </a:rPr>
              <a:t>/datos</a:t>
            </a:r>
          </a:p>
          <a:p>
            <a:r>
              <a:rPr lang="es-ES" sz="1400"/>
              <a:t>Montar la partición en ese archivo: </a:t>
            </a:r>
            <a:r>
              <a:rPr lang="es-ES" sz="1400" err="1">
                <a:solidFill>
                  <a:srgbClr val="00B050"/>
                </a:solidFill>
              </a:rPr>
              <a:t>mount</a:t>
            </a:r>
            <a:r>
              <a:rPr lang="es-ES" sz="1400">
                <a:solidFill>
                  <a:srgbClr val="00B050"/>
                </a:solidFill>
              </a:rPr>
              <a:t> /</a:t>
            </a:r>
            <a:r>
              <a:rPr lang="es-ES" sz="1400" err="1">
                <a:solidFill>
                  <a:srgbClr val="00B050"/>
                </a:solidFill>
              </a:rPr>
              <a:t>dev</a:t>
            </a:r>
            <a:r>
              <a:rPr lang="es-ES" sz="1400">
                <a:solidFill>
                  <a:srgbClr val="00B050"/>
                </a:solidFill>
              </a:rPr>
              <a:t>/sdb1 /</a:t>
            </a:r>
            <a:r>
              <a:rPr lang="es-ES" sz="1400" err="1">
                <a:solidFill>
                  <a:srgbClr val="00B050"/>
                </a:solidFill>
              </a:rPr>
              <a:t>mnt</a:t>
            </a:r>
            <a:r>
              <a:rPr lang="es-ES" sz="1400">
                <a:solidFill>
                  <a:srgbClr val="00B050"/>
                </a:solidFill>
              </a:rPr>
              <a:t>/datos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37319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b) En la segunda unidad de disco (</a:t>
            </a:r>
            <a:r>
              <a:rPr lang="es-ES" sz="1800" err="1"/>
              <a:t>sdb</a:t>
            </a:r>
            <a:r>
              <a:rPr lang="es-ES" sz="1800"/>
              <a:t>) crear una partición primaria de 8 GB. Formatear la partición con el sistema de archivos </a:t>
            </a:r>
            <a:r>
              <a:rPr lang="es-ES" sz="1800" err="1"/>
              <a:t>xfs</a:t>
            </a:r>
            <a:r>
              <a:rPr lang="es-ES" sz="1800"/>
              <a:t> y montar la partición sobre el directorio /</a:t>
            </a:r>
            <a:r>
              <a:rPr lang="es-ES" sz="1800" err="1"/>
              <a:t>mnt</a:t>
            </a:r>
            <a:r>
              <a:rPr lang="es-ES" sz="1800"/>
              <a:t>/datos. Configurar el montaje automático de la misma (archivo /</a:t>
            </a:r>
            <a:r>
              <a:rPr lang="es-ES" sz="1800" err="1"/>
              <a:t>etc</a:t>
            </a:r>
            <a:r>
              <a:rPr lang="es-ES" sz="1800"/>
              <a:t>/</a:t>
            </a:r>
            <a:r>
              <a:rPr lang="es-ES" sz="1800" err="1"/>
              <a:t>fstab</a:t>
            </a:r>
            <a:r>
              <a:rPr lang="es-ES" sz="1800"/>
              <a:t>) y comprobar que se monta automáticamente al reiniciar el equipo. Nota: se recomienda usar el UUID de la partición para evitar problemas en caso de renombrado de particiones.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E7D2AC-25A4-DB0E-2C4B-9920FA5D4C33}"/>
              </a:ext>
            </a:extLst>
          </p:cNvPr>
          <p:cNvSpPr txBox="1"/>
          <p:nvPr/>
        </p:nvSpPr>
        <p:spPr>
          <a:xfrm>
            <a:off x="521179" y="3620220"/>
            <a:ext cx="112490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Obtener el UUID de la partición ( lo necesitaremos para configurar el montaje automático): </a:t>
            </a:r>
            <a:r>
              <a:rPr lang="es-ES" sz="1400" err="1">
                <a:solidFill>
                  <a:srgbClr val="00B050"/>
                </a:solidFill>
              </a:rPr>
              <a:t>blkid</a:t>
            </a:r>
            <a:r>
              <a:rPr lang="es-ES" sz="1400">
                <a:solidFill>
                  <a:srgbClr val="00B050"/>
                </a:solidFill>
              </a:rPr>
              <a:t> /</a:t>
            </a:r>
            <a:r>
              <a:rPr lang="es-ES" sz="1400" err="1">
                <a:solidFill>
                  <a:srgbClr val="00B050"/>
                </a:solidFill>
              </a:rPr>
              <a:t>dev</a:t>
            </a:r>
            <a:r>
              <a:rPr lang="es-ES" sz="1400">
                <a:solidFill>
                  <a:srgbClr val="00B050"/>
                </a:solidFill>
              </a:rPr>
              <a:t>/sdb1</a:t>
            </a:r>
          </a:p>
          <a:p>
            <a:endParaRPr lang="es-ES" sz="1400">
              <a:solidFill>
                <a:schemeClr val="accent6"/>
              </a:solidFill>
            </a:endParaRPr>
          </a:p>
          <a:p>
            <a:endParaRPr lang="es-ES" sz="1400">
              <a:solidFill>
                <a:schemeClr val="accent6"/>
              </a:solidFill>
            </a:endParaRPr>
          </a:p>
          <a:p>
            <a:r>
              <a:rPr lang="es-ES" sz="1400">
                <a:solidFill>
                  <a:schemeClr val="accent6"/>
                </a:solidFill>
              </a:rPr>
              <a:t> </a:t>
            </a:r>
            <a:r>
              <a:rPr lang="es-ES" sz="1400">
                <a:solidFill>
                  <a:srgbClr val="00B050"/>
                </a:solidFill>
              </a:rPr>
              <a:t>UUID="aae1789d-ea00-469a-971c-c10c74f2e5b9“</a:t>
            </a:r>
          </a:p>
          <a:p>
            <a:endParaRPr lang="es-ES" sz="1400">
              <a:solidFill>
                <a:srgbClr val="00B050"/>
              </a:solidFill>
            </a:endParaRPr>
          </a:p>
          <a:p>
            <a:r>
              <a:rPr lang="es-ES" sz="1400"/>
              <a:t>Editar /</a:t>
            </a:r>
            <a:r>
              <a:rPr lang="es-ES" sz="1400" err="1"/>
              <a:t>etc</a:t>
            </a:r>
            <a:r>
              <a:rPr lang="es-ES" sz="1400"/>
              <a:t>/</a:t>
            </a:r>
            <a:r>
              <a:rPr lang="es-ES" sz="1400" err="1"/>
              <a:t>fstab</a:t>
            </a:r>
            <a:r>
              <a:rPr lang="es-ES" sz="1400"/>
              <a:t> y añadir </a:t>
            </a:r>
            <a:r>
              <a:rPr lang="es-ES" sz="1400">
                <a:solidFill>
                  <a:srgbClr val="00B050"/>
                </a:solidFill>
              </a:rPr>
              <a:t> UUID=&lt;UUID&gt;  /</a:t>
            </a:r>
            <a:r>
              <a:rPr lang="es-ES" sz="1400" err="1">
                <a:solidFill>
                  <a:srgbClr val="00B050"/>
                </a:solidFill>
              </a:rPr>
              <a:t>mnt</a:t>
            </a:r>
            <a:r>
              <a:rPr lang="es-ES" sz="1400">
                <a:solidFill>
                  <a:srgbClr val="00B050"/>
                </a:solidFill>
              </a:rPr>
              <a:t>/datos  </a:t>
            </a:r>
            <a:r>
              <a:rPr lang="es-ES" sz="1400" err="1">
                <a:solidFill>
                  <a:srgbClr val="00B050"/>
                </a:solidFill>
              </a:rPr>
              <a:t>xfs</a:t>
            </a:r>
            <a:r>
              <a:rPr lang="es-ES" sz="1400">
                <a:solidFill>
                  <a:srgbClr val="00B050"/>
                </a:solidFill>
              </a:rPr>
              <a:t>  defaults  0  0</a:t>
            </a:r>
          </a:p>
          <a:p>
            <a:r>
              <a:rPr lang="es-ES" sz="1400">
                <a:solidFill>
                  <a:srgbClr val="00B050"/>
                </a:solidFill>
              </a:rPr>
              <a:t>UUID= aae1789d-ea00-469a-971c-c10c74f2e5b9  /</a:t>
            </a:r>
            <a:r>
              <a:rPr lang="es-ES" sz="1400" err="1">
                <a:solidFill>
                  <a:srgbClr val="00B050"/>
                </a:solidFill>
              </a:rPr>
              <a:t>mnt</a:t>
            </a:r>
            <a:r>
              <a:rPr lang="es-ES" sz="1400">
                <a:solidFill>
                  <a:srgbClr val="00B050"/>
                </a:solidFill>
              </a:rPr>
              <a:t>/datos  </a:t>
            </a:r>
            <a:r>
              <a:rPr lang="es-ES" sz="1400" err="1">
                <a:solidFill>
                  <a:srgbClr val="00B050"/>
                </a:solidFill>
              </a:rPr>
              <a:t>xfs</a:t>
            </a:r>
            <a:r>
              <a:rPr lang="es-ES" sz="1400">
                <a:solidFill>
                  <a:srgbClr val="00B050"/>
                </a:solidFill>
              </a:rPr>
              <a:t>  defaults  0  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8F5719-CCBF-40BE-6F73-284737AC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8" y="3984443"/>
            <a:ext cx="9192908" cy="276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FCE965-32D6-8DC4-B3A7-7CA395314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64"/>
          <a:stretch/>
        </p:blipFill>
        <p:spPr>
          <a:xfrm>
            <a:off x="651260" y="5220658"/>
            <a:ext cx="9497750" cy="12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7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15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b) En la segunda unidad de disco (</a:t>
            </a:r>
            <a:r>
              <a:rPr lang="es-ES" sz="1800" err="1"/>
              <a:t>sdb</a:t>
            </a:r>
            <a:r>
              <a:rPr lang="es-ES" sz="1800"/>
              <a:t>) crear una partición primaria de 8 GB. Formatear la partición con el sistema de archivos </a:t>
            </a:r>
            <a:r>
              <a:rPr lang="es-ES" sz="1800" err="1"/>
              <a:t>xfs</a:t>
            </a:r>
            <a:r>
              <a:rPr lang="es-ES" sz="1800"/>
              <a:t> y montar la partición sobre el directorio /</a:t>
            </a:r>
            <a:r>
              <a:rPr lang="es-ES" sz="1800" err="1"/>
              <a:t>mnt</a:t>
            </a:r>
            <a:r>
              <a:rPr lang="es-ES" sz="1800"/>
              <a:t>/datos. Configurar el montaje automático de la misma (archivo /</a:t>
            </a:r>
            <a:r>
              <a:rPr lang="es-ES" sz="1800" err="1"/>
              <a:t>etc</a:t>
            </a:r>
            <a:r>
              <a:rPr lang="es-ES" sz="1800"/>
              <a:t>/</a:t>
            </a:r>
            <a:r>
              <a:rPr lang="es-ES" sz="1800" err="1"/>
              <a:t>fstab</a:t>
            </a:r>
            <a:r>
              <a:rPr lang="es-ES" sz="1800"/>
              <a:t>) y comprobar que se monta automáticamente al reiniciar el equipo. Nota: se recomienda usar el UUID de la partición para evitar problemas en caso de renombrado de particiones.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E7D2AC-25A4-DB0E-2C4B-9920FA5D4C33}"/>
              </a:ext>
            </a:extLst>
          </p:cNvPr>
          <p:cNvSpPr txBox="1"/>
          <p:nvPr/>
        </p:nvSpPr>
        <p:spPr>
          <a:xfrm>
            <a:off x="521179" y="3620220"/>
            <a:ext cx="34757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Comprobar montaje automático : </a:t>
            </a:r>
            <a:r>
              <a:rPr lang="es-ES" sz="1400" err="1">
                <a:solidFill>
                  <a:srgbClr val="00B050"/>
                </a:solidFill>
              </a:rPr>
              <a:t>reboot</a:t>
            </a:r>
            <a:r>
              <a:rPr lang="es-ES" sz="1400">
                <a:solidFill>
                  <a:srgbClr val="00B050"/>
                </a:solidFill>
              </a:rPr>
              <a:t> </a:t>
            </a:r>
            <a:r>
              <a:rPr lang="es-ES" sz="1400"/>
              <a:t> </a:t>
            </a:r>
          </a:p>
          <a:p>
            <a:r>
              <a:rPr lang="es-ES" sz="1400"/>
              <a:t>(Se debería observar la partición /</a:t>
            </a:r>
            <a:r>
              <a:rPr lang="es-ES" sz="1400" err="1"/>
              <a:t>dev</a:t>
            </a:r>
            <a:r>
              <a:rPr lang="es-ES" sz="1400"/>
              <a:t>/sdb1 montada en /</a:t>
            </a:r>
            <a:r>
              <a:rPr lang="es-ES" sz="1400" err="1"/>
              <a:t>mnt</a:t>
            </a:r>
            <a:r>
              <a:rPr lang="es-ES" sz="1400"/>
              <a:t>/datos)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41575C-6825-E7E5-FF8A-506652BB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25" y="3497732"/>
            <a:ext cx="6096851" cy="2715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86591A0-A654-EBED-F596-8F066ED27982}"/>
                  </a:ext>
                </a:extLst>
              </p14:cNvPr>
              <p14:cNvContentPartPr/>
              <p14:nvPr/>
            </p14:nvContentPartPr>
            <p14:xfrm>
              <a:off x="8758313" y="6078763"/>
              <a:ext cx="941760" cy="23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86591A0-A654-EBED-F596-8F066ED27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0313" y="6042763"/>
                <a:ext cx="97740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15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16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c) Usando la utilidad </a:t>
            </a:r>
            <a:r>
              <a:rPr lang="es-ES" sz="1800" err="1"/>
              <a:t>mdadm</a:t>
            </a:r>
            <a:r>
              <a:rPr lang="es-ES" sz="1800"/>
              <a:t> configurar un RAID1 sobre las unidades </a:t>
            </a:r>
            <a:r>
              <a:rPr lang="es-ES" sz="1800" err="1"/>
              <a:t>sdc</a:t>
            </a:r>
            <a:r>
              <a:rPr lang="es-ES" sz="1800"/>
              <a:t> y </a:t>
            </a:r>
            <a:r>
              <a:rPr lang="es-ES" sz="1800" err="1"/>
              <a:t>sdd</a:t>
            </a:r>
            <a:r>
              <a:rPr lang="es-ES" sz="1800"/>
              <a:t>. ¿Qué capacidad tiene el array resultante? (justificar esta capacidad). Formatear el dispositivo RAID con el sistema de archivos ext4, y montarlo sobre el directorio /</a:t>
            </a:r>
            <a:r>
              <a:rPr lang="es-ES" sz="1800" err="1"/>
              <a:t>mnt</a:t>
            </a:r>
            <a:r>
              <a:rPr lang="es-ES" sz="1800"/>
              <a:t>/raid1. Añadir algún archivo a este directorio. A continuación, simular un fallo en la unidad </a:t>
            </a:r>
            <a:r>
              <a:rPr lang="es-ES" sz="1800" err="1"/>
              <a:t>sdc</a:t>
            </a:r>
            <a:r>
              <a:rPr lang="es-ES" sz="1800"/>
              <a:t>. Comprobar que los archivos siguen estando accesibles, aunque el array está degradado (utilizar la opción </a:t>
            </a:r>
            <a:r>
              <a:rPr lang="es-ES" sz="1800" err="1"/>
              <a:t>detail</a:t>
            </a:r>
            <a:r>
              <a:rPr lang="es-ES" sz="1800"/>
              <a:t> para ver el estado del array). Sustituir la unidad </a:t>
            </a:r>
            <a:r>
              <a:rPr lang="es-ES" sz="1800" err="1"/>
              <a:t>sdc</a:t>
            </a:r>
            <a:r>
              <a:rPr lang="es-ES" sz="1800"/>
              <a:t> por la unidad </a:t>
            </a:r>
            <a:r>
              <a:rPr lang="es-ES" sz="1800" err="1"/>
              <a:t>sde</a:t>
            </a:r>
            <a:r>
              <a:rPr lang="es-ES" sz="1800"/>
              <a:t>, y comprobar que el array se regenera automáticamente. </a:t>
            </a:r>
          </a:p>
          <a:p>
            <a:endParaRPr lang="es-ES" sz="18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DB7B0F-B545-3503-F5BE-19D669A6411A}"/>
              </a:ext>
            </a:extLst>
          </p:cNvPr>
          <p:cNvSpPr txBox="1"/>
          <p:nvPr/>
        </p:nvSpPr>
        <p:spPr>
          <a:xfrm>
            <a:off x="632602" y="3986646"/>
            <a:ext cx="108405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/>
              <a:t>Descargar </a:t>
            </a:r>
            <a:r>
              <a:rPr lang="es-ES" err="1"/>
              <a:t>madam</a:t>
            </a:r>
            <a:r>
              <a:rPr lang="es-ES"/>
              <a:t>: </a:t>
            </a:r>
            <a:r>
              <a:rPr lang="es-ES" err="1">
                <a:solidFill>
                  <a:srgbClr val="00B050"/>
                </a:solidFill>
              </a:rPr>
              <a:t>apt-get</a:t>
            </a:r>
            <a:r>
              <a:rPr lang="es-ES">
                <a:solidFill>
                  <a:srgbClr val="00B050"/>
                </a:solidFill>
              </a:rPr>
              <a:t> </a:t>
            </a:r>
            <a:r>
              <a:rPr lang="es-ES" err="1">
                <a:solidFill>
                  <a:srgbClr val="00B050"/>
                </a:solidFill>
              </a:rPr>
              <a:t>install</a:t>
            </a:r>
            <a:r>
              <a:rPr lang="es-ES">
                <a:solidFill>
                  <a:srgbClr val="00B050"/>
                </a:solidFill>
              </a:rPr>
              <a:t> </a:t>
            </a:r>
            <a:r>
              <a:rPr lang="es-ES" err="1">
                <a:solidFill>
                  <a:srgbClr val="00B050"/>
                </a:solidFill>
              </a:rPr>
              <a:t>mdadm</a:t>
            </a:r>
            <a:endParaRPr lang="es-ES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s-ES"/>
              <a:t>Crear RAID: </a:t>
            </a:r>
            <a:r>
              <a:rPr lang="en-US" err="1">
                <a:solidFill>
                  <a:srgbClr val="00B050"/>
                </a:solidFill>
              </a:rPr>
              <a:t>mdadm</a:t>
            </a:r>
            <a:r>
              <a:rPr lang="en-US">
                <a:solidFill>
                  <a:srgbClr val="00B050"/>
                </a:solidFill>
              </a:rPr>
              <a:t> --create --verbose /dev/md0 --level=mirror --raid-devices=2 /dev/</a:t>
            </a:r>
            <a:r>
              <a:rPr lang="en-US" err="1">
                <a:solidFill>
                  <a:srgbClr val="00B050"/>
                </a:solidFill>
              </a:rPr>
              <a:t>sdc</a:t>
            </a:r>
            <a:r>
              <a:rPr lang="en-US">
                <a:solidFill>
                  <a:srgbClr val="00B050"/>
                </a:solidFill>
              </a:rPr>
              <a:t> /dev/</a:t>
            </a:r>
            <a:r>
              <a:rPr lang="en-US" err="1">
                <a:solidFill>
                  <a:srgbClr val="00B050"/>
                </a:solidFill>
              </a:rPr>
              <a:t>sdd</a:t>
            </a:r>
            <a:endParaRPr lang="en-US">
              <a:solidFill>
                <a:srgbClr val="00B05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/>
              <a:t>--verbose: Muestra la salida detallada del proceso.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/>
              <a:t>/</a:t>
            </a:r>
            <a:r>
              <a:rPr lang="es-ES" err="1"/>
              <a:t>dev</a:t>
            </a:r>
            <a:r>
              <a:rPr lang="es-ES"/>
              <a:t>/md0: nombre del dispositivo RAID que se creará.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/>
              <a:t>--</a:t>
            </a:r>
            <a:r>
              <a:rPr lang="es-ES" err="1"/>
              <a:t>level</a:t>
            </a:r>
            <a:r>
              <a:rPr lang="es-ES"/>
              <a:t>=</a:t>
            </a:r>
            <a:r>
              <a:rPr lang="es-ES" err="1"/>
              <a:t>mirror</a:t>
            </a:r>
            <a:r>
              <a:rPr lang="es-ES"/>
              <a:t>: Nivel de RAID (en este caso es RAID1)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/>
              <a:t>--raid-</a:t>
            </a:r>
            <a:r>
              <a:rPr lang="es-ES" err="1"/>
              <a:t>devices</a:t>
            </a:r>
            <a:r>
              <a:rPr lang="es-ES"/>
              <a:t>=2: Número de dispositivos que formarán parte del RAID, que en este caso son 2 (Raid 1 se duplica, espejo o “</a:t>
            </a:r>
            <a:r>
              <a:rPr lang="es-ES" err="1"/>
              <a:t>mirror</a:t>
            </a:r>
            <a:r>
              <a:rPr lang="es-ES"/>
              <a:t>·).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/>
              <a:t>/</a:t>
            </a:r>
            <a:r>
              <a:rPr lang="es-ES" err="1"/>
              <a:t>dev</a:t>
            </a:r>
            <a:r>
              <a:rPr lang="es-ES"/>
              <a:t>/</a:t>
            </a:r>
            <a:r>
              <a:rPr lang="es-ES" err="1"/>
              <a:t>sdc</a:t>
            </a:r>
            <a:r>
              <a:rPr lang="es-ES"/>
              <a:t> /</a:t>
            </a:r>
            <a:r>
              <a:rPr lang="es-ES" err="1"/>
              <a:t>dev</a:t>
            </a:r>
            <a:r>
              <a:rPr lang="es-ES"/>
              <a:t>/</a:t>
            </a:r>
            <a:r>
              <a:rPr lang="es-ES" err="1"/>
              <a:t>sdd</a:t>
            </a:r>
            <a:r>
              <a:rPr lang="es-ES"/>
              <a:t>: Dispositivos que se usarán para el RAID1.</a:t>
            </a:r>
          </a:p>
        </p:txBody>
      </p:sp>
    </p:spTree>
    <p:extLst>
      <p:ext uri="{BB962C8B-B14F-4D97-AF65-F5344CB8AC3E}">
        <p14:creationId xmlns:p14="http://schemas.microsoft.com/office/powerpoint/2010/main" val="339085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c) Usando la utilidad </a:t>
            </a:r>
            <a:r>
              <a:rPr lang="es-ES" sz="1800" err="1"/>
              <a:t>mdadm</a:t>
            </a:r>
            <a:r>
              <a:rPr lang="es-ES" sz="1800"/>
              <a:t> configurar un RAID1 sobre las unidades </a:t>
            </a:r>
            <a:r>
              <a:rPr lang="es-ES" sz="1800" err="1"/>
              <a:t>sdc</a:t>
            </a:r>
            <a:r>
              <a:rPr lang="es-ES" sz="1800"/>
              <a:t> y </a:t>
            </a:r>
            <a:r>
              <a:rPr lang="es-ES" sz="1800" err="1"/>
              <a:t>sdd</a:t>
            </a:r>
            <a:r>
              <a:rPr lang="es-ES" sz="1800"/>
              <a:t>. ¿Qué capacidad tiene el array resultante? (justificar esta capacidad).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92FBEF-765E-0925-C5E6-AF876BB6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68" y="2882774"/>
            <a:ext cx="7554379" cy="221963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5EC53F2-E22F-C478-A2C1-A7A5043D44BF}"/>
              </a:ext>
            </a:extLst>
          </p:cNvPr>
          <p:cNvSpPr txBox="1"/>
          <p:nvPr/>
        </p:nvSpPr>
        <p:spPr>
          <a:xfrm>
            <a:off x="8223848" y="2848824"/>
            <a:ext cx="38071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La capacidad del array resultante se ha establecido en 20954112K</a:t>
            </a:r>
          </a:p>
          <a:p>
            <a:endParaRPr lang="es-ES" sz="1600"/>
          </a:p>
          <a:p>
            <a:r>
              <a:rPr lang="es-ES" sz="1600"/>
              <a:t>El RAID1 (espejo) duplica los datos en dos discos para proporcionar redundancia. Dado que estamos usando dos discos idénticos (</a:t>
            </a:r>
            <a:r>
              <a:rPr lang="es-ES" sz="1600" err="1"/>
              <a:t>sdc</a:t>
            </a:r>
            <a:r>
              <a:rPr lang="es-ES" sz="1600"/>
              <a:t> y </a:t>
            </a:r>
            <a:r>
              <a:rPr lang="es-ES" sz="1600" err="1"/>
              <a:t>sdd</a:t>
            </a:r>
            <a:r>
              <a:rPr lang="es-ES" sz="1600"/>
              <a:t>), la capacidad efectiva del RAID1 será igual a la capacidad de </a:t>
            </a:r>
            <a:r>
              <a:rPr lang="es-ES" sz="1600" b="1"/>
              <a:t>uno</a:t>
            </a:r>
            <a:r>
              <a:rPr lang="es-ES" sz="1600"/>
              <a:t> de los discos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3911F6-F8D4-03D5-9CF7-ACEFF9449853}"/>
              </a:ext>
            </a:extLst>
          </p:cNvPr>
          <p:cNvSpPr txBox="1"/>
          <p:nvPr/>
        </p:nvSpPr>
        <p:spPr>
          <a:xfrm>
            <a:off x="421748" y="523409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Capacidad de un solo disco = (20954112K / 1024) / 1024 ≈ 20 GB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5EE3FE-36DC-6C18-E662-7211B1B99C4C}"/>
              </a:ext>
            </a:extLst>
          </p:cNvPr>
          <p:cNvSpPr txBox="1"/>
          <p:nvPr/>
        </p:nvSpPr>
        <p:spPr>
          <a:xfrm>
            <a:off x="4038600" y="5741923"/>
            <a:ext cx="16994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/>
              <a:t>Conversión de KB a GB</a:t>
            </a:r>
          </a:p>
        </p:txBody>
      </p:sp>
      <p:sp>
        <p:nvSpPr>
          <p:cNvPr id="20" name="Globo: flecha hacia abajo 19">
            <a:extLst>
              <a:ext uri="{FF2B5EF4-FFF2-40B4-BE49-F238E27FC236}">
                <a16:creationId xmlns:a16="http://schemas.microsoft.com/office/drawing/2014/main" id="{11D0A3DE-FA00-AC75-37D0-470FCAE547A1}"/>
              </a:ext>
            </a:extLst>
          </p:cNvPr>
          <p:cNvSpPr/>
          <p:nvPr/>
        </p:nvSpPr>
        <p:spPr>
          <a:xfrm>
            <a:off x="4311253" y="5567097"/>
            <a:ext cx="1183482" cy="214577"/>
          </a:xfrm>
          <a:prstGeom prst="downArrowCallout">
            <a:avLst>
              <a:gd name="adj1" fmla="val 21671"/>
              <a:gd name="adj2" fmla="val 31658"/>
              <a:gd name="adj3" fmla="val 25000"/>
              <a:gd name="adj4" fmla="val 122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31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18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c) Usando la utilidad </a:t>
            </a:r>
            <a:r>
              <a:rPr lang="es-ES" sz="1800" err="1"/>
              <a:t>mdadm</a:t>
            </a:r>
            <a:r>
              <a:rPr lang="es-ES" sz="1800"/>
              <a:t> configurar un RAID1 sobre las unidades </a:t>
            </a:r>
            <a:r>
              <a:rPr lang="es-ES" sz="1800" err="1"/>
              <a:t>sdc</a:t>
            </a:r>
            <a:r>
              <a:rPr lang="es-ES" sz="1800"/>
              <a:t> y </a:t>
            </a:r>
            <a:r>
              <a:rPr lang="es-ES" sz="1800" err="1"/>
              <a:t>sdd</a:t>
            </a:r>
            <a:r>
              <a:rPr lang="es-ES" sz="1800"/>
              <a:t>. ¿Qué capacidad tiene el array resultante? (justificar esta capacidad). Formatear el dispositivo RAID con el sistema de archivos ext4, y montarlo sobre el directorio /</a:t>
            </a:r>
            <a:r>
              <a:rPr lang="es-ES" sz="1800" err="1"/>
              <a:t>mnt</a:t>
            </a:r>
            <a:r>
              <a:rPr lang="es-ES" sz="1800"/>
              <a:t>/raid1.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DB7B0F-B545-3503-F5BE-19D669A6411A}"/>
              </a:ext>
            </a:extLst>
          </p:cNvPr>
          <p:cNvSpPr txBox="1"/>
          <p:nvPr/>
        </p:nvSpPr>
        <p:spPr>
          <a:xfrm>
            <a:off x="513271" y="3021671"/>
            <a:ext cx="10840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/>
              <a:t>Formatear el dispositivo RAID con el sistema de archivos ext4: </a:t>
            </a:r>
            <a:r>
              <a:rPr lang="en-US">
                <a:solidFill>
                  <a:srgbClr val="00B050"/>
                </a:solidFill>
              </a:rPr>
              <a:t>mkfs.ext4 /dev/md0</a:t>
            </a:r>
          </a:p>
          <a:p>
            <a:pPr marL="342900" indent="-342900">
              <a:buAutoNum type="arabicPeriod"/>
            </a:pPr>
            <a:r>
              <a:rPr lang="en-US" err="1"/>
              <a:t>Montarlo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Directorio /</a:t>
            </a:r>
            <a:r>
              <a:rPr lang="en-US" err="1"/>
              <a:t>mnt</a:t>
            </a:r>
            <a:r>
              <a:rPr lang="en-US"/>
              <a:t>/raid1: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rgbClr val="00B050"/>
                </a:solidFill>
              </a:rPr>
              <a:t>mkdir</a:t>
            </a:r>
            <a:r>
              <a:rPr lang="en-US">
                <a:solidFill>
                  <a:srgbClr val="00B050"/>
                </a:solidFill>
              </a:rPr>
              <a:t> /</a:t>
            </a:r>
            <a:r>
              <a:rPr lang="en-US" err="1">
                <a:solidFill>
                  <a:srgbClr val="00B050"/>
                </a:solidFill>
              </a:rPr>
              <a:t>mnt</a:t>
            </a:r>
            <a:r>
              <a:rPr lang="en-US">
                <a:solidFill>
                  <a:srgbClr val="00B050"/>
                </a:solidFill>
              </a:rPr>
              <a:t>/raid 1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B050"/>
                </a:solidFill>
              </a:rPr>
              <a:t>mount /dev/md0 /</a:t>
            </a:r>
            <a:r>
              <a:rPr lang="en-US" err="1">
                <a:solidFill>
                  <a:srgbClr val="00B050"/>
                </a:solidFill>
              </a:rPr>
              <a:t>mnt</a:t>
            </a:r>
            <a:r>
              <a:rPr lang="en-US">
                <a:solidFill>
                  <a:srgbClr val="00B050"/>
                </a:solidFill>
              </a:rPr>
              <a:t>/raid1</a:t>
            </a:r>
          </a:p>
          <a:p>
            <a:pPr marL="342900" indent="-342900">
              <a:buAutoNum type="arabicPeriod"/>
            </a:pP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81C32A-5D11-9BFD-ED6D-23DCDE4D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1" y="4330572"/>
            <a:ext cx="6052629" cy="19641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D5E45A-97AA-DDE5-C559-464C2199D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365" y="3865512"/>
            <a:ext cx="3610479" cy="4191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9193177-2057-2C75-EE10-13EF2976A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365" y="4332927"/>
            <a:ext cx="5469042" cy="1696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70A0DB6-915E-634A-E6E4-67DF49DDBB7E}"/>
                  </a:ext>
                </a:extLst>
              </p14:cNvPr>
              <p14:cNvContentPartPr/>
              <p14:nvPr/>
            </p14:nvContentPartPr>
            <p14:xfrm>
              <a:off x="6787970" y="5918070"/>
              <a:ext cx="570240" cy="1908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70A0DB6-915E-634A-E6E4-67DF49DDBB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9970" y="5882070"/>
                <a:ext cx="605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2418E8DF-CC28-E43F-E99C-610E9B4427A4}"/>
                  </a:ext>
                </a:extLst>
              </p14:cNvPr>
              <p14:cNvContentPartPr/>
              <p14:nvPr/>
            </p14:nvContentPartPr>
            <p14:xfrm>
              <a:off x="11220290" y="5886390"/>
              <a:ext cx="692280" cy="259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2418E8DF-CC28-E43F-E99C-610E9B4427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02290" y="5850883"/>
                <a:ext cx="727920" cy="96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19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19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c) Añadir algún archivo a este directorio. A continuación, simular un fallo en la unidad </a:t>
            </a:r>
            <a:r>
              <a:rPr lang="es-ES" sz="1800" err="1"/>
              <a:t>sdc</a:t>
            </a:r>
            <a:r>
              <a:rPr lang="es-ES" sz="1800"/>
              <a:t>. Comprobar que los archivos siguen estando accesibles, aunque el array está degradado (utilizar la opción </a:t>
            </a:r>
            <a:r>
              <a:rPr lang="es-ES" sz="1800" err="1"/>
              <a:t>detail</a:t>
            </a:r>
            <a:r>
              <a:rPr lang="es-ES" sz="1800"/>
              <a:t> para ver el estado del array). Sustituir la unidad </a:t>
            </a:r>
            <a:r>
              <a:rPr lang="es-ES" sz="1800" err="1"/>
              <a:t>sdc</a:t>
            </a:r>
            <a:r>
              <a:rPr lang="es-ES" sz="1800"/>
              <a:t> por la unidad </a:t>
            </a:r>
            <a:r>
              <a:rPr lang="es-ES" sz="1800" err="1"/>
              <a:t>sde</a:t>
            </a:r>
            <a:r>
              <a:rPr lang="es-ES" sz="1800"/>
              <a:t>, y comprobar que el array se regenera automáticamente.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DB7B0F-B545-3503-F5BE-19D669A6411A}"/>
              </a:ext>
            </a:extLst>
          </p:cNvPr>
          <p:cNvSpPr txBox="1"/>
          <p:nvPr/>
        </p:nvSpPr>
        <p:spPr>
          <a:xfrm>
            <a:off x="513271" y="3049733"/>
            <a:ext cx="11256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/>
              <a:t>Añadir archivo al directorio: </a:t>
            </a:r>
            <a:r>
              <a:rPr lang="en-US">
                <a:solidFill>
                  <a:srgbClr val="00B050"/>
                </a:solidFill>
              </a:rPr>
              <a:t>touch /</a:t>
            </a:r>
            <a:r>
              <a:rPr lang="en-US" err="1">
                <a:solidFill>
                  <a:srgbClr val="00B050"/>
                </a:solidFill>
              </a:rPr>
              <a:t>mnt</a:t>
            </a:r>
            <a:r>
              <a:rPr lang="en-US">
                <a:solidFill>
                  <a:srgbClr val="00B050"/>
                </a:solidFill>
              </a:rPr>
              <a:t>/raid1/archivo.txt</a:t>
            </a:r>
          </a:p>
          <a:p>
            <a:pPr marL="342900" indent="-342900">
              <a:buAutoNum type="arabicPeriod"/>
            </a:pPr>
            <a:r>
              <a:rPr lang="en-US" err="1"/>
              <a:t>Simular</a:t>
            </a:r>
            <a:r>
              <a:rPr lang="en-US"/>
              <a:t> un </a:t>
            </a:r>
            <a:r>
              <a:rPr lang="en-US" err="1"/>
              <a:t>fallo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unidad</a:t>
            </a:r>
            <a:r>
              <a:rPr lang="en-US"/>
              <a:t>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err="1"/>
              <a:t>Marcar</a:t>
            </a:r>
            <a:r>
              <a:rPr lang="fr-FR"/>
              <a:t> la </a:t>
            </a:r>
            <a:r>
              <a:rPr lang="fr-FR" err="1"/>
              <a:t>unidad</a:t>
            </a:r>
            <a:r>
              <a:rPr lang="fr-FR"/>
              <a:t> </a:t>
            </a:r>
            <a:r>
              <a:rPr lang="fr-FR" err="1"/>
              <a:t>sdc</a:t>
            </a:r>
            <a:r>
              <a:rPr lang="fr-FR"/>
              <a:t> </a:t>
            </a:r>
            <a:r>
              <a:rPr lang="fr-FR" err="1"/>
              <a:t>como</a:t>
            </a:r>
            <a:r>
              <a:rPr lang="fr-FR"/>
              <a:t> </a:t>
            </a:r>
            <a:r>
              <a:rPr lang="fr-FR" err="1"/>
              <a:t>fallida</a:t>
            </a:r>
            <a:r>
              <a:rPr lang="fr-FR"/>
              <a:t>: </a:t>
            </a:r>
            <a:r>
              <a:rPr lang="fr-FR" err="1">
                <a:solidFill>
                  <a:srgbClr val="00B050"/>
                </a:solidFill>
              </a:rPr>
              <a:t>mdadm</a:t>
            </a:r>
            <a:r>
              <a:rPr lang="fr-FR">
                <a:solidFill>
                  <a:srgbClr val="00B050"/>
                </a:solidFill>
              </a:rPr>
              <a:t> --manage /dev/md0 --fail /dev/</a:t>
            </a:r>
            <a:r>
              <a:rPr lang="fr-FR" err="1">
                <a:solidFill>
                  <a:srgbClr val="00B050"/>
                </a:solidFill>
              </a:rPr>
              <a:t>sdc</a:t>
            </a:r>
            <a:endParaRPr lang="fr-FR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fr-FR" err="1"/>
              <a:t>Eliminar</a:t>
            </a:r>
            <a:r>
              <a:rPr lang="fr-FR"/>
              <a:t> la </a:t>
            </a:r>
            <a:r>
              <a:rPr lang="fr-FR" err="1"/>
              <a:t>unidad</a:t>
            </a:r>
            <a:r>
              <a:rPr lang="fr-FR"/>
              <a:t> </a:t>
            </a:r>
            <a:r>
              <a:rPr lang="fr-FR" err="1"/>
              <a:t>fallida</a:t>
            </a:r>
            <a:r>
              <a:rPr lang="fr-FR"/>
              <a:t> del </a:t>
            </a:r>
            <a:r>
              <a:rPr lang="fr-FR" err="1"/>
              <a:t>array</a:t>
            </a:r>
            <a:r>
              <a:rPr lang="fr-FR">
                <a:solidFill>
                  <a:srgbClr val="00B050"/>
                </a:solidFill>
              </a:rPr>
              <a:t>: </a:t>
            </a:r>
            <a:r>
              <a:rPr lang="pt-BR" err="1">
                <a:solidFill>
                  <a:srgbClr val="00B050"/>
                </a:solidFill>
              </a:rPr>
              <a:t>mdadm</a:t>
            </a:r>
            <a:r>
              <a:rPr lang="pt-BR">
                <a:solidFill>
                  <a:srgbClr val="00B050"/>
                </a:solidFill>
              </a:rPr>
              <a:t> --</a:t>
            </a:r>
            <a:r>
              <a:rPr lang="pt-BR" err="1">
                <a:solidFill>
                  <a:srgbClr val="00B050"/>
                </a:solidFill>
              </a:rPr>
              <a:t>manage</a:t>
            </a:r>
            <a:r>
              <a:rPr lang="pt-BR">
                <a:solidFill>
                  <a:srgbClr val="00B050"/>
                </a:solidFill>
              </a:rPr>
              <a:t> /</a:t>
            </a:r>
            <a:r>
              <a:rPr lang="pt-BR" err="1">
                <a:solidFill>
                  <a:srgbClr val="00B050"/>
                </a:solidFill>
              </a:rPr>
              <a:t>dev</a:t>
            </a:r>
            <a:r>
              <a:rPr lang="pt-BR">
                <a:solidFill>
                  <a:srgbClr val="00B050"/>
                </a:solidFill>
              </a:rPr>
              <a:t>/md0 --remove /</a:t>
            </a:r>
            <a:r>
              <a:rPr lang="pt-BR" err="1">
                <a:solidFill>
                  <a:srgbClr val="00B050"/>
                </a:solidFill>
              </a:rPr>
              <a:t>dev</a:t>
            </a:r>
            <a:r>
              <a:rPr lang="pt-BR">
                <a:solidFill>
                  <a:srgbClr val="00B050"/>
                </a:solidFill>
              </a:rPr>
              <a:t>/</a:t>
            </a:r>
            <a:r>
              <a:rPr lang="pt-BR" err="1">
                <a:solidFill>
                  <a:srgbClr val="00B050"/>
                </a:solidFill>
              </a:rPr>
              <a:t>sdc</a:t>
            </a:r>
            <a:endParaRPr lang="pt-BR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s-ES"/>
              <a:t>Comprobar que los archivos siguen estando accesibles aunque el array está degradado: </a:t>
            </a:r>
            <a:r>
              <a:rPr lang="es-ES" err="1">
                <a:solidFill>
                  <a:srgbClr val="00B050"/>
                </a:solidFill>
              </a:rPr>
              <a:t>ls</a:t>
            </a:r>
            <a:r>
              <a:rPr lang="es-ES">
                <a:solidFill>
                  <a:srgbClr val="00B050"/>
                </a:solidFill>
              </a:rPr>
              <a:t> -l /</a:t>
            </a:r>
            <a:r>
              <a:rPr lang="es-ES" err="1">
                <a:solidFill>
                  <a:srgbClr val="00B050"/>
                </a:solidFill>
              </a:rPr>
              <a:t>mnt</a:t>
            </a:r>
            <a:r>
              <a:rPr lang="es-ES">
                <a:solidFill>
                  <a:srgbClr val="00B050"/>
                </a:solidFill>
              </a:rPr>
              <a:t>/raid1</a:t>
            </a:r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9D5C28-CD98-42B1-C1DE-62468EB0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33" y="4527060"/>
            <a:ext cx="5372882" cy="18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9878F4-676E-F543-3D68-4D6B416E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10" name="Marcador de fecha 8">
            <a:extLst>
              <a:ext uri="{FF2B5EF4-FFF2-40B4-BE49-F238E27FC236}">
                <a16:creationId xmlns:a16="http://schemas.microsoft.com/office/drawing/2014/main" id="{40777701-A22B-641D-3637-05A1EF54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9624CD-9A95-FE0E-8092-8A5812BC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9D30C3-DB2F-CCD4-11E4-C59C5747A459}"/>
              </a:ext>
            </a:extLst>
          </p:cNvPr>
          <p:cNvSpPr txBox="1"/>
          <p:nvPr/>
        </p:nvSpPr>
        <p:spPr>
          <a:xfrm>
            <a:off x="2888974" y="1499951"/>
            <a:ext cx="9130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Almacenamiento Local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Comprobación de partición (p6)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Crear una partición (p9)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Configurar un RAID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RAID 1 (p14)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Simular fallo (p17)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RAID 5 (p20)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Crear volúmenes físicos </a:t>
            </a:r>
            <a:r>
              <a:rPr lang="es-ES" dirty="0">
                <a:sym typeface="Wingdings" panose="05000000000000000000" pitchFamily="2" charset="2"/>
              </a:rPr>
              <a:t> RAID P(23)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>
                <a:sym typeface="Wingdings" panose="05000000000000000000" pitchFamily="2" charset="2"/>
              </a:rPr>
              <a:t>Extender volumen físico (p31)</a:t>
            </a:r>
          </a:p>
          <a:p>
            <a:pPr marL="1257300" lvl="2" indent="-342900">
              <a:buFont typeface="+mj-lt"/>
              <a:buAutoNum type="alphaLcParenR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Configuración de NFS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Compartir directorios + permisos (servidor NFS) (p39)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Cliente NFS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Listar directorios NFS (p41)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Montar un directorio NFS (p43)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Comprobar directivas ro/</a:t>
            </a:r>
            <a:r>
              <a:rPr lang="es-ES" dirty="0" err="1"/>
              <a:t>rw</a:t>
            </a:r>
            <a:r>
              <a:rPr lang="es-ES" dirty="0"/>
              <a:t>, </a:t>
            </a:r>
            <a:r>
              <a:rPr lang="es-ES" dirty="0" err="1"/>
              <a:t>no_root_squash</a:t>
            </a:r>
            <a:r>
              <a:rPr lang="es-ES" dirty="0"/>
              <a:t>/…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DF74DF-4A73-EF98-7F3B-32A506D9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213" y="264038"/>
            <a:ext cx="8421688" cy="1325563"/>
          </a:xfrm>
        </p:spPr>
        <p:txBody>
          <a:bodyPr/>
          <a:lstStyle/>
          <a:p>
            <a:pPr algn="ctr"/>
            <a:r>
              <a:rPr lang="es-ES" dirty="0"/>
              <a:t>Índice (apuntes)</a:t>
            </a:r>
          </a:p>
        </p:txBody>
      </p:sp>
    </p:spTree>
    <p:extLst>
      <p:ext uri="{BB962C8B-B14F-4D97-AF65-F5344CB8AC3E}">
        <p14:creationId xmlns:p14="http://schemas.microsoft.com/office/powerpoint/2010/main" val="368458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20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6747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c) Añadir algún archivo a este directorio. A continuación, simular un fallo en la unidad </a:t>
            </a:r>
            <a:r>
              <a:rPr lang="es-ES" sz="1800" err="1"/>
              <a:t>sdc</a:t>
            </a:r>
            <a:r>
              <a:rPr lang="es-ES" sz="1800"/>
              <a:t>. Comprobar que los archivos siguen estando accesibles, aunque el array está degradado (utilizar la opción </a:t>
            </a:r>
            <a:r>
              <a:rPr lang="es-ES" sz="1800" err="1"/>
              <a:t>detail</a:t>
            </a:r>
            <a:r>
              <a:rPr lang="es-ES" sz="1800"/>
              <a:t> para ver el estado del array). Sustituir la unidad </a:t>
            </a:r>
            <a:r>
              <a:rPr lang="es-ES" sz="1800" err="1"/>
              <a:t>sdc</a:t>
            </a:r>
            <a:r>
              <a:rPr lang="es-ES" sz="1800"/>
              <a:t> por la unidad </a:t>
            </a:r>
            <a:r>
              <a:rPr lang="es-ES" sz="1800" err="1"/>
              <a:t>sde</a:t>
            </a:r>
            <a:r>
              <a:rPr lang="es-ES" sz="1800"/>
              <a:t>, y comprobar que el array se regenera automáticamente.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DB7B0F-B545-3503-F5BE-19D669A6411A}"/>
              </a:ext>
            </a:extLst>
          </p:cNvPr>
          <p:cNvSpPr txBox="1"/>
          <p:nvPr/>
        </p:nvSpPr>
        <p:spPr>
          <a:xfrm>
            <a:off x="421749" y="3854860"/>
            <a:ext cx="67474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sz="1600"/>
              <a:t>Sustituir la unidad </a:t>
            </a:r>
            <a:r>
              <a:rPr lang="es-ES" sz="1600" err="1"/>
              <a:t>sdc</a:t>
            </a:r>
            <a:r>
              <a:rPr lang="es-ES" sz="1600"/>
              <a:t> por la unidad </a:t>
            </a:r>
            <a:r>
              <a:rPr lang="es-ES" sz="1600" err="1"/>
              <a:t>sde</a:t>
            </a:r>
            <a:r>
              <a:rPr lang="es-ES" sz="1600"/>
              <a:t> :                                    </a:t>
            </a:r>
            <a:r>
              <a:rPr lang="en-US" sz="1600" err="1">
                <a:solidFill>
                  <a:srgbClr val="00B050"/>
                </a:solidFill>
              </a:rPr>
              <a:t>mdadm</a:t>
            </a:r>
            <a:r>
              <a:rPr lang="en-US" sz="1600">
                <a:solidFill>
                  <a:srgbClr val="00B050"/>
                </a:solidFill>
              </a:rPr>
              <a:t> --manage /dev/md0 --add /dev/</a:t>
            </a:r>
            <a:r>
              <a:rPr lang="en-US" sz="1600" err="1">
                <a:solidFill>
                  <a:srgbClr val="00B050"/>
                </a:solidFill>
              </a:rPr>
              <a:t>sde</a:t>
            </a:r>
            <a:endParaRPr lang="en-US" sz="160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s-ES" sz="1600"/>
              <a:t>Comprobar que el array se regenera automáticamente:               </a:t>
            </a:r>
            <a:r>
              <a:rPr lang="es-ES" sz="1600" err="1">
                <a:solidFill>
                  <a:srgbClr val="00B050"/>
                </a:solidFill>
              </a:rPr>
              <a:t>mdadm</a:t>
            </a:r>
            <a:r>
              <a:rPr lang="es-ES" sz="1600">
                <a:solidFill>
                  <a:srgbClr val="00B050"/>
                </a:solidFill>
              </a:rPr>
              <a:t> --</a:t>
            </a:r>
            <a:r>
              <a:rPr lang="es-ES" sz="1600" err="1">
                <a:solidFill>
                  <a:srgbClr val="00B050"/>
                </a:solidFill>
              </a:rPr>
              <a:t>detail</a:t>
            </a:r>
            <a:r>
              <a:rPr lang="es-ES" sz="1600">
                <a:solidFill>
                  <a:srgbClr val="00B050"/>
                </a:solidFill>
              </a:rPr>
              <a:t> /</a:t>
            </a:r>
            <a:r>
              <a:rPr lang="es-ES" sz="1600" err="1">
                <a:solidFill>
                  <a:srgbClr val="00B050"/>
                </a:solidFill>
              </a:rPr>
              <a:t>dev</a:t>
            </a:r>
            <a:r>
              <a:rPr lang="es-ES" sz="1600">
                <a:solidFill>
                  <a:srgbClr val="00B050"/>
                </a:solidFill>
              </a:rPr>
              <a:t>/md0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92C99A-E569-C8A3-C62A-7E9B4A0A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38" y="1887481"/>
            <a:ext cx="4441813" cy="4420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BFD8A28-153A-6D78-F44A-3D6D036EDAE8}"/>
                  </a:ext>
                </a:extLst>
              </p14:cNvPr>
              <p14:cNvContentPartPr/>
              <p14:nvPr/>
            </p14:nvContentPartPr>
            <p14:xfrm>
              <a:off x="8680490" y="3866430"/>
              <a:ext cx="1881360" cy="109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BFD8A28-153A-6D78-F44A-3D6D036EDA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2493" y="3830312"/>
                <a:ext cx="1916993" cy="181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541323C-41CE-CD82-D10A-A4A41ADF9F61}"/>
                  </a:ext>
                </a:extLst>
              </p14:cNvPr>
              <p14:cNvContentPartPr/>
              <p14:nvPr/>
            </p14:nvContentPartPr>
            <p14:xfrm>
              <a:off x="8683010" y="4063710"/>
              <a:ext cx="11808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541323C-41CE-CD82-D10A-A4A41ADF9F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5010" y="4027710"/>
                <a:ext cx="15372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7062A033-5EF5-8E2A-D4C6-B6EB754D4672}"/>
              </a:ext>
            </a:extLst>
          </p:cNvPr>
          <p:cNvSpPr txBox="1"/>
          <p:nvPr/>
        </p:nvSpPr>
        <p:spPr>
          <a:xfrm>
            <a:off x="206644" y="5059438"/>
            <a:ext cx="70421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 Active </a:t>
            </a:r>
            <a:r>
              <a:rPr lang="es-ES" sz="1400" err="1"/>
              <a:t>Devices</a:t>
            </a:r>
            <a:r>
              <a:rPr lang="es-ES" sz="1400"/>
              <a:t> : 1 </a:t>
            </a:r>
            <a:r>
              <a:rPr lang="es-ES" sz="1400">
                <a:sym typeface="Wingdings" panose="05000000000000000000" pitchFamily="2" charset="2"/>
              </a:rPr>
              <a:t> uno de los dispositivos del array está funcionando correctamente </a:t>
            </a:r>
            <a:endParaRPr lang="es-ES" sz="1400"/>
          </a:p>
          <a:p>
            <a:r>
              <a:rPr lang="es-ES" sz="1400"/>
              <a:t> </a:t>
            </a:r>
            <a:r>
              <a:rPr lang="es-ES" sz="1400" err="1"/>
              <a:t>Working</a:t>
            </a:r>
            <a:r>
              <a:rPr lang="es-ES" sz="1400"/>
              <a:t> </a:t>
            </a:r>
            <a:r>
              <a:rPr lang="es-ES" sz="1400" err="1"/>
              <a:t>Devices</a:t>
            </a:r>
            <a:r>
              <a:rPr lang="es-ES" sz="1400"/>
              <a:t> : 2 </a:t>
            </a:r>
            <a:r>
              <a:rPr lang="es-ES" sz="1400">
                <a:sym typeface="Wingdings" panose="05000000000000000000" pitchFamily="2" charset="2"/>
              </a:rPr>
              <a:t> Hay 2 dispositivos operativos ( </a:t>
            </a:r>
            <a:r>
              <a:rPr lang="es-ES" sz="1400" b="1">
                <a:sym typeface="Wingdings" panose="05000000000000000000" pitchFamily="2" charset="2"/>
              </a:rPr>
              <a:t>/</a:t>
            </a:r>
            <a:r>
              <a:rPr lang="es-ES" sz="1400" b="1" err="1">
                <a:sym typeface="Wingdings" panose="05000000000000000000" pitchFamily="2" charset="2"/>
              </a:rPr>
              <a:t>dev</a:t>
            </a:r>
            <a:r>
              <a:rPr lang="es-ES" sz="1400" b="1">
                <a:sym typeface="Wingdings" panose="05000000000000000000" pitchFamily="2" charset="2"/>
              </a:rPr>
              <a:t>/</a:t>
            </a:r>
            <a:r>
              <a:rPr lang="es-ES" sz="1400" b="1" err="1">
                <a:sym typeface="Wingdings" panose="05000000000000000000" pitchFamily="2" charset="2"/>
              </a:rPr>
              <a:t>sdc</a:t>
            </a:r>
            <a:r>
              <a:rPr lang="es-ES" sz="1400" b="1">
                <a:sym typeface="Wingdings" panose="05000000000000000000" pitchFamily="2" charset="2"/>
              </a:rPr>
              <a:t> </a:t>
            </a:r>
            <a:r>
              <a:rPr lang="es-ES" sz="1400">
                <a:sym typeface="Wingdings" panose="05000000000000000000" pitchFamily="2" charset="2"/>
              </a:rPr>
              <a:t>y </a:t>
            </a:r>
            <a:r>
              <a:rPr lang="es-ES" sz="1400" b="1">
                <a:sym typeface="Wingdings" panose="05000000000000000000" pitchFamily="2" charset="2"/>
              </a:rPr>
              <a:t>/</a:t>
            </a:r>
            <a:r>
              <a:rPr lang="es-ES" sz="1400" b="1" err="1">
                <a:sym typeface="Wingdings" panose="05000000000000000000" pitchFamily="2" charset="2"/>
              </a:rPr>
              <a:t>dev</a:t>
            </a:r>
            <a:r>
              <a:rPr lang="es-ES" sz="1400" b="1">
                <a:sym typeface="Wingdings" panose="05000000000000000000" pitchFamily="2" charset="2"/>
              </a:rPr>
              <a:t>/</a:t>
            </a:r>
            <a:r>
              <a:rPr lang="es-ES" sz="1400" b="1" err="1">
                <a:sym typeface="Wingdings" panose="05000000000000000000" pitchFamily="2" charset="2"/>
              </a:rPr>
              <a:t>sdd</a:t>
            </a:r>
            <a:r>
              <a:rPr lang="es-ES" sz="1400">
                <a:sym typeface="Wingdings" panose="05000000000000000000" pitchFamily="2" charset="2"/>
              </a:rPr>
              <a:t>)</a:t>
            </a:r>
            <a:endParaRPr lang="es-ES" sz="1400"/>
          </a:p>
          <a:p>
            <a:r>
              <a:rPr lang="es-ES" sz="1400"/>
              <a:t> </a:t>
            </a:r>
          </a:p>
          <a:p>
            <a:r>
              <a:rPr lang="es-ES" sz="1400" err="1"/>
              <a:t>Rebuild</a:t>
            </a:r>
            <a:r>
              <a:rPr lang="es-ES" sz="1400"/>
              <a:t> Status : 5% complete </a:t>
            </a:r>
            <a:r>
              <a:rPr lang="es-ES" sz="1400">
                <a:sym typeface="Wingdings" panose="05000000000000000000" pitchFamily="2" charset="2"/>
              </a:rPr>
              <a:t> </a:t>
            </a:r>
            <a:r>
              <a:rPr lang="es-E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proceso de regeneración del array está en curso y ya ha progresado un 5%.</a:t>
            </a:r>
            <a:endParaRPr lang="es-E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00F9152-6292-7F6F-7208-93610E3BA898}"/>
                  </a:ext>
                </a:extLst>
              </p14:cNvPr>
              <p14:cNvContentPartPr/>
              <p14:nvPr/>
            </p14:nvContentPartPr>
            <p14:xfrm>
              <a:off x="9931490" y="5917350"/>
              <a:ext cx="1881360" cy="10908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00F9152-6292-7F6F-7208-93610E3BA8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13490" y="5881231"/>
                <a:ext cx="1917000" cy="18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6EF61C87-EF48-4ACA-F431-AFFFD41550A3}"/>
                  </a:ext>
                </a:extLst>
              </p14:cNvPr>
              <p14:cNvContentPartPr/>
              <p14:nvPr/>
            </p14:nvContentPartPr>
            <p14:xfrm>
              <a:off x="9943730" y="6101670"/>
              <a:ext cx="1489320" cy="324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6EF61C87-EF48-4ACA-F431-AFFFD41550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25726" y="6065670"/>
                <a:ext cx="1524969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78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21</a:t>
            </a:fld>
            <a:endParaRPr lang="es-E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541323C-41CE-CD82-D10A-A4A41ADF9F61}"/>
                  </a:ext>
                </a:extLst>
              </p14:cNvPr>
              <p14:cNvContentPartPr/>
              <p14:nvPr/>
            </p14:nvContentPartPr>
            <p14:xfrm>
              <a:off x="8683010" y="4063710"/>
              <a:ext cx="11808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541323C-41CE-CD82-D10A-A4A41ADF9F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5010" y="4027710"/>
                <a:ext cx="15372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7062A033-5EF5-8E2A-D4C6-B6EB754D4672}"/>
              </a:ext>
            </a:extLst>
          </p:cNvPr>
          <p:cNvSpPr txBox="1"/>
          <p:nvPr/>
        </p:nvSpPr>
        <p:spPr>
          <a:xfrm>
            <a:off x="517525" y="2586727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Si se vuelve a dar al comando más tarde: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7EFAC1-8D88-9AE9-895D-AA9E22FAB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785" y="2114550"/>
            <a:ext cx="4586675" cy="41640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948D6C12-ACF5-AD5C-8F91-B60CD93FF149}"/>
                  </a:ext>
                </a:extLst>
              </p14:cNvPr>
              <p14:cNvContentPartPr/>
              <p14:nvPr/>
            </p14:nvContentPartPr>
            <p14:xfrm>
              <a:off x="6731090" y="4038150"/>
              <a:ext cx="463680" cy="3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948D6C12-ACF5-AD5C-8F91-B60CD93FF1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3076" y="4002150"/>
                <a:ext cx="499348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B3DBA2F9-C817-D842-632F-AB61E14F050A}"/>
                  </a:ext>
                </a:extLst>
              </p14:cNvPr>
              <p14:cNvContentPartPr/>
              <p14:nvPr/>
            </p14:nvContentPartPr>
            <p14:xfrm>
              <a:off x="6826130" y="4203390"/>
              <a:ext cx="145800" cy="3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B3DBA2F9-C817-D842-632F-AB61E14F0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8130" y="4167390"/>
                <a:ext cx="181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243029FF-9F83-EA6E-88BB-5E89D357606C}"/>
                  </a:ext>
                </a:extLst>
              </p14:cNvPr>
              <p14:cNvContentPartPr/>
              <p14:nvPr/>
            </p14:nvContentPartPr>
            <p14:xfrm>
              <a:off x="6761690" y="4260630"/>
              <a:ext cx="153720" cy="201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243029FF-9F83-EA6E-88BB-5E89D35760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3648" y="4224630"/>
                <a:ext cx="189444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7F3F5773-61DB-19E7-2379-23D626131041}"/>
                  </a:ext>
                </a:extLst>
              </p14:cNvPr>
              <p14:cNvContentPartPr/>
              <p14:nvPr/>
            </p14:nvContentPartPr>
            <p14:xfrm>
              <a:off x="8146610" y="5924550"/>
              <a:ext cx="1776600" cy="7776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7F3F5773-61DB-19E7-2379-23D6261310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28610" y="5888550"/>
                <a:ext cx="1812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C33E01E-31AA-39ED-3A9D-C08E15F94931}"/>
                  </a:ext>
                </a:extLst>
              </p14:cNvPr>
              <p14:cNvContentPartPr/>
              <p14:nvPr/>
            </p14:nvContentPartPr>
            <p14:xfrm>
              <a:off x="8037890" y="6032190"/>
              <a:ext cx="1792080" cy="1789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C33E01E-31AA-39ED-3A9D-C08E15F949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19890" y="5996117"/>
                <a:ext cx="1827720" cy="25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3A9B3A93-410E-6EDA-A252-92CDABD2883F}"/>
                  </a:ext>
                </a:extLst>
              </p14:cNvPr>
              <p14:cNvContentPartPr/>
              <p14:nvPr/>
            </p14:nvContentPartPr>
            <p14:xfrm>
              <a:off x="6747650" y="2876070"/>
              <a:ext cx="478800" cy="3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3A9B3A93-410E-6EDA-A252-92CDABD288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29636" y="2840070"/>
                <a:ext cx="514467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80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22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d) Configurar un RAID 5 con cuatro unidades de disco (</a:t>
            </a:r>
            <a:r>
              <a:rPr lang="es-ES" sz="1800" err="1"/>
              <a:t>sdf</a:t>
            </a:r>
            <a:r>
              <a:rPr lang="es-ES" sz="1800"/>
              <a:t>, </a:t>
            </a:r>
            <a:r>
              <a:rPr lang="es-ES" sz="1800" err="1"/>
              <a:t>sdg</a:t>
            </a:r>
            <a:r>
              <a:rPr lang="es-ES" sz="1800"/>
              <a:t>, </a:t>
            </a:r>
            <a:r>
              <a:rPr lang="es-ES" sz="1800" err="1"/>
              <a:t>sdh</a:t>
            </a:r>
            <a:r>
              <a:rPr lang="es-ES" sz="1800"/>
              <a:t> y </a:t>
            </a:r>
            <a:r>
              <a:rPr lang="es-ES" sz="1800" err="1"/>
              <a:t>sdi</a:t>
            </a:r>
            <a:r>
              <a:rPr lang="es-ES" sz="1800"/>
              <a:t>) más un disco de repuesto o </a:t>
            </a:r>
            <a:r>
              <a:rPr lang="es-ES" sz="1800" err="1"/>
              <a:t>spare</a:t>
            </a:r>
            <a:r>
              <a:rPr lang="es-ES" sz="1800"/>
              <a:t> (</a:t>
            </a:r>
            <a:r>
              <a:rPr lang="es-ES" sz="1800" err="1"/>
              <a:t>sdj</a:t>
            </a:r>
            <a:r>
              <a:rPr lang="es-ES" sz="1800"/>
              <a:t>). ¿Qué capacidad tiene el array resultante? ¿Por qué?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39BE08-8DDE-D02F-175B-DDDCD09F35E1}"/>
              </a:ext>
            </a:extLst>
          </p:cNvPr>
          <p:cNvSpPr txBox="1"/>
          <p:nvPr/>
        </p:nvSpPr>
        <p:spPr>
          <a:xfrm>
            <a:off x="321365" y="4786690"/>
            <a:ext cx="11708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- Los discos </a:t>
            </a:r>
            <a:r>
              <a:rPr lang="es-ES" sz="1600" dirty="0" err="1"/>
              <a:t>sdf</a:t>
            </a:r>
            <a:r>
              <a:rPr lang="es-ES" sz="1600" dirty="0"/>
              <a:t>, </a:t>
            </a:r>
            <a:r>
              <a:rPr lang="es-ES" sz="1600" dirty="0" err="1"/>
              <a:t>sdg</a:t>
            </a:r>
            <a:r>
              <a:rPr lang="es-ES" sz="1600" dirty="0"/>
              <a:t>, </a:t>
            </a:r>
            <a:r>
              <a:rPr lang="es-ES" sz="1600" dirty="0" err="1"/>
              <a:t>sdh</a:t>
            </a:r>
            <a:r>
              <a:rPr lang="es-ES" sz="1600" dirty="0"/>
              <a:t> y </a:t>
            </a:r>
            <a:r>
              <a:rPr lang="es-ES" sz="1600" dirty="0" err="1"/>
              <a:t>sdi</a:t>
            </a:r>
            <a:r>
              <a:rPr lang="es-ES" sz="1600" dirty="0"/>
              <a:t> están configurados como discos de datos.</a:t>
            </a:r>
          </a:p>
          <a:p>
            <a:r>
              <a:rPr lang="es-ES" sz="1600" dirty="0"/>
              <a:t>- El disco </a:t>
            </a:r>
            <a:r>
              <a:rPr lang="es-ES" sz="1600" dirty="0" err="1"/>
              <a:t>sdj</a:t>
            </a:r>
            <a:r>
              <a:rPr lang="es-ES" sz="1600" dirty="0"/>
              <a:t> está configurado como disco de repuesto (</a:t>
            </a:r>
            <a:r>
              <a:rPr lang="es-ES" sz="1600" dirty="0" err="1"/>
              <a:t>spare</a:t>
            </a:r>
            <a:r>
              <a:rPr lang="es-ES" sz="1600" dirty="0"/>
              <a:t>).</a:t>
            </a:r>
          </a:p>
          <a:p>
            <a:r>
              <a:rPr lang="es-ES" sz="1600" dirty="0"/>
              <a:t>- Cada disco de datos tiene una capacidad de 1 TB.</a:t>
            </a:r>
          </a:p>
          <a:p>
            <a:r>
              <a:rPr lang="es-ES" sz="1600" dirty="0"/>
              <a:t>- La capacidad total del array RAID 5 es de 3 TB, considerando que un disco equivalente se utiliza para la paridad.</a:t>
            </a:r>
          </a:p>
          <a:p>
            <a:endParaRPr lang="es-ES" sz="1600" dirty="0"/>
          </a:p>
          <a:p>
            <a:r>
              <a:rPr lang="es-ES" sz="1600" dirty="0"/>
              <a:t>El disco de repuesto no contribuye a la capacidad total del array hasta que se utilice para reemplazar un disco defectuoso.</a:t>
            </a:r>
          </a:p>
        </p:txBody>
      </p:sp>
      <p:pic>
        <p:nvPicPr>
          <p:cNvPr id="1026" name="Picture 2" descr="Imagen de salida">
            <a:extLst>
              <a:ext uri="{FF2B5EF4-FFF2-40B4-BE49-F238E27FC236}">
                <a16:creationId xmlns:a16="http://schemas.microsoft.com/office/drawing/2014/main" id="{6BB43D68-5698-8429-21A4-CF5733B5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65" y="2839555"/>
            <a:ext cx="7566991" cy="18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A57F765-B090-B2F8-36A4-E718944FDA09}"/>
              </a:ext>
            </a:extLst>
          </p:cNvPr>
          <p:cNvSpPr txBox="1"/>
          <p:nvPr/>
        </p:nvSpPr>
        <p:spPr>
          <a:xfrm>
            <a:off x="10118035" y="3252014"/>
            <a:ext cx="1970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Esto es un ejemplo para los apuntes, el ejercicio sería igual solo que con 20GB por disco en vez de 1TB</a:t>
            </a:r>
          </a:p>
        </p:txBody>
      </p:sp>
    </p:spTree>
    <p:extLst>
      <p:ext uri="{BB962C8B-B14F-4D97-AF65-F5344CB8AC3E}">
        <p14:creationId xmlns:p14="http://schemas.microsoft.com/office/powerpoint/2010/main" val="158134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23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/>
              <a:t>d) Configurar un RAID 5 con cuatro unidades de disco (</a:t>
            </a:r>
            <a:r>
              <a:rPr lang="es-ES" sz="1800" err="1"/>
              <a:t>sdf</a:t>
            </a:r>
            <a:r>
              <a:rPr lang="es-ES" sz="1800"/>
              <a:t>, </a:t>
            </a:r>
            <a:r>
              <a:rPr lang="es-ES" sz="1800" err="1"/>
              <a:t>sdg</a:t>
            </a:r>
            <a:r>
              <a:rPr lang="es-ES" sz="1800"/>
              <a:t>, </a:t>
            </a:r>
            <a:r>
              <a:rPr lang="es-ES" sz="1800" err="1"/>
              <a:t>sdh</a:t>
            </a:r>
            <a:r>
              <a:rPr lang="es-ES" sz="1800"/>
              <a:t> y </a:t>
            </a:r>
            <a:r>
              <a:rPr lang="es-ES" sz="1800" err="1"/>
              <a:t>sdi</a:t>
            </a:r>
            <a:r>
              <a:rPr lang="es-ES" sz="1800"/>
              <a:t>) más un disco de repuesto o </a:t>
            </a:r>
            <a:r>
              <a:rPr lang="es-ES" sz="1800" err="1"/>
              <a:t>spare</a:t>
            </a:r>
            <a:r>
              <a:rPr lang="es-ES" sz="1800"/>
              <a:t> (</a:t>
            </a:r>
            <a:r>
              <a:rPr lang="es-ES" sz="1800" err="1"/>
              <a:t>sdj</a:t>
            </a:r>
            <a:r>
              <a:rPr lang="es-ES" sz="1800"/>
              <a:t>). ¿Qué capacidad tiene el array resultante? ¿Por qué?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DB7B0F-B545-3503-F5BE-19D669A6411A}"/>
              </a:ext>
            </a:extLst>
          </p:cNvPr>
          <p:cNvSpPr txBox="1"/>
          <p:nvPr/>
        </p:nvSpPr>
        <p:spPr>
          <a:xfrm>
            <a:off x="513271" y="2772734"/>
            <a:ext cx="11256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Añadir archivo al directorio: </a:t>
            </a:r>
            <a:r>
              <a:rPr lang="en-US" err="1">
                <a:solidFill>
                  <a:srgbClr val="00B050"/>
                </a:solidFill>
              </a:rPr>
              <a:t>mdadm</a:t>
            </a:r>
            <a:r>
              <a:rPr lang="en-US">
                <a:solidFill>
                  <a:srgbClr val="00B050"/>
                </a:solidFill>
              </a:rPr>
              <a:t> --create --verbose /dev/md1 --level=5 --raid-devices=4 --spare-devices=1 /dev/</a:t>
            </a:r>
            <a:r>
              <a:rPr lang="en-US" err="1">
                <a:solidFill>
                  <a:srgbClr val="00B050"/>
                </a:solidFill>
              </a:rPr>
              <a:t>sdf</a:t>
            </a:r>
            <a:r>
              <a:rPr lang="en-US">
                <a:solidFill>
                  <a:srgbClr val="00B050"/>
                </a:solidFill>
              </a:rPr>
              <a:t> /dev/</a:t>
            </a:r>
            <a:r>
              <a:rPr lang="en-US" err="1">
                <a:solidFill>
                  <a:srgbClr val="00B050"/>
                </a:solidFill>
              </a:rPr>
              <a:t>sdg</a:t>
            </a:r>
            <a:r>
              <a:rPr lang="en-US">
                <a:solidFill>
                  <a:srgbClr val="00B050"/>
                </a:solidFill>
              </a:rPr>
              <a:t> /dev/</a:t>
            </a:r>
            <a:r>
              <a:rPr lang="en-US" err="1">
                <a:solidFill>
                  <a:srgbClr val="00B050"/>
                </a:solidFill>
              </a:rPr>
              <a:t>sdh</a:t>
            </a:r>
            <a:r>
              <a:rPr lang="en-US">
                <a:solidFill>
                  <a:srgbClr val="00B050"/>
                </a:solidFill>
              </a:rPr>
              <a:t> /dev/</a:t>
            </a:r>
            <a:r>
              <a:rPr lang="en-US" err="1">
                <a:solidFill>
                  <a:srgbClr val="00B050"/>
                </a:solidFill>
              </a:rPr>
              <a:t>sdi</a:t>
            </a:r>
            <a:r>
              <a:rPr lang="en-US">
                <a:solidFill>
                  <a:srgbClr val="00B050"/>
                </a:solidFill>
              </a:rPr>
              <a:t> /dev/</a:t>
            </a:r>
            <a:r>
              <a:rPr lang="en-US" err="1">
                <a:solidFill>
                  <a:srgbClr val="00B050"/>
                </a:solidFill>
              </a:rPr>
              <a:t>sdj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A06BAB-5BDF-B4C6-3D0D-873FD4D0D550}"/>
              </a:ext>
            </a:extLst>
          </p:cNvPr>
          <p:cNvSpPr txBox="1"/>
          <p:nvPr/>
        </p:nvSpPr>
        <p:spPr>
          <a:xfrm>
            <a:off x="661711" y="486476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Siguiendo el cálculo anterior: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55E5C7-FA73-0F54-2AC9-70C33AB4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1" y="3495466"/>
            <a:ext cx="7659169" cy="133368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B69E39-29D6-C9C6-BC17-59D360FDA778}"/>
              </a:ext>
            </a:extLst>
          </p:cNvPr>
          <p:cNvSpPr txBox="1"/>
          <p:nvPr/>
        </p:nvSpPr>
        <p:spPr>
          <a:xfrm>
            <a:off x="1310748" y="5234092"/>
            <a:ext cx="10678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/>
              <a:t>Capacidad de cada disco= (20954112K / 1024) / 1024 ≈ 20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Dado que son cuatro discos de datos y uno de repuesto, el número de discos de datos es 4 - 1 =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Capacidad total del array ≈ 20 GB × 3 = 60 GB</a:t>
            </a:r>
            <a:endParaRPr lang="es-ES" sz="1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EB15B3F-D50A-FA85-3F1B-D9F8B757B50C}"/>
                  </a:ext>
                </a:extLst>
              </p14:cNvPr>
              <p14:cNvContentPartPr/>
              <p14:nvPr/>
            </p14:nvContentPartPr>
            <p14:xfrm>
              <a:off x="1409570" y="4495350"/>
              <a:ext cx="1822680" cy="27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EB15B3F-D50A-FA85-3F1B-D9F8B757B5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1570" y="4459350"/>
                <a:ext cx="185832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49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24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d) Configurar un RAID 5 con cuatro unidades de disco (</a:t>
            </a:r>
            <a:r>
              <a:rPr lang="es-ES" sz="1800" dirty="0" err="1"/>
              <a:t>sdf</a:t>
            </a:r>
            <a:r>
              <a:rPr lang="es-ES" sz="1800" dirty="0"/>
              <a:t>, </a:t>
            </a:r>
            <a:r>
              <a:rPr lang="es-ES" sz="1800" dirty="0" err="1"/>
              <a:t>sdg</a:t>
            </a:r>
            <a:r>
              <a:rPr lang="es-ES" sz="1800" dirty="0"/>
              <a:t>, </a:t>
            </a:r>
            <a:r>
              <a:rPr lang="es-ES" sz="1800" dirty="0" err="1"/>
              <a:t>sdh</a:t>
            </a:r>
            <a:r>
              <a:rPr lang="es-ES" sz="1800" dirty="0"/>
              <a:t> y </a:t>
            </a:r>
            <a:r>
              <a:rPr lang="es-ES" sz="1800" dirty="0" err="1"/>
              <a:t>sdi</a:t>
            </a:r>
            <a:r>
              <a:rPr lang="es-ES" sz="1800" dirty="0"/>
              <a:t>) más un disco de repuesto o </a:t>
            </a:r>
            <a:r>
              <a:rPr lang="es-ES" sz="1800" dirty="0" err="1"/>
              <a:t>spare</a:t>
            </a:r>
            <a:r>
              <a:rPr lang="es-ES" sz="1800" dirty="0"/>
              <a:t> (</a:t>
            </a:r>
            <a:r>
              <a:rPr lang="es-ES" sz="1800" dirty="0" err="1"/>
              <a:t>sdj</a:t>
            </a:r>
            <a:r>
              <a:rPr lang="es-ES" sz="1800" dirty="0"/>
              <a:t>). ¿Qué capacidad tiene el array resultante? ¿Por qué?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DB7B0F-B545-3503-F5BE-19D669A6411A}"/>
              </a:ext>
            </a:extLst>
          </p:cNvPr>
          <p:cNvSpPr txBox="1"/>
          <p:nvPr/>
        </p:nvSpPr>
        <p:spPr>
          <a:xfrm>
            <a:off x="513271" y="2772734"/>
            <a:ext cx="1125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cat /proc/</a:t>
            </a:r>
            <a:r>
              <a:rPr lang="en-US" err="1">
                <a:solidFill>
                  <a:srgbClr val="00B050"/>
                </a:solidFill>
              </a:rPr>
              <a:t>mdstat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para </a:t>
            </a:r>
            <a:r>
              <a:rPr lang="en-US" err="1"/>
              <a:t>ver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estado</a:t>
            </a:r>
            <a:r>
              <a:rPr lang="en-US"/>
              <a:t> actual de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dispositivos</a:t>
            </a:r>
            <a:r>
              <a:rPr lang="en-US"/>
              <a:t> RAID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D350BE-3877-7106-2623-EF9A2BAF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95" y="3221133"/>
            <a:ext cx="6518805" cy="17399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AA06BAB-5BDF-B4C6-3D0D-873FD4D0D550}"/>
              </a:ext>
            </a:extLst>
          </p:cNvPr>
          <p:cNvSpPr txBox="1"/>
          <p:nvPr/>
        </p:nvSpPr>
        <p:spPr>
          <a:xfrm>
            <a:off x="7423150" y="3533909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Md1: le quedan 13.1min para regenerar los datos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6C52A2D-59C6-0F17-C8A2-65668A9BD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5" y="5040181"/>
            <a:ext cx="6591304" cy="142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31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25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e) </a:t>
            </a:r>
            <a:r>
              <a:rPr lang="es-ES" sz="1800"/>
              <a:t>Crear un volumen físico para cada unidad RAID configurada en los apartados c) y d) (habrá que desmontar previamente el RAID1, y al crear el volumen físico se perderá el formato y contenido). A continuación, generar un grupo de volúmenes (</a:t>
            </a:r>
            <a:r>
              <a:rPr lang="es-ES" sz="1800" err="1"/>
              <a:t>vg</a:t>
            </a:r>
            <a:r>
              <a:rPr lang="es-ES" sz="1800"/>
              <a:t>-asi) formado por los dos volúmenes físicos. Visualizar las características y la capacidad del grupo de volúmenes  creados. A continuación, crear dos volúmenes lógicos: files (de 50 GB) y apps (con el 50% de la capacidad restante del grupo de volúmenes). Formatear ambos volúmenes lógicos con </a:t>
            </a:r>
            <a:r>
              <a:rPr lang="es-ES" sz="1800" err="1"/>
              <a:t>xfs</a:t>
            </a:r>
            <a:r>
              <a:rPr lang="es-ES" sz="1800"/>
              <a:t> y montarlos en /</a:t>
            </a:r>
            <a:r>
              <a:rPr lang="es-ES" sz="1800" err="1"/>
              <a:t>mnt</a:t>
            </a:r>
            <a:r>
              <a:rPr lang="es-ES" sz="1800"/>
              <a:t>/files y /</a:t>
            </a:r>
            <a:r>
              <a:rPr lang="es-ES" sz="1800" err="1"/>
              <a:t>mnt</a:t>
            </a:r>
            <a:r>
              <a:rPr lang="es-ES" sz="1800"/>
              <a:t>/apps. Configurar el montaje automático de ambos volúmenes y reiniciar el equipo para comprobar que se montan automáticamente.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0ACC13-7F82-0B5B-8D96-1590BD0A9331}"/>
              </a:ext>
            </a:extLst>
          </p:cNvPr>
          <p:cNvSpPr txBox="1"/>
          <p:nvPr/>
        </p:nvSpPr>
        <p:spPr>
          <a:xfrm>
            <a:off x="843496" y="4224711"/>
            <a:ext cx="10681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/>
              <a:t>Desmontar RAID 1:  </a:t>
            </a:r>
            <a:r>
              <a:rPr lang="es-ES" err="1">
                <a:solidFill>
                  <a:srgbClr val="00B050"/>
                </a:solidFill>
              </a:rPr>
              <a:t>umount</a:t>
            </a:r>
            <a:r>
              <a:rPr lang="es-ES">
                <a:solidFill>
                  <a:srgbClr val="00B050"/>
                </a:solidFill>
              </a:rPr>
              <a:t>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/md0</a:t>
            </a:r>
          </a:p>
          <a:p>
            <a:pPr marL="342900" indent="-342900">
              <a:buAutoNum type="arabicParenR"/>
            </a:pPr>
            <a:r>
              <a:rPr lang="es-ES"/>
              <a:t>Crear volumen físico en RAID 1: </a:t>
            </a:r>
            <a:r>
              <a:rPr lang="es-ES" err="1">
                <a:solidFill>
                  <a:srgbClr val="00B050"/>
                </a:solidFill>
              </a:rPr>
              <a:t>pvcreate</a:t>
            </a:r>
            <a:r>
              <a:rPr lang="es-ES">
                <a:solidFill>
                  <a:srgbClr val="00B050"/>
                </a:solidFill>
              </a:rPr>
              <a:t>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/md0 </a:t>
            </a:r>
            <a:r>
              <a:rPr lang="es-ES"/>
              <a:t>(usando LVM manager)</a:t>
            </a:r>
          </a:p>
          <a:p>
            <a:pPr marL="342900" indent="-342900">
              <a:buAutoNum type="arabicParenR"/>
            </a:pPr>
            <a:r>
              <a:rPr lang="es-ES"/>
              <a:t>Crear volumen físico para RAID 5: </a:t>
            </a:r>
            <a:r>
              <a:rPr lang="es-ES" err="1">
                <a:solidFill>
                  <a:srgbClr val="00B050"/>
                </a:solidFill>
              </a:rPr>
              <a:t>pvcreate</a:t>
            </a:r>
            <a:r>
              <a:rPr lang="es-ES">
                <a:solidFill>
                  <a:srgbClr val="00B050"/>
                </a:solidFill>
              </a:rPr>
              <a:t>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/md1</a:t>
            </a:r>
          </a:p>
          <a:p>
            <a:pPr lvl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53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26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e) </a:t>
            </a:r>
            <a:r>
              <a:rPr lang="es-ES" sz="1800"/>
              <a:t>Crear un volumen físico para cada unidad RAID configurada en los apartados c) y d) (habrá que desmontar previamente el RAID1, y al crear el volumen físico se perderá el formato y contenido).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00459F-2806-2220-84F1-8B0D8E1FE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3" y="2920009"/>
            <a:ext cx="6039693" cy="18576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9262D1-044E-FDE6-BF3D-6EA744DE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03" y="5003985"/>
            <a:ext cx="6849431" cy="7525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A7234F0-605E-61CB-ADDD-3E15DFC99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503" y="5083907"/>
            <a:ext cx="438211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4861"/>
            <a:ext cx="8421688" cy="1325563"/>
          </a:xfrm>
        </p:spPr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27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537372" y="2136236"/>
            <a:ext cx="5255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e)</a:t>
            </a:r>
            <a:r>
              <a:rPr lang="es-ES" sz="1800"/>
              <a:t> A continuación, generar un grupo de volúmenes (</a:t>
            </a:r>
            <a:r>
              <a:rPr lang="es-ES" sz="1800" err="1"/>
              <a:t>vg</a:t>
            </a:r>
            <a:r>
              <a:rPr lang="es-ES" sz="1800"/>
              <a:t>-asi) formado por los dos volúmenes físicos. Visualizar las características y la capacidad del grupo de volúmenes creados.</a:t>
            </a:r>
          </a:p>
          <a:p>
            <a:endParaRPr lang="es-ES"/>
          </a:p>
          <a:p>
            <a:pPr marL="342900" indent="-342900">
              <a:buAutoNum type="arabicParenR"/>
            </a:pPr>
            <a:r>
              <a:rPr lang="es-ES"/>
              <a:t>Crear grupo de volúmenes:                         </a:t>
            </a:r>
            <a:r>
              <a:rPr lang="es-ES" err="1">
                <a:solidFill>
                  <a:srgbClr val="00B050"/>
                </a:solidFill>
              </a:rPr>
              <a:t>vgcreate</a:t>
            </a:r>
            <a:r>
              <a:rPr lang="es-ES">
                <a:solidFill>
                  <a:srgbClr val="00B050"/>
                </a:solidFill>
              </a:rPr>
              <a:t> </a:t>
            </a:r>
            <a:r>
              <a:rPr lang="es-ES" err="1">
                <a:solidFill>
                  <a:srgbClr val="00B050"/>
                </a:solidFill>
              </a:rPr>
              <a:t>vg</a:t>
            </a:r>
            <a:r>
              <a:rPr lang="es-ES">
                <a:solidFill>
                  <a:srgbClr val="00B050"/>
                </a:solidFill>
              </a:rPr>
              <a:t>-asi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/md0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/md1</a:t>
            </a:r>
          </a:p>
          <a:p>
            <a:pPr marL="342900" indent="-342900">
              <a:buAutoNum type="arabicParenR"/>
            </a:pPr>
            <a:r>
              <a:rPr lang="es-ES" sz="1800"/>
              <a:t>Visualizar características del grupo de volúmenes:                                                     </a:t>
            </a:r>
            <a:r>
              <a:rPr lang="es-ES" sz="1800" err="1">
                <a:solidFill>
                  <a:srgbClr val="00B050"/>
                </a:solidFill>
              </a:rPr>
              <a:t>vgdisplay</a:t>
            </a:r>
            <a:r>
              <a:rPr lang="es-ES" sz="1800">
                <a:solidFill>
                  <a:srgbClr val="00B050"/>
                </a:solidFill>
              </a:rPr>
              <a:t> </a:t>
            </a:r>
            <a:r>
              <a:rPr lang="es-ES" sz="1800" err="1">
                <a:solidFill>
                  <a:srgbClr val="00B050"/>
                </a:solidFill>
              </a:rPr>
              <a:t>vg</a:t>
            </a:r>
            <a:r>
              <a:rPr lang="es-ES" sz="1800">
                <a:solidFill>
                  <a:srgbClr val="00B050"/>
                </a:solidFill>
              </a:rPr>
              <a:t>-asi</a:t>
            </a:r>
          </a:p>
          <a:p>
            <a:pPr marL="342900" indent="-342900">
              <a:buAutoNum type="arabicParenR"/>
            </a:pPr>
            <a:r>
              <a:rPr lang="es-ES"/>
              <a:t>Visualizar capacidad grupo de volúmenes:     </a:t>
            </a:r>
            <a:r>
              <a:rPr lang="es-ES" err="1">
                <a:solidFill>
                  <a:srgbClr val="00B050"/>
                </a:solidFill>
              </a:rPr>
              <a:t>vgs</a:t>
            </a:r>
            <a:r>
              <a:rPr lang="es-ES">
                <a:solidFill>
                  <a:srgbClr val="00B050"/>
                </a:solidFill>
              </a:rPr>
              <a:t> </a:t>
            </a:r>
            <a:r>
              <a:rPr lang="es-ES" err="1">
                <a:solidFill>
                  <a:srgbClr val="00B050"/>
                </a:solidFill>
              </a:rPr>
              <a:t>vg</a:t>
            </a:r>
            <a:r>
              <a:rPr lang="es-ES">
                <a:solidFill>
                  <a:srgbClr val="00B050"/>
                </a:solidFill>
              </a:rPr>
              <a:t>-asi</a:t>
            </a:r>
            <a:endParaRPr lang="es-ES" sz="180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B6A61B-6955-DC28-C860-962A859E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3229"/>
            <a:ext cx="54102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92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28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1593849" y="1253586"/>
            <a:ext cx="1025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e) </a:t>
            </a:r>
            <a:r>
              <a:rPr lang="es-ES" sz="1800"/>
              <a:t>A continuación, crear dos volúmenes lógicos: files (de 50 GB) y apps (con el 50% de la capacidad restante del grupo de volúmenes). Formatear ambos volúmenes lógicos con </a:t>
            </a:r>
            <a:r>
              <a:rPr lang="es-ES" sz="1800" err="1"/>
              <a:t>xfs</a:t>
            </a:r>
            <a:r>
              <a:rPr lang="es-ES" sz="1800"/>
              <a:t> y montarlos en /</a:t>
            </a:r>
            <a:r>
              <a:rPr lang="es-ES" sz="1800" err="1"/>
              <a:t>mnt</a:t>
            </a:r>
            <a:r>
              <a:rPr lang="es-ES" sz="1800"/>
              <a:t>/files y /</a:t>
            </a:r>
            <a:r>
              <a:rPr lang="es-ES" sz="1800" err="1"/>
              <a:t>mnt</a:t>
            </a:r>
            <a:r>
              <a:rPr lang="es-ES" sz="1800"/>
              <a:t>/apps. Configurar el montaje automático de ambos volúmenes y reiniciar el equipo para comprobar que se montan automáticamente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0ACC13-7F82-0B5B-8D96-1590BD0A9331}"/>
              </a:ext>
            </a:extLst>
          </p:cNvPr>
          <p:cNvSpPr txBox="1"/>
          <p:nvPr/>
        </p:nvSpPr>
        <p:spPr>
          <a:xfrm>
            <a:off x="838200" y="2634371"/>
            <a:ext cx="74485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sz="1600"/>
              <a:t>Crear volúmenes lógicos: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/>
              <a:t>File 50GB:  </a:t>
            </a:r>
            <a:r>
              <a:rPr lang="es-ES" sz="1600" err="1">
                <a:solidFill>
                  <a:srgbClr val="00B050"/>
                </a:solidFill>
              </a:rPr>
              <a:t>lvcreate</a:t>
            </a:r>
            <a:r>
              <a:rPr lang="es-ES" sz="1600">
                <a:solidFill>
                  <a:srgbClr val="00B050"/>
                </a:solidFill>
              </a:rPr>
              <a:t> -L 50G -n files </a:t>
            </a:r>
            <a:r>
              <a:rPr lang="es-ES" sz="1600" err="1">
                <a:solidFill>
                  <a:srgbClr val="00B050"/>
                </a:solidFill>
              </a:rPr>
              <a:t>vg</a:t>
            </a:r>
            <a:r>
              <a:rPr lang="es-ES" sz="1600">
                <a:solidFill>
                  <a:srgbClr val="00B050"/>
                </a:solidFill>
              </a:rPr>
              <a:t>-asi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/>
              <a:t>apps 50% del espacio restante: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600"/>
              <a:t>Calcular 50% restante con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n-US" sz="1600" err="1">
                <a:solidFill>
                  <a:srgbClr val="00B050"/>
                </a:solidFill>
              </a:rPr>
              <a:t>vgdisplay</a:t>
            </a:r>
            <a:r>
              <a:rPr lang="en-US" sz="1600">
                <a:solidFill>
                  <a:srgbClr val="00B050"/>
                </a:solidFill>
              </a:rPr>
              <a:t> 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r>
              <a:rPr lang="en-US" sz="1600">
                <a:solidFill>
                  <a:srgbClr val="00B050"/>
                </a:solidFill>
              </a:rPr>
              <a:t> | grep "Free  PE / Size“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err="1"/>
              <a:t>Crear</a:t>
            </a:r>
            <a:r>
              <a:rPr lang="en-US" sz="1600"/>
              <a:t> volume </a:t>
            </a:r>
            <a:r>
              <a:rPr lang="en-US" sz="1600" err="1"/>
              <a:t>lógico</a:t>
            </a:r>
            <a:r>
              <a:rPr lang="en-US" sz="1600">
                <a:solidFill>
                  <a:srgbClr val="00B050"/>
                </a:solidFill>
              </a:rPr>
              <a:t>:  </a:t>
            </a:r>
            <a:r>
              <a:rPr lang="en-US" sz="1600" err="1">
                <a:solidFill>
                  <a:srgbClr val="00B050"/>
                </a:solidFill>
              </a:rPr>
              <a:t>lvcreate</a:t>
            </a:r>
            <a:r>
              <a:rPr lang="en-US" sz="1600">
                <a:solidFill>
                  <a:srgbClr val="00B050"/>
                </a:solidFill>
              </a:rPr>
              <a:t> -l 50%FREE -n apps 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endParaRPr lang="es-ES" sz="160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s-ES" sz="1600"/>
              <a:t>Formatear los volúmenes lógicos con XFS: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/>
              <a:t>Files: </a:t>
            </a:r>
            <a:r>
              <a:rPr lang="en-US" sz="1600"/>
              <a:t> </a:t>
            </a:r>
            <a:r>
              <a:rPr lang="en-US" sz="1600" err="1">
                <a:solidFill>
                  <a:srgbClr val="00B050"/>
                </a:solidFill>
              </a:rPr>
              <a:t>mkfs.xfs</a:t>
            </a:r>
            <a:r>
              <a:rPr lang="en-US" sz="1600">
                <a:solidFill>
                  <a:srgbClr val="00B050"/>
                </a:solidFill>
              </a:rPr>
              <a:t> /dev/vg-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r>
              <a:rPr lang="en-US" sz="1600">
                <a:solidFill>
                  <a:srgbClr val="00B050"/>
                </a:solidFill>
              </a:rPr>
              <a:t>/files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/>
              <a:t>Apps: </a:t>
            </a:r>
            <a:r>
              <a:rPr lang="en-US" sz="1600" err="1">
                <a:solidFill>
                  <a:srgbClr val="00B050"/>
                </a:solidFill>
              </a:rPr>
              <a:t>mkfs.xfs</a:t>
            </a:r>
            <a:r>
              <a:rPr lang="en-US" sz="1600">
                <a:solidFill>
                  <a:srgbClr val="00B050"/>
                </a:solidFill>
              </a:rPr>
              <a:t> /dev/vg-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r>
              <a:rPr lang="en-US" sz="1600">
                <a:solidFill>
                  <a:srgbClr val="00B050"/>
                </a:solidFill>
              </a:rPr>
              <a:t>/apps</a:t>
            </a:r>
          </a:p>
          <a:p>
            <a:pPr marL="342900" indent="-342900">
              <a:buAutoNum type="arabicParenR"/>
            </a:pPr>
            <a:r>
              <a:rPr lang="es-ES" sz="1600"/>
              <a:t>Montar los volúmenes lógicos: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 err="1">
                <a:solidFill>
                  <a:srgbClr val="00B050"/>
                </a:solidFill>
              </a:rPr>
              <a:t>mkdir</a:t>
            </a:r>
            <a:r>
              <a:rPr lang="es-ES" sz="1600">
                <a:solidFill>
                  <a:srgbClr val="00B050"/>
                </a:solidFill>
              </a:rPr>
              <a:t> -p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/files </a:t>
            </a:r>
            <a:r>
              <a:rPr lang="es-ES" sz="1600"/>
              <a:t>+ </a:t>
            </a:r>
            <a:r>
              <a:rPr lang="es-ES" sz="1600" err="1">
                <a:solidFill>
                  <a:srgbClr val="00B050"/>
                </a:solidFill>
              </a:rPr>
              <a:t>mount</a:t>
            </a:r>
            <a:r>
              <a:rPr lang="es-ES" sz="1600">
                <a:solidFill>
                  <a:srgbClr val="00B050"/>
                </a:solidFill>
              </a:rPr>
              <a:t> /</a:t>
            </a:r>
            <a:r>
              <a:rPr lang="es-ES" sz="1600" err="1">
                <a:solidFill>
                  <a:srgbClr val="00B050"/>
                </a:solidFill>
              </a:rPr>
              <a:t>dev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vg</a:t>
            </a:r>
            <a:r>
              <a:rPr lang="es-ES" sz="1600">
                <a:solidFill>
                  <a:srgbClr val="00B050"/>
                </a:solidFill>
              </a:rPr>
              <a:t>-asi/files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/files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>
                <a:solidFill>
                  <a:srgbClr val="00B050"/>
                </a:solidFill>
              </a:rPr>
              <a:t>sudo </a:t>
            </a:r>
            <a:r>
              <a:rPr lang="es-ES" sz="1600" err="1">
                <a:solidFill>
                  <a:srgbClr val="00B050"/>
                </a:solidFill>
              </a:rPr>
              <a:t>mkdir</a:t>
            </a:r>
            <a:r>
              <a:rPr lang="es-ES" sz="1600">
                <a:solidFill>
                  <a:srgbClr val="00B050"/>
                </a:solidFill>
              </a:rPr>
              <a:t> -p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/apps </a:t>
            </a:r>
            <a:r>
              <a:rPr lang="es-ES" sz="1600"/>
              <a:t>+ 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 err="1">
                <a:solidFill>
                  <a:srgbClr val="00B050"/>
                </a:solidFill>
              </a:rPr>
              <a:t>mount</a:t>
            </a:r>
            <a:r>
              <a:rPr lang="es-ES" sz="1600">
                <a:solidFill>
                  <a:srgbClr val="00B050"/>
                </a:solidFill>
              </a:rPr>
              <a:t> /</a:t>
            </a:r>
            <a:r>
              <a:rPr lang="es-ES" sz="1600" err="1">
                <a:solidFill>
                  <a:srgbClr val="00B050"/>
                </a:solidFill>
              </a:rPr>
              <a:t>dev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vg</a:t>
            </a:r>
            <a:r>
              <a:rPr lang="es-ES" sz="1600">
                <a:solidFill>
                  <a:srgbClr val="00B050"/>
                </a:solidFill>
              </a:rPr>
              <a:t>-asi/apps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/apps</a:t>
            </a:r>
          </a:p>
          <a:p>
            <a:pPr marL="342900" indent="-342900">
              <a:buFontTx/>
              <a:buAutoNum type="arabicParenR"/>
            </a:pPr>
            <a:r>
              <a:rPr lang="es-ES" sz="1600"/>
              <a:t>Configurar el montaje automático 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>
                <a:solidFill>
                  <a:srgbClr val="00B050"/>
                </a:solidFill>
              </a:rPr>
              <a:t>UUID=[</a:t>
            </a:r>
            <a:r>
              <a:rPr lang="es-ES" sz="1600" err="1">
                <a:solidFill>
                  <a:srgbClr val="00B050"/>
                </a:solidFill>
              </a:rPr>
              <a:t>UUID_files</a:t>
            </a:r>
            <a:r>
              <a:rPr lang="es-ES" sz="1600">
                <a:solidFill>
                  <a:srgbClr val="00B050"/>
                </a:solidFill>
              </a:rPr>
              <a:t>]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/files </a:t>
            </a:r>
            <a:r>
              <a:rPr lang="es-ES" sz="1600" err="1">
                <a:solidFill>
                  <a:srgbClr val="00B050"/>
                </a:solidFill>
              </a:rPr>
              <a:t>xfs</a:t>
            </a:r>
            <a:r>
              <a:rPr lang="es-ES" sz="1600">
                <a:solidFill>
                  <a:srgbClr val="00B050"/>
                </a:solidFill>
              </a:rPr>
              <a:t> defaults 0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>
                <a:solidFill>
                  <a:srgbClr val="00B050"/>
                </a:solidFill>
              </a:rPr>
              <a:t>UUID=[</a:t>
            </a:r>
            <a:r>
              <a:rPr lang="es-ES" sz="1600" err="1">
                <a:solidFill>
                  <a:srgbClr val="00B050"/>
                </a:solidFill>
              </a:rPr>
              <a:t>UUID_apps</a:t>
            </a:r>
            <a:r>
              <a:rPr lang="es-ES" sz="1600">
                <a:solidFill>
                  <a:srgbClr val="00B050"/>
                </a:solidFill>
              </a:rPr>
              <a:t>]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/apps </a:t>
            </a:r>
            <a:r>
              <a:rPr lang="es-ES" sz="1600" err="1">
                <a:solidFill>
                  <a:srgbClr val="00B050"/>
                </a:solidFill>
              </a:rPr>
              <a:t>xfs</a:t>
            </a:r>
            <a:r>
              <a:rPr lang="es-ES" sz="1600">
                <a:solidFill>
                  <a:srgbClr val="00B050"/>
                </a:solidFill>
              </a:rPr>
              <a:t> defaults 0 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5AC2B4-411A-9013-E546-AA272C8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4861"/>
            <a:ext cx="8421688" cy="1325563"/>
          </a:xfrm>
        </p:spPr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ADB45-0480-56A2-B22B-1BA125D40564}"/>
              </a:ext>
            </a:extLst>
          </p:cNvPr>
          <p:cNvSpPr txBox="1"/>
          <p:nvPr/>
        </p:nvSpPr>
        <p:spPr>
          <a:xfrm>
            <a:off x="6934200" y="5711078"/>
            <a:ext cx="2595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>
                <a:solidFill>
                  <a:srgbClr val="FF0000"/>
                </a:solidFill>
              </a:rPr>
              <a:t>Nota: para encontrar los UUID: </a:t>
            </a:r>
            <a:r>
              <a:rPr lang="es-ES" sz="1200" err="1">
                <a:solidFill>
                  <a:srgbClr val="FF0000"/>
                </a:solidFill>
              </a:rPr>
              <a:t>blkid</a:t>
            </a:r>
            <a:endParaRPr lang="es-E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99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29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5AC2B4-411A-9013-E546-AA272C8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4861"/>
            <a:ext cx="8421688" cy="1325563"/>
          </a:xfrm>
        </p:spPr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ADB45-0480-56A2-B22B-1BA125D40564}"/>
              </a:ext>
            </a:extLst>
          </p:cNvPr>
          <p:cNvSpPr txBox="1"/>
          <p:nvPr/>
        </p:nvSpPr>
        <p:spPr>
          <a:xfrm>
            <a:off x="2355501" y="3534921"/>
            <a:ext cx="689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/>
              <a:t>Convertir el tamaño del espacio libre a GiB:29,93 GiB</a:t>
            </a:r>
          </a:p>
          <a:p>
            <a:r>
              <a:rPr lang="es-ES" sz="1600"/>
              <a:t>Calcular el 50% del espacio libre:50% de 29,93 GiB = 0.5 * 29,93 = 14,965 GiB</a:t>
            </a:r>
          </a:p>
          <a:p>
            <a:r>
              <a:rPr lang="es-ES" sz="1600"/>
              <a:t>Luego el comando será: </a:t>
            </a:r>
            <a:r>
              <a:rPr lang="es-ES" sz="1600" err="1">
                <a:solidFill>
                  <a:srgbClr val="00B050"/>
                </a:solidFill>
              </a:rPr>
              <a:t>lvcreate</a:t>
            </a:r>
            <a:r>
              <a:rPr lang="es-ES" sz="1600">
                <a:solidFill>
                  <a:srgbClr val="00B050"/>
                </a:solidFill>
              </a:rPr>
              <a:t> -L </a:t>
            </a:r>
            <a:r>
              <a:rPr lang="es-ES" sz="1600" b="1">
                <a:solidFill>
                  <a:srgbClr val="00B050"/>
                </a:solidFill>
              </a:rPr>
              <a:t>14.965G </a:t>
            </a:r>
            <a:r>
              <a:rPr lang="es-ES" sz="1600">
                <a:solidFill>
                  <a:srgbClr val="00B050"/>
                </a:solidFill>
              </a:rPr>
              <a:t>-n apps </a:t>
            </a:r>
            <a:r>
              <a:rPr lang="es-ES" sz="1600" err="1">
                <a:solidFill>
                  <a:srgbClr val="00B050"/>
                </a:solidFill>
              </a:rPr>
              <a:t>vg</a:t>
            </a:r>
            <a:r>
              <a:rPr lang="es-ES" sz="1600">
                <a:solidFill>
                  <a:srgbClr val="00B050"/>
                </a:solidFill>
              </a:rPr>
              <a:t>-asi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5162E9-EB99-0AF8-3C8B-0D9D05BEE282}"/>
              </a:ext>
            </a:extLst>
          </p:cNvPr>
          <p:cNvSpPr txBox="1"/>
          <p:nvPr/>
        </p:nvSpPr>
        <p:spPr>
          <a:xfrm>
            <a:off x="1454150" y="1351671"/>
            <a:ext cx="7448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sz="1600"/>
              <a:t>Crear volúmenes lógicos: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/>
              <a:t>File 50GB:  </a:t>
            </a:r>
            <a:r>
              <a:rPr lang="es-ES" sz="1600" err="1">
                <a:solidFill>
                  <a:srgbClr val="00B050"/>
                </a:solidFill>
              </a:rPr>
              <a:t>lvcreate</a:t>
            </a:r>
            <a:r>
              <a:rPr lang="es-ES" sz="1600">
                <a:solidFill>
                  <a:srgbClr val="00B050"/>
                </a:solidFill>
              </a:rPr>
              <a:t> -L 50G -n files </a:t>
            </a:r>
            <a:r>
              <a:rPr lang="es-ES" sz="1600" err="1">
                <a:solidFill>
                  <a:srgbClr val="00B050"/>
                </a:solidFill>
              </a:rPr>
              <a:t>vg</a:t>
            </a:r>
            <a:r>
              <a:rPr lang="es-ES" sz="1600">
                <a:solidFill>
                  <a:srgbClr val="00B050"/>
                </a:solidFill>
              </a:rPr>
              <a:t>-asi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/>
              <a:t>apps 50% del espacio restante: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600"/>
              <a:t>Calcular 50% restante con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n-US" sz="1600" err="1">
                <a:solidFill>
                  <a:srgbClr val="00B050"/>
                </a:solidFill>
              </a:rPr>
              <a:t>vgdisplay</a:t>
            </a:r>
            <a:r>
              <a:rPr lang="en-US" sz="1600">
                <a:solidFill>
                  <a:srgbClr val="00B050"/>
                </a:solidFill>
              </a:rPr>
              <a:t> 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r>
              <a:rPr lang="en-US" sz="1600">
                <a:solidFill>
                  <a:srgbClr val="00B050"/>
                </a:solidFill>
              </a:rPr>
              <a:t> | grep "Free  PE / Size“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err="1"/>
              <a:t>Crear</a:t>
            </a:r>
            <a:r>
              <a:rPr lang="en-US" sz="1600"/>
              <a:t> volume </a:t>
            </a:r>
            <a:r>
              <a:rPr lang="en-US" sz="1600" err="1"/>
              <a:t>lógico</a:t>
            </a:r>
            <a:r>
              <a:rPr lang="en-US" sz="1600">
                <a:solidFill>
                  <a:srgbClr val="00B050"/>
                </a:solidFill>
              </a:rPr>
              <a:t>:  </a:t>
            </a:r>
            <a:r>
              <a:rPr lang="en-US" sz="1600" err="1">
                <a:solidFill>
                  <a:srgbClr val="00B050"/>
                </a:solidFill>
              </a:rPr>
              <a:t>lvcreate</a:t>
            </a:r>
            <a:r>
              <a:rPr lang="en-US" sz="1600">
                <a:solidFill>
                  <a:srgbClr val="00B050"/>
                </a:solidFill>
              </a:rPr>
              <a:t> -l 50%FREE -n apps 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endParaRPr lang="es-ES" sz="1600">
              <a:solidFill>
                <a:srgbClr val="00B05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F0F960-D63E-98EA-B667-4E6451BE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84" y="1464739"/>
            <a:ext cx="4172532" cy="42868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C2BC909-877D-81FE-BB61-40AAFDB0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501" y="2990464"/>
            <a:ext cx="4991797" cy="3905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8526FD0-06BB-C3C8-0625-D24705EBF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895" y="4468591"/>
            <a:ext cx="6240471" cy="5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0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9878F4-676E-F543-3D68-4D6B416E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10" name="Marcador de fecha 8">
            <a:extLst>
              <a:ext uri="{FF2B5EF4-FFF2-40B4-BE49-F238E27FC236}">
                <a16:creationId xmlns:a16="http://schemas.microsoft.com/office/drawing/2014/main" id="{40777701-A22B-641D-3637-05A1EF54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9624CD-9A95-FE0E-8092-8A5812BC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6CF841-886D-3D11-F351-E4CC845B9E9A}"/>
              </a:ext>
            </a:extLst>
          </p:cNvPr>
          <p:cNvSpPr txBox="1"/>
          <p:nvPr/>
        </p:nvSpPr>
        <p:spPr>
          <a:xfrm>
            <a:off x="2663686" y="1017066"/>
            <a:ext cx="83422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FBF4EF"/>
                </a:solidFill>
              </a:rPr>
              <a:t>_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FBF4EF"/>
                </a:solidFill>
              </a:rPr>
              <a:t>_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Configuración de SAMBA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Crear usuario samba +  recurso compartido p(58)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Privado (p59)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Publico (p61)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Configuración de </a:t>
            </a:r>
            <a:r>
              <a:rPr lang="es-ES" dirty="0" err="1"/>
              <a:t>iSCSI</a:t>
            </a:r>
            <a:endParaRPr lang="es-ES" dirty="0"/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Nodo target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Añadir 2º disco + crear volumen lógico (LV01) (p66)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Crear Unidad Lógica LUN sobre un volumen lógico (LV01) p(70)</a:t>
            </a:r>
          </a:p>
          <a:p>
            <a:pPr marL="1771650" lvl="3" indent="-400050">
              <a:buFont typeface="+mj-lt"/>
              <a:buAutoNum type="arabicParenR"/>
            </a:pPr>
            <a:r>
              <a:rPr lang="es-ES" dirty="0"/>
              <a:t>Crear </a:t>
            </a:r>
            <a:r>
              <a:rPr lang="es-ES" dirty="0" err="1"/>
              <a:t>Backstore</a:t>
            </a:r>
            <a:endParaRPr lang="es-ES" dirty="0"/>
          </a:p>
          <a:p>
            <a:pPr marL="1771650" lvl="3" indent="-400050">
              <a:buFont typeface="+mj-lt"/>
              <a:buAutoNum type="arabicParenR"/>
            </a:pPr>
            <a:r>
              <a:rPr lang="es-ES" dirty="0"/>
              <a:t>Crear target</a:t>
            </a:r>
          </a:p>
          <a:p>
            <a:pPr marL="1771650" lvl="3" indent="-400050">
              <a:buFont typeface="+mj-lt"/>
              <a:buAutoNum type="arabicParenR"/>
            </a:pPr>
            <a:r>
              <a:rPr lang="es-ES" dirty="0"/>
              <a:t>Crear en target un LUN asociado a un </a:t>
            </a:r>
            <a:r>
              <a:rPr lang="es-ES" dirty="0" err="1"/>
              <a:t>Backstore</a:t>
            </a:r>
            <a:endParaRPr lang="es-ES" dirty="0"/>
          </a:p>
          <a:p>
            <a:pPr marL="1771650" lvl="3" indent="-400050">
              <a:buFont typeface="+mj-lt"/>
              <a:buAutoNum type="arabicParenR"/>
            </a:pPr>
            <a:r>
              <a:rPr lang="es-ES" dirty="0"/>
              <a:t>Configurar autenticación y extras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ES" dirty="0"/>
              <a:t>Configuración </a:t>
            </a:r>
            <a:r>
              <a:rPr lang="es-ES" dirty="0" err="1"/>
              <a:t>iSCSI</a:t>
            </a:r>
            <a:r>
              <a:rPr lang="es-ES" dirty="0"/>
              <a:t> (p76)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dirty="0"/>
              <a:t>Nodo Iniciador p(77)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DF74DF-4A73-EF98-7F3B-32A506D9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213" y="264038"/>
            <a:ext cx="8421688" cy="1325563"/>
          </a:xfrm>
        </p:spPr>
        <p:txBody>
          <a:bodyPr/>
          <a:lstStyle/>
          <a:p>
            <a:pPr algn="ctr"/>
            <a:r>
              <a:rPr lang="es-ES" dirty="0"/>
              <a:t>Índice (apuntes)</a:t>
            </a:r>
          </a:p>
        </p:txBody>
      </p:sp>
    </p:spTree>
    <p:extLst>
      <p:ext uri="{BB962C8B-B14F-4D97-AF65-F5344CB8AC3E}">
        <p14:creationId xmlns:p14="http://schemas.microsoft.com/office/powerpoint/2010/main" val="131153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30</a:t>
            </a:fld>
            <a:endParaRPr lang="es-ES" noProof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0ACC13-7F82-0B5B-8D96-1590BD0A9331}"/>
              </a:ext>
            </a:extLst>
          </p:cNvPr>
          <p:cNvSpPr txBox="1"/>
          <p:nvPr/>
        </p:nvSpPr>
        <p:spPr>
          <a:xfrm>
            <a:off x="461534" y="2708824"/>
            <a:ext cx="7448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sz="1600">
                <a:solidFill>
                  <a:schemeClr val="bg1"/>
                </a:solidFill>
              </a:rPr>
              <a:t>-</a:t>
            </a:r>
          </a:p>
          <a:p>
            <a:pPr marL="342900" indent="-342900">
              <a:buAutoNum type="arabicParenR"/>
            </a:pPr>
            <a:r>
              <a:rPr lang="es-ES" sz="1600"/>
              <a:t>Formatear los volúmenes lógicos con XFS: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/>
              <a:t>Files: </a:t>
            </a:r>
            <a:r>
              <a:rPr lang="en-US" sz="1600"/>
              <a:t> </a:t>
            </a:r>
            <a:r>
              <a:rPr lang="en-US" sz="1600" err="1">
                <a:solidFill>
                  <a:srgbClr val="00B050"/>
                </a:solidFill>
              </a:rPr>
              <a:t>mkfs.xfs</a:t>
            </a:r>
            <a:r>
              <a:rPr lang="en-US" sz="1600">
                <a:solidFill>
                  <a:srgbClr val="00B050"/>
                </a:solidFill>
              </a:rPr>
              <a:t> /dev/vg-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r>
              <a:rPr lang="en-US" sz="1600">
                <a:solidFill>
                  <a:srgbClr val="00B050"/>
                </a:solidFill>
              </a:rPr>
              <a:t>/files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/>
              <a:t>Apps: </a:t>
            </a:r>
            <a:r>
              <a:rPr lang="en-US" sz="1600" err="1">
                <a:solidFill>
                  <a:srgbClr val="00B050"/>
                </a:solidFill>
              </a:rPr>
              <a:t>mkfs.xfs</a:t>
            </a:r>
            <a:r>
              <a:rPr lang="en-US" sz="1600">
                <a:solidFill>
                  <a:srgbClr val="00B050"/>
                </a:solidFill>
              </a:rPr>
              <a:t> /dev/vg-</a:t>
            </a:r>
            <a:r>
              <a:rPr lang="en-US" sz="1600" err="1">
                <a:solidFill>
                  <a:srgbClr val="00B050"/>
                </a:solidFill>
              </a:rPr>
              <a:t>asi</a:t>
            </a:r>
            <a:r>
              <a:rPr lang="en-US" sz="1600">
                <a:solidFill>
                  <a:srgbClr val="00B050"/>
                </a:solidFill>
              </a:rPr>
              <a:t>/apps</a:t>
            </a:r>
            <a:endParaRPr lang="es-ES" sz="1600">
              <a:solidFill>
                <a:srgbClr val="00B050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5AC2B4-411A-9013-E546-AA272C8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4861"/>
            <a:ext cx="8421688" cy="1325563"/>
          </a:xfrm>
        </p:spPr>
        <p:txBody>
          <a:bodyPr/>
          <a:lstStyle/>
          <a:p>
            <a:r>
              <a:rPr lang="es-ES"/>
              <a:t>2. Almacenamiento local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5F6E7-5A25-C956-DA56-C4FCCB276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49" y="1752568"/>
            <a:ext cx="677322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3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31</a:t>
            </a:fld>
            <a:endParaRPr lang="es-ES" noProof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0ACC13-7F82-0B5B-8D96-1590BD0A9331}"/>
              </a:ext>
            </a:extLst>
          </p:cNvPr>
          <p:cNvSpPr txBox="1"/>
          <p:nvPr/>
        </p:nvSpPr>
        <p:spPr>
          <a:xfrm>
            <a:off x="958850" y="1096483"/>
            <a:ext cx="7448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sz="1600">
                <a:solidFill>
                  <a:schemeClr val="bg1"/>
                </a:solidFill>
              </a:rPr>
              <a:t>Crear volúmenes lógicos:</a:t>
            </a:r>
          </a:p>
          <a:p>
            <a:pPr marL="342900" indent="-342900">
              <a:buAutoNum type="arabicParenR"/>
            </a:pPr>
            <a:r>
              <a:rPr lang="es-ES" sz="1600">
                <a:solidFill>
                  <a:schemeClr val="bg1"/>
                </a:solidFill>
              </a:rPr>
              <a:t>Formatear los volúmenes lógicos con XFS: </a:t>
            </a:r>
          </a:p>
          <a:p>
            <a:pPr marL="342900" indent="-342900">
              <a:buAutoNum type="arabicParenR"/>
            </a:pPr>
            <a:r>
              <a:rPr lang="es-ES" sz="1600"/>
              <a:t>Montar los volúmenes lógicos: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 err="1">
                <a:solidFill>
                  <a:srgbClr val="00B050"/>
                </a:solidFill>
              </a:rPr>
              <a:t>mkdir</a:t>
            </a:r>
            <a:r>
              <a:rPr lang="es-ES" sz="1600">
                <a:solidFill>
                  <a:srgbClr val="00B050"/>
                </a:solidFill>
              </a:rPr>
              <a:t> -p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/files </a:t>
            </a:r>
            <a:r>
              <a:rPr lang="es-ES" sz="1600"/>
              <a:t>+ </a:t>
            </a:r>
            <a:r>
              <a:rPr lang="es-ES" sz="1600" err="1">
                <a:solidFill>
                  <a:srgbClr val="00B050"/>
                </a:solidFill>
              </a:rPr>
              <a:t>mount</a:t>
            </a:r>
            <a:r>
              <a:rPr lang="es-ES" sz="1600">
                <a:solidFill>
                  <a:srgbClr val="00B050"/>
                </a:solidFill>
              </a:rPr>
              <a:t> /</a:t>
            </a:r>
            <a:r>
              <a:rPr lang="es-ES" sz="1600" err="1">
                <a:solidFill>
                  <a:srgbClr val="00B050"/>
                </a:solidFill>
              </a:rPr>
              <a:t>dev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vg</a:t>
            </a:r>
            <a:r>
              <a:rPr lang="es-ES" sz="1600">
                <a:solidFill>
                  <a:srgbClr val="00B050"/>
                </a:solidFill>
              </a:rPr>
              <a:t>-asi/files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/files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 err="1">
                <a:solidFill>
                  <a:srgbClr val="00B050"/>
                </a:solidFill>
              </a:rPr>
              <a:t>mkdir</a:t>
            </a:r>
            <a:r>
              <a:rPr lang="es-ES" sz="1600">
                <a:solidFill>
                  <a:srgbClr val="00B050"/>
                </a:solidFill>
              </a:rPr>
              <a:t> -p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/apps </a:t>
            </a:r>
            <a:r>
              <a:rPr lang="es-ES" sz="1600"/>
              <a:t>+ 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 err="1">
                <a:solidFill>
                  <a:srgbClr val="00B050"/>
                </a:solidFill>
              </a:rPr>
              <a:t>mount</a:t>
            </a:r>
            <a:r>
              <a:rPr lang="es-ES" sz="1600">
                <a:solidFill>
                  <a:srgbClr val="00B050"/>
                </a:solidFill>
              </a:rPr>
              <a:t> /</a:t>
            </a:r>
            <a:r>
              <a:rPr lang="es-ES" sz="1600" err="1">
                <a:solidFill>
                  <a:srgbClr val="00B050"/>
                </a:solidFill>
              </a:rPr>
              <a:t>dev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vg</a:t>
            </a:r>
            <a:r>
              <a:rPr lang="es-ES" sz="1600">
                <a:solidFill>
                  <a:srgbClr val="00B050"/>
                </a:solidFill>
              </a:rPr>
              <a:t>-asi/apps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/apps</a:t>
            </a:r>
          </a:p>
          <a:p>
            <a:pPr marL="342900" indent="-342900">
              <a:buFontTx/>
              <a:buAutoNum type="arabicParenR"/>
            </a:pPr>
            <a:r>
              <a:rPr lang="es-ES" sz="1600"/>
              <a:t>Configurar el montaje automático 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>
                <a:solidFill>
                  <a:srgbClr val="00B050"/>
                </a:solidFill>
              </a:rPr>
              <a:t>UUID=[</a:t>
            </a:r>
            <a:r>
              <a:rPr lang="es-ES" sz="1600" err="1">
                <a:solidFill>
                  <a:srgbClr val="00B050"/>
                </a:solidFill>
              </a:rPr>
              <a:t>UUID_files</a:t>
            </a:r>
            <a:r>
              <a:rPr lang="es-ES" sz="1600">
                <a:solidFill>
                  <a:srgbClr val="00B050"/>
                </a:solidFill>
              </a:rPr>
              <a:t>]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/files </a:t>
            </a:r>
            <a:r>
              <a:rPr lang="es-ES" sz="1600" err="1">
                <a:solidFill>
                  <a:srgbClr val="00B050"/>
                </a:solidFill>
              </a:rPr>
              <a:t>xfs</a:t>
            </a:r>
            <a:r>
              <a:rPr lang="es-ES" sz="1600">
                <a:solidFill>
                  <a:srgbClr val="00B050"/>
                </a:solidFill>
              </a:rPr>
              <a:t> defaults 0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600">
                <a:solidFill>
                  <a:srgbClr val="00B050"/>
                </a:solidFill>
              </a:rPr>
              <a:t>UUID=[</a:t>
            </a:r>
            <a:r>
              <a:rPr lang="es-ES" sz="1600" err="1">
                <a:solidFill>
                  <a:srgbClr val="00B050"/>
                </a:solidFill>
              </a:rPr>
              <a:t>UUID_apps</a:t>
            </a:r>
            <a:r>
              <a:rPr lang="es-ES" sz="1600">
                <a:solidFill>
                  <a:srgbClr val="00B050"/>
                </a:solidFill>
              </a:rPr>
              <a:t>]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/apps </a:t>
            </a:r>
            <a:r>
              <a:rPr lang="es-ES" sz="1600" err="1">
                <a:solidFill>
                  <a:srgbClr val="00B050"/>
                </a:solidFill>
              </a:rPr>
              <a:t>xfs</a:t>
            </a:r>
            <a:r>
              <a:rPr lang="es-ES" sz="1600">
                <a:solidFill>
                  <a:srgbClr val="00B050"/>
                </a:solidFill>
              </a:rPr>
              <a:t> defaults 0 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5AC2B4-411A-9013-E546-AA272C8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4861"/>
            <a:ext cx="8421688" cy="1325563"/>
          </a:xfrm>
        </p:spPr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ADB45-0480-56A2-B22B-1BA125D40564}"/>
              </a:ext>
            </a:extLst>
          </p:cNvPr>
          <p:cNvSpPr txBox="1"/>
          <p:nvPr/>
        </p:nvSpPr>
        <p:spPr>
          <a:xfrm>
            <a:off x="912233" y="3290500"/>
            <a:ext cx="2595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>
                <a:solidFill>
                  <a:srgbClr val="FF0000"/>
                </a:solidFill>
              </a:rPr>
              <a:t>Nota: para encontrar los UUID: </a:t>
            </a:r>
            <a:r>
              <a:rPr lang="es-ES" sz="1200" err="1">
                <a:solidFill>
                  <a:srgbClr val="FF0000"/>
                </a:solidFill>
              </a:rPr>
              <a:t>blkid</a:t>
            </a:r>
            <a:endParaRPr lang="es-ES" sz="120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6EF02F-ABD2-54C8-6753-D293BBF4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86" y="1713407"/>
            <a:ext cx="4315427" cy="3905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53F2EA-34F7-E3FF-D6AB-890BEBC8B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886" y="2235564"/>
            <a:ext cx="4191585" cy="5811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8DEE248-0491-73DF-7B05-8EE0AC9E6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89" y="3644279"/>
            <a:ext cx="7602011" cy="113363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D6617AD-D59E-B81A-8536-644154101D19}"/>
              </a:ext>
            </a:extLst>
          </p:cNvPr>
          <p:cNvSpPr txBox="1"/>
          <p:nvPr/>
        </p:nvSpPr>
        <p:spPr>
          <a:xfrm>
            <a:off x="958850" y="5080104"/>
            <a:ext cx="909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800">
                <a:solidFill>
                  <a:srgbClr val="00B050"/>
                </a:solidFill>
              </a:rPr>
              <a:t>UUID=</a:t>
            </a:r>
            <a:r>
              <a:rPr lang="es-ES">
                <a:solidFill>
                  <a:srgbClr val="00B050"/>
                </a:solidFill>
              </a:rPr>
              <a:t> </a:t>
            </a:r>
            <a:r>
              <a:rPr lang="es-ES" sz="1800">
                <a:solidFill>
                  <a:srgbClr val="00B050"/>
                </a:solidFill>
              </a:rPr>
              <a:t>554687be-24f0-4710-b5cf-1b9e4bef64f9 /</a:t>
            </a:r>
            <a:r>
              <a:rPr lang="es-ES" sz="1800" err="1">
                <a:solidFill>
                  <a:srgbClr val="00B050"/>
                </a:solidFill>
              </a:rPr>
              <a:t>mnt</a:t>
            </a:r>
            <a:r>
              <a:rPr lang="es-ES" sz="1800">
                <a:solidFill>
                  <a:srgbClr val="00B050"/>
                </a:solidFill>
              </a:rPr>
              <a:t>/files </a:t>
            </a:r>
            <a:r>
              <a:rPr lang="es-ES" sz="1800" err="1">
                <a:solidFill>
                  <a:srgbClr val="00B050"/>
                </a:solidFill>
              </a:rPr>
              <a:t>xfs</a:t>
            </a:r>
            <a:r>
              <a:rPr lang="es-ES" sz="1800">
                <a:solidFill>
                  <a:srgbClr val="00B050"/>
                </a:solidFill>
              </a:rPr>
              <a:t> defaults 0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800">
                <a:solidFill>
                  <a:srgbClr val="00B050"/>
                </a:solidFill>
              </a:rPr>
              <a:t>UUID= 69cdf7ae-13ee-4e30-9dc2-6ec9cb105682 /</a:t>
            </a:r>
            <a:r>
              <a:rPr lang="es-ES" sz="1800" err="1">
                <a:solidFill>
                  <a:srgbClr val="00B050"/>
                </a:solidFill>
              </a:rPr>
              <a:t>mnt</a:t>
            </a:r>
            <a:r>
              <a:rPr lang="es-ES" sz="1800">
                <a:solidFill>
                  <a:srgbClr val="00B050"/>
                </a:solidFill>
              </a:rPr>
              <a:t>/apps </a:t>
            </a:r>
            <a:r>
              <a:rPr lang="es-ES" sz="1800" err="1">
                <a:solidFill>
                  <a:srgbClr val="00B050"/>
                </a:solidFill>
              </a:rPr>
              <a:t>xfs</a:t>
            </a:r>
            <a:r>
              <a:rPr lang="es-ES" sz="1800">
                <a:solidFill>
                  <a:srgbClr val="00B050"/>
                </a:solidFill>
              </a:rPr>
              <a:t> defaults 0 0</a:t>
            </a:r>
          </a:p>
        </p:txBody>
      </p:sp>
    </p:spTree>
    <p:extLst>
      <p:ext uri="{BB962C8B-B14F-4D97-AF65-F5344CB8AC3E}">
        <p14:creationId xmlns:p14="http://schemas.microsoft.com/office/powerpoint/2010/main" val="2543286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32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5AC2B4-411A-9013-E546-AA272C8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4861"/>
            <a:ext cx="8421688" cy="1325563"/>
          </a:xfrm>
        </p:spPr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6617AD-D59E-B81A-8536-644154101D19}"/>
              </a:ext>
            </a:extLst>
          </p:cNvPr>
          <p:cNvSpPr txBox="1"/>
          <p:nvPr/>
        </p:nvSpPr>
        <p:spPr>
          <a:xfrm>
            <a:off x="838200" y="1378054"/>
            <a:ext cx="909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800">
                <a:solidFill>
                  <a:srgbClr val="00B050"/>
                </a:solidFill>
              </a:rPr>
              <a:t>UUID=</a:t>
            </a:r>
            <a:r>
              <a:rPr lang="es-ES">
                <a:solidFill>
                  <a:srgbClr val="00B050"/>
                </a:solidFill>
              </a:rPr>
              <a:t> </a:t>
            </a:r>
            <a:r>
              <a:rPr lang="es-ES" sz="1800">
                <a:solidFill>
                  <a:srgbClr val="00B050"/>
                </a:solidFill>
              </a:rPr>
              <a:t>554687be-24f0-4710-b5cf-1b9e4bef64f9 /</a:t>
            </a:r>
            <a:r>
              <a:rPr lang="es-ES" sz="1800" err="1">
                <a:solidFill>
                  <a:srgbClr val="00B050"/>
                </a:solidFill>
              </a:rPr>
              <a:t>mnt</a:t>
            </a:r>
            <a:r>
              <a:rPr lang="es-ES" sz="1800">
                <a:solidFill>
                  <a:srgbClr val="00B050"/>
                </a:solidFill>
              </a:rPr>
              <a:t>/files </a:t>
            </a:r>
            <a:r>
              <a:rPr lang="es-ES" sz="1800" err="1">
                <a:solidFill>
                  <a:srgbClr val="00B050"/>
                </a:solidFill>
              </a:rPr>
              <a:t>xfs</a:t>
            </a:r>
            <a:r>
              <a:rPr lang="es-ES" sz="1800">
                <a:solidFill>
                  <a:srgbClr val="00B050"/>
                </a:solidFill>
              </a:rPr>
              <a:t> defaults 0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800">
                <a:solidFill>
                  <a:srgbClr val="00B050"/>
                </a:solidFill>
              </a:rPr>
              <a:t>UUID= 69cdf7ae-13ee-4e30-9dc2-6ec9cb105682 /</a:t>
            </a:r>
            <a:r>
              <a:rPr lang="es-ES" sz="1800" err="1">
                <a:solidFill>
                  <a:srgbClr val="00B050"/>
                </a:solidFill>
              </a:rPr>
              <a:t>mnt</a:t>
            </a:r>
            <a:r>
              <a:rPr lang="es-ES" sz="1800">
                <a:solidFill>
                  <a:srgbClr val="00B050"/>
                </a:solidFill>
              </a:rPr>
              <a:t>/apps </a:t>
            </a:r>
            <a:r>
              <a:rPr lang="es-ES" sz="1800" err="1">
                <a:solidFill>
                  <a:srgbClr val="00B050"/>
                </a:solidFill>
              </a:rPr>
              <a:t>xfs</a:t>
            </a:r>
            <a:r>
              <a:rPr lang="es-ES" sz="1800">
                <a:solidFill>
                  <a:srgbClr val="00B050"/>
                </a:solidFill>
              </a:rPr>
              <a:t> defaults 0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>
              <a:solidFill>
                <a:srgbClr val="00B050"/>
              </a:solidFill>
            </a:endParaRPr>
          </a:p>
          <a:p>
            <a:pPr lvl="1"/>
            <a:r>
              <a:rPr lang="es-ES" err="1">
                <a:solidFill>
                  <a:srgbClr val="00B050"/>
                </a:solidFill>
              </a:rPr>
              <a:t>vim</a:t>
            </a:r>
            <a:r>
              <a:rPr lang="es-ES">
                <a:solidFill>
                  <a:srgbClr val="00B050"/>
                </a:solidFill>
              </a:rPr>
              <a:t> /</a:t>
            </a:r>
            <a:r>
              <a:rPr lang="es-ES" err="1">
                <a:solidFill>
                  <a:srgbClr val="00B050"/>
                </a:solidFill>
              </a:rPr>
              <a:t>etc</a:t>
            </a:r>
            <a:r>
              <a:rPr lang="es-ES">
                <a:solidFill>
                  <a:srgbClr val="00B050"/>
                </a:solidFill>
              </a:rPr>
              <a:t>/</a:t>
            </a:r>
            <a:r>
              <a:rPr lang="es-ES" err="1">
                <a:solidFill>
                  <a:srgbClr val="00B050"/>
                </a:solidFill>
              </a:rPr>
              <a:t>fstab</a:t>
            </a:r>
            <a:endParaRPr lang="es-ES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252826-62DE-823F-C741-5C0418FC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93" y="2578383"/>
            <a:ext cx="8626136" cy="19097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115995-A02E-D836-4E4B-147BE443C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193" y="4727555"/>
            <a:ext cx="1981477" cy="2857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83C504-F576-8D38-1D22-669AED6E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401" y="4615256"/>
            <a:ext cx="5416550" cy="17293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80F8023D-7932-2B95-362B-E07448F27BB1}"/>
                  </a:ext>
                </a:extLst>
              </p14:cNvPr>
              <p14:cNvContentPartPr/>
              <p14:nvPr/>
            </p14:nvContentPartPr>
            <p14:xfrm>
              <a:off x="3530690" y="4766790"/>
              <a:ext cx="547200" cy="26244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80F8023D-7932-2B95-362B-E07448F27B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2690" y="4748790"/>
                <a:ext cx="5828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1B682589-9F74-8066-8C4E-06AFED262BC8}"/>
                  </a:ext>
                </a:extLst>
              </p14:cNvPr>
              <p14:cNvContentPartPr/>
              <p14:nvPr/>
            </p14:nvContentPartPr>
            <p14:xfrm>
              <a:off x="6127370" y="5924190"/>
              <a:ext cx="360" cy="3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1B682589-9F74-8066-8C4E-06AFED262B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9370" y="5906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179357C2-1272-42EC-CC16-7A989D279F9C}"/>
                  </a:ext>
                </a:extLst>
              </p14:cNvPr>
              <p14:cNvContentPartPr/>
              <p14:nvPr/>
            </p14:nvContentPartPr>
            <p14:xfrm>
              <a:off x="6083090" y="610851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179357C2-1272-42EC-CC16-7A989D279F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5090" y="60905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134B917-08B2-B074-6E23-0274F30A58B2}"/>
                  </a:ext>
                </a:extLst>
              </p14:cNvPr>
              <p14:cNvContentPartPr/>
              <p14:nvPr/>
            </p14:nvContentPartPr>
            <p14:xfrm>
              <a:off x="4254290" y="5841390"/>
              <a:ext cx="1826280" cy="9720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134B917-08B2-B074-6E23-0274F30A58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6286" y="5805390"/>
                <a:ext cx="1861927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CE1870E8-159F-90C6-0B6D-ADB6098EEA55}"/>
                  </a:ext>
                </a:extLst>
              </p14:cNvPr>
              <p14:cNvContentPartPr/>
              <p14:nvPr/>
            </p14:nvContentPartPr>
            <p14:xfrm>
              <a:off x="8432810" y="5898990"/>
              <a:ext cx="739800" cy="158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CE1870E8-159F-90C6-0B6D-ADB6098EEA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14810" y="5862990"/>
                <a:ext cx="7754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CA5CB2BC-B43F-AD00-0A59-71145F2F10F9}"/>
                  </a:ext>
                </a:extLst>
              </p14:cNvPr>
              <p14:cNvContentPartPr/>
              <p14:nvPr/>
            </p14:nvContentPartPr>
            <p14:xfrm>
              <a:off x="7715330" y="5936790"/>
              <a:ext cx="1073520" cy="129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CA5CB2BC-B43F-AD00-0A59-71145F2F10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97330" y="5900790"/>
                <a:ext cx="1109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95E8A5F5-EFC3-7DF5-DF8A-AB7554EE03BD}"/>
                  </a:ext>
                </a:extLst>
              </p14:cNvPr>
              <p14:cNvContentPartPr/>
              <p14:nvPr/>
            </p14:nvContentPartPr>
            <p14:xfrm>
              <a:off x="4284170" y="6037950"/>
              <a:ext cx="4916880" cy="135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95E8A5F5-EFC3-7DF5-DF8A-AB7554EE03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66170" y="6001854"/>
                <a:ext cx="4952520" cy="207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6F4FA871-CF2B-1455-8494-CBA3E075A681}"/>
                  </a:ext>
                </a:extLst>
              </p14:cNvPr>
              <p14:cNvContentPartPr/>
              <p14:nvPr/>
            </p14:nvContentPartPr>
            <p14:xfrm>
              <a:off x="6610850" y="5891790"/>
              <a:ext cx="939600" cy="2664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6F4FA871-CF2B-1455-8494-CBA3E075A6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92850" y="5855297"/>
                <a:ext cx="975240" cy="99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4B1EB5FB-660C-E159-2159-BA605816518D}"/>
                  </a:ext>
                </a:extLst>
              </p14:cNvPr>
              <p14:cNvContentPartPr/>
              <p14:nvPr/>
            </p14:nvContentPartPr>
            <p14:xfrm>
              <a:off x="6604010" y="5892510"/>
              <a:ext cx="360" cy="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4B1EB5FB-660C-E159-2159-BA60581651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86010" y="5856510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42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33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f) Necesitamos extender el volumen lógico files hasta 75 GB, usando si es necesario un disco duro adicional (</a:t>
            </a:r>
            <a:r>
              <a:rPr lang="es-ES" err="1"/>
              <a:t>sdk</a:t>
            </a:r>
            <a:r>
              <a:rPr lang="es-ES"/>
              <a:t>). Realizar el proceso completo, incluyendo la extensión de la partición </a:t>
            </a:r>
            <a:r>
              <a:rPr lang="es-ES" err="1"/>
              <a:t>xfs</a:t>
            </a:r>
            <a:r>
              <a:rPr lang="es-ES"/>
              <a:t> una vez redimensionemos el volumen lógico (</a:t>
            </a:r>
            <a:r>
              <a:rPr lang="es-ES" err="1"/>
              <a:t>xfs_growfs</a:t>
            </a:r>
            <a:r>
              <a:rPr lang="es-ES"/>
              <a:t>). Una vez concluido el proceso, y con el volumen montado, adjuntar como evidencia pantallazos de los comandos </a:t>
            </a:r>
            <a:r>
              <a:rPr lang="es-ES" err="1"/>
              <a:t>lsblk</a:t>
            </a:r>
            <a:r>
              <a:rPr lang="es-ES"/>
              <a:t> y </a:t>
            </a:r>
            <a:r>
              <a:rPr lang="es-ES" err="1"/>
              <a:t>df</a:t>
            </a:r>
            <a:r>
              <a:rPr lang="es-ES"/>
              <a:t>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5032A3-0992-0ED0-16F9-834744317E67}"/>
              </a:ext>
            </a:extLst>
          </p:cNvPr>
          <p:cNvSpPr txBox="1"/>
          <p:nvPr/>
        </p:nvSpPr>
        <p:spPr>
          <a:xfrm>
            <a:off x="751948" y="3539586"/>
            <a:ext cx="11348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/>
              <a:t>Extender el volumen lógico de files (ya tiene 50GB, vamos a necesitar extenderlo hasta 75GB)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/>
              <a:t>Si suponemos que sí necesitamos extender a otro disco (25GB)restantes: </a:t>
            </a:r>
            <a:r>
              <a:rPr lang="es-ES" err="1">
                <a:solidFill>
                  <a:srgbClr val="00B050"/>
                </a:solidFill>
              </a:rPr>
              <a:t>lvextend</a:t>
            </a:r>
            <a:r>
              <a:rPr lang="es-ES">
                <a:solidFill>
                  <a:srgbClr val="00B050"/>
                </a:solidFill>
              </a:rPr>
              <a:t> -L +55G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</a:t>
            </a:r>
            <a:r>
              <a:rPr lang="es-ES" err="1">
                <a:solidFill>
                  <a:srgbClr val="00B050"/>
                </a:solidFill>
              </a:rPr>
              <a:t>vg</a:t>
            </a:r>
            <a:r>
              <a:rPr lang="es-ES">
                <a:solidFill>
                  <a:srgbClr val="00B050"/>
                </a:solidFill>
              </a:rPr>
              <a:t>-asi/files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</a:t>
            </a:r>
            <a:r>
              <a:rPr lang="es-ES" err="1">
                <a:solidFill>
                  <a:srgbClr val="00B050"/>
                </a:solidFill>
              </a:rPr>
              <a:t>sdk</a:t>
            </a:r>
            <a:r>
              <a:rPr lang="es-ES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/>
              <a:t>Si suponemos que no: </a:t>
            </a:r>
            <a:r>
              <a:rPr lang="es-ES" err="1">
                <a:solidFill>
                  <a:srgbClr val="00B050"/>
                </a:solidFill>
              </a:rPr>
              <a:t>lvextend</a:t>
            </a:r>
            <a:r>
              <a:rPr lang="es-ES">
                <a:solidFill>
                  <a:srgbClr val="00B050"/>
                </a:solidFill>
              </a:rPr>
              <a:t> -L 25G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</a:t>
            </a:r>
            <a:r>
              <a:rPr lang="es-ES" err="1">
                <a:solidFill>
                  <a:srgbClr val="00B050"/>
                </a:solidFill>
              </a:rPr>
              <a:t>vg</a:t>
            </a:r>
            <a:r>
              <a:rPr lang="es-ES">
                <a:solidFill>
                  <a:srgbClr val="00B050"/>
                </a:solidFill>
              </a:rPr>
              <a:t>-asi/files </a:t>
            </a:r>
            <a:r>
              <a:rPr lang="es-ES"/>
              <a:t>(vamos a seleccionar esta opción)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s-ES"/>
              <a:t>Redimensionar el sistema de archivos </a:t>
            </a:r>
            <a:r>
              <a:rPr lang="es-ES" err="1"/>
              <a:t>xfs</a:t>
            </a:r>
            <a:r>
              <a:rPr lang="es-ES"/>
              <a:t>:</a:t>
            </a:r>
            <a:r>
              <a:rPr lang="fr-FR"/>
              <a:t> </a:t>
            </a:r>
            <a:r>
              <a:rPr lang="fr-FR" err="1">
                <a:solidFill>
                  <a:srgbClr val="00B050"/>
                </a:solidFill>
              </a:rPr>
              <a:t>xfs_growfs</a:t>
            </a:r>
            <a:r>
              <a:rPr lang="fr-FR">
                <a:solidFill>
                  <a:srgbClr val="00B050"/>
                </a:solidFill>
              </a:rPr>
              <a:t> /mnt/files</a:t>
            </a:r>
            <a:endParaRPr lang="es-E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17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34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536048" y="2047336"/>
            <a:ext cx="113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fdisk</a:t>
            </a:r>
            <a:r>
              <a:rPr lang="es-ES">
                <a:solidFill>
                  <a:srgbClr val="00B050"/>
                </a:solidFill>
              </a:rPr>
              <a:t> -l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5032A3-0992-0ED0-16F9-834744317E67}"/>
              </a:ext>
            </a:extLst>
          </p:cNvPr>
          <p:cNvSpPr txBox="1"/>
          <p:nvPr/>
        </p:nvSpPr>
        <p:spPr>
          <a:xfrm>
            <a:off x="758298" y="3296527"/>
            <a:ext cx="1134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lvextend</a:t>
            </a:r>
            <a:r>
              <a:rPr lang="es-ES">
                <a:solidFill>
                  <a:srgbClr val="00B050"/>
                </a:solidFill>
              </a:rPr>
              <a:t> -L 25G /</a:t>
            </a:r>
            <a:r>
              <a:rPr lang="es-ES" err="1">
                <a:solidFill>
                  <a:srgbClr val="00B050"/>
                </a:solidFill>
              </a:rPr>
              <a:t>dev</a:t>
            </a:r>
            <a:r>
              <a:rPr lang="es-ES">
                <a:solidFill>
                  <a:srgbClr val="00B050"/>
                </a:solidFill>
              </a:rPr>
              <a:t>/</a:t>
            </a:r>
            <a:r>
              <a:rPr lang="es-ES" err="1">
                <a:solidFill>
                  <a:srgbClr val="00B050"/>
                </a:solidFill>
              </a:rPr>
              <a:t>vg</a:t>
            </a:r>
            <a:r>
              <a:rPr lang="es-ES">
                <a:solidFill>
                  <a:srgbClr val="00B050"/>
                </a:solidFill>
              </a:rPr>
              <a:t>-asi/files</a:t>
            </a:r>
          </a:p>
          <a:p>
            <a:endParaRPr lang="es-ES">
              <a:solidFill>
                <a:srgbClr val="00B050"/>
              </a:solidFill>
            </a:endParaRPr>
          </a:p>
          <a:p>
            <a:endParaRPr lang="es-ES"/>
          </a:p>
          <a:p>
            <a:endParaRPr lang="es-ES"/>
          </a:p>
          <a:p>
            <a:r>
              <a:rPr lang="es-ES"/>
              <a:t>El tamaño nuevo especificado para el volumen lógico (25G) no es mayor que el tamaño existente (12800 </a:t>
            </a:r>
            <a:r>
              <a:rPr lang="es-ES" err="1"/>
              <a:t>extents</a:t>
            </a:r>
            <a:r>
              <a:rPr lang="es-ES"/>
              <a:t>). Esto significa que el volumen lógico ya está en su tamaño máximo y no se puede extender más allá de eso.</a:t>
            </a:r>
            <a:endParaRPr lang="es-ES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048F2F-0BAC-2040-01D4-A8D91D88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48" y="2016562"/>
            <a:ext cx="6639852" cy="800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14AA85-0BEE-F46A-F515-8524BFCA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1005"/>
            <a:ext cx="686848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77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35</a:t>
            </a:fld>
            <a:endParaRPr lang="es-ES" noProof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5032A3-0992-0ED0-16F9-834744317E67}"/>
              </a:ext>
            </a:extLst>
          </p:cNvPr>
          <p:cNvSpPr txBox="1"/>
          <p:nvPr/>
        </p:nvSpPr>
        <p:spPr>
          <a:xfrm>
            <a:off x="618598" y="1994777"/>
            <a:ext cx="113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Verificamos el espacio libre en el grupo de volúmenes </a:t>
            </a:r>
            <a:r>
              <a:rPr lang="es-ES" err="1"/>
              <a:t>vg</a:t>
            </a:r>
            <a:r>
              <a:rPr lang="es-ES"/>
              <a:t>-asi: </a:t>
            </a:r>
            <a:r>
              <a:rPr lang="en-US" err="1">
                <a:solidFill>
                  <a:srgbClr val="00B050"/>
                </a:solidFill>
              </a:rPr>
              <a:t>vgdisplay</a:t>
            </a:r>
            <a:r>
              <a:rPr lang="en-US">
                <a:solidFill>
                  <a:srgbClr val="00B050"/>
                </a:solidFill>
              </a:rPr>
              <a:t> vg-</a:t>
            </a:r>
            <a:r>
              <a:rPr lang="en-US" err="1">
                <a:solidFill>
                  <a:srgbClr val="00B050"/>
                </a:solidFill>
              </a:rPr>
              <a:t>asi</a:t>
            </a:r>
            <a:r>
              <a:rPr lang="en-US">
                <a:solidFill>
                  <a:srgbClr val="00B050"/>
                </a:solidFill>
              </a:rPr>
              <a:t> | grep "Free  PE / Size"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657B21-0DB6-D33B-B657-53F8321A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27" y="2469688"/>
            <a:ext cx="6473569" cy="5084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EA2EC12-2E9B-7712-CF97-117F59030F3D}"/>
              </a:ext>
            </a:extLst>
          </p:cNvPr>
          <p:cNvSpPr txBox="1"/>
          <p:nvPr/>
        </p:nvSpPr>
        <p:spPr>
          <a:xfrm>
            <a:off x="698500" y="3139583"/>
            <a:ext cx="113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Verificamos el espacio libre en el volumen lógico files: </a:t>
            </a:r>
            <a:r>
              <a:rPr lang="en-US" err="1">
                <a:solidFill>
                  <a:srgbClr val="00B050"/>
                </a:solidFill>
              </a:rPr>
              <a:t>lvdisplay</a:t>
            </a:r>
            <a:r>
              <a:rPr lang="en-US">
                <a:solidFill>
                  <a:srgbClr val="00B050"/>
                </a:solidFill>
              </a:rPr>
              <a:t> /dev/vg-</a:t>
            </a:r>
            <a:r>
              <a:rPr lang="en-US" err="1">
                <a:solidFill>
                  <a:srgbClr val="00B050"/>
                </a:solidFill>
              </a:rPr>
              <a:t>asi</a:t>
            </a:r>
            <a:r>
              <a:rPr lang="en-US">
                <a:solidFill>
                  <a:srgbClr val="00B050"/>
                </a:solidFill>
              </a:rPr>
              <a:t>/files | grep "LV Size"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7F3490-BDAC-766F-E7F4-91442CD0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6" y="3549104"/>
            <a:ext cx="5642323" cy="44491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7FD1EFC-1740-5072-3C04-7BE2416BA2A5}"/>
              </a:ext>
            </a:extLst>
          </p:cNvPr>
          <p:cNvSpPr txBox="1"/>
          <p:nvPr/>
        </p:nvSpPr>
        <p:spPr>
          <a:xfrm>
            <a:off x="720197" y="4200165"/>
            <a:ext cx="113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Extendemos +25GB (ya teníamos 50GB): </a:t>
            </a:r>
            <a:r>
              <a:rPr lang="en-US" err="1">
                <a:solidFill>
                  <a:srgbClr val="00B050"/>
                </a:solidFill>
              </a:rPr>
              <a:t>lvextend</a:t>
            </a:r>
            <a:r>
              <a:rPr lang="en-US">
                <a:solidFill>
                  <a:srgbClr val="00B050"/>
                </a:solidFill>
              </a:rPr>
              <a:t> -L +25G /dev/vg-</a:t>
            </a:r>
            <a:r>
              <a:rPr lang="en-US" err="1">
                <a:solidFill>
                  <a:srgbClr val="00B050"/>
                </a:solidFill>
              </a:rPr>
              <a:t>asi</a:t>
            </a:r>
            <a:r>
              <a:rPr lang="en-US">
                <a:solidFill>
                  <a:srgbClr val="00B050"/>
                </a:solidFill>
              </a:rPr>
              <a:t>/files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C5286B-6722-300D-E40D-1934EE21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5267"/>
            <a:ext cx="8712200" cy="86140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FF1BC53-C7FD-717E-61BD-2834043225C4}"/>
              </a:ext>
            </a:extLst>
          </p:cNvPr>
          <p:cNvSpPr txBox="1"/>
          <p:nvPr/>
        </p:nvSpPr>
        <p:spPr>
          <a:xfrm>
            <a:off x="7865498" y="3607175"/>
            <a:ext cx="333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>
                <a:solidFill>
                  <a:srgbClr val="FF0000"/>
                </a:solidFill>
              </a:rPr>
              <a:t>Nota: hemos añadido al grupo </a:t>
            </a:r>
            <a:r>
              <a:rPr lang="es-ES" sz="1200" err="1">
                <a:solidFill>
                  <a:srgbClr val="FF0000"/>
                </a:solidFill>
              </a:rPr>
              <a:t>vg</a:t>
            </a:r>
            <a:r>
              <a:rPr lang="es-ES" sz="1200">
                <a:solidFill>
                  <a:srgbClr val="FF0000"/>
                </a:solidFill>
              </a:rPr>
              <a:t>-asi </a:t>
            </a:r>
            <a:r>
              <a:rPr lang="es-ES" sz="1200" err="1">
                <a:solidFill>
                  <a:srgbClr val="FF0000"/>
                </a:solidFill>
              </a:rPr>
              <a:t>sdk</a:t>
            </a:r>
            <a:r>
              <a:rPr lang="es-ES" sz="1200">
                <a:solidFill>
                  <a:srgbClr val="FF0000"/>
                </a:solidFill>
              </a:rPr>
              <a:t> antes</a:t>
            </a:r>
          </a:p>
        </p:txBody>
      </p:sp>
    </p:spTree>
    <p:extLst>
      <p:ext uri="{BB962C8B-B14F-4D97-AF65-F5344CB8AC3E}">
        <p14:creationId xmlns:p14="http://schemas.microsoft.com/office/powerpoint/2010/main" val="315649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36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838200" y="1954044"/>
            <a:ext cx="1040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Ajustar sistema de archivos XFS: </a:t>
            </a:r>
            <a:r>
              <a:rPr lang="es-ES" err="1">
                <a:solidFill>
                  <a:srgbClr val="00B050"/>
                </a:solidFill>
              </a:rPr>
              <a:t>xfs_growfs</a:t>
            </a:r>
            <a:r>
              <a:rPr lang="es-ES">
                <a:solidFill>
                  <a:srgbClr val="00B050"/>
                </a:solidFill>
              </a:rPr>
              <a:t> /</a:t>
            </a:r>
            <a:r>
              <a:rPr lang="es-ES" err="1">
                <a:solidFill>
                  <a:srgbClr val="00B050"/>
                </a:solidFill>
              </a:rPr>
              <a:t>mnt</a:t>
            </a:r>
            <a:r>
              <a:rPr lang="es-ES">
                <a:solidFill>
                  <a:srgbClr val="00B050"/>
                </a:solidFill>
              </a:rPr>
              <a:t>/files 		</a:t>
            </a:r>
            <a:r>
              <a:rPr lang="es-ES" err="1">
                <a:solidFill>
                  <a:srgbClr val="00B050"/>
                </a:solidFill>
              </a:rPr>
              <a:t>lsblk</a:t>
            </a:r>
            <a:endParaRPr lang="es-ES">
              <a:solidFill>
                <a:srgbClr val="00B050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E7AFDE5-562B-0E77-2A87-C70405CA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6" y="2327107"/>
            <a:ext cx="5902242" cy="1904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7246BD-DDEC-AA5D-EF63-150E6AF9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2412276"/>
            <a:ext cx="5210687" cy="25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9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72170BA-93ED-2048-60D3-58D5B4C3EDA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E62FFC0A-081F-11E8-453A-9E3F819BB01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06078ED-53C3-29A7-8853-B333941AF3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37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D5BD6F-A074-4AE9-1170-A42C14A25F91}"/>
              </a:ext>
            </a:extLst>
          </p:cNvPr>
          <p:cNvSpPr txBox="1"/>
          <p:nvPr/>
        </p:nvSpPr>
        <p:spPr>
          <a:xfrm>
            <a:off x="6797616" y="2076421"/>
            <a:ext cx="2893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2. Almacenamiento Local</a:t>
            </a:r>
          </a:p>
          <a:p>
            <a:r>
              <a:rPr lang="es-ES"/>
              <a:t>3. </a:t>
            </a:r>
            <a:r>
              <a:rPr lang="es-ES" b="1"/>
              <a:t>Configuración de NFS</a:t>
            </a:r>
          </a:p>
          <a:p>
            <a:r>
              <a:rPr lang="es-ES"/>
              <a:t>4. Configuración de SAMBA</a:t>
            </a:r>
          </a:p>
          <a:p>
            <a:r>
              <a:rPr lang="es-ES"/>
              <a:t>5. Configuración de </a:t>
            </a:r>
            <a:r>
              <a:rPr lang="es-ES" err="1"/>
              <a:t>iSCSI</a:t>
            </a:r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A59AECD-7099-4055-8B04-7AA0374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616" y="1162473"/>
            <a:ext cx="3509228" cy="505302"/>
          </a:xfrm>
        </p:spPr>
        <p:txBody>
          <a:bodyPr/>
          <a:lstStyle/>
          <a:p>
            <a:r>
              <a:rPr lang="es-ES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709726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38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a) Instalar un servidor NFS en un equipo con SO Rocky Linux 9.3. </a:t>
            </a:r>
          </a:p>
          <a:p>
            <a:r>
              <a:rPr lang="es-ES" sz="1600"/>
              <a:t>b) Configurar el servidor NFS para compartir algún directorio. A lo largo de estos apartados vamos a evaluar las opciones de exportación. En la configuración inicial podemos compartir sin restricciones un directorio en modo lectura/escritura (/</a:t>
            </a:r>
            <a:r>
              <a:rPr lang="es-ES" sz="1600" err="1"/>
              <a:t>var</a:t>
            </a:r>
            <a:r>
              <a:rPr lang="es-ES" sz="1600"/>
              <a:t>/archivos, con derechos 777) y otro en modo de sólo lectura (/</a:t>
            </a:r>
            <a:r>
              <a:rPr lang="es-ES" sz="1600" err="1"/>
              <a:t>usr</a:t>
            </a:r>
            <a:r>
              <a:rPr lang="es-ES" sz="1600"/>
              <a:t>/share/</a:t>
            </a:r>
            <a:r>
              <a:rPr lang="es-ES" sz="1600" err="1"/>
              <a:t>doc</a:t>
            </a:r>
            <a:r>
              <a:rPr lang="es-ES" sz="1600"/>
              <a:t>). </a:t>
            </a:r>
          </a:p>
          <a:p>
            <a:r>
              <a:rPr lang="es-ES" sz="1600"/>
              <a:t>c) Utilizar otro equipo como cliente NFS, ahora con SO Ubuntu Server 22.04. Indicar el proceso seguido para la instalación. Nota: en el lado cliente NO hay que arrancar el servidor NFS. Desde el cliente listar los directorios NFS que comparte el servidor. </a:t>
            </a:r>
          </a:p>
          <a:p>
            <a:r>
              <a:rPr lang="es-ES" sz="1600"/>
              <a:t>d) En el equipo cliente montar (por ejemplo, en /</a:t>
            </a:r>
            <a:r>
              <a:rPr lang="es-ES" sz="1600" err="1"/>
              <a:t>mnt</a:t>
            </a:r>
            <a:r>
              <a:rPr lang="es-ES" sz="1600"/>
              <a:t>/</a:t>
            </a:r>
            <a:r>
              <a:rPr lang="es-ES" sz="1600" err="1"/>
              <a:t>nfs</a:t>
            </a:r>
            <a:r>
              <a:rPr lang="es-ES" sz="1600"/>
              <a:t>) el directorio NFS compartido por el servidor en modo lectura/escritura. Añadir un archivo desde el cliente en el recurso compartido y comprobar la propiedad y derechos del mismo, tanto si lo hacemos con un usuario no privilegiado como si usamos el perfil de </a:t>
            </a:r>
            <a:r>
              <a:rPr lang="es-ES" sz="1600" err="1"/>
              <a:t>root</a:t>
            </a:r>
            <a:r>
              <a:rPr lang="es-ES" sz="1600"/>
              <a:t>. A continuación, modificar las </a:t>
            </a:r>
          </a:p>
          <a:p>
            <a:r>
              <a:rPr lang="es-ES" sz="1600"/>
              <a:t>propiedades de compartición (ro, </a:t>
            </a:r>
            <a:r>
              <a:rPr lang="es-ES" sz="1600" err="1"/>
              <a:t>all_squash</a:t>
            </a:r>
            <a:r>
              <a:rPr lang="es-ES" sz="1600"/>
              <a:t>, </a:t>
            </a:r>
            <a:r>
              <a:rPr lang="es-ES" sz="1600" err="1"/>
              <a:t>no_root_squash</a:t>
            </a:r>
            <a:r>
              <a:rPr lang="es-ES" sz="1600"/>
              <a:t>, …) y comprobar su efecto tras añadir nuevos archivos (si tenemos derecho de escritura, el UID de usuario con el que se crean los archivos, y permisos asociados a los mismos).  </a:t>
            </a:r>
          </a:p>
          <a:p>
            <a:r>
              <a:rPr lang="es-ES" sz="1600"/>
              <a:t>e) Limitar las direcciones IP de acceso y comprobar que el recurso deja de estar disponible desde otras direcciones IP distintas. </a:t>
            </a:r>
          </a:p>
          <a:p>
            <a:r>
              <a:rPr lang="es-ES" sz="1600"/>
              <a:t>f) Indicar el proceso de instalación del servidor NFS en el SO Ubuntu Server 22.04, y del cliente en un SO Rocky Linux 9.3.</a:t>
            </a:r>
            <a:endParaRPr lang="es-E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31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39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a) Instalar un servidor NFS en un equipo con SO Rocky Linux 9.3. </a:t>
            </a:r>
          </a:p>
          <a:p>
            <a:r>
              <a:rPr lang="es-ES" sz="1600"/>
              <a:t>b) Configurar el servidor NFS para compartir algún directorio. A lo largo de estos apartados vamos a evaluar las opciones de exportación. En la configuración inicial podemos compartir sin restricciones un directorio en modo lectura/escritura (/</a:t>
            </a:r>
            <a:r>
              <a:rPr lang="es-ES" sz="1600" err="1"/>
              <a:t>var</a:t>
            </a:r>
            <a:r>
              <a:rPr lang="es-ES" sz="1600"/>
              <a:t>/archivos, con derechos 777) y otro en modo de sólo lectura (/</a:t>
            </a:r>
            <a:r>
              <a:rPr lang="es-ES" sz="1600" err="1"/>
              <a:t>usr</a:t>
            </a:r>
            <a:r>
              <a:rPr lang="es-ES" sz="1600"/>
              <a:t>/share/</a:t>
            </a:r>
            <a:r>
              <a:rPr lang="es-ES" sz="1600" err="1"/>
              <a:t>doc</a:t>
            </a:r>
            <a:r>
              <a:rPr lang="es-ES" sz="1600"/>
              <a:t>). </a:t>
            </a:r>
          </a:p>
          <a:p>
            <a:endParaRPr lang="es-ES" sz="1600"/>
          </a:p>
          <a:p>
            <a:r>
              <a:rPr lang="es-ES" sz="1600"/>
              <a:t>1) Instalar el paquete NFS: </a:t>
            </a:r>
            <a:r>
              <a:rPr lang="es-ES" sz="1600" err="1"/>
              <a:t>dnf</a:t>
            </a:r>
            <a:r>
              <a:rPr lang="es-ES" sz="1600"/>
              <a:t> </a:t>
            </a:r>
            <a:r>
              <a:rPr lang="es-ES" sz="1600" err="1"/>
              <a:t>install</a:t>
            </a:r>
            <a:r>
              <a:rPr lang="es-ES" sz="1600"/>
              <a:t> </a:t>
            </a:r>
            <a:r>
              <a:rPr lang="es-ES" sz="1600" err="1"/>
              <a:t>nfs-utils</a:t>
            </a:r>
            <a:r>
              <a:rPr lang="es-ES" sz="1600"/>
              <a:t>			2) Crear el directorio archivo para compartir: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E9F5E0-628A-9111-4820-D9059D0D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33" y="3912079"/>
            <a:ext cx="3543795" cy="5239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4B43A7-49BD-5248-A254-17A326753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579"/>
          <a:stretch/>
        </p:blipFill>
        <p:spPr>
          <a:xfrm>
            <a:off x="838200" y="3598466"/>
            <a:ext cx="5401017" cy="25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72170BA-93ED-2048-60D3-58D5B4C3EDA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E62FFC0A-081F-11E8-453A-9E3F819BB01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06078ED-53C3-29A7-8853-B333941AF3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D5BD6F-A074-4AE9-1170-A42C14A25F91}"/>
              </a:ext>
            </a:extLst>
          </p:cNvPr>
          <p:cNvSpPr txBox="1"/>
          <p:nvPr/>
        </p:nvSpPr>
        <p:spPr>
          <a:xfrm>
            <a:off x="6797616" y="2076421"/>
            <a:ext cx="2893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Almacenamiento Local</a:t>
            </a:r>
          </a:p>
          <a:p>
            <a:r>
              <a:rPr lang="es-ES" dirty="0"/>
              <a:t>3. Configuración de NFS</a:t>
            </a:r>
          </a:p>
          <a:p>
            <a:r>
              <a:rPr lang="es-ES" dirty="0"/>
              <a:t>4. Configuración de SAMBA</a:t>
            </a:r>
          </a:p>
          <a:p>
            <a:r>
              <a:rPr lang="es-ES" dirty="0"/>
              <a:t>5. Configuración de </a:t>
            </a:r>
            <a:r>
              <a:rPr lang="es-ES" dirty="0" err="1"/>
              <a:t>iSCSI</a:t>
            </a:r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A59AECD-7099-4055-8B04-7AA0374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616" y="1162473"/>
            <a:ext cx="3509228" cy="505302"/>
          </a:xfrm>
        </p:spPr>
        <p:txBody>
          <a:bodyPr/>
          <a:lstStyle/>
          <a:p>
            <a:r>
              <a:rPr lang="es-ES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522719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40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a) Instalar un servidor NFS en un equipo con SO Rocky Linux 9.3. </a:t>
            </a:r>
          </a:p>
          <a:p>
            <a:r>
              <a:rPr lang="es-ES" sz="1600"/>
              <a:t>b) Configurar el servidor NFS para compartir algún directorio. A lo largo de estos apartados vamos a evaluar las opciones de exportación. En la configuración inicial podemos compartir sin restricciones un directorio en modo lectura/escritura (/</a:t>
            </a:r>
            <a:r>
              <a:rPr lang="es-ES" sz="1600" err="1"/>
              <a:t>var</a:t>
            </a:r>
            <a:r>
              <a:rPr lang="es-ES" sz="1600"/>
              <a:t>/archivos, con derechos 777) y otro en modo de sólo lectura (/</a:t>
            </a:r>
            <a:r>
              <a:rPr lang="es-ES" sz="1600" err="1"/>
              <a:t>usr</a:t>
            </a:r>
            <a:r>
              <a:rPr lang="es-ES" sz="1600"/>
              <a:t>/share/</a:t>
            </a:r>
            <a:r>
              <a:rPr lang="es-ES" sz="1600" err="1"/>
              <a:t>doc</a:t>
            </a:r>
            <a:r>
              <a:rPr lang="es-ES" sz="1600"/>
              <a:t>).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733CBB-974A-7FFC-B399-43E9D877D71D}"/>
              </a:ext>
            </a:extLst>
          </p:cNvPr>
          <p:cNvSpPr txBox="1"/>
          <p:nvPr/>
        </p:nvSpPr>
        <p:spPr>
          <a:xfrm>
            <a:off x="573656" y="3229234"/>
            <a:ext cx="111735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/>
              <a:t>El archivo /</a:t>
            </a:r>
            <a:r>
              <a:rPr lang="es-ES" sz="1600" err="1"/>
              <a:t>etc</a:t>
            </a:r>
            <a:r>
              <a:rPr lang="es-ES" sz="1600"/>
              <a:t>/</a:t>
            </a:r>
            <a:r>
              <a:rPr lang="es-ES" sz="1600" err="1"/>
              <a:t>exports</a:t>
            </a:r>
            <a:r>
              <a:rPr lang="es-ES" sz="1600"/>
              <a:t> define los directorios que serán compartidos con los clientes NFS</a:t>
            </a:r>
          </a:p>
          <a:p>
            <a:r>
              <a:rPr lang="es-ES" sz="1600"/>
              <a:t>Escribimos en ese archivo: </a:t>
            </a:r>
          </a:p>
          <a:p>
            <a:r>
              <a:rPr lang="es-ES" sz="1600"/>
              <a:t>	/</a:t>
            </a:r>
            <a:r>
              <a:rPr lang="es-ES" sz="1600" err="1"/>
              <a:t>var</a:t>
            </a:r>
            <a:r>
              <a:rPr lang="es-ES" sz="1600"/>
              <a:t>/archivos *(</a:t>
            </a:r>
            <a:r>
              <a:rPr lang="es-ES" sz="1600" err="1"/>
              <a:t>rw,sync,no_root_squash</a:t>
            </a:r>
            <a:r>
              <a:rPr lang="es-ES" sz="1600"/>
              <a:t>)</a:t>
            </a:r>
          </a:p>
          <a:p>
            <a:r>
              <a:rPr lang="es-ES" sz="1600"/>
              <a:t>	/</a:t>
            </a:r>
            <a:r>
              <a:rPr lang="es-ES" sz="1600" err="1"/>
              <a:t>usr</a:t>
            </a:r>
            <a:r>
              <a:rPr lang="es-ES" sz="1600"/>
              <a:t>/share/</a:t>
            </a:r>
            <a:r>
              <a:rPr lang="es-ES" sz="1600" err="1"/>
              <a:t>doc</a:t>
            </a:r>
            <a:r>
              <a:rPr lang="es-ES" sz="1600"/>
              <a:t> *(</a:t>
            </a:r>
            <a:r>
              <a:rPr lang="es-ES" sz="1600" err="1"/>
              <a:t>ro,sync,no_root_squash</a:t>
            </a:r>
            <a:r>
              <a:rPr lang="es-ES" sz="1600"/>
              <a:t>)</a:t>
            </a:r>
          </a:p>
          <a:p>
            <a:endParaRPr lang="es-ES" sz="160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/>
              <a:t>*: cualquier cliente puede acceder a estos directorios.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/>
              <a:t>rw</a:t>
            </a:r>
            <a:r>
              <a:rPr lang="es-ES" sz="1600"/>
              <a:t>: /</a:t>
            </a:r>
            <a:r>
              <a:rPr lang="es-ES" sz="1600" err="1"/>
              <a:t>var</a:t>
            </a:r>
            <a:r>
              <a:rPr lang="es-ES" sz="1600"/>
              <a:t>/archivos se comparte </a:t>
            </a:r>
            <a:r>
              <a:rPr lang="es-ES" sz="1600">
                <a:sym typeface="Wingdings" panose="05000000000000000000" pitchFamily="2" charset="2"/>
              </a:rPr>
              <a:t> </a:t>
            </a:r>
            <a:r>
              <a:rPr lang="es-ES" sz="1600"/>
              <a:t>lectura/escritura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/>
              <a:t>ro: / </a:t>
            </a:r>
            <a:r>
              <a:rPr lang="es-ES" sz="1600" err="1"/>
              <a:t>usr</a:t>
            </a:r>
            <a:r>
              <a:rPr lang="es-ES" sz="1600"/>
              <a:t>/share/</a:t>
            </a:r>
            <a:r>
              <a:rPr lang="es-ES" sz="1600" err="1"/>
              <a:t>doc</a:t>
            </a:r>
            <a:r>
              <a:rPr lang="es-ES" sz="1600"/>
              <a:t> </a:t>
            </a:r>
            <a:r>
              <a:rPr lang="es-ES" sz="1600">
                <a:sym typeface="Wingdings" panose="05000000000000000000" pitchFamily="2" charset="2"/>
              </a:rPr>
              <a:t> solo Lectura</a:t>
            </a:r>
            <a:endParaRPr lang="es-ES" sz="160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/>
              <a:t>sync</a:t>
            </a:r>
            <a:r>
              <a:rPr lang="es-ES" sz="1600"/>
              <a:t>: Garantiza que los cambios se escriban de manera síncrona en el servidor NFS.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err="1"/>
              <a:t>no_root_squash</a:t>
            </a:r>
            <a:r>
              <a:rPr lang="es-ES" sz="1600"/>
              <a:t>: Permite al usuario </a:t>
            </a:r>
            <a:r>
              <a:rPr lang="es-ES" sz="1600" err="1"/>
              <a:t>root</a:t>
            </a:r>
            <a:r>
              <a:rPr lang="es-ES" sz="1600"/>
              <a:t> en el cliente tener los mismos privilegios que </a:t>
            </a:r>
            <a:r>
              <a:rPr lang="es-ES" sz="1600" err="1"/>
              <a:t>root</a:t>
            </a:r>
            <a:r>
              <a:rPr lang="es-ES" sz="1600"/>
              <a:t> en el servidor.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5F05BD-7CA7-90DE-A7BC-8A14EC2129A1}"/>
              </a:ext>
            </a:extLst>
          </p:cNvPr>
          <p:cNvSpPr txBox="1"/>
          <p:nvPr/>
        </p:nvSpPr>
        <p:spPr>
          <a:xfrm>
            <a:off x="686727" y="5783779"/>
            <a:ext cx="11127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rgbClr val="FF0000"/>
                </a:solidFill>
              </a:rPr>
              <a:t>Nota: ¡es importante no poner espacios!</a:t>
            </a:r>
          </a:p>
          <a:p>
            <a:r>
              <a:rPr lang="es-ES" sz="1200">
                <a:solidFill>
                  <a:srgbClr val="FF0000"/>
                </a:solidFill>
              </a:rPr>
              <a:t>Por ejemplo, si añadimos espacios entre los campos, podría interpretarse erróneamente como si /</a:t>
            </a:r>
            <a:r>
              <a:rPr lang="es-ES" sz="1200" err="1">
                <a:solidFill>
                  <a:srgbClr val="FF0000"/>
                </a:solidFill>
              </a:rPr>
              <a:t>var</a:t>
            </a:r>
            <a:r>
              <a:rPr lang="es-ES" sz="1200">
                <a:solidFill>
                  <a:srgbClr val="FF0000"/>
                </a:solidFill>
              </a:rPr>
              <a:t>/archivos estuviera compartido con un cliente llamado *(</a:t>
            </a:r>
            <a:r>
              <a:rPr lang="es-ES" sz="1200" err="1">
                <a:solidFill>
                  <a:srgbClr val="FF0000"/>
                </a:solidFill>
              </a:rPr>
              <a:t>rw,sync,no_root_squash</a:t>
            </a:r>
            <a:r>
              <a:rPr lang="es-ES" sz="1200">
                <a:solidFill>
                  <a:srgbClr val="FF0000"/>
                </a:solidFill>
              </a:rPr>
              <a:t>) y /</a:t>
            </a:r>
            <a:r>
              <a:rPr lang="es-ES" sz="1200" err="1">
                <a:solidFill>
                  <a:srgbClr val="FF0000"/>
                </a:solidFill>
              </a:rPr>
              <a:t>usr</a:t>
            </a:r>
            <a:r>
              <a:rPr lang="es-ES" sz="1200">
                <a:solidFill>
                  <a:srgbClr val="FF0000"/>
                </a:solidFill>
              </a:rPr>
              <a:t>/share/</a:t>
            </a:r>
            <a:r>
              <a:rPr lang="es-ES" sz="1200" err="1">
                <a:solidFill>
                  <a:srgbClr val="FF0000"/>
                </a:solidFill>
              </a:rPr>
              <a:t>doc</a:t>
            </a:r>
            <a:r>
              <a:rPr lang="es-ES" sz="1200">
                <a:solidFill>
                  <a:srgbClr val="FF0000"/>
                </a:solidFill>
              </a:rPr>
              <a:t> con un cliente llamado *(</a:t>
            </a:r>
            <a:r>
              <a:rPr lang="es-ES" sz="1200" err="1">
                <a:solidFill>
                  <a:srgbClr val="FF0000"/>
                </a:solidFill>
              </a:rPr>
              <a:t>ro,sync,no_root_squash</a:t>
            </a:r>
            <a:r>
              <a:rPr lang="es-ES" sz="120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689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41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736867" y="2861082"/>
            <a:ext cx="11353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Después aplicar los cambios en la configuración de NFS:  </a:t>
            </a:r>
            <a:r>
              <a:rPr lang="es-ES" sz="1600" err="1">
                <a:solidFill>
                  <a:srgbClr val="00B050"/>
                </a:solidFill>
              </a:rPr>
              <a:t>exportfs</a:t>
            </a:r>
            <a:r>
              <a:rPr lang="es-ES" sz="1600">
                <a:solidFill>
                  <a:srgbClr val="00B050"/>
                </a:solidFill>
              </a:rPr>
              <a:t> –</a:t>
            </a:r>
            <a:r>
              <a:rPr lang="es-ES" sz="1600" err="1">
                <a:solidFill>
                  <a:srgbClr val="00B050"/>
                </a:solidFill>
              </a:rPr>
              <a:t>ra</a:t>
            </a:r>
            <a:endParaRPr lang="es-ES" sz="1600">
              <a:solidFill>
                <a:srgbClr val="00B050"/>
              </a:solidFill>
            </a:endParaRPr>
          </a:p>
          <a:p>
            <a:r>
              <a:rPr lang="es-ES" sz="1600"/>
              <a:t>Iniciar servicio NFS: </a:t>
            </a:r>
            <a:r>
              <a:rPr lang="es-ES" sz="1600" err="1">
                <a:solidFill>
                  <a:srgbClr val="00B050"/>
                </a:solidFill>
              </a:rPr>
              <a:t>systemctl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 err="1">
                <a:solidFill>
                  <a:srgbClr val="00B050"/>
                </a:solidFill>
              </a:rPr>
              <a:t>start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 err="1">
                <a:solidFill>
                  <a:srgbClr val="00B050"/>
                </a:solidFill>
              </a:rPr>
              <a:t>nfs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/>
              <a:t>+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 err="1">
                <a:solidFill>
                  <a:srgbClr val="00B050"/>
                </a:solidFill>
              </a:rPr>
              <a:t>systemctl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 err="1">
                <a:solidFill>
                  <a:srgbClr val="00B050"/>
                </a:solidFill>
              </a:rPr>
              <a:t>enable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 err="1">
                <a:solidFill>
                  <a:srgbClr val="00B050"/>
                </a:solidFill>
              </a:rPr>
              <a:t>nfs</a:t>
            </a:r>
            <a:endParaRPr lang="es-ES" sz="160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D9D490-0433-1D9C-F085-0F971D939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0294"/>
            <a:ext cx="3562847" cy="485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6ADF17-C43C-B560-1754-CD908A39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7" y="3600759"/>
            <a:ext cx="878327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4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42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c) Utilizar otro equipo como cliente NFS, ahora con SO Ubuntu Server 22.04. Indicar el proceso seguido para la instalación. Nota: en el lado cliente NO hay que arrancar el servidor NFS. Desde el cliente listar los directorios NFS que comparte el servidor.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859E50F-9D20-B2A1-4ACA-209AE9137E8B}"/>
              </a:ext>
            </a:extLst>
          </p:cNvPr>
          <p:cNvSpPr/>
          <p:nvPr/>
        </p:nvSpPr>
        <p:spPr>
          <a:xfrm>
            <a:off x="902898" y="3220527"/>
            <a:ext cx="1713781" cy="2185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Ubuntu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Cliente NFS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6420C2-021B-26A7-5091-D018C77B7F4F}"/>
              </a:ext>
            </a:extLst>
          </p:cNvPr>
          <p:cNvSpPr txBox="1"/>
          <p:nvPr/>
        </p:nvSpPr>
        <p:spPr>
          <a:xfrm>
            <a:off x="4997570" y="4094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165E1A-7C92-1FA8-D78F-8192154FFC8D}"/>
              </a:ext>
            </a:extLst>
          </p:cNvPr>
          <p:cNvSpPr txBox="1"/>
          <p:nvPr/>
        </p:nvSpPr>
        <p:spPr>
          <a:xfrm>
            <a:off x="2616678" y="3281346"/>
            <a:ext cx="6067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ES" sz="1400"/>
              <a:t>Instalar paquete </a:t>
            </a:r>
            <a:r>
              <a:rPr lang="es-ES" sz="1400" err="1"/>
              <a:t>nfs</a:t>
            </a:r>
            <a:r>
              <a:rPr lang="es-ES" sz="1400"/>
              <a:t> en Ubuntu: </a:t>
            </a:r>
            <a:r>
              <a:rPr lang="es-ES" sz="1400" err="1">
                <a:solidFill>
                  <a:srgbClr val="00B050"/>
                </a:solidFill>
              </a:rPr>
              <a:t>apt</a:t>
            </a:r>
            <a:r>
              <a:rPr lang="es-ES" sz="1400">
                <a:solidFill>
                  <a:srgbClr val="00B050"/>
                </a:solidFill>
              </a:rPr>
              <a:t> </a:t>
            </a:r>
            <a:r>
              <a:rPr lang="es-ES" sz="1400" err="1">
                <a:solidFill>
                  <a:srgbClr val="00B050"/>
                </a:solidFill>
              </a:rPr>
              <a:t>install</a:t>
            </a:r>
            <a:r>
              <a:rPr lang="es-ES" sz="1400">
                <a:solidFill>
                  <a:srgbClr val="00B050"/>
                </a:solidFill>
              </a:rPr>
              <a:t> </a:t>
            </a:r>
            <a:r>
              <a:rPr lang="es-ES" sz="1400" err="1">
                <a:solidFill>
                  <a:srgbClr val="00B050"/>
                </a:solidFill>
              </a:rPr>
              <a:t>nfs-common</a:t>
            </a:r>
            <a:endParaRPr lang="es-ES" sz="140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s-ES" sz="1400"/>
              <a:t>Listar directorios NFS del servidor: </a:t>
            </a:r>
            <a:r>
              <a:rPr lang="es-ES" sz="1400" err="1">
                <a:solidFill>
                  <a:srgbClr val="00B050"/>
                </a:solidFill>
              </a:rPr>
              <a:t>showmount</a:t>
            </a:r>
            <a:r>
              <a:rPr lang="es-ES" sz="1400">
                <a:solidFill>
                  <a:srgbClr val="00B050"/>
                </a:solidFill>
              </a:rPr>
              <a:t> -e IP_SERVIDOR_NFS</a:t>
            </a:r>
            <a:endParaRPr lang="es-ES" sz="14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C702B9-AAFF-D626-E124-E865B3C3B000}"/>
              </a:ext>
            </a:extLst>
          </p:cNvPr>
          <p:cNvSpPr/>
          <p:nvPr/>
        </p:nvSpPr>
        <p:spPr>
          <a:xfrm>
            <a:off x="9640019" y="3186658"/>
            <a:ext cx="1713781" cy="2185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ysClr val="windowText" lastClr="000000"/>
                </a:solidFill>
              </a:rPr>
              <a:t>Rocky</a:t>
            </a:r>
          </a:p>
          <a:p>
            <a:pPr algn="ctr"/>
            <a:r>
              <a:rPr lang="es-ES">
                <a:solidFill>
                  <a:sysClr val="windowText" lastClr="000000"/>
                </a:solidFill>
              </a:rPr>
              <a:t>Servidor NFS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C7924E-D09D-03B8-FC04-8C5EBBA3BDA9}"/>
              </a:ext>
            </a:extLst>
          </p:cNvPr>
          <p:cNvSpPr txBox="1"/>
          <p:nvPr/>
        </p:nvSpPr>
        <p:spPr>
          <a:xfrm>
            <a:off x="902898" y="5435214"/>
            <a:ext cx="254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192.168.119.142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FE439E-6919-BD20-34E5-D4494983D67E}"/>
              </a:ext>
            </a:extLst>
          </p:cNvPr>
          <p:cNvSpPr txBox="1"/>
          <p:nvPr/>
        </p:nvSpPr>
        <p:spPr>
          <a:xfrm>
            <a:off x="9578196" y="5465644"/>
            <a:ext cx="254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192.168.119.143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FF431-A642-17FB-BCA1-C494643BF138}"/>
              </a:ext>
            </a:extLst>
          </p:cNvPr>
          <p:cNvSpPr/>
          <p:nvPr/>
        </p:nvSpPr>
        <p:spPr>
          <a:xfrm>
            <a:off x="2616678" y="4557631"/>
            <a:ext cx="7023341" cy="2332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E816CE8-737B-1C28-071D-AEEF40462BA8}"/>
                  </a:ext>
                </a:extLst>
              </p14:cNvPr>
              <p14:cNvContentPartPr/>
              <p14:nvPr/>
            </p14:nvContentPartPr>
            <p14:xfrm>
              <a:off x="2219273" y="2874403"/>
              <a:ext cx="742320" cy="25488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E816CE8-737B-1C28-071D-AEEF40462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1273" y="2856403"/>
                <a:ext cx="777960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098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43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c) Utilizar otro equipo como cliente NFS, ahora con SO Ubuntu Server 22.04. Indicar el proceso seguido para la instalación. Nota: en el lado cliente NO hay que arrancar el servidor NFS. Desde el cliente listar los directorios NFS que comparte el servidor.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5BCB3-4163-5567-E2A3-6142C724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4" y="2998540"/>
            <a:ext cx="4771078" cy="196756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970FAA4-035E-8086-9F28-72C03F50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08" y="3069111"/>
            <a:ext cx="4601924" cy="9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6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44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d) En el equipo cliente montar (por ejemplo, en /</a:t>
            </a:r>
            <a:r>
              <a:rPr lang="es-ES" sz="1600" err="1"/>
              <a:t>mnt</a:t>
            </a:r>
            <a:r>
              <a:rPr lang="es-ES" sz="1600"/>
              <a:t>/</a:t>
            </a:r>
            <a:r>
              <a:rPr lang="es-ES" sz="1600" err="1"/>
              <a:t>nfs</a:t>
            </a:r>
            <a:r>
              <a:rPr lang="es-ES" sz="1600"/>
              <a:t>) el directorio NFS compartido por el servidor en modo lectura/escritura. Añadir un archivo desde el cliente en el recurso compartido y comprobar la propiedad y derechos del mismo, tanto si lo hacemos con un usuario no privilegiado como si usamos el perfil de </a:t>
            </a:r>
            <a:r>
              <a:rPr lang="es-ES" sz="1600" err="1"/>
              <a:t>root</a:t>
            </a:r>
            <a:r>
              <a:rPr lang="es-ES" sz="1600"/>
              <a:t>. A continuación, modificar las </a:t>
            </a:r>
          </a:p>
          <a:p>
            <a:r>
              <a:rPr lang="es-ES" sz="1600"/>
              <a:t>propiedades de compartición (ro, </a:t>
            </a:r>
            <a:r>
              <a:rPr lang="es-ES" sz="1600" err="1"/>
              <a:t>all_squash</a:t>
            </a:r>
            <a:r>
              <a:rPr lang="es-ES" sz="1600"/>
              <a:t>, </a:t>
            </a:r>
            <a:r>
              <a:rPr lang="es-ES" sz="1600" err="1"/>
              <a:t>no_root_squash</a:t>
            </a:r>
            <a:r>
              <a:rPr lang="es-ES" sz="1600"/>
              <a:t>, …) y comprobar su efecto tras añadir nuevos archivos (si tenemos derecho de escritura, el UID de usuario con el que se crean los archivos, y permisos asociados a los mismos).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20AA2F-37B0-A070-619B-6A6729815955}"/>
              </a:ext>
            </a:extLst>
          </p:cNvPr>
          <p:cNvSpPr txBox="1"/>
          <p:nvPr/>
        </p:nvSpPr>
        <p:spPr>
          <a:xfrm>
            <a:off x="741153" y="3505756"/>
            <a:ext cx="107096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Montar el directorio </a:t>
            </a:r>
            <a:r>
              <a:rPr lang="es-ES" sz="1600" err="1"/>
              <a:t>nfs</a:t>
            </a:r>
            <a:r>
              <a:rPr lang="es-ES" sz="1600"/>
              <a:t>: </a:t>
            </a:r>
            <a:r>
              <a:rPr lang="es-ES" sz="1600" err="1">
                <a:solidFill>
                  <a:srgbClr val="00B050"/>
                </a:solidFill>
              </a:rPr>
              <a:t>mkdir</a:t>
            </a:r>
            <a:r>
              <a:rPr lang="es-ES" sz="1600">
                <a:solidFill>
                  <a:srgbClr val="00B050"/>
                </a:solidFill>
              </a:rPr>
              <a:t>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nfs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/>
              <a:t>+ </a:t>
            </a:r>
            <a:r>
              <a:rPr lang="pt-BR" sz="1600"/>
              <a:t> </a:t>
            </a:r>
            <a:r>
              <a:rPr lang="pt-BR" sz="1600" err="1">
                <a:solidFill>
                  <a:srgbClr val="00B050"/>
                </a:solidFill>
              </a:rPr>
              <a:t>mount</a:t>
            </a:r>
            <a:r>
              <a:rPr lang="pt-BR" sz="1600">
                <a:solidFill>
                  <a:srgbClr val="00B050"/>
                </a:solidFill>
              </a:rPr>
              <a:t> -o </a:t>
            </a:r>
            <a:r>
              <a:rPr lang="pt-BR" sz="1600" err="1">
                <a:solidFill>
                  <a:srgbClr val="00B050"/>
                </a:solidFill>
              </a:rPr>
              <a:t>rw</a:t>
            </a:r>
            <a:r>
              <a:rPr lang="pt-BR" sz="1600">
                <a:solidFill>
                  <a:srgbClr val="00B050"/>
                </a:solidFill>
              </a:rPr>
              <a:t> IP_SERVIDOR_NFS:/var/</a:t>
            </a:r>
            <a:r>
              <a:rPr lang="pt-BR" sz="1600" err="1">
                <a:solidFill>
                  <a:srgbClr val="00B050"/>
                </a:solidFill>
              </a:rPr>
              <a:t>archivos</a:t>
            </a:r>
            <a:r>
              <a:rPr lang="pt-BR" sz="1600">
                <a:solidFill>
                  <a:srgbClr val="00B050"/>
                </a:solidFill>
              </a:rPr>
              <a:t> /</a:t>
            </a:r>
            <a:r>
              <a:rPr lang="pt-BR" sz="1600" err="1">
                <a:solidFill>
                  <a:srgbClr val="00B050"/>
                </a:solidFill>
              </a:rPr>
              <a:t>mnt</a:t>
            </a:r>
            <a:r>
              <a:rPr lang="pt-BR" sz="1600">
                <a:solidFill>
                  <a:srgbClr val="00B050"/>
                </a:solidFill>
              </a:rPr>
              <a:t>/</a:t>
            </a:r>
            <a:r>
              <a:rPr lang="pt-BR" sz="1600" err="1">
                <a:solidFill>
                  <a:srgbClr val="00B050"/>
                </a:solidFill>
              </a:rPr>
              <a:t>nfs</a:t>
            </a:r>
            <a:endParaRPr lang="pt-BR" sz="1600">
              <a:solidFill>
                <a:srgbClr val="00B050"/>
              </a:solidFill>
            </a:endParaRPr>
          </a:p>
          <a:p>
            <a:r>
              <a:rPr lang="es-ES" sz="1600"/>
              <a:t>Agregar un archivo desde el cliente: </a:t>
            </a:r>
            <a:r>
              <a:rPr lang="es-ES" sz="1600" err="1">
                <a:solidFill>
                  <a:srgbClr val="00B050"/>
                </a:solidFill>
              </a:rPr>
              <a:t>touch</a:t>
            </a:r>
            <a:r>
              <a:rPr lang="es-ES" sz="1600">
                <a:solidFill>
                  <a:srgbClr val="00B050"/>
                </a:solidFill>
              </a:rPr>
              <a:t>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nfs</a:t>
            </a:r>
            <a:r>
              <a:rPr lang="es-ES" sz="1600">
                <a:solidFill>
                  <a:srgbClr val="00B050"/>
                </a:solidFill>
              </a:rPr>
              <a:t>/nuevo_archivo.txt</a:t>
            </a:r>
          </a:p>
          <a:p>
            <a:r>
              <a:rPr lang="es-ES" sz="1600"/>
              <a:t>Comprobar la propiedad y los derechos del archivo </a:t>
            </a:r>
            <a:r>
              <a:rPr lang="es-ES" sz="1600">
                <a:solidFill>
                  <a:srgbClr val="00B050"/>
                </a:solidFill>
              </a:rPr>
              <a:t>(</a:t>
            </a:r>
            <a:r>
              <a:rPr lang="es-ES" sz="1600" err="1">
                <a:solidFill>
                  <a:srgbClr val="00B050"/>
                </a:solidFill>
              </a:rPr>
              <a:t>ls</a:t>
            </a:r>
            <a:r>
              <a:rPr lang="es-ES" sz="1600">
                <a:solidFill>
                  <a:srgbClr val="00B050"/>
                </a:solidFill>
              </a:rPr>
              <a:t> -l /</a:t>
            </a:r>
            <a:r>
              <a:rPr lang="es-ES" sz="1600" err="1">
                <a:solidFill>
                  <a:srgbClr val="00B050"/>
                </a:solidFill>
              </a:rPr>
              <a:t>mnt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nfs</a:t>
            </a:r>
            <a:r>
              <a:rPr lang="es-ES" sz="1600">
                <a:solidFill>
                  <a:srgbClr val="00B050"/>
                </a:solidFill>
              </a:rPr>
              <a:t>/nuevo_archivo.txt)</a:t>
            </a:r>
          </a:p>
          <a:p>
            <a:endParaRPr lang="es-ES" sz="16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674951-1F7A-D3CE-24FB-BC0AD02D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3" y="4437063"/>
            <a:ext cx="6030167" cy="84784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D3E0FA-7C8A-807C-9916-A6007834DB54}"/>
              </a:ext>
            </a:extLst>
          </p:cNvPr>
          <p:cNvSpPr txBox="1"/>
          <p:nvPr/>
        </p:nvSpPr>
        <p:spPr>
          <a:xfrm>
            <a:off x="782128" y="5391014"/>
            <a:ext cx="11030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Pertenece al usuario </a:t>
            </a:r>
            <a:r>
              <a:rPr lang="es-ES" sz="1600" err="1"/>
              <a:t>root</a:t>
            </a:r>
            <a:r>
              <a:rPr lang="es-ES" sz="1600"/>
              <a:t> y al grupo </a:t>
            </a:r>
            <a:r>
              <a:rPr lang="es-ES" sz="1600" err="1"/>
              <a:t>root</a:t>
            </a:r>
            <a:r>
              <a:rPr lang="es-ES" sz="1600"/>
              <a:t>, con permisos de lectura y escritura para el usuario </a:t>
            </a:r>
            <a:r>
              <a:rPr lang="es-ES" sz="1600" err="1"/>
              <a:t>root</a:t>
            </a:r>
            <a:r>
              <a:rPr lang="es-ES" sz="1600"/>
              <a:t>, y solo permisos de lectura para el grupo y otros usuarios.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EC521DA-82FE-F482-787D-456A9BDEDCE5}"/>
              </a:ext>
            </a:extLst>
          </p:cNvPr>
          <p:cNvSpPr/>
          <p:nvPr/>
        </p:nvSpPr>
        <p:spPr>
          <a:xfrm>
            <a:off x="10351699" y="150962"/>
            <a:ext cx="1460740" cy="140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Ubuntu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Cliente NFS</a:t>
            </a:r>
          </a:p>
        </p:txBody>
      </p:sp>
    </p:spTree>
    <p:extLst>
      <p:ext uri="{BB962C8B-B14F-4D97-AF65-F5344CB8AC3E}">
        <p14:creationId xmlns:p14="http://schemas.microsoft.com/office/powerpoint/2010/main" val="2063279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45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d) A continuación, modificar las propiedades de compartición (ro, </a:t>
            </a:r>
            <a:r>
              <a:rPr lang="es-ES" sz="1600" err="1"/>
              <a:t>all_squash</a:t>
            </a:r>
            <a:r>
              <a:rPr lang="es-ES" sz="1600"/>
              <a:t>, </a:t>
            </a:r>
            <a:r>
              <a:rPr lang="es-ES" sz="1600" err="1"/>
              <a:t>no_root_squash</a:t>
            </a:r>
            <a:r>
              <a:rPr lang="es-ES" sz="1600"/>
              <a:t>, …) y comprobar su efecto tras añadir nuevos archivos (si tenemos derecho de escritura, el UID de usuario con el que se crean los archivos, y permisos asociados a los mismos).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20AA2F-37B0-A070-619B-6A6729815955}"/>
              </a:ext>
            </a:extLst>
          </p:cNvPr>
          <p:cNvSpPr txBox="1"/>
          <p:nvPr/>
        </p:nvSpPr>
        <p:spPr>
          <a:xfrm>
            <a:off x="782127" y="2979284"/>
            <a:ext cx="110303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Entrar en /</a:t>
            </a:r>
            <a:r>
              <a:rPr lang="es-ES" sz="1600" err="1"/>
              <a:t>etc</a:t>
            </a:r>
            <a:r>
              <a:rPr lang="es-ES" sz="1600"/>
              <a:t>/</a:t>
            </a:r>
            <a:r>
              <a:rPr lang="es-ES" sz="1600" err="1"/>
              <a:t>exports</a:t>
            </a:r>
            <a:r>
              <a:rPr lang="es-ES" sz="1600"/>
              <a:t> y modificar /</a:t>
            </a:r>
            <a:r>
              <a:rPr lang="es-ES" sz="1600" err="1"/>
              <a:t>var</a:t>
            </a:r>
            <a:r>
              <a:rPr lang="es-ES" sz="1600"/>
              <a:t>/archivos</a:t>
            </a:r>
          </a:p>
          <a:p>
            <a:pPr marL="342900" indent="-342900">
              <a:buAutoNum type="arabicParenR"/>
            </a:pPr>
            <a:r>
              <a:rPr lang="es-ES" sz="1600"/>
              <a:t>Cambiar el a modo solo lectura: 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var</a:t>
            </a:r>
            <a:r>
              <a:rPr lang="es-ES" sz="1600">
                <a:solidFill>
                  <a:srgbClr val="00B050"/>
                </a:solidFill>
              </a:rPr>
              <a:t>/archivos *(</a:t>
            </a:r>
            <a:r>
              <a:rPr lang="es-ES" sz="1600" b="1" err="1"/>
              <a:t>ro</a:t>
            </a:r>
            <a:r>
              <a:rPr lang="es-ES" sz="1600" err="1">
                <a:solidFill>
                  <a:srgbClr val="00B050"/>
                </a:solidFill>
              </a:rPr>
              <a:t>,sync,no_root_squash</a:t>
            </a:r>
            <a:r>
              <a:rPr lang="es-ES" sz="1600">
                <a:solidFill>
                  <a:srgbClr val="00B050"/>
                </a:solidFill>
              </a:rPr>
              <a:t>) </a:t>
            </a:r>
            <a:r>
              <a:rPr lang="es-ES" sz="1600"/>
              <a:t>(modificamos la línea)</a:t>
            </a:r>
          </a:p>
          <a:p>
            <a:pPr marL="342900" indent="-342900">
              <a:buAutoNum type="arabicParenR"/>
            </a:pPr>
            <a:r>
              <a:rPr lang="es-ES" sz="1600"/>
              <a:t>Cambiar a </a:t>
            </a:r>
            <a:r>
              <a:rPr lang="es-ES" sz="1600" err="1"/>
              <a:t>all_squash</a:t>
            </a:r>
            <a:r>
              <a:rPr lang="es-ES" sz="1600"/>
              <a:t> (mapeo de todos los usuarios a un usuario anónimo): </a:t>
            </a:r>
            <a:r>
              <a:rPr lang="en-US" sz="1600">
                <a:solidFill>
                  <a:srgbClr val="00B050"/>
                </a:solidFill>
              </a:rPr>
              <a:t>/var/</a:t>
            </a:r>
            <a:r>
              <a:rPr lang="en-US" sz="1600" err="1">
                <a:solidFill>
                  <a:srgbClr val="00B050"/>
                </a:solidFill>
              </a:rPr>
              <a:t>archivos</a:t>
            </a:r>
            <a:r>
              <a:rPr lang="en-US" sz="1600">
                <a:solidFill>
                  <a:srgbClr val="00B050"/>
                </a:solidFill>
              </a:rPr>
              <a:t> *(</a:t>
            </a:r>
            <a:r>
              <a:rPr lang="en-US" sz="1600" err="1">
                <a:solidFill>
                  <a:srgbClr val="00B050"/>
                </a:solidFill>
              </a:rPr>
              <a:t>ro,sync,</a:t>
            </a:r>
            <a:r>
              <a:rPr lang="en-US" sz="1600" b="1" err="1">
                <a:solidFill>
                  <a:srgbClr val="00B050"/>
                </a:solidFill>
              </a:rPr>
              <a:t>all_squash</a:t>
            </a:r>
            <a:r>
              <a:rPr lang="en-US" sz="1600">
                <a:solidFill>
                  <a:srgbClr val="00B050"/>
                </a:solidFill>
              </a:rPr>
              <a:t>)</a:t>
            </a:r>
            <a:endParaRPr lang="es-ES" sz="1600"/>
          </a:p>
          <a:p>
            <a:pPr marL="342900" indent="-342900">
              <a:buAutoNum type="arabicParenR"/>
            </a:pPr>
            <a:r>
              <a:rPr lang="es-ES" sz="1600"/>
              <a:t>Cambiar a </a:t>
            </a:r>
            <a:r>
              <a:rPr lang="es-ES" sz="1600" err="1"/>
              <a:t>root_squash</a:t>
            </a:r>
            <a:r>
              <a:rPr lang="es-ES" sz="1600"/>
              <a:t> (</a:t>
            </a:r>
            <a:r>
              <a:rPr lang="es-ES" sz="1600" err="1"/>
              <a:t>no_root_squah</a:t>
            </a:r>
            <a:r>
              <a:rPr lang="es-ES" sz="1600"/>
              <a:t> </a:t>
            </a:r>
            <a:r>
              <a:rPr lang="es-ES" sz="1600">
                <a:sym typeface="Wingdings" panose="05000000000000000000" pitchFamily="2" charset="2"/>
              </a:rPr>
              <a:t> permite que el usuario </a:t>
            </a:r>
            <a:r>
              <a:rPr lang="es-ES" sz="1600" err="1">
                <a:sym typeface="Wingdings" panose="05000000000000000000" pitchFamily="2" charset="2"/>
              </a:rPr>
              <a:t>root</a:t>
            </a:r>
            <a:r>
              <a:rPr lang="es-ES" sz="1600">
                <a:sym typeface="Wingdings" panose="05000000000000000000" pitchFamily="2" charset="2"/>
              </a:rPr>
              <a:t> tenga los mismos privilegios en el cliente):</a:t>
            </a:r>
          </a:p>
          <a:p>
            <a:r>
              <a:rPr lang="es-ES" sz="1600">
                <a:sym typeface="Wingdings" panose="05000000000000000000" pitchFamily="2" charset="2"/>
              </a:rPr>
              <a:t>	</a:t>
            </a:r>
            <a:r>
              <a:rPr lang="es-ES" sz="1600"/>
              <a:t> 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var</a:t>
            </a:r>
            <a:r>
              <a:rPr lang="es-ES" sz="1600">
                <a:solidFill>
                  <a:srgbClr val="00B050"/>
                </a:solidFill>
              </a:rPr>
              <a:t>/archivos *(</a:t>
            </a:r>
            <a:r>
              <a:rPr lang="es-ES" sz="1600" err="1">
                <a:solidFill>
                  <a:srgbClr val="00B050"/>
                </a:solidFill>
              </a:rPr>
              <a:t>rw,sync,root_squash</a:t>
            </a:r>
            <a:r>
              <a:rPr lang="es-ES" sz="1600">
                <a:solidFill>
                  <a:srgbClr val="00B050"/>
                </a:solidFill>
              </a:rPr>
              <a:t>) </a:t>
            </a:r>
            <a:r>
              <a:rPr lang="es-ES" sz="160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D0D584-8DFC-56EC-28C6-2F644055D4E5}"/>
              </a:ext>
            </a:extLst>
          </p:cNvPr>
          <p:cNvSpPr txBox="1"/>
          <p:nvPr/>
        </p:nvSpPr>
        <p:spPr>
          <a:xfrm>
            <a:off x="735401" y="4550940"/>
            <a:ext cx="1103031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Después de cada cambio: 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Servidor NFS: </a:t>
            </a:r>
            <a:r>
              <a:rPr lang="es-ES" sz="1600" dirty="0" err="1">
                <a:solidFill>
                  <a:srgbClr val="00B050"/>
                </a:solidFill>
              </a:rPr>
              <a:t>exportfs</a:t>
            </a:r>
            <a:r>
              <a:rPr lang="es-ES" sz="1600" dirty="0">
                <a:solidFill>
                  <a:srgbClr val="00B050"/>
                </a:solidFill>
              </a:rPr>
              <a:t> –</a:t>
            </a:r>
            <a:r>
              <a:rPr lang="es-ES" sz="1600" dirty="0" err="1">
                <a:solidFill>
                  <a:srgbClr val="00B050"/>
                </a:solidFill>
              </a:rPr>
              <a:t>ra</a:t>
            </a:r>
            <a:r>
              <a:rPr lang="es-ES" sz="1600" dirty="0">
                <a:solidFill>
                  <a:srgbClr val="00B050"/>
                </a:solidFill>
              </a:rPr>
              <a:t> + </a:t>
            </a:r>
            <a:r>
              <a:rPr lang="es-ES" sz="1600" dirty="0" err="1">
                <a:solidFill>
                  <a:srgbClr val="00B050"/>
                </a:solidFill>
              </a:rPr>
              <a:t>systemctl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restart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nfs</a:t>
            </a:r>
            <a:r>
              <a:rPr lang="es-ES" sz="1600" dirty="0">
                <a:solidFill>
                  <a:srgbClr val="00B050"/>
                </a:solidFill>
              </a:rPr>
              <a:t>-server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Cliente (Ubuntu): volver a montar el directorio </a:t>
            </a:r>
            <a:r>
              <a:rPr lang="es-ES" sz="1600" dirty="0" err="1">
                <a:solidFill>
                  <a:srgbClr val="00B050"/>
                </a:solidFill>
              </a:rPr>
              <a:t>umount</a:t>
            </a:r>
            <a:r>
              <a:rPr lang="es-ES" sz="1600" dirty="0">
                <a:solidFill>
                  <a:srgbClr val="00B050"/>
                </a:solidFill>
              </a:rPr>
              <a:t> /</a:t>
            </a:r>
            <a:r>
              <a:rPr lang="es-ES" sz="1600" dirty="0" err="1">
                <a:solidFill>
                  <a:srgbClr val="00B050"/>
                </a:solidFill>
              </a:rPr>
              <a:t>mnt</a:t>
            </a:r>
            <a:r>
              <a:rPr lang="es-ES" sz="1600" dirty="0">
                <a:solidFill>
                  <a:srgbClr val="00B050"/>
                </a:solidFill>
              </a:rPr>
              <a:t>/</a:t>
            </a:r>
            <a:r>
              <a:rPr lang="es-ES" sz="1600" dirty="0" err="1">
                <a:solidFill>
                  <a:srgbClr val="00B050"/>
                </a:solidFill>
              </a:rPr>
              <a:t>nfs</a:t>
            </a:r>
            <a:r>
              <a:rPr lang="es-ES" sz="1600" dirty="0">
                <a:solidFill>
                  <a:srgbClr val="00B050"/>
                </a:solidFill>
              </a:rPr>
              <a:t>  </a:t>
            </a:r>
            <a:r>
              <a:rPr lang="es-ES" sz="1600" dirty="0"/>
              <a:t>+ </a:t>
            </a:r>
            <a:r>
              <a:rPr lang="pt-BR" sz="1600" dirty="0" err="1">
                <a:solidFill>
                  <a:srgbClr val="00B050"/>
                </a:solidFill>
              </a:rPr>
              <a:t>mount</a:t>
            </a:r>
            <a:r>
              <a:rPr lang="pt-BR" sz="1600" dirty="0">
                <a:solidFill>
                  <a:srgbClr val="00B050"/>
                </a:solidFill>
              </a:rPr>
              <a:t> -o </a:t>
            </a:r>
            <a:r>
              <a:rPr lang="pt-BR" sz="1600" dirty="0" err="1">
                <a:solidFill>
                  <a:srgbClr val="00B050"/>
                </a:solidFill>
              </a:rPr>
              <a:t>rw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ro</a:t>
            </a:r>
            <a:r>
              <a:rPr lang="pt-BR" sz="1600" dirty="0">
                <a:solidFill>
                  <a:srgbClr val="00B050"/>
                </a:solidFill>
              </a:rPr>
              <a:t> </a:t>
            </a:r>
            <a:r>
              <a:rPr lang="pt-BR" sz="1600" dirty="0" err="1">
                <a:solidFill>
                  <a:srgbClr val="00B050"/>
                </a:solidFill>
              </a:rPr>
              <a:t>ip_servidor_nfs</a:t>
            </a:r>
            <a:r>
              <a:rPr lang="pt-BR" sz="1600" dirty="0">
                <a:solidFill>
                  <a:srgbClr val="00B050"/>
                </a:solidFill>
              </a:rPr>
              <a:t>:/var/</a:t>
            </a:r>
            <a:r>
              <a:rPr lang="pt-BR" sz="1600" dirty="0" err="1">
                <a:solidFill>
                  <a:srgbClr val="00B050"/>
                </a:solidFill>
              </a:rPr>
              <a:t>archivos</a:t>
            </a:r>
            <a:r>
              <a:rPr lang="pt-BR" sz="1600" dirty="0">
                <a:solidFill>
                  <a:srgbClr val="00B050"/>
                </a:solidFill>
              </a:rPr>
              <a:t> /</a:t>
            </a:r>
            <a:r>
              <a:rPr lang="pt-BR" sz="1600" dirty="0" err="1">
                <a:solidFill>
                  <a:srgbClr val="00B050"/>
                </a:solidFill>
              </a:rPr>
              <a:t>mnt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nfs</a:t>
            </a:r>
            <a:r>
              <a:rPr lang="es-ES" sz="1600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AB936F-1794-985C-E850-2A55A2DA3024}"/>
              </a:ext>
            </a:extLst>
          </p:cNvPr>
          <p:cNvSpPr/>
          <p:nvPr/>
        </p:nvSpPr>
        <p:spPr>
          <a:xfrm>
            <a:off x="10351699" y="150962"/>
            <a:ext cx="1460740" cy="140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Ubuntu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Cliente NFS</a:t>
            </a:r>
          </a:p>
        </p:txBody>
      </p:sp>
    </p:spTree>
    <p:extLst>
      <p:ext uri="{BB962C8B-B14F-4D97-AF65-F5344CB8AC3E}">
        <p14:creationId xmlns:p14="http://schemas.microsoft.com/office/powerpoint/2010/main" val="590300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46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d) A continuación, modificar las propiedades de compartición (ro, </a:t>
            </a:r>
            <a:r>
              <a:rPr lang="es-ES" sz="1600" err="1"/>
              <a:t>all_squash</a:t>
            </a:r>
            <a:r>
              <a:rPr lang="es-ES" sz="1600"/>
              <a:t>, </a:t>
            </a:r>
            <a:r>
              <a:rPr lang="es-ES" sz="1600" err="1"/>
              <a:t>no_root_squash</a:t>
            </a:r>
            <a:r>
              <a:rPr lang="es-ES" sz="1600"/>
              <a:t>, …) y comprobar su efecto tras añadir nuevos archivos (si tenemos derecho de escritura, el UID de usuario con el que se crean los archivos, y permisos asociados a los mismos).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20AA2F-37B0-A070-619B-6A6729815955}"/>
              </a:ext>
            </a:extLst>
          </p:cNvPr>
          <p:cNvSpPr txBox="1"/>
          <p:nvPr/>
        </p:nvSpPr>
        <p:spPr>
          <a:xfrm>
            <a:off x="580845" y="2952774"/>
            <a:ext cx="11030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Entrar en /</a:t>
            </a:r>
            <a:r>
              <a:rPr lang="es-ES" sz="1600" err="1"/>
              <a:t>etc</a:t>
            </a:r>
            <a:r>
              <a:rPr lang="es-ES" sz="1600"/>
              <a:t>/</a:t>
            </a:r>
            <a:r>
              <a:rPr lang="es-ES" sz="1600" err="1"/>
              <a:t>exports</a:t>
            </a:r>
            <a:r>
              <a:rPr lang="es-ES" sz="1600"/>
              <a:t> y modificar /</a:t>
            </a:r>
            <a:r>
              <a:rPr lang="es-ES" sz="1600" err="1"/>
              <a:t>var</a:t>
            </a:r>
            <a:r>
              <a:rPr lang="es-ES" sz="1600"/>
              <a:t>/archivos</a:t>
            </a:r>
          </a:p>
          <a:p>
            <a:pPr marL="342900" indent="-342900">
              <a:buAutoNum type="arabicParenR"/>
            </a:pPr>
            <a:r>
              <a:rPr lang="es-ES" sz="1600"/>
              <a:t>Cambiar el a modo solo lectura: 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var</a:t>
            </a:r>
            <a:r>
              <a:rPr lang="es-ES" sz="1600">
                <a:solidFill>
                  <a:srgbClr val="00B050"/>
                </a:solidFill>
              </a:rPr>
              <a:t>/archivos *(</a:t>
            </a:r>
            <a:r>
              <a:rPr lang="es-ES" sz="1600" b="1" err="1"/>
              <a:t>ro</a:t>
            </a:r>
            <a:r>
              <a:rPr lang="es-ES" sz="1600" err="1">
                <a:solidFill>
                  <a:srgbClr val="00B050"/>
                </a:solidFill>
              </a:rPr>
              <a:t>,sync,no_root_squash</a:t>
            </a:r>
            <a:r>
              <a:rPr lang="es-ES" sz="1600">
                <a:solidFill>
                  <a:srgbClr val="00B050"/>
                </a:solidFill>
              </a:rPr>
              <a:t>) </a:t>
            </a:r>
            <a:r>
              <a:rPr lang="es-ES" sz="1600"/>
              <a:t>(modificamos la línea)</a:t>
            </a:r>
            <a:endParaRPr lang="es-ES" sz="1600">
              <a:sym typeface="Wingdings" panose="05000000000000000000" pitchFamily="2" charset="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AD3E0FA-7C8A-807C-9916-A6007834DB54}"/>
              </a:ext>
            </a:extLst>
          </p:cNvPr>
          <p:cNvSpPr txBox="1"/>
          <p:nvPr/>
        </p:nvSpPr>
        <p:spPr>
          <a:xfrm>
            <a:off x="6263691" y="5636626"/>
            <a:ext cx="5042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Comprobación:</a:t>
            </a:r>
          </a:p>
          <a:p>
            <a:r>
              <a:rPr lang="es-ES" sz="1600"/>
              <a:t>No deja crear archivos porque es de lectura solo</a:t>
            </a:r>
            <a:endParaRPr lang="es-ES" sz="160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917B02-1E02-7F30-A4EB-6CDAEFAC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3959370"/>
            <a:ext cx="3648584" cy="485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8721D3-9171-2D4A-02F2-C300A975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75" y="4601745"/>
            <a:ext cx="5106113" cy="8097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B15635-AC9E-E947-2C8D-CE67AFD7E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56" y="3988685"/>
            <a:ext cx="3432404" cy="2309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1E8E8-C538-41FA-592C-7F493ADE7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56" y="4347184"/>
            <a:ext cx="5664679" cy="2818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970417E-AEFE-BD94-3CDE-D6D250ADE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556" y="4758827"/>
            <a:ext cx="5849166" cy="40010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026CBB6-3C1B-E2CF-4EB8-31179FB69516}"/>
              </a:ext>
            </a:extLst>
          </p:cNvPr>
          <p:cNvSpPr txBox="1"/>
          <p:nvPr/>
        </p:nvSpPr>
        <p:spPr>
          <a:xfrm>
            <a:off x="6182263" y="3552262"/>
            <a:ext cx="5042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 Ubuntu:</a:t>
            </a:r>
            <a:endParaRPr lang="es-ES" sz="1600">
              <a:solidFill>
                <a:srgbClr val="00B05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A8B805-24FE-D74B-3BBE-D8468EB48717}"/>
              </a:ext>
            </a:extLst>
          </p:cNvPr>
          <p:cNvSpPr txBox="1"/>
          <p:nvPr/>
        </p:nvSpPr>
        <p:spPr>
          <a:xfrm>
            <a:off x="669595" y="3558046"/>
            <a:ext cx="5042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 Rocky:</a:t>
            </a:r>
            <a:endParaRPr lang="es-ES" sz="16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ECB5CDF3-8657-7D1E-6DFE-AE3DA9284F6F}"/>
                  </a:ext>
                </a:extLst>
              </p14:cNvPr>
              <p14:cNvContentPartPr/>
              <p14:nvPr/>
            </p14:nvContentPartPr>
            <p14:xfrm>
              <a:off x="5687513" y="4139803"/>
              <a:ext cx="362880" cy="58212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ECB5CDF3-8657-7D1E-6DFE-AE3DA9284F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9531" y="4121803"/>
                <a:ext cx="398485" cy="6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746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47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d) A continuación, modificar las propiedades de compartición (ro, </a:t>
            </a:r>
            <a:r>
              <a:rPr lang="es-ES" sz="1600" dirty="0" err="1"/>
              <a:t>all_squash</a:t>
            </a:r>
            <a:r>
              <a:rPr lang="es-ES" sz="1600" dirty="0"/>
              <a:t>, </a:t>
            </a:r>
            <a:r>
              <a:rPr lang="es-ES" sz="1600" dirty="0" err="1"/>
              <a:t>no_root_squash</a:t>
            </a:r>
            <a:r>
              <a:rPr lang="es-ES" sz="1600" dirty="0"/>
              <a:t>, …) y comprobar su efecto tras añadir nuevos archivos (si tenemos derecho de escritura, el UID de usuario con el que se crean los archivos, y permisos asociados a los mismos).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20AA2F-37B0-A070-619B-6A6729815955}"/>
              </a:ext>
            </a:extLst>
          </p:cNvPr>
          <p:cNvSpPr txBox="1"/>
          <p:nvPr/>
        </p:nvSpPr>
        <p:spPr>
          <a:xfrm>
            <a:off x="667108" y="2904522"/>
            <a:ext cx="11030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Entrar en /</a:t>
            </a:r>
            <a:r>
              <a:rPr lang="es-ES" sz="1600" dirty="0" err="1"/>
              <a:t>etc</a:t>
            </a:r>
            <a:r>
              <a:rPr lang="es-ES" sz="1600" dirty="0"/>
              <a:t>/</a:t>
            </a:r>
            <a:r>
              <a:rPr lang="es-ES" sz="1600" dirty="0" err="1"/>
              <a:t>exports</a:t>
            </a:r>
            <a:r>
              <a:rPr lang="es-ES" sz="1600" dirty="0"/>
              <a:t> y modificar /</a:t>
            </a:r>
            <a:r>
              <a:rPr lang="es-ES" sz="1600" dirty="0" err="1"/>
              <a:t>var</a:t>
            </a:r>
            <a:r>
              <a:rPr lang="es-ES" sz="1600" dirty="0"/>
              <a:t>/archivos</a:t>
            </a:r>
          </a:p>
          <a:p>
            <a:pPr marL="342900" indent="-342900">
              <a:buAutoNum type="arabicParenR"/>
            </a:pPr>
            <a:r>
              <a:rPr lang="es-ES" sz="1600" dirty="0">
                <a:solidFill>
                  <a:schemeClr val="bg1"/>
                </a:solidFill>
              </a:rPr>
              <a:t>Cambiar el a modo solo lectura: /</a:t>
            </a:r>
            <a:r>
              <a:rPr lang="es-ES" sz="1600" dirty="0" err="1">
                <a:solidFill>
                  <a:schemeClr val="bg1"/>
                </a:solidFill>
              </a:rPr>
              <a:t>var</a:t>
            </a:r>
            <a:r>
              <a:rPr lang="es-ES" sz="1600" dirty="0">
                <a:solidFill>
                  <a:schemeClr val="bg1"/>
                </a:solidFill>
              </a:rPr>
              <a:t>/archivos *(</a:t>
            </a:r>
            <a:r>
              <a:rPr lang="es-ES" sz="1600" b="1" dirty="0" err="1">
                <a:solidFill>
                  <a:schemeClr val="bg1"/>
                </a:solidFill>
              </a:rPr>
              <a:t>ro</a:t>
            </a:r>
            <a:r>
              <a:rPr lang="es-ES" sz="1600" dirty="0" err="1">
                <a:solidFill>
                  <a:schemeClr val="bg1"/>
                </a:solidFill>
              </a:rPr>
              <a:t>,sync,no_root_squash</a:t>
            </a:r>
            <a:r>
              <a:rPr lang="es-ES" sz="1600" dirty="0">
                <a:solidFill>
                  <a:schemeClr val="bg1"/>
                </a:solidFill>
              </a:rPr>
              <a:t>) (modificamos la línea)</a:t>
            </a:r>
          </a:p>
          <a:p>
            <a:pPr marL="342900" indent="-342900">
              <a:buAutoNum type="arabicParenR"/>
            </a:pPr>
            <a:r>
              <a:rPr lang="es-ES" sz="1600" dirty="0"/>
              <a:t>Cambiar a </a:t>
            </a:r>
            <a:r>
              <a:rPr lang="es-ES" sz="1600" dirty="0" err="1"/>
              <a:t>all_squash</a:t>
            </a:r>
            <a:r>
              <a:rPr lang="es-ES" sz="1600" dirty="0"/>
              <a:t> (mapeo de todos los usuarios a un usuario anónimo): </a:t>
            </a:r>
            <a:r>
              <a:rPr lang="es-ES" sz="1600" dirty="0">
                <a:solidFill>
                  <a:srgbClr val="00B050"/>
                </a:solidFill>
              </a:rPr>
              <a:t>/</a:t>
            </a:r>
            <a:r>
              <a:rPr lang="en-US" sz="1600" dirty="0">
                <a:solidFill>
                  <a:srgbClr val="00B050"/>
                </a:solidFill>
              </a:rPr>
              <a:t>var/</a:t>
            </a:r>
            <a:r>
              <a:rPr lang="en-US" sz="1600" dirty="0" err="1">
                <a:solidFill>
                  <a:srgbClr val="00B050"/>
                </a:solidFill>
              </a:rPr>
              <a:t>archivos</a:t>
            </a:r>
            <a:r>
              <a:rPr lang="en-US" sz="1600" dirty="0">
                <a:solidFill>
                  <a:srgbClr val="00B050"/>
                </a:solidFill>
              </a:rPr>
              <a:t> *(</a:t>
            </a:r>
            <a:r>
              <a:rPr lang="en-US" sz="1600" dirty="0" err="1">
                <a:solidFill>
                  <a:srgbClr val="00B050"/>
                </a:solidFill>
              </a:rPr>
              <a:t>rw,sync,</a:t>
            </a:r>
            <a:r>
              <a:rPr lang="en-US" sz="1600" b="1" dirty="0" err="1">
                <a:solidFill>
                  <a:srgbClr val="00B050"/>
                </a:solidFill>
              </a:rPr>
              <a:t>all_squash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B0A6CE-8074-F3AA-CA29-51F05D3E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4" y="4114033"/>
            <a:ext cx="3648584" cy="4858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A3D5B36-3B7A-CB51-A019-9A412CF7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34" y="4861215"/>
            <a:ext cx="4143953" cy="590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0F43240D-1EF0-C811-4366-DDD999E242FE}"/>
                  </a:ext>
                </a:extLst>
              </p14:cNvPr>
              <p14:cNvContentPartPr/>
              <p14:nvPr/>
            </p14:nvContentPartPr>
            <p14:xfrm>
              <a:off x="4692473" y="4177243"/>
              <a:ext cx="771840" cy="89532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0F43240D-1EF0-C811-4366-DDD999E242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481" y="4159243"/>
                <a:ext cx="807463" cy="930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BF7CAF10-7900-0A6D-588E-4DC53E96A528}"/>
              </a:ext>
            </a:extLst>
          </p:cNvPr>
          <p:cNvSpPr txBox="1"/>
          <p:nvPr/>
        </p:nvSpPr>
        <p:spPr>
          <a:xfrm>
            <a:off x="5829198" y="51176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all_squash</a:t>
            </a:r>
            <a:r>
              <a:rPr lang="es-ES" sz="1400" dirty="0"/>
              <a:t> mapea todos los usuarios a un usuario anónimo </a:t>
            </a:r>
            <a:r>
              <a:rPr lang="es-ES" sz="1400" dirty="0">
                <a:sym typeface="Wingdings" panose="05000000000000000000" pitchFamily="2" charset="2"/>
              </a:rPr>
              <a:t> </a:t>
            </a:r>
            <a:r>
              <a:rPr lang="es-ES" sz="1400" dirty="0" err="1">
                <a:sym typeface="Wingdings" panose="05000000000000000000" pitchFamily="2" charset="2"/>
              </a:rPr>
              <a:t>nobody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E4D32E-10A1-80CE-26F9-5B5B4D09E77C}"/>
              </a:ext>
            </a:extLst>
          </p:cNvPr>
          <p:cNvSpPr txBox="1"/>
          <p:nvPr/>
        </p:nvSpPr>
        <p:spPr>
          <a:xfrm>
            <a:off x="6179776" y="3765343"/>
            <a:ext cx="5042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 Ubuntu:</a:t>
            </a:r>
            <a:endParaRPr lang="es-ES" sz="1600">
              <a:solidFill>
                <a:srgbClr val="00B05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AE38A31-35A8-26D6-BC19-17FCB0B11A08}"/>
              </a:ext>
            </a:extLst>
          </p:cNvPr>
          <p:cNvSpPr txBox="1"/>
          <p:nvPr/>
        </p:nvSpPr>
        <p:spPr>
          <a:xfrm>
            <a:off x="667108" y="3771127"/>
            <a:ext cx="5042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 Rocky:</a:t>
            </a:r>
            <a:endParaRPr lang="es-ES" sz="16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C74BD2D-4EEE-7178-2526-B582B3C1EAC8}"/>
                  </a:ext>
                </a:extLst>
              </p14:cNvPr>
              <p14:cNvContentPartPr/>
              <p14:nvPr/>
            </p14:nvContentPartPr>
            <p14:xfrm>
              <a:off x="190501" y="4960287"/>
              <a:ext cx="473040" cy="990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C74BD2D-4EEE-7178-2526-B582B3C1EA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861" y="4942647"/>
                <a:ext cx="508680" cy="10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B51EFDB0-08A9-63B1-1F07-198D67BE9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539" y="5588257"/>
            <a:ext cx="3610479" cy="59063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2A343B0-9F7C-6584-20EA-1799F7CCE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7768" y="4211748"/>
            <a:ext cx="6337507" cy="7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49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48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d) A continuación, modificar las propiedades de compartición (ro, </a:t>
            </a:r>
            <a:r>
              <a:rPr lang="es-ES" sz="1600" err="1"/>
              <a:t>all_squash</a:t>
            </a:r>
            <a:r>
              <a:rPr lang="es-ES" sz="1600"/>
              <a:t>, </a:t>
            </a:r>
            <a:r>
              <a:rPr lang="es-ES" sz="1600" err="1"/>
              <a:t>no_root_squash</a:t>
            </a:r>
            <a:r>
              <a:rPr lang="es-ES" sz="1600"/>
              <a:t>, …) y comprobar su efecto tras añadir nuevos archivos (si tenemos derecho de escritura, el UID de usuario con el que se crean los archivos, y permisos asociados a los mismos). 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20AA2F-37B0-A070-619B-6A6729815955}"/>
              </a:ext>
            </a:extLst>
          </p:cNvPr>
          <p:cNvSpPr txBox="1"/>
          <p:nvPr/>
        </p:nvSpPr>
        <p:spPr>
          <a:xfrm>
            <a:off x="782127" y="2979284"/>
            <a:ext cx="11030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Entrar en /</a:t>
            </a:r>
            <a:r>
              <a:rPr lang="es-ES" sz="1600" err="1"/>
              <a:t>etc</a:t>
            </a:r>
            <a:r>
              <a:rPr lang="es-ES" sz="1600"/>
              <a:t>/</a:t>
            </a:r>
            <a:r>
              <a:rPr lang="es-ES" sz="1600" err="1"/>
              <a:t>exports</a:t>
            </a:r>
            <a:r>
              <a:rPr lang="es-ES" sz="1600"/>
              <a:t> y modificar /</a:t>
            </a:r>
            <a:r>
              <a:rPr lang="es-ES" sz="1600" err="1"/>
              <a:t>var</a:t>
            </a:r>
            <a:r>
              <a:rPr lang="es-ES" sz="1600"/>
              <a:t>/archivos </a:t>
            </a:r>
          </a:p>
          <a:p>
            <a:r>
              <a:rPr lang="es-ES" sz="1600">
                <a:solidFill>
                  <a:schemeClr val="bg1"/>
                </a:solidFill>
              </a:rPr>
              <a:t>_ </a:t>
            </a:r>
            <a:r>
              <a:rPr lang="es-ES" sz="1600"/>
              <a:t>   3) Cambiar a </a:t>
            </a:r>
            <a:r>
              <a:rPr lang="es-ES" sz="1600" err="1"/>
              <a:t>root_squash</a:t>
            </a:r>
            <a:r>
              <a:rPr lang="es-ES" sz="1600"/>
              <a:t> (</a:t>
            </a:r>
            <a:r>
              <a:rPr lang="es-ES" sz="1600" err="1"/>
              <a:t>no_root_squah</a:t>
            </a:r>
            <a:r>
              <a:rPr lang="es-ES" sz="1600"/>
              <a:t> </a:t>
            </a:r>
            <a:r>
              <a:rPr lang="es-ES" sz="1600">
                <a:sym typeface="Wingdings" panose="05000000000000000000" pitchFamily="2" charset="2"/>
              </a:rPr>
              <a:t> permite que el usuario </a:t>
            </a:r>
            <a:r>
              <a:rPr lang="es-ES" sz="1600" err="1">
                <a:sym typeface="Wingdings" panose="05000000000000000000" pitchFamily="2" charset="2"/>
              </a:rPr>
              <a:t>root</a:t>
            </a:r>
            <a:r>
              <a:rPr lang="es-ES" sz="1600">
                <a:sym typeface="Wingdings" panose="05000000000000000000" pitchFamily="2" charset="2"/>
              </a:rPr>
              <a:t> tenga los mismos privilegios en el cliente):</a:t>
            </a:r>
          </a:p>
          <a:p>
            <a:r>
              <a:rPr lang="es-ES" sz="1600">
                <a:sym typeface="Wingdings" panose="05000000000000000000" pitchFamily="2" charset="2"/>
              </a:rPr>
              <a:t>	</a:t>
            </a:r>
            <a:r>
              <a:rPr lang="es-ES" sz="1600"/>
              <a:t> </a:t>
            </a:r>
            <a:r>
              <a:rPr lang="es-ES" sz="1600">
                <a:solidFill>
                  <a:srgbClr val="00B050"/>
                </a:solidFill>
              </a:rPr>
              <a:t>/</a:t>
            </a:r>
            <a:r>
              <a:rPr lang="es-ES" sz="1600" err="1">
                <a:solidFill>
                  <a:srgbClr val="00B050"/>
                </a:solidFill>
              </a:rPr>
              <a:t>var</a:t>
            </a:r>
            <a:r>
              <a:rPr lang="es-ES" sz="1600">
                <a:solidFill>
                  <a:srgbClr val="00B050"/>
                </a:solidFill>
              </a:rPr>
              <a:t>/archivos *(</a:t>
            </a:r>
            <a:r>
              <a:rPr lang="es-ES" sz="1600" err="1">
                <a:solidFill>
                  <a:srgbClr val="00B050"/>
                </a:solidFill>
              </a:rPr>
              <a:t>rw,sync,root_squash</a:t>
            </a:r>
            <a:r>
              <a:rPr lang="es-ES" sz="1600">
                <a:solidFill>
                  <a:srgbClr val="00B050"/>
                </a:solidFill>
              </a:rPr>
              <a:t>) </a:t>
            </a:r>
            <a:r>
              <a:rPr lang="es-ES" sz="160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31A2B2-37E7-9AC9-EFCD-AD9950CF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7" y="4399889"/>
            <a:ext cx="3801005" cy="571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4703FD-7BE4-BA22-5F0C-FF68F5B2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30" y="4336769"/>
            <a:ext cx="3432404" cy="2309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29C00C-51DA-B32F-AD99-D36DEB37451C}"/>
              </a:ext>
            </a:extLst>
          </p:cNvPr>
          <p:cNvSpPr txBox="1"/>
          <p:nvPr/>
        </p:nvSpPr>
        <p:spPr>
          <a:xfrm>
            <a:off x="6211018" y="3900346"/>
            <a:ext cx="5042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 Ubuntu:</a:t>
            </a:r>
            <a:endParaRPr lang="es-ES" sz="160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F64E31-D40D-FCF6-AF4C-BAAD5AF1A65D}"/>
              </a:ext>
            </a:extLst>
          </p:cNvPr>
          <p:cNvSpPr txBox="1"/>
          <p:nvPr/>
        </p:nvSpPr>
        <p:spPr>
          <a:xfrm>
            <a:off x="698350" y="3906130"/>
            <a:ext cx="5042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En Rocky:</a:t>
            </a:r>
            <a:endParaRPr lang="es-ES" sz="1600">
              <a:solidFill>
                <a:srgbClr val="00B050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D6D8DA7-D799-9BBB-50EC-7B81ECB9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27" y="5245578"/>
            <a:ext cx="4277322" cy="6763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D36635E-4D36-8E61-0FA7-E8F7E9B7E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685" y="4673303"/>
            <a:ext cx="6392167" cy="2857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791C366-90D3-2F52-E44A-A26B6998F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571" y="5064701"/>
            <a:ext cx="608732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52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49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d) A continuación, modificar las propiedades de compartición (ro, </a:t>
            </a:r>
            <a:r>
              <a:rPr lang="es-ES" sz="1600" err="1"/>
              <a:t>all_squash</a:t>
            </a:r>
            <a:r>
              <a:rPr lang="es-ES" sz="1600"/>
              <a:t>, </a:t>
            </a:r>
            <a:r>
              <a:rPr lang="es-ES" sz="1600" err="1"/>
              <a:t>no_root_squash</a:t>
            </a:r>
            <a:r>
              <a:rPr lang="es-ES" sz="1600"/>
              <a:t>, …) y comprobar su efecto tras añadir nuevos archivos (si tenemos derecho de escritura, el UID de usuario con el que se crean los archivos, y permisos asociados a los mismos). 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791C366-90D3-2F52-E44A-A26B6998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9" y="3092128"/>
            <a:ext cx="6087325" cy="10383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9FA060D-F6E2-8970-D856-05CA97F9F1DC}"/>
              </a:ext>
            </a:extLst>
          </p:cNvPr>
          <p:cNvSpPr txBox="1"/>
          <p:nvPr/>
        </p:nvSpPr>
        <p:spPr>
          <a:xfrm>
            <a:off x="682948" y="4362823"/>
            <a:ext cx="102553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"</a:t>
            </a:r>
            <a:r>
              <a:rPr lang="es-ES" sz="1600" err="1"/>
              <a:t>root_squash</a:t>
            </a:r>
            <a:r>
              <a:rPr lang="es-ES" sz="1600"/>
              <a:t>“ impide que el usuario </a:t>
            </a:r>
            <a:r>
              <a:rPr lang="es-ES" sz="1600" err="1"/>
              <a:t>root</a:t>
            </a:r>
            <a:r>
              <a:rPr lang="es-ES" sz="1600"/>
              <a:t> en el cliente tenga privilegios de </a:t>
            </a:r>
            <a:r>
              <a:rPr lang="es-ES" sz="1600" err="1"/>
              <a:t>root</a:t>
            </a:r>
            <a:r>
              <a:rPr lang="es-ES" sz="1600"/>
              <a:t> en el servidor remoto ("aplasta" los privilegios de </a:t>
            </a:r>
            <a:r>
              <a:rPr lang="es-ES" sz="1600" err="1"/>
              <a:t>root</a:t>
            </a:r>
            <a:r>
              <a:rPr lang="es-ES" sz="1600"/>
              <a:t> )</a:t>
            </a:r>
          </a:p>
          <a:p>
            <a:endParaRPr lang="es-ES" sz="1600"/>
          </a:p>
          <a:p>
            <a:r>
              <a:rPr lang="es-ES" sz="1600"/>
              <a:t>Como en Ubuntu estoy en un usuario </a:t>
            </a:r>
            <a:r>
              <a:rPr lang="es-ES" sz="1600" err="1"/>
              <a:t>root</a:t>
            </a:r>
            <a:r>
              <a:rPr lang="es-ES" sz="1600"/>
              <a:t> </a:t>
            </a:r>
            <a:r>
              <a:rPr lang="es-ES" sz="1600">
                <a:sym typeface="Wingdings" panose="05000000000000000000" pitchFamily="2" charset="2"/>
              </a:rPr>
              <a:t>el sistema NFS asigna al usuario </a:t>
            </a:r>
            <a:r>
              <a:rPr lang="es-ES" sz="1600" err="1">
                <a:sym typeface="Wingdings" panose="05000000000000000000" pitchFamily="2" charset="2"/>
              </a:rPr>
              <a:t>root</a:t>
            </a:r>
            <a:r>
              <a:rPr lang="es-ES" sz="1600">
                <a:sym typeface="Wingdings" panose="05000000000000000000" pitchFamily="2" charset="2"/>
              </a:rPr>
              <a:t> del cliente un UID y GID de "</a:t>
            </a:r>
            <a:r>
              <a:rPr lang="es-ES" sz="1600" err="1">
                <a:sym typeface="Wingdings" panose="05000000000000000000" pitchFamily="2" charset="2"/>
              </a:rPr>
              <a:t>nobody</a:t>
            </a:r>
            <a:r>
              <a:rPr lang="es-ES" sz="1600">
                <a:sym typeface="Wingdings" panose="05000000000000000000" pitchFamily="2" charset="2"/>
              </a:rPr>
              <a:t>" y "</a:t>
            </a:r>
            <a:r>
              <a:rPr lang="es-ES" sz="1600" err="1">
                <a:sym typeface="Wingdings" panose="05000000000000000000" pitchFamily="2" charset="2"/>
              </a:rPr>
              <a:t>nogroup</a:t>
            </a:r>
            <a:r>
              <a:rPr lang="es-ES" sz="1600">
                <a:sym typeface="Wingdings" panose="05000000000000000000" pitchFamily="2" charset="2"/>
              </a:rPr>
              <a:t>", respectivamente, para todas las operaciones realizadas en ese directorio. 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23206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72170BA-93ED-2048-60D3-58D5B4C3EDA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E62FFC0A-081F-11E8-453A-9E3F819BB01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06078ED-53C3-29A7-8853-B333941AF3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D5BD6F-A074-4AE9-1170-A42C14A25F91}"/>
              </a:ext>
            </a:extLst>
          </p:cNvPr>
          <p:cNvSpPr txBox="1"/>
          <p:nvPr/>
        </p:nvSpPr>
        <p:spPr>
          <a:xfrm>
            <a:off x="6797616" y="2076421"/>
            <a:ext cx="2893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2. </a:t>
            </a:r>
            <a:r>
              <a:rPr lang="es-ES" b="1"/>
              <a:t>Almacenamiento Local</a:t>
            </a:r>
          </a:p>
          <a:p>
            <a:r>
              <a:rPr lang="es-ES"/>
              <a:t>3. Configuración de NFS</a:t>
            </a:r>
          </a:p>
          <a:p>
            <a:r>
              <a:rPr lang="es-ES"/>
              <a:t>4. Configuración de SAMBA</a:t>
            </a:r>
          </a:p>
          <a:p>
            <a:r>
              <a:rPr lang="es-ES"/>
              <a:t>5. Configuración de </a:t>
            </a:r>
            <a:r>
              <a:rPr lang="es-ES" err="1"/>
              <a:t>iSCSI</a:t>
            </a:r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A59AECD-7099-4055-8B04-7AA0374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616" y="1162473"/>
            <a:ext cx="3509228" cy="505302"/>
          </a:xfrm>
        </p:spPr>
        <p:txBody>
          <a:bodyPr/>
          <a:lstStyle/>
          <a:p>
            <a:r>
              <a:rPr lang="es-ES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386561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50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e) Limitar las direcciones IP de acceso y comprobar que el recurso deja de estar disponible desde otras direcciones IP distintas.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D0DDC4-3112-A19D-7319-BD569CB1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" y="2546171"/>
            <a:ext cx="4896533" cy="66684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8846A12-DD9C-0471-83D2-470620A90C49}"/>
              </a:ext>
            </a:extLst>
          </p:cNvPr>
          <p:cNvSpPr txBox="1"/>
          <p:nvPr/>
        </p:nvSpPr>
        <p:spPr>
          <a:xfrm>
            <a:off x="5860211" y="2481320"/>
            <a:ext cx="6067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Permitirá el acceso de escritura al cliente ubicado en la dirección IP 192.168.119.142, mientras que otros clientes no tendrán acceso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FB565DA-4A3B-6EDF-B154-571D3D67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1825"/>
            <a:ext cx="4614119" cy="66684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67C734C-6386-00CC-4D5E-A0E6241DB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259" y="4446497"/>
            <a:ext cx="6430272" cy="67636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9679E8E-3BEE-4535-673A-0E857C95BFA2}"/>
              </a:ext>
            </a:extLst>
          </p:cNvPr>
          <p:cNvSpPr/>
          <p:nvPr/>
        </p:nvSpPr>
        <p:spPr>
          <a:xfrm>
            <a:off x="844235" y="4200693"/>
            <a:ext cx="2081842" cy="130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ysClr val="windowText" lastClr="000000"/>
                </a:solidFill>
              </a:rPr>
              <a:t>Ubuntu</a:t>
            </a:r>
          </a:p>
          <a:p>
            <a:pPr algn="ctr"/>
            <a:r>
              <a:rPr lang="es-ES">
                <a:solidFill>
                  <a:sysClr val="windowText" lastClr="000000"/>
                </a:solidFill>
              </a:rPr>
              <a:t>Cliente NFS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B3EBE8-D9C6-5D47-7374-C0BC50232188}"/>
              </a:ext>
            </a:extLst>
          </p:cNvPr>
          <p:cNvSpPr txBox="1"/>
          <p:nvPr/>
        </p:nvSpPr>
        <p:spPr>
          <a:xfrm>
            <a:off x="3246209" y="5345814"/>
            <a:ext cx="6067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Desde el servidor Ubuntu me deja</a:t>
            </a:r>
          </a:p>
        </p:txBody>
      </p:sp>
    </p:spTree>
    <p:extLst>
      <p:ext uri="{BB962C8B-B14F-4D97-AF65-F5344CB8AC3E}">
        <p14:creationId xmlns:p14="http://schemas.microsoft.com/office/powerpoint/2010/main" val="170006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51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e) Limitar las direcciones IP de acceso y comprobar que el recurso deja de estar disponible desde otras direcciones IP distintas.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846A12-DD9C-0471-83D2-470620A90C49}"/>
              </a:ext>
            </a:extLst>
          </p:cNvPr>
          <p:cNvSpPr txBox="1"/>
          <p:nvPr/>
        </p:nvSpPr>
        <p:spPr>
          <a:xfrm>
            <a:off x="1004977" y="2509386"/>
            <a:ext cx="6067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Voy a cambiar la IP para que no permita el acceso desde Ubuntu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FB565DA-4A3B-6EDF-B154-571D3D67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73" y="3345811"/>
            <a:ext cx="4658375" cy="673238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9679E8E-3BEE-4535-673A-0E857C95BFA2}"/>
              </a:ext>
            </a:extLst>
          </p:cNvPr>
          <p:cNvSpPr/>
          <p:nvPr/>
        </p:nvSpPr>
        <p:spPr>
          <a:xfrm>
            <a:off x="844235" y="4200693"/>
            <a:ext cx="2081842" cy="130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ysClr val="windowText" lastClr="000000"/>
                </a:solidFill>
              </a:rPr>
              <a:t>Ubuntu</a:t>
            </a:r>
          </a:p>
          <a:p>
            <a:pPr algn="ctr"/>
            <a:r>
              <a:rPr lang="es-ES">
                <a:solidFill>
                  <a:sysClr val="windowText" lastClr="000000"/>
                </a:solidFill>
              </a:rPr>
              <a:t>Cliente NFS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B3EBE8-D9C6-5D47-7374-C0BC50232188}"/>
              </a:ext>
            </a:extLst>
          </p:cNvPr>
          <p:cNvSpPr txBox="1"/>
          <p:nvPr/>
        </p:nvSpPr>
        <p:spPr>
          <a:xfrm>
            <a:off x="3216933" y="5494632"/>
            <a:ext cx="6067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Desde el servidor Ubuntu no permite el acceso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60EC8-B322-C4FF-372E-E9A9AC38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45" y="2465953"/>
            <a:ext cx="4658375" cy="771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B3929C3-818B-4EB1-3C82-24A1FEFFAF97}"/>
                  </a:ext>
                </a:extLst>
              </p14:cNvPr>
              <p14:cNvContentPartPr/>
              <p14:nvPr/>
            </p14:nvContentPartPr>
            <p14:xfrm>
              <a:off x="9349433" y="2771443"/>
              <a:ext cx="240480" cy="586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B3929C3-818B-4EB1-3C82-24A1FEFFAF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1433" y="2735443"/>
                <a:ext cx="276120" cy="1303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88289F37-CA1A-3E98-6FDE-7D5A3CD15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07" y="4181497"/>
            <a:ext cx="893569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9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52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f) Indicar el proceso de instalación del servidor NFS en el SO Ubuntu Server 22.04, y del cliente en un SO Rocky Linux 9.3. .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1B9273B-039E-0394-180E-31FBE6AEA07E}"/>
              </a:ext>
            </a:extLst>
          </p:cNvPr>
          <p:cNvSpPr/>
          <p:nvPr/>
        </p:nvSpPr>
        <p:spPr>
          <a:xfrm>
            <a:off x="2209800" y="2582173"/>
            <a:ext cx="4757468" cy="1322717"/>
          </a:xfrm>
          <a:prstGeom prst="roundRect">
            <a:avLst>
              <a:gd name="adj" fmla="val 887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9D7ADB-E2A7-9E4F-C9AE-62949D86A58C}"/>
              </a:ext>
            </a:extLst>
          </p:cNvPr>
          <p:cNvSpPr txBox="1"/>
          <p:nvPr/>
        </p:nvSpPr>
        <p:spPr>
          <a:xfrm>
            <a:off x="2470030" y="2775481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Ubuntu: </a:t>
            </a:r>
          </a:p>
          <a:p>
            <a:r>
              <a:rPr lang="es-ES">
                <a:solidFill>
                  <a:schemeClr val="bg1"/>
                </a:solidFill>
              </a:rPr>
              <a:t>  </a:t>
            </a:r>
            <a:r>
              <a:rPr lang="es-ES" err="1">
                <a:solidFill>
                  <a:schemeClr val="bg1"/>
                </a:solidFill>
              </a:rPr>
              <a:t>apt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install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nfs</a:t>
            </a:r>
            <a:r>
              <a:rPr lang="es-ES">
                <a:solidFill>
                  <a:schemeClr val="bg1"/>
                </a:solidFill>
              </a:rPr>
              <a:t>-</a:t>
            </a:r>
            <a:r>
              <a:rPr lang="es-ES" err="1">
                <a:solidFill>
                  <a:schemeClr val="bg1"/>
                </a:solidFill>
              </a:rPr>
              <a:t>kernel</a:t>
            </a:r>
            <a:r>
              <a:rPr lang="es-ES">
                <a:solidFill>
                  <a:schemeClr val="bg1"/>
                </a:solidFill>
              </a:rPr>
              <a:t>-server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D5F1DA8-1B18-D5B3-D5A3-EE1FC1CEFCD6}"/>
              </a:ext>
            </a:extLst>
          </p:cNvPr>
          <p:cNvSpPr/>
          <p:nvPr/>
        </p:nvSpPr>
        <p:spPr>
          <a:xfrm>
            <a:off x="6714226" y="2589357"/>
            <a:ext cx="4757468" cy="1322717"/>
          </a:xfrm>
          <a:prstGeom prst="roundRect">
            <a:avLst>
              <a:gd name="adj" fmla="val 887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CFC6F9-6FE9-D724-858E-B2CF7F645DBF}"/>
              </a:ext>
            </a:extLst>
          </p:cNvPr>
          <p:cNvSpPr txBox="1"/>
          <p:nvPr/>
        </p:nvSpPr>
        <p:spPr>
          <a:xfrm>
            <a:off x="7099539" y="2775481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Rocky: </a:t>
            </a: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yum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nfs-utils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F1F778-47FE-1207-C706-472FE9F103BB}"/>
              </a:ext>
            </a:extLst>
          </p:cNvPr>
          <p:cNvSpPr txBox="1"/>
          <p:nvPr/>
        </p:nvSpPr>
        <p:spPr>
          <a:xfrm>
            <a:off x="500333" y="2913980"/>
            <a:ext cx="13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Servidor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B5B3308-5B25-9433-5F31-5588710EBA13}"/>
              </a:ext>
            </a:extLst>
          </p:cNvPr>
          <p:cNvSpPr/>
          <p:nvPr/>
        </p:nvSpPr>
        <p:spPr>
          <a:xfrm>
            <a:off x="2209800" y="4293380"/>
            <a:ext cx="4757468" cy="1322717"/>
          </a:xfrm>
          <a:prstGeom prst="roundRect">
            <a:avLst>
              <a:gd name="adj" fmla="val 887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F14E08-92F8-EEB4-15E8-F4B5A8C5F60E}"/>
              </a:ext>
            </a:extLst>
          </p:cNvPr>
          <p:cNvSpPr txBox="1"/>
          <p:nvPr/>
        </p:nvSpPr>
        <p:spPr>
          <a:xfrm>
            <a:off x="2470030" y="4486688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Ubuntu: </a:t>
            </a:r>
          </a:p>
          <a:p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apt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install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nfs-common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FD57C57-83BA-D45A-77BA-6EB57AAD31D7}"/>
              </a:ext>
            </a:extLst>
          </p:cNvPr>
          <p:cNvSpPr/>
          <p:nvPr/>
        </p:nvSpPr>
        <p:spPr>
          <a:xfrm>
            <a:off x="6714226" y="4300564"/>
            <a:ext cx="4757468" cy="1322717"/>
          </a:xfrm>
          <a:prstGeom prst="roundRect">
            <a:avLst>
              <a:gd name="adj" fmla="val 887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4AFACA-047D-EBF7-F93D-350A4FA3C495}"/>
              </a:ext>
            </a:extLst>
          </p:cNvPr>
          <p:cNvSpPr txBox="1"/>
          <p:nvPr/>
        </p:nvSpPr>
        <p:spPr>
          <a:xfrm>
            <a:off x="7099539" y="4486688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Rocky:</a:t>
            </a:r>
          </a:p>
          <a:p>
            <a:r>
              <a:rPr lang="es-ES" dirty="0">
                <a:solidFill>
                  <a:schemeClr val="bg1"/>
                </a:solidFill>
              </a:rPr>
              <a:t>  </a:t>
            </a:r>
            <a:r>
              <a:rPr lang="es-ES" dirty="0" err="1">
                <a:solidFill>
                  <a:schemeClr val="bg1"/>
                </a:solidFill>
              </a:rPr>
              <a:t>yum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nfs-utils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346C8DD-9D40-928D-60D0-41D4333AC7DB}"/>
              </a:ext>
            </a:extLst>
          </p:cNvPr>
          <p:cNvSpPr txBox="1"/>
          <p:nvPr/>
        </p:nvSpPr>
        <p:spPr>
          <a:xfrm>
            <a:off x="500333" y="4625187"/>
            <a:ext cx="13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Cliente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0C6733A-A0DB-D262-9317-87C97C6852A8}"/>
              </a:ext>
            </a:extLst>
          </p:cNvPr>
          <p:cNvSpPr/>
          <p:nvPr/>
        </p:nvSpPr>
        <p:spPr>
          <a:xfrm>
            <a:off x="5320668" y="4961922"/>
            <a:ext cx="1349158" cy="479524"/>
          </a:xfrm>
          <a:prstGeom prst="roundRect">
            <a:avLst>
              <a:gd name="adj" fmla="val 2666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Ya demostrado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3097280-5DED-AB11-0D90-42EB1BC677CF}"/>
              </a:ext>
            </a:extLst>
          </p:cNvPr>
          <p:cNvSpPr/>
          <p:nvPr/>
        </p:nvSpPr>
        <p:spPr>
          <a:xfrm>
            <a:off x="10042923" y="5079381"/>
            <a:ext cx="1349158" cy="479524"/>
          </a:xfrm>
          <a:prstGeom prst="roundRect">
            <a:avLst>
              <a:gd name="adj" fmla="val 2666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Ya demostrado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D86778B-20E5-13A5-F7E9-B93D6EEEDBDA}"/>
              </a:ext>
            </a:extLst>
          </p:cNvPr>
          <p:cNvSpPr/>
          <p:nvPr/>
        </p:nvSpPr>
        <p:spPr>
          <a:xfrm>
            <a:off x="9885479" y="3308822"/>
            <a:ext cx="1349158" cy="479524"/>
          </a:xfrm>
          <a:prstGeom prst="roundRect">
            <a:avLst>
              <a:gd name="adj" fmla="val 2666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Ya demostrado</a:t>
            </a:r>
          </a:p>
        </p:txBody>
      </p:sp>
    </p:spTree>
    <p:extLst>
      <p:ext uri="{BB962C8B-B14F-4D97-AF65-F5344CB8AC3E}">
        <p14:creationId xmlns:p14="http://schemas.microsoft.com/office/powerpoint/2010/main" val="2649077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53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f) Indicar el proceso de instalación del </a:t>
            </a:r>
            <a:r>
              <a:rPr lang="es-ES" sz="1600" b="1" dirty="0"/>
              <a:t>servidor NFS en el SO Ubuntu Server </a:t>
            </a:r>
            <a:r>
              <a:rPr lang="es-ES" sz="1600" dirty="0"/>
              <a:t>22.04, y del cliente en un SO Rocky Linux 9.3. 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76661D-014D-8B4A-5166-08DC8B4E8DEE}"/>
              </a:ext>
            </a:extLst>
          </p:cNvPr>
          <p:cNvSpPr txBox="1"/>
          <p:nvPr/>
        </p:nvSpPr>
        <p:spPr>
          <a:xfrm>
            <a:off x="500333" y="2913980"/>
            <a:ext cx="13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Servidor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2526882-2F9F-9FA8-7719-0EB3D824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19703"/>
            <a:ext cx="7401958" cy="1419423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08357BF-F128-B425-578A-BD110386EDA5}"/>
              </a:ext>
            </a:extLst>
          </p:cNvPr>
          <p:cNvSpPr/>
          <p:nvPr/>
        </p:nvSpPr>
        <p:spPr>
          <a:xfrm>
            <a:off x="2209800" y="2582173"/>
            <a:ext cx="4757468" cy="1322717"/>
          </a:xfrm>
          <a:prstGeom prst="roundRect">
            <a:avLst>
              <a:gd name="adj" fmla="val 887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3DD63DB-7C3A-D304-DA21-53959CD675A3}"/>
              </a:ext>
            </a:extLst>
          </p:cNvPr>
          <p:cNvSpPr txBox="1"/>
          <p:nvPr/>
        </p:nvSpPr>
        <p:spPr>
          <a:xfrm>
            <a:off x="2470030" y="2775481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Ubuntu: </a:t>
            </a:r>
          </a:p>
          <a:p>
            <a:r>
              <a:rPr lang="es-ES">
                <a:solidFill>
                  <a:schemeClr val="bg1"/>
                </a:solidFill>
              </a:rPr>
              <a:t>  </a:t>
            </a:r>
            <a:r>
              <a:rPr lang="es-ES" err="1">
                <a:solidFill>
                  <a:schemeClr val="bg1"/>
                </a:solidFill>
              </a:rPr>
              <a:t>apt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install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nfs</a:t>
            </a:r>
            <a:r>
              <a:rPr lang="es-ES">
                <a:solidFill>
                  <a:schemeClr val="bg1"/>
                </a:solidFill>
              </a:rPr>
              <a:t>-</a:t>
            </a:r>
            <a:r>
              <a:rPr lang="es-ES" err="1">
                <a:solidFill>
                  <a:schemeClr val="bg1"/>
                </a:solidFill>
              </a:rPr>
              <a:t>kernel</a:t>
            </a:r>
            <a:r>
              <a:rPr lang="es-ES">
                <a:solidFill>
                  <a:schemeClr val="bg1"/>
                </a:solidFill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1729162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Configuración de </a:t>
            </a:r>
            <a:r>
              <a:rPr lang="es-ES" err="1"/>
              <a:t>nfs</a:t>
            </a:r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54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f) Indicar el proceso de instalación del servidor NFS en el SO Ubuntu Server 22.04, y del </a:t>
            </a:r>
            <a:r>
              <a:rPr lang="es-ES" sz="1600" b="1" dirty="0"/>
              <a:t>cliente en un SO Rocky Linux </a:t>
            </a:r>
            <a:r>
              <a:rPr lang="es-ES" sz="1600" dirty="0"/>
              <a:t>9.3. .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0C2B629-A9C4-9DA1-45B2-B4565E8269BE}"/>
              </a:ext>
            </a:extLst>
          </p:cNvPr>
          <p:cNvSpPr/>
          <p:nvPr/>
        </p:nvSpPr>
        <p:spPr>
          <a:xfrm>
            <a:off x="1805797" y="2598951"/>
            <a:ext cx="4757468" cy="1322717"/>
          </a:xfrm>
          <a:prstGeom prst="roundRect">
            <a:avLst>
              <a:gd name="adj" fmla="val 887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CECBA4D-9F59-E60E-BC56-9A1C83D1F176}"/>
              </a:ext>
            </a:extLst>
          </p:cNvPr>
          <p:cNvSpPr txBox="1"/>
          <p:nvPr/>
        </p:nvSpPr>
        <p:spPr>
          <a:xfrm>
            <a:off x="2191110" y="2785075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Rocky:</a:t>
            </a:r>
          </a:p>
          <a:p>
            <a:r>
              <a:rPr lang="es-ES" dirty="0">
                <a:solidFill>
                  <a:schemeClr val="bg1"/>
                </a:solidFill>
              </a:rPr>
              <a:t>  </a:t>
            </a:r>
            <a:r>
              <a:rPr lang="es-ES" dirty="0" err="1">
                <a:solidFill>
                  <a:schemeClr val="bg1"/>
                </a:solidFill>
              </a:rPr>
              <a:t>yum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nfs-utils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337660-CA8C-1DE1-2BB5-80C62B33245A}"/>
              </a:ext>
            </a:extLst>
          </p:cNvPr>
          <p:cNvSpPr txBox="1"/>
          <p:nvPr/>
        </p:nvSpPr>
        <p:spPr>
          <a:xfrm>
            <a:off x="500333" y="2923574"/>
            <a:ext cx="13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Cliente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586CB85-46CE-356F-2562-960BAB5B77D6}"/>
              </a:ext>
            </a:extLst>
          </p:cNvPr>
          <p:cNvSpPr/>
          <p:nvPr/>
        </p:nvSpPr>
        <p:spPr>
          <a:xfrm>
            <a:off x="5134494" y="3377768"/>
            <a:ext cx="1349158" cy="479524"/>
          </a:xfrm>
          <a:prstGeom prst="roundRect">
            <a:avLst>
              <a:gd name="adj" fmla="val 2666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Ya demostrado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C46FB62-0EDC-3EC2-30E0-00CA325A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96" y="4128628"/>
            <a:ext cx="9548003" cy="18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99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72170BA-93ED-2048-60D3-58D5B4C3EDA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E62FFC0A-081F-11E8-453A-9E3F819BB01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06078ED-53C3-29A7-8853-B333941AF3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55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D5BD6F-A074-4AE9-1170-A42C14A25F91}"/>
              </a:ext>
            </a:extLst>
          </p:cNvPr>
          <p:cNvSpPr txBox="1"/>
          <p:nvPr/>
        </p:nvSpPr>
        <p:spPr>
          <a:xfrm>
            <a:off x="6797616" y="2076421"/>
            <a:ext cx="2936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2. Almacenamiento Local</a:t>
            </a:r>
          </a:p>
          <a:p>
            <a:r>
              <a:rPr lang="es-ES"/>
              <a:t>3. Configuración de NFS</a:t>
            </a:r>
          </a:p>
          <a:p>
            <a:r>
              <a:rPr lang="es-ES"/>
              <a:t>4. </a:t>
            </a:r>
            <a:r>
              <a:rPr lang="es-ES" b="1"/>
              <a:t>Configuración de SAMBA</a:t>
            </a:r>
          </a:p>
          <a:p>
            <a:r>
              <a:rPr lang="es-ES"/>
              <a:t>5. Configuración de </a:t>
            </a:r>
            <a:r>
              <a:rPr lang="es-ES" err="1"/>
              <a:t>iSCSI</a:t>
            </a:r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A59AECD-7099-4055-8B04-7AA0374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616" y="1162473"/>
            <a:ext cx="3509228" cy="505302"/>
          </a:xfrm>
        </p:spPr>
        <p:txBody>
          <a:bodyPr/>
          <a:lstStyle/>
          <a:p>
            <a:r>
              <a:rPr lang="es-ES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90509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56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ES" sz="1600" dirty="0"/>
              <a:t>Instalar el servidor Samba en una máquina con SO Rocky Linux 9.3. y arrancar el servicio. Para comprobar el servicio usaremos nuestro propio equipo anfitrión (Windows, Mac o Linux) o un cliente Samba instalado en otra máquina virtual Linux. </a:t>
            </a:r>
          </a:p>
          <a:p>
            <a:pPr marL="342900" indent="-342900">
              <a:buAutoNum type="alphaLcParenR"/>
            </a:pPr>
            <a:r>
              <a:rPr lang="es-ES" sz="1600" dirty="0"/>
              <a:t>Crear un nuevo usuario de Samba a partir de un usuario del sistema Linux ya existente. A continuación, configurar un recurso compartido en el servidor Linux. Se denominará [</a:t>
            </a:r>
            <a:r>
              <a:rPr lang="es-ES" sz="1600" dirty="0" err="1"/>
              <a:t>shared</a:t>
            </a:r>
            <a:r>
              <a:rPr lang="es-ES" sz="1600" dirty="0"/>
              <a:t>] y permitirá el acceso a la carpeta 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shared</a:t>
            </a:r>
            <a:r>
              <a:rPr lang="es-ES" sz="1600" dirty="0"/>
              <a:t> con derechos de escritura. El recurso estará visible y sólo será accesible para el usuario anteriormente creado </a:t>
            </a:r>
          </a:p>
          <a:p>
            <a:pPr marL="342900" indent="-342900">
              <a:buAutoNum type="alphaLcParenR"/>
            </a:pPr>
            <a:r>
              <a:rPr lang="es-ES" sz="1600" dirty="0"/>
              <a:t>Verificar que es posible trabajar sobre el recurso compartido accediendo desde una máquina cliente que cuente con un cliente SMB y validándose con el usuario samba previamente creado. </a:t>
            </a:r>
          </a:p>
          <a:p>
            <a:pPr marL="342900" indent="-342900">
              <a:buAutoNum type="alphaLcParenR"/>
            </a:pPr>
            <a:r>
              <a:rPr lang="es-ES" sz="1600" dirty="0"/>
              <a:t>Crear un nuevo recurso [</a:t>
            </a:r>
            <a:r>
              <a:rPr lang="es-ES" sz="1600" dirty="0" err="1"/>
              <a:t>public</a:t>
            </a:r>
            <a:r>
              <a:rPr lang="es-ES" sz="1600" dirty="0"/>
              <a:t>] que permitirá el acceso al directorio 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public</a:t>
            </a:r>
            <a:r>
              <a:rPr lang="es-ES" sz="1600" dirty="0"/>
              <a:t> (situar en este directorio algún archivo) con derechos de lectura para todos los usuarios. Comprobar que es posible acceder a este directorio compartido y su contenido sin necesidad de autentificación. </a:t>
            </a:r>
          </a:p>
        </p:txBody>
      </p:sp>
    </p:spTree>
    <p:extLst>
      <p:ext uri="{BB962C8B-B14F-4D97-AF65-F5344CB8AC3E}">
        <p14:creationId xmlns:p14="http://schemas.microsoft.com/office/powerpoint/2010/main" val="3939660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57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ES" sz="1600" dirty="0"/>
              <a:t>Instalar el servidor Samba en una máquina con SO Rocky Linux 9.3. y arrancar el servicio. Para comprobar el servicio usaremos nuestro propio equipo anfitrión (Windows, Mac o Linux) o un cliente Samba instalado en otra máquina virtual Linux. </a:t>
            </a:r>
          </a:p>
          <a:p>
            <a:endParaRPr lang="es-ES" sz="1600" dirty="0"/>
          </a:p>
          <a:p>
            <a:r>
              <a:rPr lang="es-ES" sz="1600" dirty="0" err="1">
                <a:solidFill>
                  <a:srgbClr val="00B050"/>
                </a:solidFill>
              </a:rPr>
              <a:t>yum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install</a:t>
            </a:r>
            <a:r>
              <a:rPr lang="es-ES" sz="1600" dirty="0">
                <a:solidFill>
                  <a:srgbClr val="00B050"/>
                </a:solidFill>
              </a:rPr>
              <a:t> samba + </a:t>
            </a:r>
            <a:r>
              <a:rPr lang="es-ES" sz="1600" dirty="0" err="1">
                <a:solidFill>
                  <a:srgbClr val="00B050"/>
                </a:solidFill>
              </a:rPr>
              <a:t>systemctl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start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smb</a:t>
            </a:r>
            <a:r>
              <a:rPr lang="es-ES" sz="1600" dirty="0">
                <a:solidFill>
                  <a:srgbClr val="00B050"/>
                </a:solidFill>
              </a:rPr>
              <a:t> + </a:t>
            </a:r>
            <a:r>
              <a:rPr lang="es-ES" sz="1600" dirty="0" err="1">
                <a:solidFill>
                  <a:srgbClr val="00B050"/>
                </a:solidFill>
              </a:rPr>
              <a:t>systemctl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enable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smb</a:t>
            </a:r>
            <a:endParaRPr lang="es-ES" sz="16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E8562-51D9-651C-49A2-F5B1670C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" y="3436830"/>
            <a:ext cx="5051935" cy="10779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F7E574-2C55-08D8-2CFD-34310749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6" y="4593469"/>
            <a:ext cx="6592019" cy="16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88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58</a:t>
            </a:fld>
            <a:endParaRPr lang="es-ES" noProof="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ES" sz="1600" dirty="0"/>
              <a:t>Instalar el servidor Samba en una máquina con SO Rocky Linux 9.3. y arrancar el servicio. Para comprobar el servicio usaremos nuestro propio equipo anfitrión (Windows, Mac o Linux) o un cliente Samba instalado en otra máquina virtual Linux. </a:t>
            </a:r>
          </a:p>
          <a:p>
            <a:endParaRPr lang="es-ES" sz="1600" dirty="0"/>
          </a:p>
          <a:p>
            <a:r>
              <a:rPr lang="es-ES" sz="1600" dirty="0"/>
              <a:t>Comprobar desde un cliente (</a:t>
            </a:r>
            <a:r>
              <a:rPr lang="es-ES" sz="1600" dirty="0" err="1">
                <a:solidFill>
                  <a:srgbClr val="00B050"/>
                </a:solidFill>
              </a:rPr>
              <a:t>yum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install</a:t>
            </a:r>
            <a:r>
              <a:rPr lang="es-ES" sz="1600" dirty="0">
                <a:solidFill>
                  <a:srgbClr val="00B050"/>
                </a:solidFill>
              </a:rPr>
              <a:t> samba-</a:t>
            </a:r>
            <a:r>
              <a:rPr lang="es-ES" sz="1600" dirty="0" err="1">
                <a:solidFill>
                  <a:srgbClr val="00B050"/>
                </a:solidFill>
              </a:rPr>
              <a:t>client</a:t>
            </a:r>
            <a:r>
              <a:rPr lang="es-ES" sz="1600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8546A7-7BB7-F377-CC0D-4EE11803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9" y="3505756"/>
            <a:ext cx="4896533" cy="6287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A37C35-376D-4DA0-5AA9-AAE5248A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9" y="4221341"/>
            <a:ext cx="5458587" cy="204816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1F551A-6F5E-06AC-B3D5-108DE2194016}"/>
              </a:ext>
            </a:extLst>
          </p:cNvPr>
          <p:cNvSpPr txBox="1"/>
          <p:nvPr/>
        </p:nvSpPr>
        <p:spPr>
          <a:xfrm>
            <a:off x="6711352" y="4399339"/>
            <a:ext cx="5022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Acceso a los recursos compartidos del servidor Samba desde el cliente :</a:t>
            </a:r>
          </a:p>
          <a:p>
            <a:r>
              <a:rPr lang="es-ES" sz="1600" dirty="0"/>
              <a:t> </a:t>
            </a:r>
            <a:r>
              <a:rPr lang="es-ES" sz="1600" dirty="0" err="1">
                <a:solidFill>
                  <a:srgbClr val="00B050"/>
                </a:solidFill>
              </a:rPr>
              <a:t>sambclient</a:t>
            </a:r>
            <a:r>
              <a:rPr lang="es-ES" sz="1600" dirty="0">
                <a:solidFill>
                  <a:srgbClr val="00B050"/>
                </a:solidFill>
              </a:rPr>
              <a:t> –L IP_SERVIDOR_SAMBA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76994A-D60C-4DC7-B26F-B327FE6599FD}"/>
              </a:ext>
            </a:extLst>
          </p:cNvPr>
          <p:cNvSpPr txBox="1"/>
          <p:nvPr/>
        </p:nvSpPr>
        <p:spPr>
          <a:xfrm>
            <a:off x="5861651" y="3650848"/>
            <a:ext cx="502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Otra máquina Rocky en mi caso</a:t>
            </a:r>
            <a:endParaRPr lang="es-E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60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59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endParaRPr lang="es-ES" sz="1600" dirty="0"/>
          </a:p>
          <a:p>
            <a:r>
              <a:rPr lang="es-ES" sz="1600" dirty="0"/>
              <a:t>b) Crear un nuevo usuario de Samba a partir de un usuario del sistema Linux ya existente. A continuación, configurar un recurso compartido en el servidor Linux. Se denominará [</a:t>
            </a:r>
            <a:r>
              <a:rPr lang="es-ES" sz="1600" dirty="0" err="1"/>
              <a:t>shared</a:t>
            </a:r>
            <a:r>
              <a:rPr lang="es-ES" sz="1600" dirty="0"/>
              <a:t>] y permitirá el acceso a la carpeta 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shared</a:t>
            </a:r>
            <a:r>
              <a:rPr lang="es-ES" sz="1600" dirty="0"/>
              <a:t> con derechos de escritura. El recurso estará visible y sólo será accesible para el usuario anteriormente creado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2C6D1D-0E15-6B8C-A3DF-923B9E24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354370"/>
            <a:ext cx="1404668" cy="26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BCE239-CC15-8EAF-D0DA-1CB368ED7D82}"/>
              </a:ext>
            </a:extLst>
          </p:cNvPr>
          <p:cNvSpPr txBox="1"/>
          <p:nvPr/>
        </p:nvSpPr>
        <p:spPr>
          <a:xfrm>
            <a:off x="2583613" y="3277470"/>
            <a:ext cx="502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Usaremos este usuario</a:t>
            </a:r>
            <a:endParaRPr lang="es-ES" sz="1600" dirty="0">
              <a:solidFill>
                <a:srgbClr val="00B05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32B5E0-5C16-560F-80F5-371A4C90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51977"/>
            <a:ext cx="4761188" cy="8077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432B9B-845A-5130-D266-63675BC6220D}"/>
              </a:ext>
            </a:extLst>
          </p:cNvPr>
          <p:cNvSpPr txBox="1"/>
          <p:nvPr/>
        </p:nvSpPr>
        <p:spPr>
          <a:xfrm>
            <a:off x="5642167" y="3904099"/>
            <a:ext cx="502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Creamos el usuario </a:t>
            </a:r>
            <a:r>
              <a:rPr lang="es-ES" sz="1600" dirty="0" err="1">
                <a:solidFill>
                  <a:srgbClr val="00B050"/>
                </a:solidFill>
              </a:rPr>
              <a:t>smbpasswd</a:t>
            </a:r>
            <a:r>
              <a:rPr lang="es-ES" sz="1600" dirty="0">
                <a:solidFill>
                  <a:srgbClr val="00B050"/>
                </a:solidFill>
              </a:rPr>
              <a:t> –a &lt;&lt;usuario&gt;&gt;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176DD7-AF17-E8DD-075C-24D41FCE80D6}"/>
              </a:ext>
            </a:extLst>
          </p:cNvPr>
          <p:cNvSpPr txBox="1"/>
          <p:nvPr/>
        </p:nvSpPr>
        <p:spPr>
          <a:xfrm>
            <a:off x="878457" y="4760892"/>
            <a:ext cx="7772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Crear recurso compartido: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dirty="0"/>
              <a:t>Crear carpeta: </a:t>
            </a:r>
            <a:r>
              <a:rPr lang="es-ES" sz="1600" dirty="0" err="1">
                <a:solidFill>
                  <a:srgbClr val="00B050"/>
                </a:solidFill>
              </a:rPr>
              <a:t>mkdir</a:t>
            </a:r>
            <a:r>
              <a:rPr lang="es-ES" sz="1600" dirty="0">
                <a:solidFill>
                  <a:srgbClr val="00B050"/>
                </a:solidFill>
              </a:rPr>
              <a:t>  /</a:t>
            </a:r>
            <a:r>
              <a:rPr lang="es-ES" sz="1600" dirty="0" err="1">
                <a:solidFill>
                  <a:srgbClr val="00B050"/>
                </a:solidFill>
              </a:rPr>
              <a:t>var</a:t>
            </a:r>
            <a:r>
              <a:rPr lang="es-ES" sz="1600" dirty="0">
                <a:solidFill>
                  <a:srgbClr val="00B050"/>
                </a:solidFill>
              </a:rPr>
              <a:t>/</a:t>
            </a:r>
            <a:r>
              <a:rPr lang="es-ES" sz="1600" dirty="0" err="1">
                <a:solidFill>
                  <a:srgbClr val="00B050"/>
                </a:solidFill>
              </a:rPr>
              <a:t>shared</a:t>
            </a:r>
            <a:endParaRPr lang="es-ES" sz="1600" dirty="0">
              <a:solidFill>
                <a:srgbClr val="00B05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Establecer</a:t>
            </a:r>
            <a:r>
              <a:rPr lang="en-US" sz="1600" dirty="0"/>
              <a:t> </a:t>
            </a:r>
            <a:r>
              <a:rPr lang="en-US" sz="1600" dirty="0" err="1"/>
              <a:t>permisos</a:t>
            </a:r>
            <a:r>
              <a:rPr lang="en-US" sz="1600" dirty="0"/>
              <a:t> : </a:t>
            </a:r>
            <a:r>
              <a:rPr lang="en-US" sz="1600" dirty="0" err="1">
                <a:solidFill>
                  <a:srgbClr val="00B050"/>
                </a:solidFill>
              </a:rPr>
              <a:t>chown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palomaSamba:palomaSamba</a:t>
            </a:r>
            <a:r>
              <a:rPr lang="en-US" sz="1600" dirty="0">
                <a:solidFill>
                  <a:srgbClr val="00B050"/>
                </a:solidFill>
              </a:rPr>
              <a:t> /var/shared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Configurar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recurso</a:t>
            </a:r>
            <a:r>
              <a:rPr lang="en-US" sz="1600" dirty="0"/>
              <a:t> </a:t>
            </a:r>
            <a:r>
              <a:rPr lang="en-US" sz="1600" dirty="0" err="1"/>
              <a:t>compartido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en-US" sz="1600" dirty="0" err="1">
                <a:solidFill>
                  <a:srgbClr val="00B050"/>
                </a:solidFill>
              </a:rPr>
              <a:t>etc</a:t>
            </a:r>
            <a:r>
              <a:rPr lang="en-US" sz="1600" dirty="0">
                <a:solidFill>
                  <a:srgbClr val="00B050"/>
                </a:solidFill>
              </a:rPr>
              <a:t>/samba/</a:t>
            </a:r>
            <a:r>
              <a:rPr lang="en-US" sz="1600" dirty="0" err="1">
                <a:solidFill>
                  <a:srgbClr val="00B050"/>
                </a:solidFill>
              </a:rPr>
              <a:t>smb.conf</a:t>
            </a:r>
            <a:endParaRPr lang="es-E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4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/>
              <a:t>Preparar una máquina virtual con la distribución de su elección y que contará con 10 discos duros adicionales de 20 GB de capacidad cada uno (</a:t>
            </a:r>
            <a:r>
              <a:rPr lang="es-ES" sz="1600" err="1"/>
              <a:t>sdb</a:t>
            </a:r>
            <a:r>
              <a:rPr lang="es-ES" sz="1600"/>
              <a:t> a </a:t>
            </a:r>
            <a:r>
              <a:rPr lang="es-ES" sz="1600" err="1"/>
              <a:t>sdk</a:t>
            </a:r>
            <a:r>
              <a:rPr lang="es-ES" sz="1600"/>
              <a:t>) y el mismo tipo de controladora (SATA, SCSI, </a:t>
            </a:r>
            <a:r>
              <a:rPr lang="es-ES" sz="1600" err="1"/>
              <a:t>NVMe</a:t>
            </a:r>
            <a:r>
              <a:rPr lang="es-ES" sz="1600"/>
              <a:t>, …) con la que cuenta el disco principal. A continuación, arrancar el equipo y realizar las siguientes tareas de configuración:</a:t>
            </a:r>
          </a:p>
          <a:p>
            <a:pPr marL="342900" indent="-342900">
              <a:buAutoNum type="alphaLcParenR"/>
            </a:pPr>
            <a:r>
              <a:rPr lang="es-ES" sz="1200"/>
              <a:t>Comprobar la configuración de la primera unidad de disco (</a:t>
            </a:r>
            <a:r>
              <a:rPr lang="es-ES" sz="1200" err="1"/>
              <a:t>sda</a:t>
            </a:r>
            <a:r>
              <a:rPr lang="es-ES" sz="1200"/>
              <a:t>) de la máquina virtual. Tipos de particiones existentes (físicas y lógicas), identificación, capacidades y sistemas de archivos configurados.</a:t>
            </a:r>
          </a:p>
          <a:p>
            <a:pPr marL="342900" indent="-342900">
              <a:buAutoNum type="alphaLcParenR"/>
            </a:pPr>
            <a:r>
              <a:rPr lang="es-ES" sz="1200"/>
              <a:t>En la segunda unidad de disco (</a:t>
            </a:r>
            <a:r>
              <a:rPr lang="es-ES" sz="1200" err="1"/>
              <a:t>sdb</a:t>
            </a:r>
            <a:r>
              <a:rPr lang="es-ES" sz="1200"/>
              <a:t>) crear una partición primaria de 8 GB. Formatear la partición con el sistema de archivos </a:t>
            </a:r>
            <a:r>
              <a:rPr lang="es-ES" sz="1200" err="1"/>
              <a:t>xfs</a:t>
            </a:r>
            <a:r>
              <a:rPr lang="es-ES" sz="1200"/>
              <a:t> y montar la partición sobre el directorio /</a:t>
            </a:r>
            <a:r>
              <a:rPr lang="es-ES" sz="1200" err="1"/>
              <a:t>mnt</a:t>
            </a:r>
            <a:r>
              <a:rPr lang="es-ES" sz="1200"/>
              <a:t>/datos. Configurar el montaje automático de la misma (archivo /</a:t>
            </a:r>
            <a:r>
              <a:rPr lang="es-ES" sz="1200" err="1"/>
              <a:t>etc</a:t>
            </a:r>
            <a:r>
              <a:rPr lang="es-ES" sz="1200"/>
              <a:t>/</a:t>
            </a:r>
            <a:r>
              <a:rPr lang="es-ES" sz="1200" err="1"/>
              <a:t>fstab</a:t>
            </a:r>
            <a:r>
              <a:rPr lang="es-ES" sz="1200"/>
              <a:t>) y comprobar que se monta automáticamente al reiniciar el equipo. Nota: se recomienda usar el UUID de la partición para evitar problemas en caso de renombrado de particiones. </a:t>
            </a:r>
          </a:p>
          <a:p>
            <a:pPr marL="342900" indent="-342900">
              <a:buAutoNum type="alphaLcParenR"/>
            </a:pPr>
            <a:r>
              <a:rPr lang="es-ES" sz="1200"/>
              <a:t>Usando la utilidad </a:t>
            </a:r>
            <a:r>
              <a:rPr lang="es-ES" sz="1200" err="1"/>
              <a:t>mdadm</a:t>
            </a:r>
            <a:r>
              <a:rPr lang="es-ES" sz="1200"/>
              <a:t> configurar un RAID1 sobre las unidades </a:t>
            </a:r>
            <a:r>
              <a:rPr lang="es-ES" sz="1200" err="1"/>
              <a:t>sdc</a:t>
            </a:r>
            <a:r>
              <a:rPr lang="es-ES" sz="1200"/>
              <a:t> y </a:t>
            </a:r>
            <a:r>
              <a:rPr lang="es-ES" sz="1200" err="1"/>
              <a:t>sdd</a:t>
            </a:r>
            <a:r>
              <a:rPr lang="es-ES" sz="1200"/>
              <a:t>. ¿Qué capacidad tiene el array resultante? (justificar esta capacidad). Formatear el dispositivo RAID con el sistema de archivos ext4, y montarlo sobre el directorio /</a:t>
            </a:r>
            <a:r>
              <a:rPr lang="es-ES" sz="1200" err="1"/>
              <a:t>mnt</a:t>
            </a:r>
            <a:r>
              <a:rPr lang="es-ES" sz="1200"/>
              <a:t>/raid1. Añadir algún archivo a este directorio. A continuación, simular un fallo en la unidad </a:t>
            </a:r>
            <a:r>
              <a:rPr lang="es-ES" sz="1200" err="1"/>
              <a:t>sdc</a:t>
            </a:r>
            <a:r>
              <a:rPr lang="es-ES" sz="1200"/>
              <a:t>. Comprobar que los archivos siguen estando accesibles, aunque el array está degradado (utilizar la opción </a:t>
            </a:r>
            <a:r>
              <a:rPr lang="es-ES" sz="1200" err="1"/>
              <a:t>detail</a:t>
            </a:r>
            <a:r>
              <a:rPr lang="es-ES" sz="1200"/>
              <a:t> para ver el estado del array). Sustituir la unidad </a:t>
            </a:r>
            <a:r>
              <a:rPr lang="es-ES" sz="1200" err="1"/>
              <a:t>sdc</a:t>
            </a:r>
            <a:r>
              <a:rPr lang="es-ES" sz="1200"/>
              <a:t> por la unidad </a:t>
            </a:r>
            <a:r>
              <a:rPr lang="es-ES" sz="1200" err="1"/>
              <a:t>sde</a:t>
            </a:r>
            <a:r>
              <a:rPr lang="es-ES" sz="1200"/>
              <a:t>, y comprobar que el array se regenera automáticamente. </a:t>
            </a:r>
          </a:p>
          <a:p>
            <a:pPr marL="342900" indent="-342900">
              <a:buAutoNum type="alphaLcParenR"/>
            </a:pPr>
            <a:r>
              <a:rPr lang="es-ES" sz="1200"/>
              <a:t>Configurar un RAID 5 con cuatro unidades de disco (</a:t>
            </a:r>
            <a:r>
              <a:rPr lang="es-ES" sz="1200" err="1"/>
              <a:t>sdf</a:t>
            </a:r>
            <a:r>
              <a:rPr lang="es-ES" sz="1200"/>
              <a:t>, </a:t>
            </a:r>
            <a:r>
              <a:rPr lang="es-ES" sz="1200" err="1"/>
              <a:t>sdg</a:t>
            </a:r>
            <a:r>
              <a:rPr lang="es-ES" sz="1200"/>
              <a:t>, </a:t>
            </a:r>
            <a:r>
              <a:rPr lang="es-ES" sz="1200" err="1"/>
              <a:t>sdh</a:t>
            </a:r>
            <a:r>
              <a:rPr lang="es-ES" sz="1200"/>
              <a:t> y </a:t>
            </a:r>
            <a:r>
              <a:rPr lang="es-ES" sz="1200" err="1"/>
              <a:t>sdi</a:t>
            </a:r>
            <a:r>
              <a:rPr lang="es-ES" sz="1200"/>
              <a:t>) más un disco de repuesto o </a:t>
            </a:r>
            <a:r>
              <a:rPr lang="es-ES" sz="1200" err="1"/>
              <a:t>spare</a:t>
            </a:r>
            <a:r>
              <a:rPr lang="es-ES" sz="1200"/>
              <a:t> (</a:t>
            </a:r>
            <a:r>
              <a:rPr lang="es-ES" sz="1200" err="1"/>
              <a:t>sdj</a:t>
            </a:r>
            <a:r>
              <a:rPr lang="es-ES" sz="1200"/>
              <a:t>). ¿Qué capacidad tiene el array resultante? ¿Por qué? </a:t>
            </a:r>
          </a:p>
          <a:p>
            <a:pPr marL="342900" indent="-342900">
              <a:buAutoNum type="alphaLcParenR"/>
            </a:pPr>
            <a:r>
              <a:rPr lang="es-ES" sz="1200"/>
              <a:t>Crear un volumen físico para cada unidad RAID configurada en los apartados c) y d) (habrá que desmontar previamente el RAID1, y al crear el volumen físico se perderá el formato y contenido). A continuación, generar un grupo de volúmenes (</a:t>
            </a:r>
            <a:r>
              <a:rPr lang="es-ES" sz="1200" err="1"/>
              <a:t>vg</a:t>
            </a:r>
            <a:r>
              <a:rPr lang="es-ES" sz="1200"/>
              <a:t>-asi) formado por los dos volúmenes físicos. Visualizar las características y la capacidad del grupo de volúmenes creados. A continuación, crear dos volúmenes lógicos: files (de 50 GB) y apps (con el 50% de la capacidad restante del grupo de volúmenes). Formatear ambos volúmenes lógicos con </a:t>
            </a:r>
            <a:r>
              <a:rPr lang="es-ES" sz="1200" err="1"/>
              <a:t>xfs</a:t>
            </a:r>
            <a:r>
              <a:rPr lang="es-ES" sz="1200"/>
              <a:t> y montarlos en /</a:t>
            </a:r>
            <a:r>
              <a:rPr lang="es-ES" sz="1200" err="1"/>
              <a:t>mnt</a:t>
            </a:r>
            <a:r>
              <a:rPr lang="es-ES" sz="1200"/>
              <a:t>/files y /</a:t>
            </a:r>
            <a:r>
              <a:rPr lang="es-ES" sz="1200" err="1"/>
              <a:t>mnt</a:t>
            </a:r>
            <a:r>
              <a:rPr lang="es-ES" sz="1200"/>
              <a:t>/apps. Configurar el montaje automático de ambos volúmenes y reiniciar el equipo para comprobar que se montan automáticamente.</a:t>
            </a:r>
          </a:p>
          <a:p>
            <a:pPr marL="342900" indent="-342900">
              <a:buAutoNum type="alphaLcParenR"/>
            </a:pPr>
            <a:r>
              <a:rPr lang="es-ES" sz="1200"/>
              <a:t>Necesitamos extender el volumen lógico files hasta 75 GB, usando si es necesario un disco duro adicional (</a:t>
            </a:r>
            <a:r>
              <a:rPr lang="es-ES" sz="1200" err="1"/>
              <a:t>sdk</a:t>
            </a:r>
            <a:r>
              <a:rPr lang="es-ES" sz="1200"/>
              <a:t>). Realizar el proceso completo, incluyendo la extensión de la partición </a:t>
            </a:r>
            <a:r>
              <a:rPr lang="es-ES" sz="1200" err="1"/>
              <a:t>xfs</a:t>
            </a:r>
            <a:r>
              <a:rPr lang="es-ES" sz="1200"/>
              <a:t> una vez redimensionemos el volumen lógico (</a:t>
            </a:r>
            <a:r>
              <a:rPr lang="es-ES" sz="1200" err="1"/>
              <a:t>xfs_growfs</a:t>
            </a:r>
            <a:r>
              <a:rPr lang="es-ES" sz="1200"/>
              <a:t>). Una vez concluido el proceso, y con el volumen montado, adjuntar como evidencia pantallazos de los comandos </a:t>
            </a:r>
            <a:r>
              <a:rPr lang="es-ES" sz="1200" err="1"/>
              <a:t>lsblk</a:t>
            </a:r>
            <a:r>
              <a:rPr lang="es-ES" sz="1200"/>
              <a:t> y </a:t>
            </a:r>
            <a:r>
              <a:rPr lang="es-ES" sz="1200" err="1"/>
              <a:t>df</a:t>
            </a:r>
            <a:r>
              <a:rPr lang="es-ES" sz="1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1002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60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endParaRPr lang="es-ES" sz="1600" dirty="0"/>
          </a:p>
          <a:p>
            <a:r>
              <a:rPr lang="es-ES" sz="1600" dirty="0"/>
              <a:t>b) Crear un nuevo usuario de Samba a partir de un usuario del sistema Linux ya existente. A continuación, configurar un recurso compartido en el servidor Linux. Se denominará [</a:t>
            </a:r>
            <a:r>
              <a:rPr lang="es-ES" sz="1600" dirty="0" err="1"/>
              <a:t>shared</a:t>
            </a:r>
            <a:r>
              <a:rPr lang="es-ES" sz="1600" dirty="0"/>
              <a:t>] y permitirá el acceso a la carpeta 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shared</a:t>
            </a:r>
            <a:r>
              <a:rPr lang="es-ES" sz="1600" dirty="0"/>
              <a:t> con derechos de escritura. El recurso estará visible y sólo será accesible para el usuario anteriormente creado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176DD7-AF17-E8DD-075C-24D41FCE80D6}"/>
              </a:ext>
            </a:extLst>
          </p:cNvPr>
          <p:cNvSpPr txBox="1"/>
          <p:nvPr/>
        </p:nvSpPr>
        <p:spPr>
          <a:xfrm>
            <a:off x="516148" y="3906869"/>
            <a:ext cx="276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</a:t>
            </a:r>
            <a:r>
              <a:rPr lang="en-US" sz="1600" dirty="0" err="1"/>
              <a:t>etc</a:t>
            </a:r>
            <a:r>
              <a:rPr lang="en-US" sz="1600" dirty="0"/>
              <a:t>/samba/</a:t>
            </a:r>
            <a:r>
              <a:rPr lang="en-US" sz="1600" dirty="0" err="1"/>
              <a:t>smb.conf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4F4415-3014-B9EB-BEF7-6FB8C6B4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1" y="3248725"/>
            <a:ext cx="6095994" cy="5032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31F063-0AB7-BEC5-EAE1-7AB4A8E1B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8" y="4328667"/>
            <a:ext cx="4351258" cy="14061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C8F85D6-7EEC-2A49-88C3-A9FDD4C4C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28" y="5866681"/>
            <a:ext cx="4988944" cy="32599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9C22DA0-84CE-7007-7B1F-5EBD88AB8D82}"/>
              </a:ext>
            </a:extLst>
          </p:cNvPr>
          <p:cNvSpPr txBox="1"/>
          <p:nvPr/>
        </p:nvSpPr>
        <p:spPr>
          <a:xfrm>
            <a:off x="5148532" y="4538350"/>
            <a:ext cx="44612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Writable</a:t>
            </a:r>
            <a:r>
              <a:rPr lang="en-US" sz="1600" dirty="0"/>
              <a:t>: con derechos de </a:t>
            </a:r>
            <a:r>
              <a:rPr lang="en-US" sz="1600" dirty="0" err="1"/>
              <a:t>escritura</a:t>
            </a:r>
            <a:endParaRPr lang="en-US" sz="1600" dirty="0"/>
          </a:p>
          <a:p>
            <a:r>
              <a:rPr lang="en-US" sz="1600" b="1" dirty="0"/>
              <a:t>Browsable</a:t>
            </a:r>
            <a:r>
              <a:rPr lang="en-US" sz="1600" dirty="0"/>
              <a:t>: </a:t>
            </a:r>
            <a:r>
              <a:rPr lang="es-ES" sz="1600" dirty="0"/>
              <a:t>recurso compartido será visible cuando los usuarios naveguen por la red</a:t>
            </a:r>
          </a:p>
        </p:txBody>
      </p:sp>
    </p:spTree>
    <p:extLst>
      <p:ext uri="{BB962C8B-B14F-4D97-AF65-F5344CB8AC3E}">
        <p14:creationId xmlns:p14="http://schemas.microsoft.com/office/powerpoint/2010/main" val="3289809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61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endParaRPr lang="es-ES" sz="1600" dirty="0"/>
          </a:p>
          <a:p>
            <a:r>
              <a:rPr lang="es-ES" sz="1600" dirty="0"/>
              <a:t>c) Verificar que es posible trabajar sobre el recurso compartido accediendo desde una máquina cliente que cuente con un cliente SMB y validándose con el usuario samba previamente creado.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C22DA0-84CE-7007-7B1F-5EBD88AB8D82}"/>
              </a:ext>
            </a:extLst>
          </p:cNvPr>
          <p:cNvSpPr txBox="1"/>
          <p:nvPr/>
        </p:nvSpPr>
        <p:spPr>
          <a:xfrm>
            <a:off x="573655" y="3013501"/>
            <a:ext cx="575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Con la máquina Rocky cliente samba del apartado a:</a:t>
            </a:r>
          </a:p>
          <a:p>
            <a:r>
              <a:rPr lang="pl-PL" sz="1600" b="1" dirty="0"/>
              <a:t> </a:t>
            </a:r>
            <a:r>
              <a:rPr lang="pl-PL" sz="1600" dirty="0">
                <a:solidFill>
                  <a:srgbClr val="00B050"/>
                </a:solidFill>
              </a:rPr>
              <a:t>smbclient -L </a:t>
            </a:r>
            <a:r>
              <a:rPr lang="es-ES" sz="1600" dirty="0">
                <a:solidFill>
                  <a:srgbClr val="00B050"/>
                </a:solidFill>
              </a:rPr>
              <a:t>IP_SERVIDOR_SAMBA</a:t>
            </a:r>
            <a:r>
              <a:rPr lang="pl-PL" sz="1600" dirty="0">
                <a:solidFill>
                  <a:srgbClr val="00B050"/>
                </a:solidFill>
              </a:rPr>
              <a:t> -U palomaSamba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62281C-ECCA-D8AD-3C46-796F0F6C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8" y="3751974"/>
            <a:ext cx="6797829" cy="22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5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62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d) Crear un nuevo recurso [</a:t>
            </a:r>
            <a:r>
              <a:rPr lang="es-ES" sz="1600" dirty="0" err="1"/>
              <a:t>public</a:t>
            </a:r>
            <a:r>
              <a:rPr lang="es-ES" sz="1600" dirty="0"/>
              <a:t>] que permitirá el acceso al directorio 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public</a:t>
            </a:r>
            <a:r>
              <a:rPr lang="es-ES" sz="1600" dirty="0"/>
              <a:t> (situar en este directorio algún archivo) con derechos de lectura para todos los usuarios. Comprobar que es posible acceder a este directorio compartido y su contenido sin necesidad de autentificación.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E21498-E317-BCFD-7EA8-030CCCA9E853}"/>
              </a:ext>
            </a:extLst>
          </p:cNvPr>
          <p:cNvSpPr txBox="1"/>
          <p:nvPr/>
        </p:nvSpPr>
        <p:spPr>
          <a:xfrm>
            <a:off x="573656" y="3165435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ES" sz="1600" dirty="0" err="1">
                <a:solidFill>
                  <a:srgbClr val="00B050"/>
                </a:solidFill>
              </a:rPr>
              <a:t>mkdir</a:t>
            </a:r>
            <a:r>
              <a:rPr lang="es-ES" sz="1600" dirty="0">
                <a:solidFill>
                  <a:srgbClr val="00B050"/>
                </a:solidFill>
              </a:rPr>
              <a:t> /</a:t>
            </a:r>
            <a:r>
              <a:rPr lang="es-ES" sz="1600" dirty="0" err="1">
                <a:solidFill>
                  <a:srgbClr val="00B050"/>
                </a:solidFill>
              </a:rPr>
              <a:t>var</a:t>
            </a:r>
            <a:r>
              <a:rPr lang="es-ES" sz="1600" dirty="0">
                <a:solidFill>
                  <a:srgbClr val="00B050"/>
                </a:solidFill>
              </a:rPr>
              <a:t>/</a:t>
            </a:r>
            <a:r>
              <a:rPr lang="es-ES" sz="1600" dirty="0" err="1">
                <a:solidFill>
                  <a:srgbClr val="00B050"/>
                </a:solidFill>
              </a:rPr>
              <a:t>public</a:t>
            </a:r>
            <a:endParaRPr lang="es-ES" sz="16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s-ES" sz="1600" dirty="0" err="1"/>
              <a:t>Config</a:t>
            </a:r>
            <a:r>
              <a:rPr lang="es-ES" sz="1600" dirty="0"/>
              <a:t> </a:t>
            </a:r>
            <a:r>
              <a:rPr lang="es-ES" sz="1600" dirty="0" err="1"/>
              <a:t>public</a:t>
            </a:r>
            <a:r>
              <a:rPr lang="es-ES" sz="1600" dirty="0"/>
              <a:t> en /</a:t>
            </a:r>
            <a:r>
              <a:rPr lang="es-ES" sz="1600" dirty="0" err="1"/>
              <a:t>etc</a:t>
            </a:r>
            <a:r>
              <a:rPr lang="es-ES" sz="1600" dirty="0"/>
              <a:t>/samba/</a:t>
            </a:r>
            <a:r>
              <a:rPr lang="es-ES" sz="1600" dirty="0" err="1"/>
              <a:t>smb.conf</a:t>
            </a:r>
            <a:r>
              <a:rPr lang="es-ES" sz="1600" dirty="0"/>
              <a:t>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dirty="0" err="1">
                <a:solidFill>
                  <a:srgbClr val="00B050"/>
                </a:solidFill>
                <a:sym typeface="Wingdings" panose="05000000000000000000" pitchFamily="2" charset="2"/>
              </a:rPr>
              <a:t>public</a:t>
            </a:r>
            <a:r>
              <a:rPr lang="es-ES" sz="1600" dirty="0">
                <a:solidFill>
                  <a:srgbClr val="00B050"/>
                </a:solidFill>
                <a:sym typeface="Wingdings" panose="05000000000000000000" pitchFamily="2" charset="2"/>
              </a:rPr>
              <a:t> = yes </a:t>
            </a:r>
            <a:r>
              <a:rPr lang="es-ES" sz="1600" dirty="0">
                <a:sym typeface="Wingdings" panose="05000000000000000000" pitchFamily="2" charset="2"/>
              </a:rPr>
              <a:t>+ </a:t>
            </a:r>
            <a:r>
              <a:rPr lang="es-ES" sz="1600" dirty="0" err="1">
                <a:solidFill>
                  <a:srgbClr val="00B050"/>
                </a:solidFill>
                <a:sym typeface="Wingdings" panose="05000000000000000000" pitchFamily="2" charset="2"/>
              </a:rPr>
              <a:t>guest</a:t>
            </a:r>
            <a:r>
              <a:rPr lang="es-ES" sz="1600" dirty="0">
                <a:solidFill>
                  <a:srgbClr val="00B050"/>
                </a:solidFill>
                <a:sym typeface="Wingdings" panose="05000000000000000000" pitchFamily="2" charset="2"/>
              </a:rPr>
              <a:t> ok = yes </a:t>
            </a:r>
            <a:r>
              <a:rPr lang="es-ES" sz="1600" dirty="0">
                <a:sym typeface="Wingdings" panose="05000000000000000000" pitchFamily="2" charset="2"/>
              </a:rPr>
              <a:t>( Permite el acceso de invitado al recurso compartido sin necesidad de autenticación)</a:t>
            </a:r>
          </a:p>
          <a:p>
            <a:pPr marL="342900" indent="-342900">
              <a:buAutoNum type="arabicParenR"/>
            </a:pPr>
            <a:r>
              <a:rPr lang="es-ES" sz="1600" dirty="0" err="1">
                <a:solidFill>
                  <a:srgbClr val="00B050"/>
                </a:solidFill>
                <a:sym typeface="Wingdings" panose="05000000000000000000" pitchFamily="2" charset="2"/>
              </a:rPr>
              <a:t>sytemctl</a:t>
            </a:r>
            <a:r>
              <a:rPr lang="es-ES" sz="16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s-ES" sz="1600" dirty="0" err="1">
                <a:solidFill>
                  <a:srgbClr val="00B050"/>
                </a:solidFill>
                <a:sym typeface="Wingdings" panose="05000000000000000000" pitchFamily="2" charset="2"/>
              </a:rPr>
              <a:t>restart</a:t>
            </a:r>
            <a:r>
              <a:rPr lang="es-ES" sz="16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s-ES" sz="1600" dirty="0" err="1">
                <a:solidFill>
                  <a:srgbClr val="00B050"/>
                </a:solidFill>
                <a:sym typeface="Wingdings" panose="05000000000000000000" pitchFamily="2" charset="2"/>
              </a:rPr>
              <a:t>smb</a:t>
            </a:r>
            <a:endParaRPr lang="es-ES" sz="16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793C23-6290-BD1F-89BC-4F29273362B8}"/>
              </a:ext>
            </a:extLst>
          </p:cNvPr>
          <p:cNvSpPr txBox="1"/>
          <p:nvPr/>
        </p:nvSpPr>
        <p:spPr>
          <a:xfrm>
            <a:off x="6970143" y="5446315"/>
            <a:ext cx="5000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Por defecto: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Writable</a:t>
            </a:r>
            <a:r>
              <a:rPr lang="en-US" sz="1600" dirty="0"/>
              <a:t>: con derechos de </a:t>
            </a:r>
            <a:r>
              <a:rPr lang="en-US" sz="1600" dirty="0" err="1"/>
              <a:t>escritura</a:t>
            </a: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Browsable</a:t>
            </a:r>
            <a:r>
              <a:rPr lang="en-US" sz="1600" dirty="0"/>
              <a:t>: yes</a:t>
            </a:r>
            <a:endParaRPr lang="es-ES" sz="16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9CBE15-B39F-8012-AEA7-B8F38A8C6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7" y="4271324"/>
            <a:ext cx="5000446" cy="76439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5E1C290-F3F1-E458-D3DE-4353D46E0597}"/>
              </a:ext>
            </a:extLst>
          </p:cNvPr>
          <p:cNvSpPr txBox="1"/>
          <p:nvPr/>
        </p:nvSpPr>
        <p:spPr>
          <a:xfrm>
            <a:off x="573656" y="512105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Comprobar que es posible acceder a este directorio compartido y su contenido sin necesidad de autentificación:</a:t>
            </a:r>
          </a:p>
          <a:p>
            <a:r>
              <a:rPr lang="es-ES" sz="1600" dirty="0" err="1">
                <a:solidFill>
                  <a:srgbClr val="00B050"/>
                </a:solidFill>
              </a:rPr>
              <a:t>smbclient</a:t>
            </a:r>
            <a:r>
              <a:rPr lang="es-ES" sz="1600" dirty="0">
                <a:solidFill>
                  <a:srgbClr val="00B050"/>
                </a:solidFill>
              </a:rPr>
              <a:t> IP_SERVIDOR_SAMBA/</a:t>
            </a:r>
            <a:r>
              <a:rPr lang="es-ES" sz="1600" dirty="0" err="1">
                <a:solidFill>
                  <a:srgbClr val="00B050"/>
                </a:solidFill>
              </a:rPr>
              <a:t>public</a:t>
            </a:r>
            <a:endParaRPr lang="es-ES" sz="1600" dirty="0">
              <a:solidFill>
                <a:srgbClr val="00B050"/>
              </a:solidFill>
            </a:endParaRPr>
          </a:p>
          <a:p>
            <a:r>
              <a:rPr lang="es-ES" sz="1600" dirty="0"/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DDA3FC2-4A56-086F-4A6D-943D5A91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176" y="3881665"/>
            <a:ext cx="4413667" cy="13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01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Configuración de samba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63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73656" y="2028806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d) Crear un nuevo recurso [</a:t>
            </a:r>
            <a:r>
              <a:rPr lang="es-ES" sz="1600" dirty="0" err="1"/>
              <a:t>public</a:t>
            </a:r>
            <a:r>
              <a:rPr lang="es-ES" sz="1600" dirty="0"/>
              <a:t>] que permitirá el acceso al directorio 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public</a:t>
            </a:r>
            <a:r>
              <a:rPr lang="es-ES" sz="1600" dirty="0"/>
              <a:t> (situar en este directorio algún archivo) con derechos de lectura para todos los usuarios. Comprobar que es posible acceder a este directorio compartido y su contenido sin necesidad de autentificación.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5E1C290-F3F1-E458-D3DE-4353D46E0597}"/>
              </a:ext>
            </a:extLst>
          </p:cNvPr>
          <p:cNvSpPr txBox="1"/>
          <p:nvPr/>
        </p:nvSpPr>
        <p:spPr>
          <a:xfrm>
            <a:off x="619663" y="2992249"/>
            <a:ext cx="110662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Comprobar que es posible acceder a este directorio compartido y su contenido sin necesidad de autentificación:</a:t>
            </a:r>
          </a:p>
          <a:p>
            <a:r>
              <a:rPr lang="es-ES" sz="1600" dirty="0" err="1">
                <a:solidFill>
                  <a:srgbClr val="00B050"/>
                </a:solidFill>
              </a:rPr>
              <a:t>smbclient</a:t>
            </a:r>
            <a:r>
              <a:rPr lang="es-ES" sz="1600" dirty="0">
                <a:solidFill>
                  <a:srgbClr val="00B050"/>
                </a:solidFill>
              </a:rPr>
              <a:t> IP_SERVIDOR_SAMBA/</a:t>
            </a:r>
            <a:r>
              <a:rPr lang="es-ES" sz="1600" dirty="0" err="1">
                <a:solidFill>
                  <a:srgbClr val="00B050"/>
                </a:solidFill>
              </a:rPr>
              <a:t>public</a:t>
            </a:r>
            <a:endParaRPr lang="es-ES" sz="1600" dirty="0">
              <a:solidFill>
                <a:srgbClr val="00B050"/>
              </a:solidFill>
            </a:endParaRPr>
          </a:p>
          <a:p>
            <a:r>
              <a:rPr lang="es-ES" sz="1600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3FA4A0-B3FE-15A6-DF21-A96E7F1D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5" y="3681577"/>
            <a:ext cx="6125370" cy="11507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49DC95-AA0E-7DD1-4455-4CC345B4B98A}"/>
              </a:ext>
            </a:extLst>
          </p:cNvPr>
          <p:cNvSpPr txBox="1"/>
          <p:nvPr/>
        </p:nvSpPr>
        <p:spPr>
          <a:xfrm>
            <a:off x="7207370" y="3996432"/>
            <a:ext cx="5000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Sin poner la contraseña (pulsando </a:t>
            </a:r>
            <a:r>
              <a:rPr lang="es-ES" sz="1600" dirty="0" err="1"/>
              <a:t>Enter</a:t>
            </a:r>
            <a:r>
              <a:rPr lang="es-E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1282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72170BA-93ED-2048-60D3-58D5B4C3EDA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E62FFC0A-081F-11E8-453A-9E3F819BB01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06078ED-53C3-29A7-8853-B333941AF3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64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D5BD6F-A074-4AE9-1170-A42C14A25F91}"/>
              </a:ext>
            </a:extLst>
          </p:cNvPr>
          <p:cNvSpPr txBox="1"/>
          <p:nvPr/>
        </p:nvSpPr>
        <p:spPr>
          <a:xfrm>
            <a:off x="6797616" y="2076421"/>
            <a:ext cx="2936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Almacenamiento Local</a:t>
            </a:r>
          </a:p>
          <a:p>
            <a:r>
              <a:rPr lang="es-ES" dirty="0"/>
              <a:t>3. Configuración de NFS</a:t>
            </a:r>
          </a:p>
          <a:p>
            <a:r>
              <a:rPr lang="es-ES" dirty="0"/>
              <a:t>4. Configuración de SAMBA</a:t>
            </a:r>
          </a:p>
          <a:p>
            <a:r>
              <a:rPr lang="es-ES" dirty="0"/>
              <a:t>5. </a:t>
            </a:r>
            <a:r>
              <a:rPr lang="es-ES" b="1" dirty="0"/>
              <a:t>Configuración de </a:t>
            </a:r>
            <a:r>
              <a:rPr lang="es-ES" b="1" dirty="0" err="1"/>
              <a:t>iSCSI</a:t>
            </a:r>
            <a:endParaRPr lang="es-ES" b="1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A59AECD-7099-4055-8B04-7AA0374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616" y="1162473"/>
            <a:ext cx="3509228" cy="505302"/>
          </a:xfrm>
        </p:spPr>
        <p:txBody>
          <a:bodyPr/>
          <a:lstStyle/>
          <a:p>
            <a:r>
              <a:rPr lang="es-ES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657127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/>
              <a:t>iSCSI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65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Vamos a trabajar con dos máquinas virtuales Rocky Linux 9.3. La primera actuará como un iniciador </a:t>
            </a:r>
            <a:r>
              <a:rPr lang="es-ES" sz="1600" dirty="0" err="1"/>
              <a:t>iSCSI</a:t>
            </a:r>
            <a:r>
              <a:rPr lang="es-ES" sz="1600" dirty="0"/>
              <a:t> y la segunda como nodo target, que proporcionará una unidad de almacenamiento en modo bloque (un volumen lógico LVM en este ejemplo) </a:t>
            </a:r>
          </a:p>
          <a:p>
            <a:pPr marL="342900" indent="-342900">
              <a:buAutoNum type="alphaLcParenR"/>
            </a:pPr>
            <a:r>
              <a:rPr lang="es-ES" sz="1600" dirty="0"/>
              <a:t>Configurar la máquina virtual que actuará como servidor </a:t>
            </a:r>
            <a:r>
              <a:rPr lang="es-ES" sz="1600" dirty="0" err="1"/>
              <a:t>iSCSI</a:t>
            </a:r>
            <a:r>
              <a:rPr lang="es-ES" sz="1600" dirty="0"/>
              <a:t> (target). Contará con un segundo disco duro de 20 GB (</a:t>
            </a:r>
            <a:r>
              <a:rPr lang="es-ES" sz="1600" dirty="0" err="1"/>
              <a:t>sdb</a:t>
            </a:r>
            <a:r>
              <a:rPr lang="es-ES" sz="1600" dirty="0"/>
              <a:t>) gestionado con LVM, en el que configuraremos un volumen lógico de 10 GB y nombre LV01. Arrancar la máquina y configurar el volumen lógico. </a:t>
            </a:r>
          </a:p>
          <a:p>
            <a:pPr marL="342900" indent="-342900">
              <a:buAutoNum type="alphaLcParenR"/>
            </a:pPr>
            <a:r>
              <a:rPr lang="es-ES" sz="1600" dirty="0"/>
              <a:t>Usar el </a:t>
            </a:r>
            <a:r>
              <a:rPr lang="es-ES" sz="1600" dirty="0" err="1"/>
              <a:t>shell</a:t>
            </a:r>
            <a:r>
              <a:rPr lang="es-ES" sz="1600" dirty="0"/>
              <a:t> </a:t>
            </a:r>
            <a:r>
              <a:rPr lang="es-ES" sz="1600" dirty="0" err="1"/>
              <a:t>targetcli</a:t>
            </a:r>
            <a:r>
              <a:rPr lang="es-ES" sz="1600" dirty="0"/>
              <a:t> para 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LV01. La nueva unidad no tendrá restricciones de acceso (no requerirá autentificación, ni tampoco limitaremos la IP desde la que se podrá conectar al recurso). Identificar el </a:t>
            </a:r>
            <a:r>
              <a:rPr lang="es-ES" sz="1600" dirty="0" err="1"/>
              <a:t>iqn</a:t>
            </a:r>
            <a:r>
              <a:rPr lang="es-ES" sz="1600" dirty="0"/>
              <a:t> del recurso creado. </a:t>
            </a:r>
          </a:p>
          <a:p>
            <a:pPr marL="342900" indent="-342900">
              <a:buAutoNum type="alphaLcParenR"/>
            </a:pPr>
            <a:r>
              <a:rPr lang="es-ES" sz="1600" dirty="0"/>
              <a:t>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854799-A34F-9765-7435-D8B31657AA1B}"/>
              </a:ext>
            </a:extLst>
          </p:cNvPr>
          <p:cNvSpPr/>
          <p:nvPr/>
        </p:nvSpPr>
        <p:spPr>
          <a:xfrm>
            <a:off x="1081177" y="5204604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A44567-ABC4-9B5D-FE58-E4C377577700}"/>
              </a:ext>
            </a:extLst>
          </p:cNvPr>
          <p:cNvSpPr/>
          <p:nvPr/>
        </p:nvSpPr>
        <p:spPr>
          <a:xfrm>
            <a:off x="5886091" y="520460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Nodo target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192.168.119.138</a:t>
            </a:r>
          </a:p>
        </p:txBody>
      </p:sp>
    </p:spTree>
    <p:extLst>
      <p:ext uri="{BB962C8B-B14F-4D97-AF65-F5344CB8AC3E}">
        <p14:creationId xmlns:p14="http://schemas.microsoft.com/office/powerpoint/2010/main" val="1756580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66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ES" sz="1600" dirty="0"/>
              <a:t>Configurar la máquina virtual que actuará como servidor </a:t>
            </a:r>
            <a:r>
              <a:rPr lang="es-ES" sz="1600" dirty="0" err="1"/>
              <a:t>iSCSI</a:t>
            </a:r>
            <a:r>
              <a:rPr lang="es-ES" sz="1600" dirty="0"/>
              <a:t> (target). Contará con un segundo disco duro de 20 GB (</a:t>
            </a:r>
            <a:r>
              <a:rPr lang="es-ES" sz="1600" dirty="0" err="1"/>
              <a:t>sdb</a:t>
            </a:r>
            <a:r>
              <a:rPr lang="es-ES" sz="1600" dirty="0"/>
              <a:t>) gestionado con LVM, en el que configuraremos un volumen lógico de 10 GB y nombre LV01. Arrancar la máquina y configurar el volumen lógico.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A44567-ABC4-9B5D-FE58-E4C377577700}"/>
              </a:ext>
            </a:extLst>
          </p:cNvPr>
          <p:cNvSpPr/>
          <p:nvPr/>
        </p:nvSpPr>
        <p:spPr>
          <a:xfrm>
            <a:off x="946031" y="3048390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Nodo target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192.168.119.138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26C180-047C-965D-0C6B-B1CA452A9FB3}"/>
              </a:ext>
            </a:extLst>
          </p:cNvPr>
          <p:cNvSpPr txBox="1"/>
          <p:nvPr/>
        </p:nvSpPr>
        <p:spPr>
          <a:xfrm>
            <a:off x="4546120" y="3162088"/>
            <a:ext cx="360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Añadimos un segundo disco de 20GB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C3EDEE-0CBE-CB0E-9079-AED54C6EE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315" r="33247" b="1"/>
          <a:stretch/>
        </p:blipFill>
        <p:spPr>
          <a:xfrm>
            <a:off x="8083286" y="3012187"/>
            <a:ext cx="3227584" cy="6383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B90861-AD1B-AEFD-7388-C549AB49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31" y="4283837"/>
            <a:ext cx="3861793" cy="145345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D1C21D0-13A5-AA49-D114-5CE7299DB3B3}"/>
              </a:ext>
            </a:extLst>
          </p:cNvPr>
          <p:cNvSpPr txBox="1"/>
          <p:nvPr/>
        </p:nvSpPr>
        <p:spPr>
          <a:xfrm>
            <a:off x="946031" y="3901316"/>
            <a:ext cx="360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B050"/>
                </a:solidFill>
              </a:rPr>
              <a:t>reboot</a:t>
            </a:r>
            <a:endParaRPr lang="es-ES" sz="1600" dirty="0">
              <a:solidFill>
                <a:srgbClr val="00B05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0327B3-83F6-3660-F00D-1B000B8E3101}"/>
              </a:ext>
            </a:extLst>
          </p:cNvPr>
          <p:cNvSpPr txBox="1"/>
          <p:nvPr/>
        </p:nvSpPr>
        <p:spPr>
          <a:xfrm>
            <a:off x="5046453" y="3800443"/>
            <a:ext cx="663658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Configurar volumen lógico de 10GB y nombre LV01:</a:t>
            </a:r>
          </a:p>
          <a:p>
            <a:pPr marL="342900" indent="-342900">
              <a:buAutoNum type="arabicParenR"/>
            </a:pPr>
            <a:r>
              <a:rPr lang="es-ES" sz="1400" dirty="0"/>
              <a:t>Crear una partición el </a:t>
            </a:r>
            <a:r>
              <a:rPr lang="es-ES" sz="1400" dirty="0" err="1"/>
              <a:t>el</a:t>
            </a:r>
            <a:r>
              <a:rPr lang="es-ES" sz="1400" dirty="0"/>
              <a:t> disco </a:t>
            </a:r>
            <a:r>
              <a:rPr lang="es-ES" sz="1400" dirty="0" err="1"/>
              <a:t>sdb</a:t>
            </a:r>
            <a:r>
              <a:rPr lang="es-ES" sz="1400" dirty="0"/>
              <a:t>: </a:t>
            </a:r>
            <a:r>
              <a:rPr lang="es-ES" sz="1400" dirty="0" err="1">
                <a:solidFill>
                  <a:srgbClr val="00B050"/>
                </a:solidFill>
              </a:rPr>
              <a:t>fdisk</a:t>
            </a:r>
            <a:r>
              <a:rPr lang="es-ES" sz="1400" dirty="0">
                <a:solidFill>
                  <a:srgbClr val="00B050"/>
                </a:solidFill>
              </a:rPr>
              <a:t> /</a:t>
            </a:r>
            <a:r>
              <a:rPr lang="es-ES" sz="1400" dirty="0" err="1">
                <a:solidFill>
                  <a:srgbClr val="00B050"/>
                </a:solidFill>
              </a:rPr>
              <a:t>dev</a:t>
            </a:r>
            <a:r>
              <a:rPr lang="es-ES" sz="1400" dirty="0">
                <a:solidFill>
                  <a:srgbClr val="00B050"/>
                </a:solidFill>
              </a:rPr>
              <a:t>/</a:t>
            </a:r>
            <a:r>
              <a:rPr lang="es-ES" sz="1400" dirty="0" err="1">
                <a:solidFill>
                  <a:srgbClr val="00B050"/>
                </a:solidFill>
              </a:rPr>
              <a:t>sdb</a:t>
            </a:r>
            <a:endParaRPr lang="es-ES" sz="14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s-ES" sz="1400" dirty="0"/>
              <a:t>Crear volumen físico: </a:t>
            </a:r>
            <a:r>
              <a:rPr lang="es-ES" sz="1400" dirty="0" err="1">
                <a:solidFill>
                  <a:srgbClr val="00B050"/>
                </a:solidFill>
              </a:rPr>
              <a:t>pvcreate</a:t>
            </a:r>
            <a:r>
              <a:rPr lang="es-ES" sz="1400" dirty="0">
                <a:solidFill>
                  <a:srgbClr val="00B050"/>
                </a:solidFill>
              </a:rPr>
              <a:t> /</a:t>
            </a:r>
            <a:r>
              <a:rPr lang="es-ES" sz="1400" dirty="0" err="1">
                <a:solidFill>
                  <a:srgbClr val="00B050"/>
                </a:solidFill>
              </a:rPr>
              <a:t>dev</a:t>
            </a:r>
            <a:r>
              <a:rPr lang="es-ES" sz="1400" dirty="0">
                <a:solidFill>
                  <a:srgbClr val="00B050"/>
                </a:solidFill>
              </a:rPr>
              <a:t>/sdb1</a:t>
            </a:r>
          </a:p>
          <a:p>
            <a:pPr marL="342900" indent="-342900">
              <a:buAutoNum type="arabicParenR"/>
            </a:pPr>
            <a:r>
              <a:rPr lang="es-ES" sz="1400" dirty="0"/>
              <a:t>Crea un grupo de volúmenes LVM: </a:t>
            </a:r>
            <a:r>
              <a:rPr lang="es-ES" sz="1400" dirty="0" err="1">
                <a:solidFill>
                  <a:srgbClr val="00B050"/>
                </a:solidFill>
              </a:rPr>
              <a:t>vgcreate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vg-iscsi</a:t>
            </a:r>
            <a:r>
              <a:rPr lang="es-ES" sz="1400" dirty="0">
                <a:solidFill>
                  <a:srgbClr val="00B050"/>
                </a:solidFill>
              </a:rPr>
              <a:t> /</a:t>
            </a:r>
            <a:r>
              <a:rPr lang="es-ES" sz="1400" dirty="0" err="1">
                <a:solidFill>
                  <a:srgbClr val="00B050"/>
                </a:solidFill>
              </a:rPr>
              <a:t>dev</a:t>
            </a:r>
            <a:r>
              <a:rPr lang="es-ES" sz="1400" dirty="0">
                <a:solidFill>
                  <a:srgbClr val="00B050"/>
                </a:solidFill>
              </a:rPr>
              <a:t>/sdb1</a:t>
            </a:r>
          </a:p>
          <a:p>
            <a:pPr marL="342900" indent="-342900">
              <a:buAutoNum type="arabicParenR"/>
            </a:pPr>
            <a:r>
              <a:rPr lang="es-ES" sz="1400" dirty="0"/>
              <a:t>Crear el volumen lógico: </a:t>
            </a:r>
            <a:r>
              <a:rPr lang="pt-BR" sz="1400" dirty="0" err="1">
                <a:solidFill>
                  <a:srgbClr val="00B050"/>
                </a:solidFill>
              </a:rPr>
              <a:t>lvcreate</a:t>
            </a:r>
            <a:r>
              <a:rPr lang="pt-BR" sz="1400" dirty="0">
                <a:solidFill>
                  <a:srgbClr val="00B050"/>
                </a:solidFill>
              </a:rPr>
              <a:t> -L 10G -n LV01 </a:t>
            </a:r>
            <a:r>
              <a:rPr lang="pt-BR" sz="1400" dirty="0" err="1">
                <a:solidFill>
                  <a:srgbClr val="00B050"/>
                </a:solidFill>
              </a:rPr>
              <a:t>vg-iscsi</a:t>
            </a:r>
            <a:endParaRPr lang="pt-BR" sz="1400" dirty="0">
              <a:solidFill>
                <a:srgbClr val="00B050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pt-BR" sz="1400" dirty="0" err="1"/>
              <a:t>Formatea</a:t>
            </a:r>
            <a:r>
              <a:rPr lang="pt-BR" sz="1400" dirty="0"/>
              <a:t> </a:t>
            </a:r>
            <a:r>
              <a:rPr lang="pt-BR" sz="1400" dirty="0" err="1"/>
              <a:t>el</a:t>
            </a:r>
            <a:r>
              <a:rPr lang="pt-BR" sz="1400" dirty="0"/>
              <a:t> </a:t>
            </a:r>
            <a:r>
              <a:rPr lang="pt-BR" sz="1400" dirty="0" err="1"/>
              <a:t>volumen</a:t>
            </a:r>
            <a:r>
              <a:rPr lang="pt-BR" sz="1400" dirty="0"/>
              <a:t> lógico (</a:t>
            </a:r>
            <a:r>
              <a:rPr lang="pt-BR" sz="1400" dirty="0" err="1"/>
              <a:t>suponemos</a:t>
            </a:r>
            <a:r>
              <a:rPr lang="pt-BR" sz="1400" dirty="0"/>
              <a:t> que com ext4 como </a:t>
            </a:r>
            <a:r>
              <a:rPr lang="pt-BR" sz="1400" dirty="0" err="1"/>
              <a:t>en</a:t>
            </a:r>
            <a:r>
              <a:rPr lang="pt-BR" sz="1400" dirty="0"/>
              <a:t> </a:t>
            </a:r>
            <a:r>
              <a:rPr lang="pt-BR" sz="1400" dirty="0" err="1"/>
              <a:t>el</a:t>
            </a:r>
            <a:r>
              <a:rPr lang="pt-BR" sz="1400" dirty="0"/>
              <a:t> apartado 3 de </a:t>
            </a:r>
            <a:r>
              <a:rPr lang="pt-BR" sz="1400" dirty="0" err="1"/>
              <a:t>alamcenamiento</a:t>
            </a:r>
            <a:r>
              <a:rPr lang="pt-BR" sz="1400" dirty="0"/>
              <a:t> local): </a:t>
            </a:r>
            <a:r>
              <a:rPr lang="pt-BR" sz="1400" dirty="0">
                <a:solidFill>
                  <a:srgbClr val="00B050"/>
                </a:solidFill>
              </a:rPr>
              <a:t>mkfs.ext4 /</a:t>
            </a:r>
            <a:r>
              <a:rPr lang="pt-BR" sz="1400" dirty="0" err="1">
                <a:solidFill>
                  <a:srgbClr val="00B050"/>
                </a:solidFill>
              </a:rPr>
              <a:t>dev</a:t>
            </a:r>
            <a:r>
              <a:rPr lang="pt-BR" sz="1400" dirty="0">
                <a:solidFill>
                  <a:srgbClr val="00B050"/>
                </a:solidFill>
              </a:rPr>
              <a:t>/</a:t>
            </a:r>
            <a:r>
              <a:rPr lang="pt-BR" sz="1400" dirty="0" err="1">
                <a:solidFill>
                  <a:srgbClr val="00B050"/>
                </a:solidFill>
              </a:rPr>
              <a:t>vg-iscsi</a:t>
            </a:r>
            <a:r>
              <a:rPr lang="pt-BR" sz="1400" dirty="0">
                <a:solidFill>
                  <a:srgbClr val="00B050"/>
                </a:solidFill>
              </a:rPr>
              <a:t>/LV01</a:t>
            </a:r>
          </a:p>
          <a:p>
            <a:pPr marL="342900" indent="-342900">
              <a:buFontTx/>
              <a:buAutoNum type="arabicParenR"/>
            </a:pPr>
            <a:r>
              <a:rPr lang="pt-BR" sz="1400" dirty="0"/>
              <a:t>Montar </a:t>
            </a:r>
            <a:r>
              <a:rPr lang="pt-BR" sz="1400" dirty="0" err="1"/>
              <a:t>el</a:t>
            </a:r>
            <a:r>
              <a:rPr lang="pt-BR" sz="1400" dirty="0"/>
              <a:t> </a:t>
            </a:r>
            <a:r>
              <a:rPr lang="pt-BR" sz="1400" dirty="0" err="1"/>
              <a:t>volumen</a:t>
            </a:r>
            <a:r>
              <a:rPr lang="pt-BR" sz="1400" dirty="0"/>
              <a:t> lógico:</a:t>
            </a:r>
          </a:p>
          <a:p>
            <a:pPr lvl="1"/>
            <a:r>
              <a:rPr lang="pt-BR" sz="1400" dirty="0"/>
              <a:t> </a:t>
            </a:r>
            <a:r>
              <a:rPr lang="pt-BR" sz="1400" dirty="0" err="1">
                <a:solidFill>
                  <a:srgbClr val="00B050"/>
                </a:solidFill>
              </a:rPr>
              <a:t>mkdir</a:t>
            </a:r>
            <a:r>
              <a:rPr lang="pt-BR" sz="1400" dirty="0">
                <a:solidFill>
                  <a:srgbClr val="00B050"/>
                </a:solidFill>
              </a:rPr>
              <a:t> /</a:t>
            </a:r>
            <a:r>
              <a:rPr lang="pt-BR" sz="1400" dirty="0" err="1">
                <a:solidFill>
                  <a:srgbClr val="00B050"/>
                </a:solidFill>
              </a:rPr>
              <a:t>mnt</a:t>
            </a:r>
            <a:r>
              <a:rPr lang="pt-BR" sz="1400" dirty="0">
                <a:solidFill>
                  <a:srgbClr val="00B050"/>
                </a:solidFill>
              </a:rPr>
              <a:t>/LV01 + </a:t>
            </a:r>
            <a:r>
              <a:rPr lang="pt-BR" sz="1400" dirty="0" err="1">
                <a:solidFill>
                  <a:srgbClr val="00B050"/>
                </a:solidFill>
              </a:rPr>
              <a:t>mount</a:t>
            </a:r>
            <a:r>
              <a:rPr lang="pt-BR" sz="1400" dirty="0">
                <a:solidFill>
                  <a:srgbClr val="00B050"/>
                </a:solidFill>
              </a:rPr>
              <a:t> /</a:t>
            </a:r>
            <a:r>
              <a:rPr lang="pt-BR" sz="1400" dirty="0" err="1">
                <a:solidFill>
                  <a:srgbClr val="00B050"/>
                </a:solidFill>
              </a:rPr>
              <a:t>dev</a:t>
            </a:r>
            <a:r>
              <a:rPr lang="pt-BR" sz="1400" dirty="0">
                <a:solidFill>
                  <a:srgbClr val="00B050"/>
                </a:solidFill>
              </a:rPr>
              <a:t>/</a:t>
            </a:r>
            <a:r>
              <a:rPr lang="pt-BR" sz="1400" dirty="0" err="1">
                <a:solidFill>
                  <a:srgbClr val="00B050"/>
                </a:solidFill>
              </a:rPr>
              <a:t>vg-iscsi</a:t>
            </a:r>
            <a:r>
              <a:rPr lang="pt-BR" sz="1400" dirty="0">
                <a:solidFill>
                  <a:srgbClr val="00B050"/>
                </a:solidFill>
              </a:rPr>
              <a:t>/LV01 /</a:t>
            </a:r>
            <a:r>
              <a:rPr lang="pt-BR" sz="1400" dirty="0" err="1">
                <a:solidFill>
                  <a:srgbClr val="00B050"/>
                </a:solidFill>
              </a:rPr>
              <a:t>mnt</a:t>
            </a:r>
            <a:r>
              <a:rPr lang="pt-BR" sz="1400" dirty="0">
                <a:solidFill>
                  <a:srgbClr val="00B050"/>
                </a:solidFill>
              </a:rPr>
              <a:t>/LV01</a:t>
            </a:r>
          </a:p>
          <a:p>
            <a:pPr marL="342900" indent="-342900">
              <a:buFontTx/>
              <a:buAutoNum type="arabicParenR"/>
            </a:pPr>
            <a:r>
              <a:rPr lang="pt-BR" sz="1400" dirty="0" err="1"/>
              <a:t>Añadirlo</a:t>
            </a:r>
            <a:r>
              <a:rPr lang="pt-BR" sz="1400" dirty="0"/>
              <a:t> a </a:t>
            </a:r>
            <a:r>
              <a:rPr lang="pt-BR" sz="1400" b="1" dirty="0">
                <a:solidFill>
                  <a:srgbClr val="00B050"/>
                </a:solidFill>
              </a:rPr>
              <a:t>/</a:t>
            </a:r>
            <a:r>
              <a:rPr lang="pt-BR" sz="1400" b="1" dirty="0" err="1">
                <a:solidFill>
                  <a:srgbClr val="00B050"/>
                </a:solidFill>
              </a:rPr>
              <a:t>etc</a:t>
            </a:r>
            <a:r>
              <a:rPr lang="pt-BR" sz="1400" b="1" dirty="0">
                <a:solidFill>
                  <a:srgbClr val="00B050"/>
                </a:solidFill>
              </a:rPr>
              <a:t>/</a:t>
            </a:r>
            <a:r>
              <a:rPr lang="pt-BR" sz="1400" b="1" dirty="0" err="1">
                <a:solidFill>
                  <a:srgbClr val="00B050"/>
                </a:solidFill>
              </a:rPr>
              <a:t>fstabs</a:t>
            </a:r>
            <a:r>
              <a:rPr lang="pt-BR" sz="1400" b="1" dirty="0">
                <a:solidFill>
                  <a:srgbClr val="00B050"/>
                </a:solidFill>
              </a:rPr>
              <a:t> </a:t>
            </a:r>
            <a:r>
              <a:rPr lang="pt-BR" sz="1400" dirty="0"/>
              <a:t>( para </a:t>
            </a:r>
            <a:r>
              <a:rPr lang="pt-BR" sz="1400" dirty="0" err="1"/>
              <a:t>asegurar</a:t>
            </a:r>
            <a:r>
              <a:rPr lang="pt-BR" sz="1400" dirty="0"/>
              <a:t> </a:t>
            </a:r>
            <a:r>
              <a:rPr lang="pt-BR" sz="1400" dirty="0" err="1"/>
              <a:t>la</a:t>
            </a:r>
            <a:r>
              <a:rPr lang="pt-BR" sz="1400" dirty="0"/>
              <a:t> </a:t>
            </a:r>
            <a:r>
              <a:rPr lang="pt-BR" sz="1400" dirty="0" err="1"/>
              <a:t>persistencia</a:t>
            </a:r>
            <a:r>
              <a:rPr lang="pt-BR" sz="1400" dirty="0"/>
              <a:t>)</a:t>
            </a:r>
          </a:p>
          <a:p>
            <a:r>
              <a:rPr lang="pt-BR" sz="1400" dirty="0">
                <a:solidFill>
                  <a:srgbClr val="00B050"/>
                </a:solidFill>
              </a:rPr>
              <a:t>          </a:t>
            </a:r>
            <a:r>
              <a:rPr lang="es-ES" sz="1400" dirty="0">
                <a:solidFill>
                  <a:srgbClr val="00B050"/>
                </a:solidFill>
              </a:rPr>
              <a:t>UUID=&lt;</a:t>
            </a:r>
            <a:r>
              <a:rPr lang="es-ES" sz="1400" dirty="0" err="1">
                <a:solidFill>
                  <a:srgbClr val="00B050"/>
                </a:solidFill>
              </a:rPr>
              <a:t>UUID_del_sistema_de_archivos</a:t>
            </a:r>
            <a:r>
              <a:rPr lang="es-ES" sz="1400" dirty="0">
                <a:solidFill>
                  <a:srgbClr val="00B050"/>
                </a:solidFill>
              </a:rPr>
              <a:t>&gt;   /</a:t>
            </a:r>
            <a:r>
              <a:rPr lang="es-ES" sz="1400" dirty="0" err="1">
                <a:solidFill>
                  <a:srgbClr val="00B050"/>
                </a:solidFill>
              </a:rPr>
              <a:t>mnt</a:t>
            </a:r>
            <a:r>
              <a:rPr lang="es-ES" sz="1400" dirty="0">
                <a:solidFill>
                  <a:srgbClr val="00B050"/>
                </a:solidFill>
              </a:rPr>
              <a:t>/LV01    ext4    defaults    0 0</a:t>
            </a:r>
          </a:p>
          <a:p>
            <a:r>
              <a:rPr lang="es-ES" sz="1400" dirty="0"/>
              <a:t>8) Reiniciar Máquina</a:t>
            </a:r>
          </a:p>
          <a:p>
            <a:pPr marL="342900" indent="-342900">
              <a:buAutoNum type="arabicParenR"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6613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/>
              <a:t>iSCSI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67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4642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ES" sz="1600" dirty="0"/>
              <a:t>Configurar la máquina virtual que actuará como servidor </a:t>
            </a:r>
            <a:r>
              <a:rPr lang="es-ES" sz="1600" dirty="0" err="1"/>
              <a:t>iSCSI</a:t>
            </a:r>
            <a:r>
              <a:rPr lang="es-ES" sz="1600" dirty="0"/>
              <a:t> (target). Contará con un segundo disco duro de 20 GB (</a:t>
            </a:r>
            <a:r>
              <a:rPr lang="es-ES" sz="1600" dirty="0" err="1"/>
              <a:t>sdb</a:t>
            </a:r>
            <a:r>
              <a:rPr lang="es-ES" sz="1600" dirty="0"/>
              <a:t>) gestionado con LVM, en el que configuraremos un volumen lógico de 10 GB y nombre LV01. Arrancar la máquina y configurar el volumen lógico.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A44567-ABC4-9B5D-FE58-E4C377577700}"/>
              </a:ext>
            </a:extLst>
          </p:cNvPr>
          <p:cNvSpPr/>
          <p:nvPr/>
        </p:nvSpPr>
        <p:spPr>
          <a:xfrm>
            <a:off x="838200" y="392045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Nodo target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0327B3-83F6-3660-F00D-1B000B8E3101}"/>
              </a:ext>
            </a:extLst>
          </p:cNvPr>
          <p:cNvSpPr txBox="1"/>
          <p:nvPr/>
        </p:nvSpPr>
        <p:spPr>
          <a:xfrm>
            <a:off x="5325372" y="2094456"/>
            <a:ext cx="52103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Creamos una partición del disco (de los 20GB) para poder crear un volumen lógico sobre ella:</a:t>
            </a:r>
          </a:p>
          <a:p>
            <a:endParaRPr lang="es-ES" sz="1600" dirty="0"/>
          </a:p>
          <a:p>
            <a:r>
              <a:rPr lang="es-ES" sz="1600" dirty="0" err="1">
                <a:solidFill>
                  <a:srgbClr val="00B050"/>
                </a:solidFill>
              </a:rPr>
              <a:t>fdisk</a:t>
            </a:r>
            <a:r>
              <a:rPr lang="es-ES" sz="1600" dirty="0">
                <a:solidFill>
                  <a:srgbClr val="00B050"/>
                </a:solidFill>
              </a:rPr>
              <a:t> /</a:t>
            </a:r>
            <a:r>
              <a:rPr lang="es-ES" sz="1600" dirty="0" err="1">
                <a:solidFill>
                  <a:srgbClr val="00B050"/>
                </a:solidFill>
              </a:rPr>
              <a:t>dev</a:t>
            </a:r>
            <a:r>
              <a:rPr lang="es-ES" sz="1600" dirty="0">
                <a:solidFill>
                  <a:srgbClr val="00B050"/>
                </a:solidFill>
              </a:rPr>
              <a:t>/</a:t>
            </a:r>
            <a:r>
              <a:rPr lang="es-ES" sz="1600" dirty="0" err="1">
                <a:solidFill>
                  <a:srgbClr val="00B050"/>
                </a:solidFill>
              </a:rPr>
              <a:t>sdb</a:t>
            </a:r>
            <a:endParaRPr lang="es-ES" sz="1600" dirty="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479541-6BA4-5B2C-8115-CC62D548E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04"/>
          <a:stretch/>
        </p:blipFill>
        <p:spPr>
          <a:xfrm>
            <a:off x="5325372" y="3195246"/>
            <a:ext cx="6624140" cy="277057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166072A-E315-B16B-B709-36BA04B83E92}"/>
              </a:ext>
            </a:extLst>
          </p:cNvPr>
          <p:cNvSpPr txBox="1"/>
          <p:nvPr/>
        </p:nvSpPr>
        <p:spPr>
          <a:xfrm>
            <a:off x="838200" y="5591296"/>
            <a:ext cx="5210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Creamos un grupo de volúmenes:</a:t>
            </a:r>
            <a:endParaRPr lang="es-ES" sz="1600" dirty="0">
              <a:solidFill>
                <a:srgbClr val="00B050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FF12C4D-FD03-2B84-0522-49BE4EF04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41" y="5137013"/>
            <a:ext cx="3523935" cy="4023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3602C3A-C03D-704E-A90C-E25F387F5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99" y="5918826"/>
            <a:ext cx="4077269" cy="4286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EF2967B-F575-D52D-0B44-9AE296693B28}"/>
              </a:ext>
            </a:extLst>
          </p:cNvPr>
          <p:cNvSpPr txBox="1"/>
          <p:nvPr/>
        </p:nvSpPr>
        <p:spPr>
          <a:xfrm>
            <a:off x="838200" y="4803134"/>
            <a:ext cx="5210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Creamos el volumen lógico: </a:t>
            </a:r>
            <a:endParaRPr lang="es-E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103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68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ES" sz="1600" dirty="0"/>
              <a:t>Configurar la máquina virtual que actuará como servidor </a:t>
            </a:r>
            <a:r>
              <a:rPr lang="es-ES" sz="1600" dirty="0" err="1"/>
              <a:t>iSCSI</a:t>
            </a:r>
            <a:r>
              <a:rPr lang="es-ES" sz="1600" dirty="0"/>
              <a:t> (target). Contará con un segundo disco duro de 20 GB (</a:t>
            </a:r>
            <a:r>
              <a:rPr lang="es-ES" sz="1600" dirty="0" err="1"/>
              <a:t>sdb</a:t>
            </a:r>
            <a:r>
              <a:rPr lang="es-ES" sz="1600" dirty="0"/>
              <a:t>) gestionado con LVM, en el que configuraremos un volumen lógico de 10 GB y nombre LV01. Arrancar la máquina y configurar el volumen lógico.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A44567-ABC4-9B5D-FE58-E4C377577700}"/>
              </a:ext>
            </a:extLst>
          </p:cNvPr>
          <p:cNvSpPr/>
          <p:nvPr/>
        </p:nvSpPr>
        <p:spPr>
          <a:xfrm>
            <a:off x="946031" y="3048390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Nodo target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F7AD11-25CD-45D3-8857-25942A15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07" y="3300467"/>
            <a:ext cx="4382112" cy="49536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8C3C-C838-2924-0875-5DF9B1E97FC1}"/>
              </a:ext>
            </a:extLst>
          </p:cNvPr>
          <p:cNvSpPr txBox="1"/>
          <p:nvPr/>
        </p:nvSpPr>
        <p:spPr>
          <a:xfrm>
            <a:off x="4618007" y="2947307"/>
            <a:ext cx="2524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Crear el volumen lógico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BBDF3D-5643-F800-3847-21423F090B6E}"/>
              </a:ext>
            </a:extLst>
          </p:cNvPr>
          <p:cNvSpPr txBox="1"/>
          <p:nvPr/>
        </p:nvSpPr>
        <p:spPr>
          <a:xfrm>
            <a:off x="4618006" y="3934723"/>
            <a:ext cx="3439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Formatear el volumen lógico (ext4)</a:t>
            </a:r>
            <a:endParaRPr lang="pt-BR" sz="1600" dirty="0">
              <a:solidFill>
                <a:srgbClr val="00B05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FEFB215-9003-EBEB-9F31-D0A2F695D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013" y="4300813"/>
            <a:ext cx="5879228" cy="169086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B038D3E-DAD2-E69F-248E-5B825B40D57F}"/>
              </a:ext>
            </a:extLst>
          </p:cNvPr>
          <p:cNvSpPr txBox="1"/>
          <p:nvPr/>
        </p:nvSpPr>
        <p:spPr>
          <a:xfrm>
            <a:off x="738995" y="3962259"/>
            <a:ext cx="3439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Montar el volumen lógico:</a:t>
            </a:r>
            <a:endParaRPr lang="pt-BR" sz="1600" dirty="0">
              <a:solidFill>
                <a:srgbClr val="00B050"/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76536ED-C182-B5D0-DBCA-CAE4D3B27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95" y="4397759"/>
            <a:ext cx="3284635" cy="398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315753BE-1DA0-3CA9-A75F-1F4356AF2B20}"/>
                  </a:ext>
                </a:extLst>
              </p14:cNvPr>
              <p14:cNvContentPartPr/>
              <p14:nvPr/>
            </p14:nvContentPartPr>
            <p14:xfrm>
              <a:off x="9224432" y="3581803"/>
              <a:ext cx="283320" cy="30132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315753BE-1DA0-3CA9-A75F-1F4356AF2B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06432" y="3564163"/>
                <a:ext cx="3189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5D36A86C-F908-F3BB-5BDD-A5F0F2502A3F}"/>
                  </a:ext>
                </a:extLst>
              </p14:cNvPr>
              <p14:cNvContentPartPr/>
              <p14:nvPr/>
            </p14:nvContentPartPr>
            <p14:xfrm>
              <a:off x="4071392" y="4978963"/>
              <a:ext cx="449280" cy="2268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5D36A86C-F908-F3BB-5BDD-A5F0F2502A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3392" y="4961323"/>
                <a:ext cx="484920" cy="262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A1F6C74B-9972-32B2-985D-3CC296E20491}"/>
              </a:ext>
            </a:extLst>
          </p:cNvPr>
          <p:cNvSpPr txBox="1"/>
          <p:nvPr/>
        </p:nvSpPr>
        <p:spPr>
          <a:xfrm>
            <a:off x="4689013" y="599167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UUID del sistema de ficheros: c0f12936-9fa9-4cb1-9e2d-9c21cf54221d</a:t>
            </a:r>
          </a:p>
        </p:txBody>
      </p:sp>
    </p:spTree>
    <p:extLst>
      <p:ext uri="{BB962C8B-B14F-4D97-AF65-F5344CB8AC3E}">
        <p14:creationId xmlns:p14="http://schemas.microsoft.com/office/powerpoint/2010/main" val="9937186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69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s-ES" sz="1600" dirty="0"/>
              <a:t>Configurar la máquina virtual que actuará como servidor </a:t>
            </a:r>
            <a:r>
              <a:rPr lang="es-ES" sz="1600" dirty="0" err="1"/>
              <a:t>iSCSI</a:t>
            </a:r>
            <a:r>
              <a:rPr lang="es-ES" sz="1600" dirty="0"/>
              <a:t> (target). Contará con un segundo disco duro de 20 GB (</a:t>
            </a:r>
            <a:r>
              <a:rPr lang="es-ES" sz="1600" dirty="0" err="1"/>
              <a:t>sdb</a:t>
            </a:r>
            <a:r>
              <a:rPr lang="es-ES" sz="1600" dirty="0"/>
              <a:t>) gestionado con LVM, en el que configuraremos un volumen lógico de 10 GB y nombre LV01. Arrancar la máquina y configurar el volumen lógico.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A44567-ABC4-9B5D-FE58-E4C377577700}"/>
              </a:ext>
            </a:extLst>
          </p:cNvPr>
          <p:cNvSpPr/>
          <p:nvPr/>
        </p:nvSpPr>
        <p:spPr>
          <a:xfrm>
            <a:off x="946031" y="3048390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Nodo target</a:t>
            </a: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8C3C-C838-2924-0875-5DF9B1E97FC1}"/>
              </a:ext>
            </a:extLst>
          </p:cNvPr>
          <p:cNvSpPr txBox="1"/>
          <p:nvPr/>
        </p:nvSpPr>
        <p:spPr>
          <a:xfrm>
            <a:off x="4618007" y="2947307"/>
            <a:ext cx="7205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Finalmente añadimos una entrada del volumen lógico </a:t>
            </a:r>
            <a:r>
              <a:rPr lang="pt-BR" sz="1600" dirty="0"/>
              <a:t> a </a:t>
            </a:r>
            <a:r>
              <a:rPr lang="pt-BR" sz="1600" b="1" dirty="0">
                <a:solidFill>
                  <a:srgbClr val="00B050"/>
                </a:solidFill>
              </a:rPr>
              <a:t>/</a:t>
            </a:r>
            <a:r>
              <a:rPr lang="pt-BR" sz="1600" b="1" dirty="0" err="1">
                <a:solidFill>
                  <a:srgbClr val="00B050"/>
                </a:solidFill>
              </a:rPr>
              <a:t>etc</a:t>
            </a:r>
            <a:r>
              <a:rPr lang="pt-BR" sz="1600" b="1" dirty="0">
                <a:solidFill>
                  <a:srgbClr val="00B050"/>
                </a:solidFill>
              </a:rPr>
              <a:t>/</a:t>
            </a:r>
            <a:r>
              <a:rPr lang="pt-BR" sz="1600" b="1" dirty="0" err="1">
                <a:solidFill>
                  <a:srgbClr val="00B050"/>
                </a:solidFill>
              </a:rPr>
              <a:t>fstabs</a:t>
            </a:r>
            <a:r>
              <a:rPr lang="pt-BR" sz="1600" b="1" dirty="0">
                <a:solidFill>
                  <a:srgbClr val="00B050"/>
                </a:solidFill>
              </a:rPr>
              <a:t> </a:t>
            </a:r>
            <a:r>
              <a:rPr lang="pt-BR" sz="1600" dirty="0"/>
              <a:t>(para </a:t>
            </a:r>
            <a:r>
              <a:rPr lang="pt-BR" sz="1600" dirty="0" err="1"/>
              <a:t>asegurar</a:t>
            </a:r>
            <a:r>
              <a:rPr lang="pt-BR" sz="1600" dirty="0"/>
              <a:t>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persistencia</a:t>
            </a:r>
            <a:r>
              <a:rPr lang="pt-BR" sz="1600" dirty="0"/>
              <a:t>)</a:t>
            </a:r>
          </a:p>
          <a:p>
            <a:endParaRPr lang="pt-BR" sz="16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8C18FE-24C5-89FB-AC0E-36DA2F02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31" y="3559198"/>
            <a:ext cx="7249537" cy="4382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7926EC-1A3D-72A5-BFDB-4357F892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31" y="4527338"/>
            <a:ext cx="4695882" cy="18290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E4AAA-7B61-0C88-2FCD-D53D54432FAD}"/>
              </a:ext>
            </a:extLst>
          </p:cNvPr>
          <p:cNvSpPr txBox="1"/>
          <p:nvPr/>
        </p:nvSpPr>
        <p:spPr>
          <a:xfrm>
            <a:off x="4528631" y="4111839"/>
            <a:ext cx="7205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Reiniciamos y verificamos: </a:t>
            </a:r>
            <a:endParaRPr lang="pt-BR" sz="1600" dirty="0"/>
          </a:p>
          <a:p>
            <a:endParaRPr lang="pt-B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6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/>
              <a:t>Preparar una máquina virtual con la distribución de su elección y que contará con 10 discos duros adicionales de 20 GB de capacidad cada uno (</a:t>
            </a:r>
            <a:r>
              <a:rPr lang="es-ES" sz="1600" err="1"/>
              <a:t>sdb</a:t>
            </a:r>
            <a:r>
              <a:rPr lang="es-ES" sz="1600"/>
              <a:t> a </a:t>
            </a:r>
            <a:r>
              <a:rPr lang="es-ES" sz="1600" err="1"/>
              <a:t>sdk</a:t>
            </a:r>
            <a:r>
              <a:rPr lang="es-ES" sz="1600"/>
              <a:t>) y el mismo tipo de controladora (SATA, SCSI, </a:t>
            </a:r>
            <a:r>
              <a:rPr lang="es-ES" sz="1600" err="1"/>
              <a:t>NVMe</a:t>
            </a:r>
            <a:r>
              <a:rPr lang="es-ES" sz="1600"/>
              <a:t>, …) con la que cuenta el disco principal. A continuación, arrancar el equipo y realizar las siguientes tareas de configuración</a:t>
            </a:r>
            <a:endParaRPr lang="es-ES" sz="12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BD0E7E-D289-91A3-4631-1868DB29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65" y="3095735"/>
            <a:ext cx="4134427" cy="22767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996897-8A7F-88FE-EC59-12BDF1EF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17" y="2986952"/>
            <a:ext cx="3160795" cy="33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70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b) Usar el </a:t>
            </a:r>
            <a:r>
              <a:rPr lang="es-ES" sz="1600" dirty="0" err="1"/>
              <a:t>shell</a:t>
            </a:r>
            <a:r>
              <a:rPr lang="es-ES" sz="1600" dirty="0"/>
              <a:t> </a:t>
            </a:r>
            <a:r>
              <a:rPr lang="es-ES" sz="1600" dirty="0" err="1"/>
              <a:t>targetcli</a:t>
            </a:r>
            <a:r>
              <a:rPr lang="es-ES" sz="1600" dirty="0"/>
              <a:t> para 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LV01. La nueva unidad no tendrá restricciones de acceso (no requerirá autentificación, ni tampoco limitaremos la IP desde la que se podrá conectar al recurso). Identificar el </a:t>
            </a:r>
            <a:r>
              <a:rPr lang="es-ES" sz="1600" dirty="0" err="1"/>
              <a:t>iqn</a:t>
            </a:r>
            <a:r>
              <a:rPr lang="es-ES" sz="1600" dirty="0"/>
              <a:t> del recurso creado.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E4AAA-7B61-0C88-2FCD-D53D54432FAD}"/>
              </a:ext>
            </a:extLst>
          </p:cNvPr>
          <p:cNvSpPr txBox="1"/>
          <p:nvPr/>
        </p:nvSpPr>
        <p:spPr>
          <a:xfrm>
            <a:off x="638486" y="4599313"/>
            <a:ext cx="89774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LV01:</a:t>
            </a:r>
          </a:p>
          <a:p>
            <a:pPr marL="342900" indent="-342900">
              <a:buAutoNum type="arabicParenR"/>
            </a:pPr>
            <a:r>
              <a:rPr lang="es-ES" sz="1600" dirty="0"/>
              <a:t>Crear un nuevo </a:t>
            </a:r>
            <a:r>
              <a:rPr lang="es-ES" sz="1600" dirty="0" err="1"/>
              <a:t>backstore</a:t>
            </a:r>
            <a:r>
              <a:rPr lang="es-ES" sz="1600" dirty="0"/>
              <a:t> para LV01</a:t>
            </a:r>
          </a:p>
          <a:p>
            <a:pPr marL="342900" indent="-342900">
              <a:buAutoNum type="arabicParenR"/>
            </a:pPr>
            <a:r>
              <a:rPr lang="es-ES" sz="1600" dirty="0"/>
              <a:t>Crear un nuevo </a:t>
            </a:r>
            <a:r>
              <a:rPr lang="es-ES" sz="1600" dirty="0" err="1"/>
              <a:t>iSCSI</a:t>
            </a:r>
            <a:r>
              <a:rPr lang="es-ES" sz="1600" dirty="0"/>
              <a:t> target</a:t>
            </a:r>
          </a:p>
          <a:p>
            <a:pPr marL="342900" indent="-342900">
              <a:buAutoNum type="arabicParenR"/>
            </a:pPr>
            <a:r>
              <a:rPr lang="es-ES" sz="1600" dirty="0"/>
              <a:t>Dentro del </a:t>
            </a:r>
            <a:r>
              <a:rPr lang="es-ES" sz="1600" dirty="0" err="1"/>
              <a:t>iSCSI</a:t>
            </a:r>
            <a:r>
              <a:rPr lang="es-ES" sz="1600" dirty="0"/>
              <a:t> target crear un LUN asociado al </a:t>
            </a:r>
            <a:r>
              <a:rPr lang="es-ES" sz="1600" dirty="0" err="1"/>
              <a:t>backstore</a:t>
            </a:r>
            <a:r>
              <a:rPr lang="es-ES" sz="1600" dirty="0"/>
              <a:t> creado</a:t>
            </a:r>
          </a:p>
          <a:p>
            <a:pPr marL="342900" indent="-342900">
              <a:buAutoNum type="arabicParenR"/>
            </a:pPr>
            <a:r>
              <a:rPr lang="es-ES" sz="1600" dirty="0"/>
              <a:t>Configura el </a:t>
            </a:r>
            <a:r>
              <a:rPr lang="es-ES" sz="1600" dirty="0" err="1"/>
              <a:t>iSCSI</a:t>
            </a:r>
            <a:r>
              <a:rPr lang="es-ES" sz="1600" dirty="0"/>
              <a:t> target para no requerir autenticación ni limitar las IP de acceso</a:t>
            </a:r>
          </a:p>
          <a:p>
            <a:pPr marL="342900" indent="-342900">
              <a:buAutoNum type="arabicParenR"/>
            </a:pPr>
            <a:endParaRPr lang="pt-BR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44326F-C7B7-68B6-8E27-BE80A009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6" y="3166231"/>
            <a:ext cx="6106377" cy="1333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10C3562-B071-F188-2219-19BADCB544EE}"/>
              </a:ext>
            </a:extLst>
          </p:cNvPr>
          <p:cNvSpPr txBox="1"/>
          <p:nvPr/>
        </p:nvSpPr>
        <p:spPr>
          <a:xfrm>
            <a:off x="586359" y="2781348"/>
            <a:ext cx="7205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Abrir </a:t>
            </a:r>
            <a:r>
              <a:rPr lang="es-ES" sz="1600" dirty="0" err="1"/>
              <a:t>shel</a:t>
            </a:r>
            <a:r>
              <a:rPr lang="es-ES" sz="1600" dirty="0"/>
              <a:t> de </a:t>
            </a:r>
            <a:r>
              <a:rPr lang="es-ES" sz="1600" dirty="0" err="1"/>
              <a:t>targetcli</a:t>
            </a:r>
            <a:r>
              <a:rPr lang="es-ES" sz="1600" dirty="0"/>
              <a:t> (</a:t>
            </a:r>
            <a:r>
              <a:rPr lang="es-ES" sz="1600" dirty="0" err="1">
                <a:solidFill>
                  <a:srgbClr val="00B050"/>
                </a:solidFill>
              </a:rPr>
              <a:t>targetcli</a:t>
            </a:r>
            <a:r>
              <a:rPr lang="es-ES" sz="1600" dirty="0"/>
              <a:t>): </a:t>
            </a:r>
            <a:endParaRPr lang="pt-BR" sz="1600" dirty="0"/>
          </a:p>
          <a:p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E6C5DA-3C32-9867-FC53-E915F5970FA8}"/>
              </a:ext>
            </a:extLst>
          </p:cNvPr>
          <p:cNvSpPr txBox="1"/>
          <p:nvPr/>
        </p:nvSpPr>
        <p:spPr>
          <a:xfrm>
            <a:off x="7792292" y="3024943"/>
            <a:ext cx="32006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Importante: </a:t>
            </a:r>
          </a:p>
          <a:p>
            <a:r>
              <a:rPr lang="es-ES" sz="1600" dirty="0" err="1"/>
              <a:t>systemctl</a:t>
            </a:r>
            <a:r>
              <a:rPr lang="es-ES" sz="1600" dirty="0"/>
              <a:t> </a:t>
            </a:r>
            <a:r>
              <a:rPr lang="es-ES" sz="1600" dirty="0" err="1"/>
              <a:t>enable</a:t>
            </a:r>
            <a:r>
              <a:rPr lang="es-ES" sz="1600" dirty="0"/>
              <a:t> target</a:t>
            </a:r>
            <a:endParaRPr lang="pt-BR" sz="1600" dirty="0"/>
          </a:p>
          <a:p>
            <a:endParaRPr lang="pt-BR" sz="1600" dirty="0">
              <a:solidFill>
                <a:srgbClr val="00B050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3497EAA-7C1E-2BFD-2845-E8A77D03E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740" y="3636918"/>
            <a:ext cx="478221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53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71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b) Usar el </a:t>
            </a:r>
            <a:r>
              <a:rPr lang="es-ES" sz="1600" dirty="0" err="1"/>
              <a:t>shell</a:t>
            </a:r>
            <a:r>
              <a:rPr lang="es-ES" sz="1600" dirty="0"/>
              <a:t> </a:t>
            </a:r>
            <a:r>
              <a:rPr lang="es-ES" sz="1600" dirty="0" err="1"/>
              <a:t>targetcli</a:t>
            </a:r>
            <a:r>
              <a:rPr lang="es-ES" sz="1600" dirty="0"/>
              <a:t> para 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LV01. La nueva unidad no tendrá restricciones de acceso (no requerirá autentificación, ni tampoco limitaremos la IP desde la que se podrá conectar al recurso). Identificar el </a:t>
            </a:r>
            <a:r>
              <a:rPr lang="es-ES" sz="1600" dirty="0" err="1"/>
              <a:t>iqn</a:t>
            </a:r>
            <a:r>
              <a:rPr lang="es-ES" sz="1600" dirty="0"/>
              <a:t> del recurso creado.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E4AAA-7B61-0C88-2FCD-D53D54432FAD}"/>
              </a:ext>
            </a:extLst>
          </p:cNvPr>
          <p:cNvSpPr txBox="1"/>
          <p:nvPr/>
        </p:nvSpPr>
        <p:spPr>
          <a:xfrm>
            <a:off x="615482" y="2897034"/>
            <a:ext cx="89774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LV01:</a:t>
            </a:r>
          </a:p>
          <a:p>
            <a:pPr marL="342900" indent="-342900">
              <a:buAutoNum type="arabicParenR"/>
            </a:pPr>
            <a:r>
              <a:rPr lang="es-ES" sz="1600" dirty="0"/>
              <a:t>Crear un nuevo </a:t>
            </a:r>
            <a:r>
              <a:rPr lang="es-ES" sz="1600" dirty="0" err="1"/>
              <a:t>backstore</a:t>
            </a:r>
            <a:r>
              <a:rPr lang="es-ES" sz="1600" dirty="0"/>
              <a:t> para LV01</a:t>
            </a:r>
          </a:p>
          <a:p>
            <a:r>
              <a:rPr lang="pt-BR" sz="1600" dirty="0" err="1">
                <a:solidFill>
                  <a:srgbClr val="00B050"/>
                </a:solidFill>
              </a:rPr>
              <a:t>cd</a:t>
            </a:r>
            <a:r>
              <a:rPr lang="pt-BR" sz="1600" dirty="0">
                <a:solidFill>
                  <a:srgbClr val="00B050"/>
                </a:solidFill>
              </a:rPr>
              <a:t> /</a:t>
            </a:r>
            <a:r>
              <a:rPr lang="pt-BR" sz="1600" dirty="0" err="1">
                <a:solidFill>
                  <a:srgbClr val="00B050"/>
                </a:solidFill>
              </a:rPr>
              <a:t>backstores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block</a:t>
            </a:r>
            <a:endParaRPr lang="pt-BR" sz="1600" dirty="0">
              <a:solidFill>
                <a:srgbClr val="00B050"/>
              </a:solidFill>
            </a:endParaRPr>
          </a:p>
          <a:p>
            <a:r>
              <a:rPr lang="pt-BR" sz="1600" dirty="0" err="1">
                <a:solidFill>
                  <a:srgbClr val="00B050"/>
                </a:solidFill>
              </a:rPr>
              <a:t>create</a:t>
            </a:r>
            <a:r>
              <a:rPr lang="pt-BR" sz="1600" dirty="0">
                <a:solidFill>
                  <a:srgbClr val="00B050"/>
                </a:solidFill>
              </a:rPr>
              <a:t> </a:t>
            </a:r>
            <a:r>
              <a:rPr lang="pt-BR" sz="1600" b="1" dirty="0">
                <a:solidFill>
                  <a:srgbClr val="00B050"/>
                </a:solidFill>
              </a:rPr>
              <a:t>lv01_block 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dev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vg-iscsi</a:t>
            </a:r>
            <a:r>
              <a:rPr lang="pt-BR" sz="1600" dirty="0">
                <a:solidFill>
                  <a:srgbClr val="00B050"/>
                </a:solidFill>
              </a:rPr>
              <a:t>/LV01</a:t>
            </a:r>
          </a:p>
          <a:p>
            <a:r>
              <a:rPr lang="pt-BR" sz="1600" dirty="0"/>
              <a:t>2) </a:t>
            </a:r>
            <a:r>
              <a:rPr lang="es-ES" sz="1600" dirty="0"/>
              <a:t>Crear un nuevo </a:t>
            </a:r>
            <a:r>
              <a:rPr lang="es-ES" sz="1600" dirty="0" err="1"/>
              <a:t>iSCSI</a:t>
            </a:r>
            <a:r>
              <a:rPr lang="es-ES" sz="1600" dirty="0"/>
              <a:t> target</a:t>
            </a:r>
          </a:p>
          <a:p>
            <a:r>
              <a:rPr lang="pt-BR" sz="1600" dirty="0" err="1">
                <a:solidFill>
                  <a:srgbClr val="00B050"/>
                </a:solidFill>
              </a:rPr>
              <a:t>cd</a:t>
            </a:r>
            <a:r>
              <a:rPr lang="pt-BR" sz="1600" dirty="0">
                <a:solidFill>
                  <a:srgbClr val="00B050"/>
                </a:solidFill>
              </a:rPr>
              <a:t> /</a:t>
            </a:r>
            <a:r>
              <a:rPr lang="pt-BR" sz="1600" dirty="0" err="1">
                <a:solidFill>
                  <a:srgbClr val="00B050"/>
                </a:solidFill>
              </a:rPr>
              <a:t>iscsi</a:t>
            </a:r>
            <a:r>
              <a:rPr lang="pt-BR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create</a:t>
            </a:r>
            <a:endParaRPr lang="pt-BR" sz="16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591A8D-4ECD-E57B-649D-495796AC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73" y="3274669"/>
            <a:ext cx="562053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4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72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b) Usar el </a:t>
            </a:r>
            <a:r>
              <a:rPr lang="es-ES" sz="1600" dirty="0" err="1"/>
              <a:t>shell</a:t>
            </a:r>
            <a:r>
              <a:rPr lang="es-ES" sz="1600" dirty="0"/>
              <a:t> </a:t>
            </a:r>
            <a:r>
              <a:rPr lang="es-ES" sz="1600" dirty="0" err="1"/>
              <a:t>targetcli</a:t>
            </a:r>
            <a:r>
              <a:rPr lang="es-ES" sz="1600" dirty="0"/>
              <a:t> para 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LV01. La nueva unidad no tendrá restricciones de acceso (no requerirá autentificación, ni tampoco limitaremos la IP desde la que se podrá conectar al recurso). Identificar el </a:t>
            </a:r>
            <a:r>
              <a:rPr lang="es-ES" sz="1600" dirty="0" err="1"/>
              <a:t>iqn</a:t>
            </a:r>
            <a:r>
              <a:rPr lang="es-ES" sz="1600" dirty="0"/>
              <a:t> del recurso creado.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E4AAA-7B61-0C88-2FCD-D53D54432FAD}"/>
              </a:ext>
            </a:extLst>
          </p:cNvPr>
          <p:cNvSpPr txBox="1"/>
          <p:nvPr/>
        </p:nvSpPr>
        <p:spPr>
          <a:xfrm>
            <a:off x="615482" y="2836799"/>
            <a:ext cx="8977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2) </a:t>
            </a:r>
            <a:r>
              <a:rPr lang="es-ES" sz="1600" dirty="0"/>
              <a:t>Crear un nuevo </a:t>
            </a:r>
            <a:r>
              <a:rPr lang="es-ES" sz="1600" dirty="0" err="1"/>
              <a:t>iSCSI</a:t>
            </a:r>
            <a:r>
              <a:rPr lang="es-ES" sz="1600" dirty="0"/>
              <a:t> target</a:t>
            </a:r>
          </a:p>
          <a:p>
            <a:r>
              <a:rPr lang="pt-BR" sz="1600" dirty="0" err="1">
                <a:solidFill>
                  <a:srgbClr val="00B050"/>
                </a:solidFill>
              </a:rPr>
              <a:t>cd</a:t>
            </a:r>
            <a:r>
              <a:rPr lang="pt-BR" sz="1600" dirty="0">
                <a:solidFill>
                  <a:srgbClr val="00B050"/>
                </a:solidFill>
              </a:rPr>
              <a:t> /</a:t>
            </a:r>
            <a:r>
              <a:rPr lang="pt-BR" sz="1600" dirty="0" err="1">
                <a:solidFill>
                  <a:srgbClr val="00B050"/>
                </a:solidFill>
              </a:rPr>
              <a:t>iscsi</a:t>
            </a:r>
            <a:r>
              <a:rPr lang="pt-BR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create</a:t>
            </a:r>
            <a:endParaRPr lang="pt-BR" sz="1600" dirty="0">
              <a:solidFill>
                <a:srgbClr val="00B050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8907DA8-8BF5-C836-AC5D-EF5DAC15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2928867"/>
            <a:ext cx="7560449" cy="122130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31BB57F-05D9-3597-D350-F3C4109D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3919"/>
            <a:ext cx="9670799" cy="17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09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73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b) Usar el </a:t>
            </a:r>
            <a:r>
              <a:rPr lang="es-ES" sz="1600" dirty="0" err="1"/>
              <a:t>shell</a:t>
            </a:r>
            <a:r>
              <a:rPr lang="es-ES" sz="1600" dirty="0"/>
              <a:t> </a:t>
            </a:r>
            <a:r>
              <a:rPr lang="es-ES" sz="1600" dirty="0" err="1"/>
              <a:t>targetcli</a:t>
            </a:r>
            <a:r>
              <a:rPr lang="es-ES" sz="1600" dirty="0"/>
              <a:t> para 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LV01. La nueva unidad no tendrá restricciones de acceso (no requerirá autentificación, ni tampoco limitaremos la IP desde la que se podrá conectar al recurso). Identificar el </a:t>
            </a:r>
            <a:r>
              <a:rPr lang="es-ES" sz="1600" dirty="0" err="1"/>
              <a:t>iqn</a:t>
            </a:r>
            <a:r>
              <a:rPr lang="es-ES" sz="1600" dirty="0"/>
              <a:t> del recurso creado.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E4AAA-7B61-0C88-2FCD-D53D54432FAD}"/>
              </a:ext>
            </a:extLst>
          </p:cNvPr>
          <p:cNvSpPr txBox="1"/>
          <p:nvPr/>
        </p:nvSpPr>
        <p:spPr>
          <a:xfrm>
            <a:off x="729527" y="2897034"/>
            <a:ext cx="89774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Una vez </a:t>
            </a:r>
            <a:r>
              <a:rPr lang="pt-BR" sz="1600" dirty="0" err="1"/>
              <a:t>tenemos</a:t>
            </a:r>
            <a:r>
              <a:rPr lang="pt-BR" sz="1600" dirty="0"/>
              <a:t> </a:t>
            </a:r>
            <a:r>
              <a:rPr lang="pt-BR" sz="1600" dirty="0" err="1"/>
              <a:t>el</a:t>
            </a:r>
            <a:r>
              <a:rPr lang="pt-BR" sz="1600" dirty="0"/>
              <a:t> </a:t>
            </a:r>
            <a:r>
              <a:rPr lang="pt-BR" sz="1600" dirty="0" err="1"/>
              <a:t>Backstore</a:t>
            </a:r>
            <a:r>
              <a:rPr lang="pt-BR" sz="1600" dirty="0"/>
              <a:t> y </a:t>
            </a:r>
            <a:r>
              <a:rPr lang="pt-BR" sz="1600" dirty="0" err="1"/>
              <a:t>el</a:t>
            </a:r>
            <a:r>
              <a:rPr lang="pt-BR" sz="1600" dirty="0"/>
              <a:t> Target:</a:t>
            </a:r>
          </a:p>
          <a:p>
            <a:r>
              <a:rPr lang="es-ES" sz="1600" dirty="0"/>
              <a:t>3) Dentro del </a:t>
            </a:r>
            <a:r>
              <a:rPr lang="es-ES" sz="1600" dirty="0" err="1"/>
              <a:t>iSCSI</a:t>
            </a:r>
            <a:r>
              <a:rPr lang="es-ES" sz="1600" dirty="0"/>
              <a:t> target crear un LUN asociado al </a:t>
            </a:r>
            <a:r>
              <a:rPr lang="es-ES" sz="1600" dirty="0" err="1"/>
              <a:t>backstore</a:t>
            </a:r>
            <a:r>
              <a:rPr lang="es-ES" sz="1600" dirty="0"/>
              <a:t> creado (lv01_block)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4F1A965-157B-83FB-6D16-FE18A069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14" y="3552914"/>
            <a:ext cx="3743847" cy="77163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B7805D4-E382-8C10-ED08-F93B3891D40E}"/>
              </a:ext>
            </a:extLst>
          </p:cNvPr>
          <p:cNvSpPr txBox="1"/>
          <p:nvPr/>
        </p:nvSpPr>
        <p:spPr>
          <a:xfrm>
            <a:off x="729527" y="3617821"/>
            <a:ext cx="1923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Entramos en </a:t>
            </a:r>
            <a:r>
              <a:rPr lang="es-ES" sz="1600" dirty="0" err="1"/>
              <a:t>luns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2D9157B-4EAD-ED6D-25F2-BDF22D9756BA}"/>
              </a:ext>
            </a:extLst>
          </p:cNvPr>
          <p:cNvSpPr txBox="1"/>
          <p:nvPr/>
        </p:nvSpPr>
        <p:spPr>
          <a:xfrm>
            <a:off x="838200" y="4468243"/>
            <a:ext cx="8030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Creamos una unidad lógica </a:t>
            </a:r>
            <a:r>
              <a:rPr lang="es-ES" sz="1600" dirty="0" err="1"/>
              <a:t>iSCSI</a:t>
            </a:r>
            <a:r>
              <a:rPr lang="es-ES" sz="1600" dirty="0"/>
              <a:t> (LUN): </a:t>
            </a:r>
            <a:r>
              <a:rPr lang="es-ES" sz="1600" dirty="0" err="1">
                <a:solidFill>
                  <a:srgbClr val="00B050"/>
                </a:solidFill>
              </a:rPr>
              <a:t>create</a:t>
            </a:r>
            <a:r>
              <a:rPr lang="es-ES" sz="1600" dirty="0">
                <a:solidFill>
                  <a:srgbClr val="00B050"/>
                </a:solidFill>
              </a:rPr>
              <a:t> /</a:t>
            </a:r>
            <a:r>
              <a:rPr lang="es-ES" sz="1600" dirty="0" err="1">
                <a:solidFill>
                  <a:srgbClr val="00B050"/>
                </a:solidFill>
              </a:rPr>
              <a:t>backstores</a:t>
            </a:r>
            <a:r>
              <a:rPr lang="es-ES" sz="1600" dirty="0">
                <a:solidFill>
                  <a:srgbClr val="00B050"/>
                </a:solidFill>
              </a:rPr>
              <a:t>/block/</a:t>
            </a:r>
            <a:r>
              <a:rPr lang="es-ES" sz="1600" b="1" dirty="0">
                <a:solidFill>
                  <a:srgbClr val="00B050"/>
                </a:solidFill>
              </a:rPr>
              <a:t>lv01_block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0BABDA-F33B-D9DF-B398-1AB8BA944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71" y="4911941"/>
            <a:ext cx="10959475" cy="11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0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74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b) Usar el </a:t>
            </a:r>
            <a:r>
              <a:rPr lang="es-ES" sz="1600" dirty="0" err="1"/>
              <a:t>shell</a:t>
            </a:r>
            <a:r>
              <a:rPr lang="es-ES" sz="1600" dirty="0"/>
              <a:t> </a:t>
            </a:r>
            <a:r>
              <a:rPr lang="es-ES" sz="1600" dirty="0" err="1"/>
              <a:t>targetcli</a:t>
            </a:r>
            <a:r>
              <a:rPr lang="es-ES" sz="1600" dirty="0"/>
              <a:t> para 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LV01. La nueva unidad no tendrá restricciones de acceso (no requerirá autentificación, ni tampoco limitaremos la IP desde la que se podrá conectar al recurso). Identificar el </a:t>
            </a:r>
            <a:r>
              <a:rPr lang="es-ES" sz="1600" dirty="0" err="1"/>
              <a:t>iqn</a:t>
            </a:r>
            <a:r>
              <a:rPr lang="es-ES" sz="1600" dirty="0"/>
              <a:t> del recurso creado.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E4AAA-7B61-0C88-2FCD-D53D54432FAD}"/>
              </a:ext>
            </a:extLst>
          </p:cNvPr>
          <p:cNvSpPr txBox="1"/>
          <p:nvPr/>
        </p:nvSpPr>
        <p:spPr>
          <a:xfrm>
            <a:off x="729527" y="2897034"/>
            <a:ext cx="8977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Una vez </a:t>
            </a:r>
            <a:r>
              <a:rPr lang="pt-BR" sz="1600" dirty="0" err="1"/>
              <a:t>tenemos</a:t>
            </a:r>
            <a:r>
              <a:rPr lang="pt-BR" sz="1600" dirty="0"/>
              <a:t> </a:t>
            </a:r>
            <a:r>
              <a:rPr lang="pt-BR" sz="1600" dirty="0" err="1"/>
              <a:t>el</a:t>
            </a:r>
            <a:r>
              <a:rPr lang="pt-BR" sz="1600" dirty="0"/>
              <a:t> </a:t>
            </a:r>
            <a:r>
              <a:rPr lang="pt-BR" sz="1600" dirty="0" err="1"/>
              <a:t>Backstore</a:t>
            </a:r>
            <a:r>
              <a:rPr lang="pt-BR" sz="1600" dirty="0"/>
              <a:t>, </a:t>
            </a:r>
            <a:r>
              <a:rPr lang="pt-BR" sz="1600" dirty="0" err="1"/>
              <a:t>el</a:t>
            </a:r>
            <a:r>
              <a:rPr lang="pt-BR" sz="1600" dirty="0"/>
              <a:t> Target y </a:t>
            </a:r>
            <a:r>
              <a:rPr lang="pt-BR" sz="1600" dirty="0" err="1"/>
              <a:t>hemos</a:t>
            </a:r>
            <a:r>
              <a:rPr lang="pt-BR" sz="1600" dirty="0"/>
              <a:t> </a:t>
            </a:r>
            <a:r>
              <a:rPr lang="pt-BR" sz="1600" dirty="0" err="1"/>
              <a:t>creado</a:t>
            </a:r>
            <a:r>
              <a:rPr lang="pt-BR" sz="1600" dirty="0"/>
              <a:t> </a:t>
            </a:r>
            <a:r>
              <a:rPr lang="pt-BR" sz="1600" dirty="0" err="1"/>
              <a:t>un</a:t>
            </a:r>
            <a:r>
              <a:rPr lang="pt-BR" sz="1600" dirty="0"/>
              <a:t> LUN associado al </a:t>
            </a:r>
            <a:r>
              <a:rPr lang="pt-BR" sz="1600" dirty="0" err="1"/>
              <a:t>backstore</a:t>
            </a:r>
            <a:r>
              <a:rPr lang="pt-BR" sz="1600" dirty="0"/>
              <a:t>:</a:t>
            </a:r>
          </a:p>
          <a:p>
            <a:r>
              <a:rPr lang="es-ES" sz="1600" dirty="0"/>
              <a:t>4) Configura el </a:t>
            </a:r>
            <a:r>
              <a:rPr lang="es-ES" sz="1600" dirty="0" err="1"/>
              <a:t>iSCSI</a:t>
            </a:r>
            <a:r>
              <a:rPr lang="es-ES" sz="1600" dirty="0"/>
              <a:t> target para no requerir autenticación ni limitar las IP de acceso</a:t>
            </a:r>
            <a:endParaRPr lang="pt-BR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3EBBC0-0DBB-579D-899D-A4E616E5EF1E}"/>
              </a:ext>
            </a:extLst>
          </p:cNvPr>
          <p:cNvSpPr txBox="1"/>
          <p:nvPr/>
        </p:nvSpPr>
        <p:spPr>
          <a:xfrm>
            <a:off x="838199" y="5212614"/>
            <a:ext cx="11043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La configuración indica que no se acepta la conexión desde cualquier IP (0.0.0.0), configuraremos el acceso si autenticación</a:t>
            </a:r>
            <a:endParaRPr lang="pt-BR" sz="1600" dirty="0">
              <a:solidFill>
                <a:srgbClr val="00B05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1D4DCF-BD4F-60A8-F15E-DEA01BB6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81" y="5546612"/>
            <a:ext cx="4763165" cy="809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BEE763-D762-454C-5FED-25A54CD0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81" y="3687849"/>
            <a:ext cx="8897592" cy="14861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FEC779-29CE-21A0-FDD2-75AB96D9B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887" y="5652808"/>
            <a:ext cx="359142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122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75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7" y="2005802"/>
            <a:ext cx="8001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b) Usar el </a:t>
            </a:r>
            <a:r>
              <a:rPr lang="es-ES" sz="1600" dirty="0" err="1"/>
              <a:t>shell</a:t>
            </a:r>
            <a:r>
              <a:rPr lang="es-ES" sz="1600" dirty="0"/>
              <a:t> </a:t>
            </a:r>
            <a:r>
              <a:rPr lang="es-ES" sz="1600" dirty="0" err="1"/>
              <a:t>targetcli</a:t>
            </a:r>
            <a:r>
              <a:rPr lang="es-ES" sz="1600" dirty="0"/>
              <a:t> para configurar una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LV01. La nueva unidad no tendrá restricciones de acceso (no requerirá autentificación, ni tampoco limitaremos la IP desde la que se podrá conectar al recurso). Identificar el </a:t>
            </a:r>
            <a:r>
              <a:rPr lang="es-ES" sz="1600" dirty="0" err="1"/>
              <a:t>iqn</a:t>
            </a:r>
            <a:r>
              <a:rPr lang="es-ES" sz="1600" dirty="0"/>
              <a:t> del recurso creado.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E4AAA-7B61-0C88-2FCD-D53D54432FAD}"/>
              </a:ext>
            </a:extLst>
          </p:cNvPr>
          <p:cNvSpPr txBox="1"/>
          <p:nvPr/>
        </p:nvSpPr>
        <p:spPr>
          <a:xfrm>
            <a:off x="685416" y="3200516"/>
            <a:ext cx="8977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Queda configurado la unidad lógica </a:t>
            </a:r>
            <a:r>
              <a:rPr lang="es-ES" sz="1600" dirty="0" err="1"/>
              <a:t>iSCSI</a:t>
            </a:r>
            <a:r>
              <a:rPr lang="es-ES" sz="1600" dirty="0"/>
              <a:t> (LUN) sobre el volumen LV01</a:t>
            </a:r>
          </a:p>
          <a:p>
            <a:r>
              <a:rPr lang="es-ES" sz="1600" dirty="0"/>
              <a:t>Verificamos:</a:t>
            </a:r>
          </a:p>
          <a:p>
            <a:r>
              <a:rPr lang="es-ES" sz="1600" dirty="0"/>
              <a:t>	</a:t>
            </a:r>
            <a:r>
              <a:rPr lang="fr-FR" sz="1600" dirty="0"/>
              <a:t> cat /</a:t>
            </a:r>
            <a:r>
              <a:rPr lang="fr-FR" sz="1600" dirty="0" err="1"/>
              <a:t>etc</a:t>
            </a:r>
            <a:r>
              <a:rPr lang="fr-FR" sz="1600" dirty="0"/>
              <a:t>/</a:t>
            </a:r>
            <a:r>
              <a:rPr lang="fr-FR" sz="1600" dirty="0" err="1"/>
              <a:t>target</a:t>
            </a:r>
            <a:r>
              <a:rPr lang="fr-FR" sz="1600" dirty="0"/>
              <a:t>/</a:t>
            </a:r>
            <a:r>
              <a:rPr lang="fr-FR" sz="1600" dirty="0" err="1"/>
              <a:t>saveconfig.json</a:t>
            </a:r>
            <a:endParaRPr lang="pt-BR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360718-D460-B214-6737-AFBE47B9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86" y="4867056"/>
            <a:ext cx="4553648" cy="12862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D6BBCD-0C33-F0CF-FFEF-162C8AC9F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64" y="4084372"/>
            <a:ext cx="5706271" cy="2229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D6F996-1B4B-7270-5840-7D72B93E5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90944"/>
            <a:ext cx="2743845" cy="26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76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5794"/>
            <a:ext cx="8421688" cy="1325563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5. Configuración de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latin typeface="Abadi" panose="020F0502020204030204" pitchFamily="34" charset="0"/>
              </a:rPr>
              <a:t>i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SCSI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76</a:t>
            </a:fld>
            <a:endParaRPr lang="es-ES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3EBBC0-0DBB-579D-899D-A4E616E5EF1E}"/>
              </a:ext>
            </a:extLst>
          </p:cNvPr>
          <p:cNvSpPr txBox="1"/>
          <p:nvPr/>
        </p:nvSpPr>
        <p:spPr>
          <a:xfrm>
            <a:off x="8206128" y="3384452"/>
            <a:ext cx="3664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Dentro de TPG (no cambia nada realmente, está a 0 por defecto)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EDE933-BEE6-0E18-D44A-8632D4DF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3" y="1816354"/>
            <a:ext cx="3258005" cy="390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7D20027-0BAC-2A4C-E362-3366563EEB0F}"/>
              </a:ext>
            </a:extLst>
          </p:cNvPr>
          <p:cNvSpPr txBox="1"/>
          <p:nvPr/>
        </p:nvSpPr>
        <p:spPr>
          <a:xfrm>
            <a:off x="4682785" y="18269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autenticación de descubrimiento en el servidor </a:t>
            </a:r>
            <a:r>
              <a:rPr lang="es-ES" dirty="0" err="1"/>
              <a:t>iSCSI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EA8C124-1C51-E2D1-3BBF-5237C6574C1A}"/>
              </a:ext>
            </a:extLst>
          </p:cNvPr>
          <p:cNvCxnSpPr>
            <a:endCxn id="8" idx="1"/>
          </p:cNvCxnSpPr>
          <p:nvPr/>
        </p:nvCxnSpPr>
        <p:spPr>
          <a:xfrm>
            <a:off x="4177450" y="2011644"/>
            <a:ext cx="50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CBDE36E-CE87-782B-0079-34BA990E2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23" y="2422994"/>
            <a:ext cx="4021706" cy="88486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E4B4DE-3EE8-491D-2FA5-FB6417D0FD4F}"/>
              </a:ext>
            </a:extLst>
          </p:cNvPr>
          <p:cNvCxnSpPr/>
          <p:nvPr/>
        </p:nvCxnSpPr>
        <p:spPr>
          <a:xfrm>
            <a:off x="5331335" y="2698111"/>
            <a:ext cx="50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2F3BB2-374E-426E-EE7A-1A6A2899F6A8}"/>
              </a:ext>
            </a:extLst>
          </p:cNvPr>
          <p:cNvSpPr txBox="1"/>
          <p:nvPr/>
        </p:nvSpPr>
        <p:spPr>
          <a:xfrm>
            <a:off x="6032613" y="2551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Crear un portal (no hecho en esta práctica)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EDCAA67-CA26-FFBB-3527-C958278E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7" y="3516730"/>
            <a:ext cx="5630061" cy="447737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24EE62C-0C15-5631-8310-ADDAEC6F6E3D}"/>
              </a:ext>
            </a:extLst>
          </p:cNvPr>
          <p:cNvCxnSpPr>
            <a:cxnSpLocks/>
          </p:cNvCxnSpPr>
          <p:nvPr/>
        </p:nvCxnSpPr>
        <p:spPr>
          <a:xfrm>
            <a:off x="6628437" y="3736303"/>
            <a:ext cx="1231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3095959A-9956-6BB0-7672-F470E9919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84" y="4085244"/>
            <a:ext cx="6401693" cy="400106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A58D4A8-7563-E6FE-A3E9-3DCF52A44B82}"/>
              </a:ext>
            </a:extLst>
          </p:cNvPr>
          <p:cNvSpPr txBox="1"/>
          <p:nvPr/>
        </p:nvSpPr>
        <p:spPr>
          <a:xfrm>
            <a:off x="8206128" y="4057549"/>
            <a:ext cx="3770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Activar o desactivar el modo de protección contra escritura en modo de demostración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5149917-1151-8176-51DB-0849A3D4983F}"/>
              </a:ext>
            </a:extLst>
          </p:cNvPr>
          <p:cNvCxnSpPr>
            <a:cxnSpLocks/>
          </p:cNvCxnSpPr>
          <p:nvPr/>
        </p:nvCxnSpPr>
        <p:spPr>
          <a:xfrm>
            <a:off x="7385588" y="4285297"/>
            <a:ext cx="69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4E92D34-0C70-0548-4F01-30BCEAE009EA}"/>
              </a:ext>
            </a:extLst>
          </p:cNvPr>
          <p:cNvSpPr txBox="1"/>
          <p:nvPr/>
        </p:nvSpPr>
        <p:spPr>
          <a:xfrm>
            <a:off x="674913" y="4774518"/>
            <a:ext cx="4282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Las </a:t>
            </a:r>
            <a:r>
              <a:rPr lang="es-ES" dirty="0" err="1"/>
              <a:t>ACLs</a:t>
            </a:r>
            <a:r>
              <a:rPr lang="es-ES" dirty="0"/>
              <a:t> se generan automáticamente para los nodos que se conectan al TPG.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C20661B-29CB-544E-A396-BC5ED6DF7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450" y="5002206"/>
            <a:ext cx="5982535" cy="438211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35C701C-3AEB-B720-3DA5-1CAFAB1B93C3}"/>
              </a:ext>
            </a:extLst>
          </p:cNvPr>
          <p:cNvCxnSpPr>
            <a:cxnSpLocks/>
          </p:cNvCxnSpPr>
          <p:nvPr/>
        </p:nvCxnSpPr>
        <p:spPr>
          <a:xfrm flipH="1">
            <a:off x="4957819" y="5241120"/>
            <a:ext cx="87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6DC9449D-20A6-E96A-DE3D-2DDD87124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294" y="5635414"/>
            <a:ext cx="5849166" cy="400106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6AC76DE-12B9-358B-736D-1E8530053A36}"/>
              </a:ext>
            </a:extLst>
          </p:cNvPr>
          <p:cNvCxnSpPr>
            <a:cxnSpLocks/>
          </p:cNvCxnSpPr>
          <p:nvPr/>
        </p:nvCxnSpPr>
        <p:spPr>
          <a:xfrm flipH="1">
            <a:off x="5331335" y="5844187"/>
            <a:ext cx="557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F1D7D08-19A9-B56B-B0DC-5CF54CF112A1}"/>
              </a:ext>
            </a:extLst>
          </p:cNvPr>
          <p:cNvSpPr txBox="1"/>
          <p:nvPr/>
        </p:nvSpPr>
        <p:spPr>
          <a:xfrm>
            <a:off x="353672" y="5442386"/>
            <a:ext cx="4857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Cachear dinámicamente las </a:t>
            </a:r>
            <a:r>
              <a:rPr lang="es-ES" dirty="0" err="1"/>
              <a:t>ACLs</a:t>
            </a:r>
            <a:r>
              <a:rPr lang="es-ES" dirty="0"/>
              <a:t> (Listas de Control de Acceso) para los nodos (iniciadores) que se conectan al grupo de destino.</a:t>
            </a:r>
          </a:p>
        </p:txBody>
      </p:sp>
    </p:spTree>
    <p:extLst>
      <p:ext uri="{BB962C8B-B14F-4D97-AF65-F5344CB8AC3E}">
        <p14:creationId xmlns:p14="http://schemas.microsoft.com/office/powerpoint/2010/main" val="3755209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77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c) 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DC9810-5978-0EF7-6A44-1E41C18C6CF3}"/>
              </a:ext>
            </a:extLst>
          </p:cNvPr>
          <p:cNvSpPr/>
          <p:nvPr/>
        </p:nvSpPr>
        <p:spPr>
          <a:xfrm>
            <a:off x="588612" y="3331365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157267-D24C-C7C2-E042-766EC2EB8744}"/>
              </a:ext>
            </a:extLst>
          </p:cNvPr>
          <p:cNvSpPr txBox="1"/>
          <p:nvPr/>
        </p:nvSpPr>
        <p:spPr>
          <a:xfrm>
            <a:off x="588612" y="4187130"/>
            <a:ext cx="9341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 </a:t>
            </a:r>
            <a:r>
              <a:rPr lang="es-ES" sz="1600" dirty="0" err="1">
                <a:solidFill>
                  <a:srgbClr val="00B050"/>
                </a:solidFill>
              </a:rPr>
              <a:t>yum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install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iscsi-initiator-utils</a:t>
            </a:r>
            <a:endParaRPr lang="es-ES" sz="1600" dirty="0">
              <a:solidFill>
                <a:srgbClr val="00B050"/>
              </a:solidFill>
            </a:endParaRPr>
          </a:p>
          <a:p>
            <a:endParaRPr lang="es-ES" sz="1600" dirty="0"/>
          </a:p>
          <a:p>
            <a:r>
              <a:rPr lang="es-ES" sz="1600" dirty="0"/>
              <a:t>Obtener </a:t>
            </a:r>
            <a:r>
              <a:rPr lang="es-ES" sz="1600" dirty="0" err="1"/>
              <a:t>iqns</a:t>
            </a:r>
            <a:r>
              <a:rPr lang="es-ES" sz="1600" dirty="0"/>
              <a:t> del servidor: </a:t>
            </a:r>
            <a:r>
              <a:rPr lang="en-US" sz="1600" dirty="0" err="1">
                <a:solidFill>
                  <a:srgbClr val="00B050"/>
                </a:solidFill>
              </a:rPr>
              <a:t>iscsiadm</a:t>
            </a:r>
            <a:r>
              <a:rPr lang="en-US" sz="1600" dirty="0">
                <a:solidFill>
                  <a:srgbClr val="00B050"/>
                </a:solidFill>
              </a:rPr>
              <a:t> -m discovery -t </a:t>
            </a:r>
            <a:r>
              <a:rPr lang="en-US" sz="1600" dirty="0" err="1">
                <a:solidFill>
                  <a:srgbClr val="00B050"/>
                </a:solidFill>
              </a:rPr>
              <a:t>sendtargets</a:t>
            </a:r>
            <a:r>
              <a:rPr lang="en-US" sz="1600" dirty="0">
                <a:solidFill>
                  <a:srgbClr val="00B050"/>
                </a:solidFill>
              </a:rPr>
              <a:t> -p </a:t>
            </a:r>
            <a:r>
              <a:rPr lang="es-ES" sz="1600" dirty="0">
                <a:solidFill>
                  <a:srgbClr val="00B050"/>
                </a:solidFill>
              </a:rPr>
              <a:t>IP_SERVIDOR_ISCSI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45280A-86BB-D588-E1B1-B75C7164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53" y="5109857"/>
            <a:ext cx="8532139" cy="5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62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78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c) 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DC9810-5978-0EF7-6A44-1E41C18C6CF3}"/>
              </a:ext>
            </a:extLst>
          </p:cNvPr>
          <p:cNvSpPr/>
          <p:nvPr/>
        </p:nvSpPr>
        <p:spPr>
          <a:xfrm>
            <a:off x="643643" y="315630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157267-D24C-C7C2-E042-766EC2EB8744}"/>
              </a:ext>
            </a:extLst>
          </p:cNvPr>
          <p:cNvSpPr txBox="1"/>
          <p:nvPr/>
        </p:nvSpPr>
        <p:spPr>
          <a:xfrm>
            <a:off x="594185" y="4212801"/>
            <a:ext cx="9341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Añadir en </a:t>
            </a:r>
            <a:r>
              <a:rPr lang="es-ES" sz="1600" dirty="0" err="1"/>
              <a:t>initiatiorname.iscsi</a:t>
            </a:r>
            <a:r>
              <a:rPr lang="es-ES" sz="1600" dirty="0"/>
              <a:t> el </a:t>
            </a:r>
            <a:r>
              <a:rPr lang="es-ES" sz="1600" dirty="0" err="1"/>
              <a:t>iqn</a:t>
            </a:r>
            <a:r>
              <a:rPr lang="es-ES" sz="1600" dirty="0"/>
              <a:t> del recurso: </a:t>
            </a:r>
            <a:r>
              <a:rPr lang="pt-BR" sz="1600" dirty="0">
                <a:solidFill>
                  <a:srgbClr val="00B050"/>
                </a:solidFill>
              </a:rPr>
              <a:t>vim /</a:t>
            </a:r>
            <a:r>
              <a:rPr lang="pt-BR" sz="1600" dirty="0" err="1">
                <a:solidFill>
                  <a:srgbClr val="00B050"/>
                </a:solidFill>
              </a:rPr>
              <a:t>etc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iscsi</a:t>
            </a: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initiatorname.iscsi</a:t>
            </a:r>
            <a:endParaRPr lang="es-ES" sz="1600" dirty="0">
              <a:solidFill>
                <a:srgbClr val="00B05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A9292F-9A2E-5CBA-B896-8925CC44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3" y="4608056"/>
            <a:ext cx="10859394" cy="4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0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79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c) 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DC9810-5978-0EF7-6A44-1E41C18C6CF3}"/>
              </a:ext>
            </a:extLst>
          </p:cNvPr>
          <p:cNvSpPr/>
          <p:nvPr/>
        </p:nvSpPr>
        <p:spPr>
          <a:xfrm>
            <a:off x="643643" y="315630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157267-D24C-C7C2-E042-766EC2EB8744}"/>
              </a:ext>
            </a:extLst>
          </p:cNvPr>
          <p:cNvSpPr txBox="1"/>
          <p:nvPr/>
        </p:nvSpPr>
        <p:spPr>
          <a:xfrm>
            <a:off x="643643" y="4173369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Conectarse al recurso: 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 err="1">
                <a:solidFill>
                  <a:srgbClr val="00B050"/>
                </a:solidFill>
              </a:rPr>
              <a:t>iscsiadm</a:t>
            </a:r>
            <a:r>
              <a:rPr lang="es-ES" sz="1600" dirty="0">
                <a:solidFill>
                  <a:srgbClr val="00B050"/>
                </a:solidFill>
              </a:rPr>
              <a:t> -m </a:t>
            </a:r>
            <a:r>
              <a:rPr lang="es-ES" sz="1600" dirty="0" err="1">
                <a:solidFill>
                  <a:srgbClr val="00B050"/>
                </a:solidFill>
              </a:rPr>
              <a:t>node</a:t>
            </a:r>
            <a:r>
              <a:rPr lang="es-ES" sz="1600" dirty="0">
                <a:solidFill>
                  <a:srgbClr val="00B050"/>
                </a:solidFill>
              </a:rPr>
              <a:t> --</a:t>
            </a:r>
            <a:r>
              <a:rPr lang="es-ES" sz="1600" dirty="0" err="1">
                <a:solidFill>
                  <a:srgbClr val="00B050"/>
                </a:solidFill>
              </a:rPr>
              <a:t>targetname</a:t>
            </a:r>
            <a:r>
              <a:rPr lang="es-ES" sz="1600" dirty="0">
                <a:solidFill>
                  <a:srgbClr val="00B050"/>
                </a:solidFill>
              </a:rPr>
              <a:t> NOMBRE_IQN--portal IP_SERVIDOR_ISCSI --</a:t>
            </a:r>
            <a:r>
              <a:rPr lang="es-ES" sz="1600" dirty="0" err="1">
                <a:solidFill>
                  <a:srgbClr val="00B050"/>
                </a:solidFill>
              </a:rPr>
              <a:t>login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</a:p>
          <a:p>
            <a:r>
              <a:rPr lang="es-ES" sz="1600" dirty="0" err="1"/>
              <a:t>iscsiadm</a:t>
            </a:r>
            <a:r>
              <a:rPr lang="es-ES" sz="1600" dirty="0"/>
              <a:t> -m </a:t>
            </a:r>
            <a:r>
              <a:rPr lang="es-ES" sz="1600" dirty="0" err="1"/>
              <a:t>node</a:t>
            </a:r>
            <a:r>
              <a:rPr lang="es-ES" sz="1600" dirty="0"/>
              <a:t> --</a:t>
            </a:r>
            <a:r>
              <a:rPr lang="es-ES" sz="1600" dirty="0" err="1"/>
              <a:t>targetname</a:t>
            </a:r>
            <a:r>
              <a:rPr lang="es-ES" sz="1600" dirty="0"/>
              <a:t> iqn.2003-01.org.linux-iscsi.server.x8664:sn.2f5fa5f07fa2  --portal 192.168.119.138 --</a:t>
            </a:r>
            <a:r>
              <a:rPr lang="es-ES" sz="1600" dirty="0" err="1"/>
              <a:t>login</a:t>
            </a:r>
            <a:endParaRPr lang="es-ES" sz="1600" dirty="0"/>
          </a:p>
          <a:p>
            <a:endParaRPr lang="es-ES" sz="1600" dirty="0">
              <a:solidFill>
                <a:srgbClr val="00B05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CF9FEE2-AAE7-C567-6F34-E95E614F3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30" y="4907978"/>
            <a:ext cx="10098403" cy="1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a) Comprobar la configuración de la primera unidad de disco (</a:t>
            </a:r>
            <a:r>
              <a:rPr lang="es-ES" err="1"/>
              <a:t>sda</a:t>
            </a:r>
            <a:r>
              <a:rPr lang="es-ES"/>
              <a:t>) de la máquina virtual. Tipos de particiones existentes (físicas y lógicas), identificación, capacidades y sistemas de archivos configurados.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543AF4-AC82-FEF4-3282-1D1AC0DD0BC5}"/>
              </a:ext>
            </a:extLst>
          </p:cNvPr>
          <p:cNvSpPr txBox="1"/>
          <p:nvPr/>
        </p:nvSpPr>
        <p:spPr>
          <a:xfrm>
            <a:off x="533400" y="28317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Información del disco </a:t>
            </a:r>
            <a:r>
              <a:rPr lang="es-ES" sz="1400" err="1"/>
              <a:t>sda</a:t>
            </a:r>
            <a:r>
              <a:rPr lang="es-ES" sz="1400"/>
              <a:t> (los principales de la máquina):</a:t>
            </a:r>
          </a:p>
          <a:p>
            <a:r>
              <a:rPr lang="es-ES" sz="1400" err="1">
                <a:solidFill>
                  <a:srgbClr val="00B050"/>
                </a:solidFill>
              </a:rPr>
              <a:t>fdisk</a:t>
            </a:r>
            <a:r>
              <a:rPr lang="es-ES" sz="1400">
                <a:solidFill>
                  <a:srgbClr val="00B050"/>
                </a:solidFill>
              </a:rPr>
              <a:t> -l /</a:t>
            </a:r>
            <a:r>
              <a:rPr lang="es-ES" sz="1400" err="1">
                <a:solidFill>
                  <a:srgbClr val="00B050"/>
                </a:solidFill>
              </a:rPr>
              <a:t>dev</a:t>
            </a:r>
            <a:r>
              <a:rPr lang="es-ES" sz="1400">
                <a:solidFill>
                  <a:srgbClr val="00B050"/>
                </a:solidFill>
              </a:rPr>
              <a:t>/</a:t>
            </a:r>
            <a:r>
              <a:rPr lang="es-ES" sz="1400" err="1">
                <a:solidFill>
                  <a:srgbClr val="00B050"/>
                </a:solidFill>
              </a:rPr>
              <a:t>sda</a:t>
            </a:r>
            <a:endParaRPr lang="es-ES" sz="14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21F3DA-5860-CF9E-379D-A7BE3848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72899"/>
            <a:ext cx="5191850" cy="2629267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515627-5806-4E59-D8D9-060364E48FD5}"/>
              </a:ext>
            </a:extLst>
          </p:cNvPr>
          <p:cNvCxnSpPr/>
          <p:nvPr/>
        </p:nvCxnSpPr>
        <p:spPr>
          <a:xfrm>
            <a:off x="5725250" y="3663351"/>
            <a:ext cx="98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C0B6D8-8E2C-0ECE-BF85-FBFA6EAD1601}"/>
              </a:ext>
            </a:extLst>
          </p:cNvPr>
          <p:cNvSpPr txBox="1"/>
          <p:nvPr/>
        </p:nvSpPr>
        <p:spPr>
          <a:xfrm>
            <a:off x="6751607" y="3479494"/>
            <a:ext cx="13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/>
              <a:t>Disco</a:t>
            </a:r>
            <a:r>
              <a:rPr lang="es-ES"/>
              <a:t> </a:t>
            </a:r>
            <a:r>
              <a:rPr lang="es-ES" sz="1400"/>
              <a:t>Principal</a:t>
            </a: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5D12835-B9E6-80F7-BAF2-D3BA75C484B4}"/>
              </a:ext>
            </a:extLst>
          </p:cNvPr>
          <p:cNvSpPr txBox="1"/>
          <p:nvPr/>
        </p:nvSpPr>
        <p:spPr>
          <a:xfrm>
            <a:off x="5917721" y="4050640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/>
              <a:t>/</a:t>
            </a:r>
            <a:r>
              <a:rPr lang="es-ES" sz="1400" b="1" err="1"/>
              <a:t>dev</a:t>
            </a:r>
            <a:r>
              <a:rPr lang="es-ES" sz="1400" b="1"/>
              <a:t>/sda1</a:t>
            </a:r>
            <a:r>
              <a:rPr lang="es-ES" sz="1400"/>
              <a:t>: Una partición de arranque BIOS que comienza en el sector 2048 y termina en el sector 4095, con un tamaño de 1 MiB.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/>
              <a:t>/</a:t>
            </a:r>
            <a:r>
              <a:rPr lang="es-ES" sz="1400" b="1" err="1"/>
              <a:t>dev</a:t>
            </a:r>
            <a:r>
              <a:rPr lang="es-ES" sz="1400" b="1"/>
              <a:t>/sda2</a:t>
            </a:r>
            <a:r>
              <a:rPr lang="es-ES" sz="1400"/>
              <a:t>: Una partición de sistema de archivos Linux que comienza en el sector 4096 y termina en el sector 4,198,399, con un tamaño de 2 GiB.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/>
              <a:t>/</a:t>
            </a:r>
            <a:r>
              <a:rPr lang="es-ES" sz="1400" b="1" err="1"/>
              <a:t>dev</a:t>
            </a:r>
            <a:r>
              <a:rPr lang="es-ES" sz="1400" b="1"/>
              <a:t>/sda3</a:t>
            </a:r>
            <a:r>
              <a:rPr lang="es-ES" sz="1400"/>
              <a:t>: Otra partición de sistema de archivos Linux que comienza en el sector 4,198,400 y termina en el sector 83,884,031, con un tamaño de 38 GiB.</a:t>
            </a:r>
          </a:p>
        </p:txBody>
      </p:sp>
    </p:spTree>
    <p:extLst>
      <p:ext uri="{BB962C8B-B14F-4D97-AF65-F5344CB8AC3E}">
        <p14:creationId xmlns:p14="http://schemas.microsoft.com/office/powerpoint/2010/main" val="31134033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80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c) 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DC9810-5978-0EF7-6A44-1E41C18C6CF3}"/>
              </a:ext>
            </a:extLst>
          </p:cNvPr>
          <p:cNvSpPr/>
          <p:nvPr/>
        </p:nvSpPr>
        <p:spPr>
          <a:xfrm>
            <a:off x="643643" y="315630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157267-D24C-C7C2-E042-766EC2EB8744}"/>
              </a:ext>
            </a:extLst>
          </p:cNvPr>
          <p:cNvSpPr txBox="1"/>
          <p:nvPr/>
        </p:nvSpPr>
        <p:spPr>
          <a:xfrm>
            <a:off x="643643" y="4178480"/>
            <a:ext cx="5165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Comprobamos que se ha añadido una nueva unidad de 10Gb al equipo</a:t>
            </a:r>
          </a:p>
          <a:p>
            <a:endParaRPr lang="es-ES" sz="1600" dirty="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9889D7-3AA5-E19F-4C10-D518AE43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838" y="3917522"/>
            <a:ext cx="4163006" cy="17623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82FB8F7-383C-C547-18F9-3F876571B834}"/>
                  </a:ext>
                </a:extLst>
              </p14:cNvPr>
              <p14:cNvContentPartPr/>
              <p14:nvPr/>
            </p14:nvContentPartPr>
            <p14:xfrm>
              <a:off x="6178138" y="5324228"/>
              <a:ext cx="3165840" cy="1090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82FB8F7-383C-C547-18F9-3F876571B8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0138" y="5288588"/>
                <a:ext cx="32014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B5006DC-7842-6BC8-A164-6F1FBD41E9A2}"/>
                  </a:ext>
                </a:extLst>
              </p14:cNvPr>
              <p14:cNvContentPartPr/>
              <p14:nvPr/>
            </p14:nvContentPartPr>
            <p14:xfrm>
              <a:off x="5571178" y="5286068"/>
              <a:ext cx="532080" cy="1839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B5006DC-7842-6BC8-A164-6F1FBD41E9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3178" y="5268428"/>
                <a:ext cx="56772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7815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81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c) 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DC9810-5978-0EF7-6A44-1E41C18C6CF3}"/>
              </a:ext>
            </a:extLst>
          </p:cNvPr>
          <p:cNvSpPr/>
          <p:nvPr/>
        </p:nvSpPr>
        <p:spPr>
          <a:xfrm>
            <a:off x="643643" y="315630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157267-D24C-C7C2-E042-766EC2EB8744}"/>
              </a:ext>
            </a:extLst>
          </p:cNvPr>
          <p:cNvSpPr txBox="1"/>
          <p:nvPr/>
        </p:nvSpPr>
        <p:spPr>
          <a:xfrm>
            <a:off x="643643" y="4178480"/>
            <a:ext cx="51654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Repetimos los mismos pasos de siempre:</a:t>
            </a:r>
          </a:p>
          <a:p>
            <a:r>
              <a:rPr lang="es-ES" sz="1600" dirty="0"/>
              <a:t>1) Crear un sistema de archivos, esta vez sobre /</a:t>
            </a:r>
            <a:r>
              <a:rPr lang="es-ES" sz="1600" dirty="0" err="1"/>
              <a:t>dev</a:t>
            </a:r>
            <a:r>
              <a:rPr lang="es-ES" sz="1600" dirty="0"/>
              <a:t>/</a:t>
            </a:r>
            <a:r>
              <a:rPr lang="es-ES" sz="1600" dirty="0" err="1"/>
              <a:t>sdb</a:t>
            </a:r>
            <a:endParaRPr lang="es-ES" sz="1600" dirty="0"/>
          </a:p>
          <a:p>
            <a:r>
              <a:rPr lang="es-ES" sz="1600" dirty="0"/>
              <a:t>2) Crear el directorio de montaje + montarlo</a:t>
            </a:r>
          </a:p>
          <a:p>
            <a:r>
              <a:rPr lang="es-ES" sz="1600" dirty="0"/>
              <a:t>3) Verificación </a:t>
            </a:r>
          </a:p>
          <a:p>
            <a:endParaRPr lang="es-ES" sz="1600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2B9FE2-0F1A-79C3-8990-3EC1ECE54255}"/>
              </a:ext>
            </a:extLst>
          </p:cNvPr>
          <p:cNvSpPr txBox="1"/>
          <p:nvPr/>
        </p:nvSpPr>
        <p:spPr>
          <a:xfrm>
            <a:off x="4139773" y="3128650"/>
            <a:ext cx="7578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23207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82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c) 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DC9810-5978-0EF7-6A44-1E41C18C6CF3}"/>
              </a:ext>
            </a:extLst>
          </p:cNvPr>
          <p:cNvSpPr/>
          <p:nvPr/>
        </p:nvSpPr>
        <p:spPr>
          <a:xfrm>
            <a:off x="643643" y="315630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2B9FE2-0F1A-79C3-8990-3EC1ECE54255}"/>
              </a:ext>
            </a:extLst>
          </p:cNvPr>
          <p:cNvSpPr txBox="1"/>
          <p:nvPr/>
        </p:nvSpPr>
        <p:spPr>
          <a:xfrm>
            <a:off x="4038600" y="3346574"/>
            <a:ext cx="7578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1) Crear un sistema de archivos, esta vez sobre /</a:t>
            </a:r>
            <a:r>
              <a:rPr lang="es-ES" sz="1600" dirty="0" err="1"/>
              <a:t>dev</a:t>
            </a:r>
            <a:r>
              <a:rPr lang="es-ES" sz="1600" dirty="0"/>
              <a:t>/</a:t>
            </a:r>
            <a:r>
              <a:rPr lang="es-ES" sz="1600" dirty="0" err="1"/>
              <a:t>sdb</a:t>
            </a:r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C902C0-A43E-7981-884E-DCCD54EA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3" y="4366993"/>
            <a:ext cx="8647130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44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Configuración de </a:t>
            </a:r>
            <a:r>
              <a:rPr lang="es-ES" dirty="0" err="1">
                <a:latin typeface="Abadi" panose="020F0502020204030204" pitchFamily="34" charset="0"/>
              </a:rPr>
              <a:t>i</a:t>
            </a:r>
            <a:r>
              <a:rPr lang="es-ES" dirty="0" err="1"/>
              <a:t>SCSI</a:t>
            </a:r>
            <a:endParaRPr lang="es-ES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83</a:t>
            </a:fld>
            <a:endParaRPr lang="es-ES" noProof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5B9E8-50C3-59B3-DA8A-DD5C5067B5CE}"/>
              </a:ext>
            </a:extLst>
          </p:cNvPr>
          <p:cNvSpPr txBox="1"/>
          <p:nvPr/>
        </p:nvSpPr>
        <p:spPr>
          <a:xfrm>
            <a:off x="527648" y="2005802"/>
            <a:ext cx="1135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c) Levantar una segunda máquina virtual que actuará como iniciador </a:t>
            </a:r>
            <a:r>
              <a:rPr lang="es-ES" sz="1600" dirty="0" err="1"/>
              <a:t>iSCSI</a:t>
            </a:r>
            <a:r>
              <a:rPr lang="es-ES" sz="1600" dirty="0"/>
              <a:t> del recurso exportado por el target. Instalar el paquete </a:t>
            </a:r>
            <a:r>
              <a:rPr lang="es-ES" sz="1600" dirty="0" err="1"/>
              <a:t>iscsi-initiator-utils</a:t>
            </a:r>
            <a:r>
              <a:rPr lang="es-ES" sz="1600" dirty="0"/>
              <a:t> y configurar el nombre </a:t>
            </a:r>
            <a:r>
              <a:rPr lang="es-ES" sz="1600" dirty="0" err="1"/>
              <a:t>iqn</a:t>
            </a:r>
            <a:r>
              <a:rPr lang="es-ES" sz="1600" dirty="0"/>
              <a:t> del recurso en el archivo </a:t>
            </a:r>
            <a:r>
              <a:rPr lang="es-ES" sz="1600" dirty="0" err="1"/>
              <a:t>initiatorname.iscsi</a:t>
            </a:r>
            <a:r>
              <a:rPr lang="es-ES" sz="1600" dirty="0"/>
              <a:t>. Conectar al recurso </a:t>
            </a:r>
            <a:r>
              <a:rPr lang="es-ES" sz="1600" dirty="0" err="1"/>
              <a:t>iSCSI</a:t>
            </a:r>
            <a:r>
              <a:rPr lang="es-ES" sz="1600" dirty="0"/>
              <a:t> remoto y comprobar que se ha añadido una nueva unidad de 10 GB al equipo. Crear un sistema de archivos ext4 en esta nueva unidad y montarlo en el directorio /</a:t>
            </a:r>
            <a:r>
              <a:rPr lang="es-ES" sz="1600" dirty="0" err="1"/>
              <a:t>mnt</a:t>
            </a:r>
            <a:r>
              <a:rPr lang="es-ES" sz="1600" dirty="0"/>
              <a:t>/</a:t>
            </a:r>
            <a:r>
              <a:rPr lang="es-ES" sz="1600" dirty="0" err="1"/>
              <a:t>iscsi</a:t>
            </a:r>
            <a:r>
              <a:rPr lang="es-ES" sz="1600" dirty="0"/>
              <a:t>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DC9810-5978-0EF7-6A44-1E41C18C6CF3}"/>
              </a:ext>
            </a:extLst>
          </p:cNvPr>
          <p:cNvSpPr/>
          <p:nvPr/>
        </p:nvSpPr>
        <p:spPr>
          <a:xfrm>
            <a:off x="643643" y="3156303"/>
            <a:ext cx="3329797" cy="761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Iniciador </a:t>
            </a:r>
            <a:r>
              <a:rPr lang="es-ES" dirty="0" err="1">
                <a:solidFill>
                  <a:sysClr val="windowText" lastClr="000000"/>
                </a:solidFill>
              </a:rPr>
              <a:t>iSCSI</a:t>
            </a:r>
            <a:endParaRPr lang="es-ES" dirty="0">
              <a:solidFill>
                <a:sysClr val="windowText" lastClr="000000"/>
              </a:solidFill>
            </a:endParaRPr>
          </a:p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192.168.119.135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2B9FE2-0F1A-79C3-8990-3EC1ECE54255}"/>
              </a:ext>
            </a:extLst>
          </p:cNvPr>
          <p:cNvSpPr txBox="1"/>
          <p:nvPr/>
        </p:nvSpPr>
        <p:spPr>
          <a:xfrm>
            <a:off x="4760899" y="3256281"/>
            <a:ext cx="7578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2) Crear el directorio de montaje + montarlo</a:t>
            </a:r>
          </a:p>
          <a:p>
            <a:r>
              <a:rPr lang="es-ES" sz="1600" dirty="0"/>
              <a:t>3) Verificación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05FD4F-594C-397E-2FEA-97F8674F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03" y="3984122"/>
            <a:ext cx="5172797" cy="22291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16679BB-7850-D575-6174-47C9D5A6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3" y="4475872"/>
            <a:ext cx="4052036" cy="14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29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B03FB-3AA6-F745-2410-34E194EFE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6452" y="470766"/>
            <a:ext cx="4445442" cy="1715531"/>
          </a:xfrm>
        </p:spPr>
        <p:txBody>
          <a:bodyPr/>
          <a:lstStyle/>
          <a:p>
            <a:r>
              <a:rPr lang="es-ES" dirty="0"/>
              <a:t>Comentarios </a:t>
            </a:r>
            <a:r>
              <a:rPr lang="es-ES" dirty="0" err="1"/>
              <a:t>teo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90D8E9-EA5D-4E40-0AC3-0056E80B7C7C}"/>
              </a:ext>
            </a:extLst>
          </p:cNvPr>
          <p:cNvSpPr txBox="1"/>
          <p:nvPr/>
        </p:nvSpPr>
        <p:spPr>
          <a:xfrm>
            <a:off x="5936974" y="2186297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2.a) También podemos ver el sistema de archivos usado en las particiones (ext4,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xfs</a:t>
            </a: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…), con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lsblk</a:t>
            </a: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-f o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fdisk</a:t>
            </a:r>
            <a:endParaRPr lang="es-ES" sz="180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lvl="0"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lvl="0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2.b) Nota: también puedes indicar el tamaño de la partición directamente en GB: +8G</a:t>
            </a:r>
          </a:p>
          <a:p>
            <a:pPr lvl="0"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lvl="0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3.d). Con los ejemplos que aportas queda clara la función de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root_squash</a:t>
            </a: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/</a:t>
            </a:r>
            <a:r>
              <a:rPr lang="es-E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no_root_squash</a:t>
            </a: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pero no has incluido ningún ejemplo de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all_squash</a:t>
            </a: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/</a:t>
            </a:r>
            <a:r>
              <a:rPr lang="es-ES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no_all_squash</a:t>
            </a:r>
            <a:r>
              <a:rPr lang="es-E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creando archivos con un usuario no privilegiado.</a:t>
            </a:r>
            <a:endParaRPr lang="es-E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6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CDBF-DD89-8213-5B63-7CE0AA85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Almacenamiento local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4C2BAD9-BA16-FB43-F128-4B1F315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C7A46B3-00D3-602A-E41D-6080EBB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Práctica 8 - Almacenamiento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22D4F2B-131C-0EDA-26A3-A055CA8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65127-11EA-EAB1-CF40-BE61C7EDA840}"/>
              </a:ext>
            </a:extLst>
          </p:cNvPr>
          <p:cNvSpPr txBox="1"/>
          <p:nvPr/>
        </p:nvSpPr>
        <p:spPr>
          <a:xfrm>
            <a:off x="421748" y="2047336"/>
            <a:ext cx="113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a) Comprobar la configuración de la primera unidad de disco (</a:t>
            </a:r>
            <a:r>
              <a:rPr lang="es-ES" err="1"/>
              <a:t>sda</a:t>
            </a:r>
            <a:r>
              <a:rPr lang="es-ES"/>
              <a:t>) de la máquina virtual. Tipos de particiones existentes (físicas y lógicas), identificación, capacidades y sistemas de archivos configurados.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543AF4-AC82-FEF4-3282-1D1AC0DD0BC5}"/>
              </a:ext>
            </a:extLst>
          </p:cNvPr>
          <p:cNvSpPr txBox="1"/>
          <p:nvPr/>
        </p:nvSpPr>
        <p:spPr>
          <a:xfrm>
            <a:off x="533400" y="2831703"/>
            <a:ext cx="2319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Listar discos del sistema:</a:t>
            </a:r>
          </a:p>
          <a:p>
            <a:r>
              <a:rPr lang="es-ES" sz="1400" err="1">
                <a:solidFill>
                  <a:srgbClr val="00B050"/>
                </a:solidFill>
              </a:rPr>
              <a:t>lsblk</a:t>
            </a:r>
            <a:endParaRPr lang="es-ES" sz="140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8FB084-7C32-BAF1-D733-3306D84C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39" y="2731315"/>
            <a:ext cx="5027061" cy="35873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66BACB-A894-C85B-030E-A1B93B1CA035}"/>
              </a:ext>
            </a:extLst>
          </p:cNvPr>
          <p:cNvSpPr txBox="1"/>
          <p:nvPr/>
        </p:nvSpPr>
        <p:spPr>
          <a:xfrm>
            <a:off x="4121989" y="5442603"/>
            <a:ext cx="2037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/>
              <a:t>Discos configurados como </a:t>
            </a:r>
            <a:r>
              <a:rPr lang="es-ES" sz="1400" err="1"/>
              <a:t>Hard</a:t>
            </a:r>
            <a:r>
              <a:rPr lang="es-ES" sz="1400"/>
              <a:t> Disk SATA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A2F9BD42-F87E-1586-3E67-2D0F3D3C21D1}"/>
              </a:ext>
            </a:extLst>
          </p:cNvPr>
          <p:cNvSpPr/>
          <p:nvPr/>
        </p:nvSpPr>
        <p:spPr>
          <a:xfrm>
            <a:off x="6159260" y="4635261"/>
            <a:ext cx="167479" cy="153550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2706AA2-372F-E183-77D0-37573818AB73}"/>
              </a:ext>
            </a:extLst>
          </p:cNvPr>
          <p:cNvSpPr txBox="1"/>
          <p:nvPr/>
        </p:nvSpPr>
        <p:spPr>
          <a:xfrm>
            <a:off x="3033272" y="3057119"/>
            <a:ext cx="29732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err="1"/>
              <a:t>loopX</a:t>
            </a:r>
            <a:r>
              <a:rPr lang="es-ES" sz="1400"/>
              <a:t>: Dispositivos de bucle (dispositivos virtuales que permiten montar archivos como dispositivos).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0224E1B0-51E0-4458-8BE0-332953A757B2}"/>
              </a:ext>
            </a:extLst>
          </p:cNvPr>
          <p:cNvSpPr/>
          <p:nvPr/>
        </p:nvSpPr>
        <p:spPr>
          <a:xfrm>
            <a:off x="6090249" y="3006966"/>
            <a:ext cx="236490" cy="83897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175097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316</TotalTime>
  <Words>10704</Words>
  <Application>Microsoft Office PowerPoint</Application>
  <PresentationFormat>Panorámica</PresentationFormat>
  <Paragraphs>983</Paragraphs>
  <Slides>84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84</vt:i4>
      </vt:variant>
    </vt:vector>
  </HeadingPairs>
  <TitlesOfParts>
    <vt:vector size="93" baseType="lpstr">
      <vt:lpstr>Abadi</vt:lpstr>
      <vt:lpstr>Aptos</vt:lpstr>
      <vt:lpstr>Arial</vt:lpstr>
      <vt:lpstr>Calibri</vt:lpstr>
      <vt:lpstr>Courier New</vt:lpstr>
      <vt:lpstr>Söhne</vt:lpstr>
      <vt:lpstr>Tenorite</vt:lpstr>
      <vt:lpstr>Wingdings</vt:lpstr>
      <vt:lpstr>Una sola línea</vt:lpstr>
      <vt:lpstr>Práctica 8 almacenamiento</vt:lpstr>
      <vt:lpstr>Índice (apuntes)</vt:lpstr>
      <vt:lpstr>Índice (apuntes)</vt:lpstr>
      <vt:lpstr>Índice</vt:lpstr>
      <vt:lpstr>Índice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2. Almacenamiento local</vt:lpstr>
      <vt:lpstr>Índice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3. Configuración de nfs</vt:lpstr>
      <vt:lpstr>Índice</vt:lpstr>
      <vt:lpstr>4. Configuración de samba</vt:lpstr>
      <vt:lpstr>4. Configuración de samba</vt:lpstr>
      <vt:lpstr>4. Configuración de samba</vt:lpstr>
      <vt:lpstr>4. Configuración de samba</vt:lpstr>
      <vt:lpstr>4. Configuración de samba</vt:lpstr>
      <vt:lpstr>4. Configuración de samba</vt:lpstr>
      <vt:lpstr>4. Configuración de samba</vt:lpstr>
      <vt:lpstr>4. Configuración de samba</vt:lpstr>
      <vt:lpstr>Índice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5. Configuración de iSCSI</vt:lpstr>
      <vt:lpstr>Comentarios teo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8 almacenamiento</dc:title>
  <dc:creator>Paloma Pérez De Madrid Laguna</dc:creator>
  <cp:lastModifiedBy>Paloma Pérez De Madrid Laguna</cp:lastModifiedBy>
  <cp:revision>2</cp:revision>
  <dcterms:created xsi:type="dcterms:W3CDTF">2024-04-29T05:46:49Z</dcterms:created>
  <dcterms:modified xsi:type="dcterms:W3CDTF">2024-06-08T09:08:55Z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