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0" r:id="rId6"/>
    <p:sldId id="271" r:id="rId7"/>
    <p:sldId id="259" r:id="rId8"/>
    <p:sldId id="264" r:id="rId9"/>
    <p:sldId id="260" r:id="rId10"/>
    <p:sldId id="272" r:id="rId11"/>
    <p:sldId id="262" r:id="rId12"/>
    <p:sldId id="263" r:id="rId13"/>
    <p:sldId id="265" r:id="rId14"/>
    <p:sldId id="267" r:id="rId15"/>
    <p:sldId id="277" r:id="rId16"/>
    <p:sldId id="273" r:id="rId17"/>
    <p:sldId id="274" r:id="rId18"/>
    <p:sldId id="275" r:id="rId19"/>
    <p:sldId id="282" r:id="rId20"/>
    <p:sldId id="283" r:id="rId21"/>
    <p:sldId id="280" r:id="rId22"/>
    <p:sldId id="285" r:id="rId23"/>
    <p:sldId id="286" r:id="rId24"/>
    <p:sldId id="284" r:id="rId25"/>
    <p:sldId id="276" r:id="rId26"/>
    <p:sldId id="278" r:id="rId27"/>
    <p:sldId id="281" r:id="rId2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BD061-E842-4F3F-9522-BD5BEA7CAF38}" v="6" dt="2024-04-15T08:11:26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18/04/2024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7:32:10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1 737 24575,'4'4'0,"1"0"0,0 0 0,0 0 0,1-1 0,-1 0 0,1 0 0,0-1 0,11 5 0,6-1 0,25 3 0,-21-4 0,188 23 0,-84-14 0,396 42-620,346-16-1022,644-38 1355,-752-4 187,2449 2-1260,-2137 0 3916,-360-17-3131,0-24 423,-190 21-437,-366 15 535,271-22 167,-286 16 655,-69 1-302,-1-2 1,76-24-1,45-9 77,113-16-543,-191 26 0,-85 24 0,1 0 0,66-9 0,-47 12 0,-1-2 0,0-2 0,55-20 0,-39 10 0,-29 11 0,45-21 0,-47 18 0,-28 11 0,0-1 0,0 0 0,-1 0 0,17-11 0,8-7 0,1 1 0,50-20 0,-57 28 0,-23 10 0,0-1 0,0 1 0,0-1 0,0 0 0,9-9 0,13-10 0,70-34 0,-63 39 0,39-27 0,-70 42 0,0 1 0,0-1 0,0 1 0,0-1 0,-1 0 0,1 0 0,-1 0 0,0-1 0,0 1 0,0-1 0,2-3 0,-4 6 0,1-1 0,-1 0 0,1 1 0,-1-1 0,0 0 0,1 0 0,-1 1 0,0-1 0,0 0 0,-1 1 0,1-1 0,0 0 0,0 0 0,-1 1 0,1-1 0,-1 0 0,0 1 0,1-1 0,-1 1 0,0-1 0,0 1 0,0-1 0,0 1 0,0 0 0,0-1 0,-3-1 0,-9-8 0,10 8 0,-1 1 0,1-1 0,0 0 0,0 0 0,-3-5 0,4 2 0,6 6 0,7 6 0,-10-6 0,-1 1 0,1 0 0,0-1 0,0 1 0,-1 0 0,1 0 0,0-1 0,-1 1 0,1 0 0,-1 0 0,1 0 0,-1 0 0,1 0 0,-1 0 0,0 0 0,0 0 0,1 0 0,-1 0 0,0 0 0,0 0 0,0 0 0,0 0 0,0 0 0,0 0 0,-1 2 0,1-1 0,-1 0 0,0-1 0,0 1 0,0 0 0,-1-1 0,1 1 0,0-1 0,-1 1 0,1-1 0,-1 1 0,1-1 0,-3 2 0,-6 2 0,1 1 0,-1-1 0,-17 6 0,16-7 0,0 1 0,-10 7 0,15-8 0,-1 0 0,0 0 0,1-1 0,-1 0 0,0 0 0,-1-1 0,1 0 0,-10 2 0,0-4 0,0 0 0,0-1 0,-27-5 0,23 3 0,14 3 68,0 0 1,0 0-1,0 0 0,-8 2 0,8-1-495,0 0 1,0-1-1,-12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7:32:12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 24575,'92'1'0,"97"-2"0,-175-1 0,1 0 0,0-1 0,-1-1 0,1 0 0,25-12 0,-23 9 0,0 1 0,34-8 0,-50 14 0,1 0 0,0 0 0,-1 0 0,1 0 0,-1 1 0,1-1 0,-1 0 0,1 1 0,-1-1 0,1 1 0,-1-1 0,1 1 0,-1 0 0,0 0 0,1-1 0,-1 1 0,0 0 0,0 0 0,0 1 0,1-1 0,-1 0 0,0 0 0,0 0 0,-1 1 0,1-1 0,0 0 0,0 1 0,-1-1 0,2 3 0,1 4 0,0 1 0,0 0 0,2 15 0,1 15 0,-2 0 0,-2 59 0,-1-18 0,6-25 103,-3-25-1571,-2-11-5358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18/04/2024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s-ES" dirty="0"/>
              <a:t>Ejercicios de </a:t>
            </a:r>
            <a:r>
              <a:rPr lang="es-ES" dirty="0" err="1"/>
              <a:t>Kubernetes</a:t>
            </a:r>
            <a:r>
              <a:rPr lang="es-ES" dirty="0"/>
              <a:t> K8S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s-ES" dirty="0"/>
              <a:t>Paloma Pérez de Madrid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98B4600E-3E7B-45CB-D2D3-D320C13DB3EE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95710" y="4561655"/>
            <a:ext cx="4692770" cy="193122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/>
              <a:t>Construir la imagen  del Docker:</a:t>
            </a:r>
          </a:p>
          <a:p>
            <a:pPr marL="0" indent="0">
              <a:buNone/>
            </a:pPr>
            <a:r>
              <a:rPr lang="es-ES" sz="1400" dirty="0"/>
              <a:t>(en mi caso desde Desktop/</a:t>
            </a:r>
            <a:r>
              <a:rPr lang="es-ES" sz="1400" dirty="0" err="1"/>
              <a:t>kubernetes</a:t>
            </a:r>
            <a:r>
              <a:rPr lang="es-ES" sz="1400" dirty="0"/>
              <a:t> donde está script.py y </a:t>
            </a:r>
            <a:r>
              <a:rPr lang="es-ES" sz="1400" dirty="0" err="1"/>
              <a:t>dockerfile</a:t>
            </a:r>
            <a:r>
              <a:rPr lang="es-ES" sz="1400" dirty="0"/>
              <a:t>)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B050"/>
                </a:solidFill>
              </a:rPr>
              <a:t>docker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login</a:t>
            </a:r>
            <a:endParaRPr lang="es-ES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s-ES" sz="1400" dirty="0" err="1">
                <a:solidFill>
                  <a:srgbClr val="00B050"/>
                </a:solidFill>
              </a:rPr>
              <a:t>docker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build</a:t>
            </a:r>
            <a:r>
              <a:rPr lang="es-ES" sz="1400" dirty="0">
                <a:solidFill>
                  <a:srgbClr val="00B050"/>
                </a:solidFill>
              </a:rPr>
              <a:t> -t </a:t>
            </a:r>
            <a:r>
              <a:rPr lang="es-ES" sz="1400" dirty="0" err="1">
                <a:solidFill>
                  <a:srgbClr val="00B050"/>
                </a:solidFill>
              </a:rPr>
              <a:t>imagen_practica_sie_kubernetes</a:t>
            </a:r>
            <a:r>
              <a:rPr lang="es-ES" sz="1400" dirty="0">
                <a:solidFill>
                  <a:srgbClr val="00B050"/>
                </a:solidFill>
              </a:rPr>
              <a:t> .</a:t>
            </a:r>
          </a:p>
          <a:p>
            <a:pPr marL="0" indent="0">
              <a:buNone/>
            </a:pPr>
            <a:endParaRPr lang="es-E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2. Levantar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GKE con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cloud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scheduler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ejecute una tarea en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py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10</a:t>
            </a:fld>
            <a:endParaRPr lang="es-ES" noProof="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48E0F4B-235F-2759-3296-6E7F61C6F796}"/>
              </a:ext>
            </a:extLst>
          </p:cNvPr>
          <p:cNvSpPr txBox="1"/>
          <p:nvPr/>
        </p:nvSpPr>
        <p:spPr>
          <a:xfrm>
            <a:off x="895710" y="1981109"/>
            <a:ext cx="4692770" cy="249299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sz="1300" dirty="0"/>
              <a:t># Archivo YAML </a:t>
            </a:r>
            <a:r>
              <a:rPr lang="es-ES" sz="1300" dirty="0">
                <a:sym typeface="Wingdings" panose="05000000000000000000" pitchFamily="2" charset="2"/>
              </a:rPr>
              <a:t> </a:t>
            </a:r>
            <a:r>
              <a:rPr lang="es-ES" sz="1300" dirty="0" err="1"/>
              <a:t>pod.yaml</a:t>
            </a:r>
            <a:endParaRPr lang="es-ES" sz="1300" dirty="0"/>
          </a:p>
          <a:p>
            <a:r>
              <a:rPr lang="es-ES" sz="1300" dirty="0" err="1"/>
              <a:t>apiVersion</a:t>
            </a:r>
            <a:r>
              <a:rPr lang="es-ES" sz="1300" dirty="0"/>
              <a:t>: v1</a:t>
            </a:r>
          </a:p>
          <a:p>
            <a:r>
              <a:rPr lang="es-ES" sz="1300" dirty="0" err="1"/>
              <a:t>kind</a:t>
            </a:r>
            <a:r>
              <a:rPr lang="es-ES" sz="1300" dirty="0"/>
              <a:t>: </a:t>
            </a:r>
            <a:r>
              <a:rPr lang="es-ES" sz="1300" dirty="0" err="1"/>
              <a:t>Pod</a:t>
            </a:r>
            <a:endParaRPr lang="es-ES" sz="1300" dirty="0"/>
          </a:p>
          <a:p>
            <a:r>
              <a:rPr lang="es-ES" sz="1300" dirty="0" err="1"/>
              <a:t>metadata</a:t>
            </a:r>
            <a:r>
              <a:rPr lang="es-ES" sz="1300" dirty="0"/>
              <a:t>:</a:t>
            </a:r>
          </a:p>
          <a:p>
            <a:r>
              <a:rPr lang="es-ES" sz="1300" dirty="0"/>
              <a:t>  </a:t>
            </a:r>
            <a:r>
              <a:rPr lang="es-ES" sz="1300" dirty="0" err="1"/>
              <a:t>name</a:t>
            </a:r>
            <a:r>
              <a:rPr lang="es-ES" sz="1300" dirty="0"/>
              <a:t>: </a:t>
            </a:r>
            <a:r>
              <a:rPr lang="es-ES" sz="1300" dirty="0" err="1"/>
              <a:t>python-task-pod</a:t>
            </a:r>
            <a:endParaRPr lang="es-ES" sz="1300" dirty="0"/>
          </a:p>
          <a:p>
            <a:r>
              <a:rPr lang="es-ES" sz="1300" dirty="0" err="1"/>
              <a:t>spec</a:t>
            </a:r>
            <a:r>
              <a:rPr lang="es-ES" sz="1300" dirty="0"/>
              <a:t>:</a:t>
            </a:r>
          </a:p>
          <a:p>
            <a:r>
              <a:rPr lang="es-ES" sz="1300" dirty="0"/>
              <a:t>  </a:t>
            </a:r>
            <a:r>
              <a:rPr lang="es-ES" sz="1300" dirty="0" err="1"/>
              <a:t>containers</a:t>
            </a:r>
            <a:r>
              <a:rPr lang="es-ES" sz="1300" dirty="0"/>
              <a:t>:</a:t>
            </a:r>
          </a:p>
          <a:p>
            <a:r>
              <a:rPr lang="es-ES" sz="1300" dirty="0"/>
              <a:t>  - </a:t>
            </a:r>
            <a:r>
              <a:rPr lang="es-ES" sz="1300" dirty="0" err="1"/>
              <a:t>name</a:t>
            </a:r>
            <a:r>
              <a:rPr lang="es-ES" sz="1300" dirty="0"/>
              <a:t>: </a:t>
            </a:r>
            <a:r>
              <a:rPr lang="es-ES" sz="1300" dirty="0" err="1"/>
              <a:t>python</a:t>
            </a:r>
            <a:r>
              <a:rPr lang="es-ES" sz="1300" dirty="0"/>
              <a:t>-</a:t>
            </a:r>
            <a:r>
              <a:rPr lang="es-ES" sz="1300" dirty="0" err="1"/>
              <a:t>task</a:t>
            </a:r>
            <a:r>
              <a:rPr lang="es-ES" sz="1300" dirty="0"/>
              <a:t>-container</a:t>
            </a:r>
          </a:p>
          <a:p>
            <a:r>
              <a:rPr lang="es-ES" sz="1300" dirty="0"/>
              <a:t>    </a:t>
            </a:r>
            <a:r>
              <a:rPr lang="es-ES" sz="1300" dirty="0" err="1"/>
              <a:t>image</a:t>
            </a:r>
            <a:r>
              <a:rPr lang="es-ES" sz="1300" dirty="0"/>
              <a:t>: </a:t>
            </a:r>
            <a:r>
              <a:rPr lang="es-ES" sz="1300" dirty="0" err="1"/>
              <a:t>imagen_practica_sie_kubernetes</a:t>
            </a:r>
            <a:endParaRPr lang="es-ES" sz="1300" dirty="0"/>
          </a:p>
          <a:p>
            <a:r>
              <a:rPr lang="es-ES" sz="1300" dirty="0"/>
              <a:t>    </a:t>
            </a:r>
            <a:r>
              <a:rPr lang="es-ES" sz="1300" dirty="0" err="1"/>
              <a:t>imagePullPolicy</a:t>
            </a:r>
            <a:r>
              <a:rPr lang="es-ES" sz="1300" dirty="0"/>
              <a:t>: </a:t>
            </a:r>
            <a:r>
              <a:rPr lang="es-ES" sz="1300" dirty="0" err="1"/>
              <a:t>Never</a:t>
            </a:r>
            <a:r>
              <a:rPr lang="es-ES" sz="1300" dirty="0"/>
              <a:t> </a:t>
            </a:r>
            <a:r>
              <a:rPr lang="es-ES" sz="1300" dirty="0">
                <a:solidFill>
                  <a:srgbClr val="FF0000"/>
                </a:solidFill>
              </a:rPr>
              <a:t># nunca descargar la imagen desde un repositorio remoto y solo usa la imagen local que ya está presente en el nodo de </a:t>
            </a:r>
            <a:r>
              <a:rPr lang="es-ES" sz="1300" dirty="0" err="1">
                <a:solidFill>
                  <a:srgbClr val="FF0000"/>
                </a:solidFill>
              </a:rPr>
              <a:t>Kubernetes</a:t>
            </a:r>
            <a:r>
              <a:rPr lang="es-ES" sz="13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1AC8BBD-6678-7BA5-5AA6-8F778BF5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506" y="1822523"/>
            <a:ext cx="6176514" cy="400455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A8C0D32-A1E4-1A09-1DA9-A30489CF0422}"/>
              </a:ext>
            </a:extLst>
          </p:cNvPr>
          <p:cNvSpPr txBox="1"/>
          <p:nvPr/>
        </p:nvSpPr>
        <p:spPr>
          <a:xfrm>
            <a:off x="793630" y="1585776"/>
            <a:ext cx="2605178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400" dirty="0"/>
              <a:t>1. </a:t>
            </a:r>
            <a:r>
              <a:rPr lang="es-ES" sz="1400" b="1" dirty="0"/>
              <a:t>Crear un </a:t>
            </a:r>
            <a:r>
              <a:rPr lang="es-ES" sz="1400" b="1" dirty="0" err="1"/>
              <a:t>Pod</a:t>
            </a:r>
            <a:r>
              <a:rPr lang="es-ES" sz="1400" b="1" dirty="0"/>
              <a:t> en </a:t>
            </a:r>
            <a:r>
              <a:rPr lang="es-ES" sz="1400" b="1" dirty="0" err="1"/>
              <a:t>Minikube</a:t>
            </a:r>
            <a:r>
              <a:rPr lang="es-ES" sz="1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7365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98B4600E-3E7B-45CB-D2D3-D320C13DB3EE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95710" y="2219962"/>
            <a:ext cx="4692770" cy="819961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b="1" dirty="0"/>
              <a:t>Comprobar que existe: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B050"/>
                </a:solidFill>
              </a:rPr>
              <a:t>docker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images</a:t>
            </a:r>
            <a:endParaRPr lang="es-ES" sz="1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s-E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2. Levantar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GKE con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cloud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scheduler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ejecute una tarea en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py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11</a:t>
            </a:fld>
            <a:endParaRPr lang="es-ES" noProof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958346-D01A-9B54-33B6-605465A76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35"/>
          <a:stretch/>
        </p:blipFill>
        <p:spPr>
          <a:xfrm>
            <a:off x="986107" y="2861307"/>
            <a:ext cx="7735380" cy="62951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1F43334-F5BB-95D0-2ED4-957556ACD805}"/>
              </a:ext>
            </a:extLst>
          </p:cNvPr>
          <p:cNvSpPr txBox="1"/>
          <p:nvPr/>
        </p:nvSpPr>
        <p:spPr>
          <a:xfrm>
            <a:off x="895709" y="3393504"/>
            <a:ext cx="85473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sz="1400" b="1" dirty="0"/>
              <a:t>Desplegar el </a:t>
            </a:r>
            <a:r>
              <a:rPr lang="es-ES" sz="1400" b="1" dirty="0" err="1"/>
              <a:t>pod</a:t>
            </a:r>
            <a:r>
              <a:rPr lang="es-ES" sz="1400" b="1" dirty="0"/>
              <a:t> en </a:t>
            </a:r>
            <a:r>
              <a:rPr lang="es-ES" sz="1400" b="1" dirty="0" err="1"/>
              <a:t>Minikube</a:t>
            </a:r>
            <a:r>
              <a:rPr lang="es-ES" sz="1400" b="1" dirty="0"/>
              <a:t>: </a:t>
            </a:r>
          </a:p>
          <a:p>
            <a:r>
              <a:rPr lang="es-ES" sz="1400" dirty="0" err="1"/>
              <a:t>kubectl</a:t>
            </a:r>
            <a:r>
              <a:rPr lang="es-ES" sz="1400" dirty="0"/>
              <a:t> </a:t>
            </a:r>
            <a:r>
              <a:rPr lang="es-ES" sz="1400" dirty="0" err="1"/>
              <a:t>apply</a:t>
            </a:r>
            <a:r>
              <a:rPr lang="es-ES" sz="1400" dirty="0"/>
              <a:t> </a:t>
            </a:r>
            <a:r>
              <a:rPr lang="es-ES" sz="1400" dirty="0">
                <a:sym typeface="Wingdings" panose="05000000000000000000" pitchFamily="2" charset="2"/>
              </a:rPr>
              <a:t></a:t>
            </a:r>
            <a:r>
              <a:rPr lang="es-ES" sz="1400" dirty="0"/>
              <a:t> desplegar el </a:t>
            </a:r>
            <a:r>
              <a:rPr lang="es-ES" sz="1400" dirty="0" err="1"/>
              <a:t>pod</a:t>
            </a:r>
            <a:r>
              <a:rPr lang="es-ES" sz="1400" dirty="0"/>
              <a:t> en el clúster de </a:t>
            </a:r>
            <a:r>
              <a:rPr lang="es-ES" sz="1400" dirty="0" err="1"/>
              <a:t>Minikube</a:t>
            </a:r>
            <a:endParaRPr lang="es-ES" sz="1400" dirty="0"/>
          </a:p>
          <a:p>
            <a:r>
              <a:rPr lang="en-US" sz="1400" dirty="0" err="1">
                <a:solidFill>
                  <a:srgbClr val="00B050"/>
                </a:solidFill>
              </a:rPr>
              <a:t>kubectl</a:t>
            </a:r>
            <a:r>
              <a:rPr lang="en-US" sz="1400" dirty="0">
                <a:solidFill>
                  <a:srgbClr val="00B050"/>
                </a:solidFill>
              </a:rPr>
              <a:t> apply -f </a:t>
            </a:r>
            <a:r>
              <a:rPr lang="en-US" sz="1400" dirty="0" err="1">
                <a:solidFill>
                  <a:srgbClr val="00B050"/>
                </a:solidFill>
              </a:rPr>
              <a:t>pod.yaml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/>
              <a:t>(</a:t>
            </a:r>
            <a:r>
              <a:rPr lang="en-US" sz="1400" dirty="0" err="1"/>
              <a:t>Yo</a:t>
            </a:r>
            <a:r>
              <a:rPr lang="en-US" sz="1400" dirty="0"/>
              <a:t> he </a:t>
            </a:r>
            <a:r>
              <a:rPr lang="en-US" sz="1400" dirty="0" err="1"/>
              <a:t>tenido</a:t>
            </a:r>
            <a:r>
              <a:rPr lang="en-US" sz="1400" dirty="0"/>
              <a:t> que </a:t>
            </a:r>
            <a:r>
              <a:rPr lang="en-US" sz="1400" dirty="0" err="1"/>
              <a:t>hacer</a:t>
            </a:r>
            <a:r>
              <a:rPr lang="en-US" sz="1400" dirty="0"/>
              <a:t> antes </a:t>
            </a:r>
            <a:r>
              <a:rPr lang="en-US" sz="1400" dirty="0" err="1">
                <a:solidFill>
                  <a:srgbClr val="00B050"/>
                </a:solidFill>
              </a:rPr>
              <a:t>sudo</a:t>
            </a:r>
            <a:r>
              <a:rPr lang="en-US" sz="1400" dirty="0">
                <a:solidFill>
                  <a:srgbClr val="00B050"/>
                </a:solidFill>
              </a:rPr>
              <a:t> snap install </a:t>
            </a:r>
            <a:r>
              <a:rPr lang="en-US" sz="1400" dirty="0" err="1">
                <a:solidFill>
                  <a:srgbClr val="00B050"/>
                </a:solidFill>
              </a:rPr>
              <a:t>kubectl</a:t>
            </a:r>
            <a:r>
              <a:rPr lang="en-US" sz="1400" dirty="0">
                <a:solidFill>
                  <a:srgbClr val="00B050"/>
                </a:solidFill>
              </a:rPr>
              <a:t> --classic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>
                <a:solidFill>
                  <a:srgbClr val="00B050"/>
                </a:solidFill>
              </a:rPr>
              <a:t>kubectl</a:t>
            </a:r>
            <a:r>
              <a:rPr lang="en-US" sz="1400" dirty="0">
                <a:solidFill>
                  <a:srgbClr val="00B050"/>
                </a:solidFill>
              </a:rPr>
              <a:t> delete pod &lt;&lt;python-task-pod&gt;&gt; </a:t>
            </a:r>
            <a:r>
              <a:rPr lang="en-US" sz="14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rgbClr val="00B050"/>
                </a:solidFill>
                <a:sym typeface="Wingdings" panose="05000000000000000000" pitchFamily="2" charset="2"/>
              </a:rPr>
              <a:t>si</a:t>
            </a:r>
            <a:r>
              <a:rPr lang="en-US" sz="1400" dirty="0">
                <a:solidFill>
                  <a:srgbClr val="00B050"/>
                </a:solidFill>
                <a:sym typeface="Wingdings" panose="05000000000000000000" pitchFamily="2" charset="2"/>
              </a:rPr>
              <a:t> la has </a:t>
            </a:r>
            <a:r>
              <a:rPr lang="en-US" sz="1400" dirty="0" err="1">
                <a:solidFill>
                  <a:srgbClr val="00B050"/>
                </a:solidFill>
                <a:sym typeface="Wingdings" panose="05000000000000000000" pitchFamily="2" charset="2"/>
              </a:rPr>
              <a:t>cambiado</a:t>
            </a:r>
            <a:r>
              <a:rPr lang="en-US" sz="14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rgbClr val="00B050"/>
                </a:solidFill>
                <a:sym typeface="Wingdings" panose="05000000000000000000" pitchFamily="2" charset="2"/>
              </a:rPr>
              <a:t>el</a:t>
            </a:r>
            <a:r>
              <a:rPr lang="en-US" sz="14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rgbClr val="00B050"/>
                </a:solidFill>
                <a:sym typeface="Wingdings" panose="05000000000000000000" pitchFamily="2" charset="2"/>
              </a:rPr>
              <a:t>pod.yaml</a:t>
            </a:r>
            <a:r>
              <a:rPr lang="en-US" sz="14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rgbClr val="00B050"/>
                </a:solidFill>
                <a:sym typeface="Wingdings" panose="05000000000000000000" pitchFamily="2" charset="2"/>
              </a:rPr>
              <a:t>tienes</a:t>
            </a:r>
            <a:r>
              <a:rPr lang="en-US" sz="1400" dirty="0">
                <a:solidFill>
                  <a:srgbClr val="00B050"/>
                </a:solidFill>
                <a:sym typeface="Wingdings" panose="05000000000000000000" pitchFamily="2" charset="2"/>
              </a:rPr>
              <a:t> que </a:t>
            </a:r>
            <a:r>
              <a:rPr lang="en-US" sz="1400" dirty="0" err="1">
                <a:solidFill>
                  <a:srgbClr val="00B050"/>
                </a:solidFill>
                <a:sym typeface="Wingdings" panose="05000000000000000000" pitchFamily="2" charset="2"/>
              </a:rPr>
              <a:t>borrar</a:t>
            </a:r>
            <a:r>
              <a:rPr lang="en-US" sz="14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rgbClr val="00B050"/>
                </a:solidFill>
                <a:sym typeface="Wingdings" panose="05000000000000000000" pitchFamily="2" charset="2"/>
              </a:rPr>
              <a:t>el</a:t>
            </a:r>
            <a:r>
              <a:rPr lang="en-US" sz="1400" dirty="0">
                <a:solidFill>
                  <a:srgbClr val="00B050"/>
                </a:solidFill>
                <a:sym typeface="Wingdings" panose="05000000000000000000" pitchFamily="2" charset="2"/>
              </a:rPr>
              <a:t> anterior)</a:t>
            </a:r>
            <a:endParaRPr lang="en-US" sz="1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B98552E-46E1-E7AC-4668-57ACEED35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07" y="4742739"/>
            <a:ext cx="5639587" cy="37152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503A1CB-5EC2-A4F1-7EBA-E17073025172}"/>
              </a:ext>
            </a:extLst>
          </p:cNvPr>
          <p:cNvSpPr txBox="1"/>
          <p:nvPr/>
        </p:nvSpPr>
        <p:spPr>
          <a:xfrm>
            <a:off x="793630" y="1585776"/>
            <a:ext cx="2605178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400" dirty="0"/>
              <a:t>1. </a:t>
            </a:r>
            <a:r>
              <a:rPr lang="es-ES" sz="1400" b="1" dirty="0"/>
              <a:t>Crear un </a:t>
            </a:r>
            <a:r>
              <a:rPr lang="es-ES" sz="1400" b="1" dirty="0" err="1"/>
              <a:t>Pod</a:t>
            </a:r>
            <a:r>
              <a:rPr lang="es-ES" sz="1400" b="1" dirty="0"/>
              <a:t> en </a:t>
            </a:r>
            <a:r>
              <a:rPr lang="es-ES" sz="1400" b="1" dirty="0" err="1"/>
              <a:t>Minikube</a:t>
            </a:r>
            <a:r>
              <a:rPr lang="es-ES" sz="1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92246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2. Levantar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GKE con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cloud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scheduler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ejecute una tarea en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py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12</a:t>
            </a:fld>
            <a:endParaRPr lang="es-ES" noProof="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A8C0D32-A1E4-1A09-1DA9-A30489CF0422}"/>
              </a:ext>
            </a:extLst>
          </p:cNvPr>
          <p:cNvSpPr txBox="1"/>
          <p:nvPr/>
        </p:nvSpPr>
        <p:spPr>
          <a:xfrm>
            <a:off x="793630" y="1585776"/>
            <a:ext cx="2605178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400" dirty="0"/>
              <a:t>1. </a:t>
            </a:r>
            <a:r>
              <a:rPr lang="es-ES" sz="1400" b="1" dirty="0"/>
              <a:t>Crear un </a:t>
            </a:r>
            <a:r>
              <a:rPr lang="es-ES" sz="1400" b="1" dirty="0" err="1"/>
              <a:t>Pod</a:t>
            </a:r>
            <a:r>
              <a:rPr lang="es-ES" sz="1400" b="1" dirty="0"/>
              <a:t> en </a:t>
            </a:r>
            <a:r>
              <a:rPr lang="es-ES" sz="1400" b="1" dirty="0" err="1"/>
              <a:t>Minikube</a:t>
            </a:r>
            <a:r>
              <a:rPr lang="es-ES" sz="1400" dirty="0"/>
              <a:t>:</a:t>
            </a:r>
          </a:p>
        </p:txBody>
      </p:sp>
      <p:sp>
        <p:nvSpPr>
          <p:cNvPr id="8" name="Marcador de SmartArt 7">
            <a:extLst>
              <a:ext uri="{FF2B5EF4-FFF2-40B4-BE49-F238E27FC236}">
                <a16:creationId xmlns:a16="http://schemas.microsoft.com/office/drawing/2014/main" id="{4864A8CC-753D-5508-F3DE-13B3D5B33C7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267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IMPORTANTE</a:t>
            </a:r>
          </a:p>
          <a:p>
            <a:pPr marL="0" indent="0">
              <a:buNone/>
            </a:pPr>
            <a:r>
              <a:rPr lang="es-ES" sz="1400" dirty="0"/>
              <a:t>Si creas el Docker con “</a:t>
            </a:r>
            <a:r>
              <a:rPr lang="es-ES" sz="1400" dirty="0" err="1">
                <a:solidFill>
                  <a:srgbClr val="00B050"/>
                </a:solidFill>
              </a:rPr>
              <a:t>docker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build</a:t>
            </a:r>
            <a:r>
              <a:rPr lang="es-ES" sz="1400" dirty="0">
                <a:solidFill>
                  <a:srgbClr val="00B050"/>
                </a:solidFill>
              </a:rPr>
              <a:t> -t </a:t>
            </a:r>
            <a:r>
              <a:rPr lang="es-ES" sz="1400" dirty="0" err="1">
                <a:solidFill>
                  <a:srgbClr val="00B050"/>
                </a:solidFill>
              </a:rPr>
              <a:t>imagen_practica_sie_kubernetes</a:t>
            </a:r>
            <a:r>
              <a:rPr lang="es-ES" sz="1400" dirty="0">
                <a:solidFill>
                  <a:srgbClr val="00B050"/>
                </a:solidFill>
              </a:rPr>
              <a:t> .” </a:t>
            </a:r>
            <a:r>
              <a:rPr lang="es-ES" sz="1400" dirty="0">
                <a:solidFill>
                  <a:schemeClr val="tx1"/>
                </a:solidFill>
              </a:rPr>
              <a:t>se te crea de forma LOCAL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</a:rPr>
              <a:t>¡Queremos crearlo en </a:t>
            </a:r>
            <a:r>
              <a:rPr lang="es-ES" sz="1400" dirty="0" err="1">
                <a:solidFill>
                  <a:schemeClr val="tx1"/>
                </a:solidFill>
              </a:rPr>
              <a:t>MiniKube</a:t>
            </a:r>
            <a:r>
              <a:rPr lang="es-ES" sz="1400" dirty="0">
                <a:solidFill>
                  <a:schemeClr val="tx1"/>
                </a:solidFill>
              </a:rPr>
              <a:t>! </a:t>
            </a:r>
          </a:p>
          <a:p>
            <a:pPr>
              <a:buFontTx/>
              <a:buChar char="-"/>
            </a:pPr>
            <a:r>
              <a:rPr lang="es-ES" sz="1400" dirty="0">
                <a:solidFill>
                  <a:schemeClr val="tx1"/>
                </a:solidFill>
              </a:rPr>
              <a:t>Guarda la imagen etiquetada en un archivo </a:t>
            </a:r>
            <a:r>
              <a:rPr lang="es-ES" sz="1400" dirty="0" err="1">
                <a:solidFill>
                  <a:schemeClr val="tx1"/>
                </a:solidFill>
              </a:rPr>
              <a:t>tar</a:t>
            </a:r>
            <a:r>
              <a:rPr lang="es-ES" sz="1400" dirty="0">
                <a:solidFill>
                  <a:schemeClr val="tx1"/>
                </a:solidFill>
              </a:rPr>
              <a:t>: </a:t>
            </a:r>
            <a:r>
              <a:rPr lang="es-ES" sz="1400" dirty="0" err="1">
                <a:solidFill>
                  <a:srgbClr val="00B050"/>
                </a:solidFill>
              </a:rPr>
              <a:t>docker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save</a:t>
            </a:r>
            <a:r>
              <a:rPr lang="es-ES" sz="1400" dirty="0">
                <a:solidFill>
                  <a:srgbClr val="00B050"/>
                </a:solidFill>
              </a:rPr>
              <a:t> -o imagen_practica_sie_kubernetes.tar </a:t>
            </a:r>
            <a:r>
              <a:rPr lang="es-ES" sz="1400" dirty="0" err="1">
                <a:solidFill>
                  <a:srgbClr val="00B050"/>
                </a:solidFill>
              </a:rPr>
              <a:t>imagen_practica_sie_kubernetes:latest</a:t>
            </a:r>
            <a:r>
              <a:rPr lang="es-ES" sz="1400" dirty="0">
                <a:solidFill>
                  <a:srgbClr val="00B050"/>
                </a:solidFill>
              </a:rPr>
              <a:t>  </a:t>
            </a:r>
          </a:p>
          <a:p>
            <a:pPr>
              <a:buFontTx/>
              <a:buChar char="-"/>
            </a:pPr>
            <a:r>
              <a:rPr lang="es-ES" sz="1400" dirty="0">
                <a:solidFill>
                  <a:schemeClr val="tx1"/>
                </a:solidFill>
              </a:rPr>
              <a:t>Transfiere el archivo </a:t>
            </a:r>
            <a:r>
              <a:rPr lang="es-ES" sz="1400" dirty="0" err="1">
                <a:solidFill>
                  <a:schemeClr val="tx1"/>
                </a:solidFill>
              </a:rPr>
              <a:t>tar</a:t>
            </a:r>
            <a:r>
              <a:rPr lang="es-ES" sz="1400" dirty="0">
                <a:solidFill>
                  <a:schemeClr val="tx1"/>
                </a:solidFill>
              </a:rPr>
              <a:t> a la máquina virtual de </a:t>
            </a:r>
            <a:r>
              <a:rPr lang="es-ES" sz="1400" dirty="0" err="1">
                <a:solidFill>
                  <a:schemeClr val="tx1"/>
                </a:solidFill>
              </a:rPr>
              <a:t>Minikube</a:t>
            </a:r>
            <a:r>
              <a:rPr lang="es-ES" sz="1400" dirty="0">
                <a:solidFill>
                  <a:schemeClr val="tx1"/>
                </a:solidFill>
              </a:rPr>
              <a:t>: </a:t>
            </a:r>
            <a:r>
              <a:rPr lang="es-ES" sz="1400" dirty="0" err="1">
                <a:solidFill>
                  <a:srgbClr val="00B050"/>
                </a:solidFill>
              </a:rPr>
              <a:t>minikube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cp</a:t>
            </a:r>
            <a:r>
              <a:rPr lang="es-ES" sz="1400" dirty="0">
                <a:solidFill>
                  <a:srgbClr val="00B050"/>
                </a:solidFill>
              </a:rPr>
              <a:t> imagen_practica_sie_kubernetes.tar </a:t>
            </a:r>
            <a:r>
              <a:rPr lang="es-ES" sz="1400" dirty="0" err="1">
                <a:solidFill>
                  <a:srgbClr val="00B050"/>
                </a:solidFill>
              </a:rPr>
              <a:t>minikube</a:t>
            </a:r>
            <a:r>
              <a:rPr lang="es-ES" sz="1400" dirty="0">
                <a:solidFill>
                  <a:srgbClr val="00B050"/>
                </a:solidFill>
              </a:rPr>
              <a:t>:/home/</a:t>
            </a:r>
            <a:r>
              <a:rPr lang="es-ES" sz="1400" dirty="0" err="1">
                <a:solidFill>
                  <a:srgbClr val="00B050"/>
                </a:solidFill>
              </a:rPr>
              <a:t>docker</a:t>
            </a:r>
            <a:r>
              <a:rPr lang="es-ES" sz="1400" dirty="0">
                <a:solidFill>
                  <a:srgbClr val="00B050"/>
                </a:solidFill>
              </a:rPr>
              <a:t>/imagen_practica_sie_kubernetes.tar</a:t>
            </a:r>
          </a:p>
          <a:p>
            <a:pPr>
              <a:buFontTx/>
              <a:buChar char="-"/>
            </a:pPr>
            <a:r>
              <a:rPr lang="es-ES" sz="1400" dirty="0">
                <a:solidFill>
                  <a:schemeClr val="tx1"/>
                </a:solidFill>
              </a:rPr>
              <a:t>En la máquina virtual de </a:t>
            </a:r>
            <a:r>
              <a:rPr lang="es-ES" sz="1400" dirty="0" err="1">
                <a:solidFill>
                  <a:schemeClr val="tx1"/>
                </a:solidFill>
              </a:rPr>
              <a:t>Minikube</a:t>
            </a:r>
            <a:r>
              <a:rPr lang="es-ES" sz="1400" dirty="0">
                <a:solidFill>
                  <a:schemeClr val="tx1"/>
                </a:solidFill>
              </a:rPr>
              <a:t>, carga la imagen desde el archivo </a:t>
            </a:r>
            <a:r>
              <a:rPr lang="es-ES" sz="1400" dirty="0" err="1">
                <a:solidFill>
                  <a:schemeClr val="tx1"/>
                </a:solidFill>
              </a:rPr>
              <a:t>tar</a:t>
            </a:r>
            <a:r>
              <a:rPr lang="es-ES" sz="1400" dirty="0">
                <a:solidFill>
                  <a:schemeClr val="tx1"/>
                </a:solidFill>
              </a:rPr>
              <a:t>: </a:t>
            </a:r>
            <a:r>
              <a:rPr lang="es-ES" sz="1400" dirty="0" err="1">
                <a:solidFill>
                  <a:srgbClr val="00B050"/>
                </a:solidFill>
              </a:rPr>
              <a:t>minikube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ssh</a:t>
            </a:r>
            <a:r>
              <a:rPr lang="es-ES" sz="1400" dirty="0">
                <a:solidFill>
                  <a:srgbClr val="00B050"/>
                </a:solidFill>
              </a:rPr>
              <a:t> "</a:t>
            </a:r>
            <a:r>
              <a:rPr lang="es-ES" sz="1400" dirty="0" err="1">
                <a:solidFill>
                  <a:srgbClr val="00B050"/>
                </a:solidFill>
              </a:rPr>
              <a:t>docker</a:t>
            </a:r>
            <a:r>
              <a:rPr lang="es-ES" sz="1400" dirty="0">
                <a:solidFill>
                  <a:srgbClr val="00B050"/>
                </a:solidFill>
              </a:rPr>
              <a:t> load -i /home/</a:t>
            </a:r>
            <a:r>
              <a:rPr lang="es-ES" sz="1400" dirty="0" err="1">
                <a:solidFill>
                  <a:srgbClr val="00B050"/>
                </a:solidFill>
              </a:rPr>
              <a:t>docker</a:t>
            </a:r>
            <a:r>
              <a:rPr lang="es-ES" sz="1400" dirty="0">
                <a:solidFill>
                  <a:srgbClr val="00B050"/>
                </a:solidFill>
              </a:rPr>
              <a:t>/imagen_practica_sie_kubernetes.tar"</a:t>
            </a:r>
          </a:p>
          <a:p>
            <a:pPr marL="457200" lvl="1" indent="0">
              <a:buNone/>
            </a:pPr>
            <a:endParaRPr lang="es-ES" sz="1000" dirty="0">
              <a:solidFill>
                <a:schemeClr val="tx1"/>
              </a:solidFill>
            </a:endParaRPr>
          </a:p>
          <a:p>
            <a:pPr lvl="1">
              <a:buFontTx/>
              <a:buChar char="-"/>
            </a:pPr>
            <a:endParaRPr lang="es-ES" sz="10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EF8A5EE-CC55-C1C9-655B-029A3F76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98" y="4725514"/>
            <a:ext cx="10059804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8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2. Levantar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GKE con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cloud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scheduler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ejecute una tarea en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py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13</a:t>
            </a:fld>
            <a:endParaRPr lang="es-ES" noProof="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03A1CB-5EC2-A4F1-7EBA-E17073025172}"/>
              </a:ext>
            </a:extLst>
          </p:cNvPr>
          <p:cNvSpPr txBox="1"/>
          <p:nvPr/>
        </p:nvSpPr>
        <p:spPr>
          <a:xfrm>
            <a:off x="793630" y="1585776"/>
            <a:ext cx="3364302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400" dirty="0"/>
              <a:t>2. </a:t>
            </a:r>
            <a:r>
              <a:rPr lang="es-ES" sz="1400" b="1" dirty="0"/>
              <a:t>Programar la tarea con </a:t>
            </a:r>
            <a:r>
              <a:rPr lang="es-ES" sz="1400" b="1" dirty="0" err="1"/>
              <a:t>CronJob</a:t>
            </a:r>
            <a:r>
              <a:rPr lang="es-ES" sz="1400" dirty="0"/>
              <a:t>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93196F2-821C-56CB-1198-1D7A24ABB5A0}"/>
              </a:ext>
            </a:extLst>
          </p:cNvPr>
          <p:cNvSpPr txBox="1"/>
          <p:nvPr/>
        </p:nvSpPr>
        <p:spPr>
          <a:xfrm>
            <a:off x="793630" y="2094628"/>
            <a:ext cx="101159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Definir un objeto </a:t>
            </a:r>
            <a:r>
              <a:rPr lang="es-ES" sz="1400" dirty="0" err="1"/>
              <a:t>CronJob</a:t>
            </a:r>
            <a:r>
              <a:rPr lang="es-ES" sz="1400" dirty="0"/>
              <a:t> en YAML que describa la tarea que queremos ejecutar periódicamente, especificando el </a:t>
            </a:r>
            <a:r>
              <a:rPr lang="es-ES" sz="1400" dirty="0" err="1"/>
              <a:t>pod</a:t>
            </a:r>
            <a:r>
              <a:rPr lang="es-ES" sz="1400" dirty="0"/>
              <a:t> que hemos creado anteriormente como su plantilla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2594EB3-9AF0-DED0-BA03-8673D0ADD395}"/>
              </a:ext>
            </a:extLst>
          </p:cNvPr>
          <p:cNvSpPr txBox="1"/>
          <p:nvPr/>
        </p:nvSpPr>
        <p:spPr>
          <a:xfrm>
            <a:off x="901461" y="2767164"/>
            <a:ext cx="6787550" cy="35394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sz="1400" dirty="0"/>
              <a:t># </a:t>
            </a:r>
            <a:r>
              <a:rPr lang="es-ES" sz="1400" dirty="0" err="1"/>
              <a:t>cronjob.yaml</a:t>
            </a:r>
            <a:endParaRPr lang="es-ES" sz="1400" dirty="0"/>
          </a:p>
          <a:p>
            <a:r>
              <a:rPr lang="es-ES" sz="1400" dirty="0" err="1"/>
              <a:t>apiVersion</a:t>
            </a:r>
            <a:r>
              <a:rPr lang="es-ES" sz="1400" dirty="0"/>
              <a:t>: </a:t>
            </a:r>
            <a:r>
              <a:rPr lang="es-ES" sz="1400" dirty="0" err="1"/>
              <a:t>batch</a:t>
            </a:r>
            <a:r>
              <a:rPr lang="es-ES" sz="1400" dirty="0"/>
              <a:t>/v1</a:t>
            </a:r>
          </a:p>
          <a:p>
            <a:r>
              <a:rPr lang="es-ES" sz="1400" dirty="0" err="1"/>
              <a:t>kind</a:t>
            </a:r>
            <a:r>
              <a:rPr lang="es-ES" sz="1400" dirty="0"/>
              <a:t>: </a:t>
            </a:r>
            <a:r>
              <a:rPr lang="es-ES" sz="1400" dirty="0" err="1"/>
              <a:t>CronJob</a:t>
            </a:r>
            <a:endParaRPr lang="es-ES" sz="1400" dirty="0"/>
          </a:p>
          <a:p>
            <a:r>
              <a:rPr lang="es-ES" sz="1400" dirty="0" err="1"/>
              <a:t>metadata</a:t>
            </a:r>
            <a:r>
              <a:rPr lang="es-ES" sz="1400" dirty="0"/>
              <a:t>: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name</a:t>
            </a:r>
            <a:r>
              <a:rPr lang="es-ES" sz="1400" dirty="0"/>
              <a:t>: mi-</a:t>
            </a:r>
            <a:r>
              <a:rPr lang="es-ES" sz="1400" dirty="0" err="1"/>
              <a:t>cronjob</a:t>
            </a:r>
            <a:endParaRPr lang="es-ES" sz="1400" dirty="0"/>
          </a:p>
          <a:p>
            <a:r>
              <a:rPr lang="es-ES" sz="1400" dirty="0" err="1"/>
              <a:t>spec</a:t>
            </a:r>
            <a:r>
              <a:rPr lang="es-ES" sz="1400" dirty="0"/>
              <a:t>: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schedule</a:t>
            </a:r>
            <a:r>
              <a:rPr lang="es-ES" sz="1400" dirty="0"/>
              <a:t>: "*/1 * * * *"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jobTemplate</a:t>
            </a:r>
            <a:r>
              <a:rPr lang="es-ES" sz="1400" dirty="0"/>
              <a:t>: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spec</a:t>
            </a:r>
            <a:r>
              <a:rPr lang="es-ES" sz="1400" dirty="0"/>
              <a:t>:</a:t>
            </a:r>
          </a:p>
          <a:p>
            <a:r>
              <a:rPr lang="es-ES" sz="1400" dirty="0"/>
              <a:t>      </a:t>
            </a:r>
            <a:r>
              <a:rPr lang="es-ES" sz="1400" dirty="0" err="1"/>
              <a:t>template</a:t>
            </a:r>
            <a:r>
              <a:rPr lang="es-ES" sz="1400" dirty="0"/>
              <a:t>: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spec</a:t>
            </a:r>
            <a:r>
              <a:rPr lang="es-ES" sz="1400" dirty="0"/>
              <a:t>:</a:t>
            </a:r>
          </a:p>
          <a:p>
            <a:r>
              <a:rPr lang="es-ES" sz="1400" dirty="0"/>
              <a:t>          </a:t>
            </a:r>
            <a:r>
              <a:rPr lang="es-ES" sz="1400" dirty="0" err="1"/>
              <a:t>containers</a:t>
            </a:r>
            <a:r>
              <a:rPr lang="es-ES" sz="1400" dirty="0"/>
              <a:t>:</a:t>
            </a:r>
          </a:p>
          <a:p>
            <a:r>
              <a:rPr lang="es-ES" sz="1400" dirty="0"/>
              <a:t>          - </a:t>
            </a:r>
            <a:r>
              <a:rPr lang="es-ES" sz="1400" dirty="0" err="1"/>
              <a:t>name</a:t>
            </a:r>
            <a:r>
              <a:rPr lang="es-ES" sz="1400" dirty="0"/>
              <a:t>: </a:t>
            </a:r>
            <a:r>
              <a:rPr lang="es-ES" sz="1400" dirty="0" err="1"/>
              <a:t>python</a:t>
            </a:r>
            <a:r>
              <a:rPr lang="es-ES" sz="1400" dirty="0"/>
              <a:t>-</a:t>
            </a:r>
            <a:r>
              <a:rPr lang="es-ES" sz="1400" dirty="0" err="1"/>
              <a:t>task</a:t>
            </a:r>
            <a:r>
              <a:rPr lang="es-ES" sz="1400" dirty="0"/>
              <a:t>-container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image</a:t>
            </a:r>
            <a:r>
              <a:rPr lang="es-ES" sz="1400" dirty="0"/>
              <a:t>: </a:t>
            </a:r>
            <a:r>
              <a:rPr lang="es-ES" sz="1400" dirty="0" err="1"/>
              <a:t>imagen_practica_sie_kubernetes</a:t>
            </a:r>
            <a:r>
              <a:rPr lang="es-ES" sz="1400" dirty="0"/>
              <a:t>  # nombre imagen del </a:t>
            </a:r>
            <a:r>
              <a:rPr lang="es-ES" sz="1400" dirty="0" err="1"/>
              <a:t>pod</a:t>
            </a:r>
            <a:r>
              <a:rPr lang="es-ES" sz="1400" dirty="0"/>
              <a:t> anterior</a:t>
            </a:r>
          </a:p>
          <a:p>
            <a:r>
              <a:rPr lang="es-ES" sz="1400" dirty="0"/>
              <a:t>            </a:t>
            </a:r>
            <a:r>
              <a:rPr lang="es-ES" sz="1400" dirty="0" err="1"/>
              <a:t>imagePullPolicy</a:t>
            </a:r>
            <a:r>
              <a:rPr lang="es-ES" sz="1400" dirty="0"/>
              <a:t>: </a:t>
            </a:r>
            <a:r>
              <a:rPr lang="es-ES" sz="1400" dirty="0" err="1"/>
              <a:t>Never</a:t>
            </a:r>
            <a:endParaRPr lang="es-ES" sz="1400" dirty="0"/>
          </a:p>
          <a:p>
            <a:r>
              <a:rPr lang="es-ES" sz="1400" dirty="0"/>
              <a:t>          </a:t>
            </a:r>
            <a:r>
              <a:rPr lang="es-ES" sz="1400" dirty="0" err="1"/>
              <a:t>restartPolicy</a:t>
            </a:r>
            <a:r>
              <a:rPr lang="es-ES" sz="1400" dirty="0"/>
              <a:t>: </a:t>
            </a:r>
            <a:r>
              <a:rPr lang="es-ES" sz="1400" dirty="0" err="1"/>
              <a:t>OnFailure</a:t>
            </a:r>
            <a:endParaRPr lang="es-ES" sz="14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150EAAB-45F7-3508-C81A-6DAC8469AB9A}"/>
              </a:ext>
            </a:extLst>
          </p:cNvPr>
          <p:cNvSpPr txBox="1"/>
          <p:nvPr/>
        </p:nvSpPr>
        <p:spPr>
          <a:xfrm>
            <a:off x="8099848" y="2751534"/>
            <a:ext cx="345959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- `*/1`: Ejecutar cada valor posible en el primer campo, que representa los minutos.</a:t>
            </a:r>
          </a:p>
          <a:p>
            <a:r>
              <a:rPr lang="es-ES" sz="1400" dirty="0"/>
              <a:t>- `*`: Ejecutar cada valor posible en los campos restantes, que representan las horas, día del mes, mes y día de la semana.</a:t>
            </a:r>
          </a:p>
          <a:p>
            <a:endParaRPr lang="es-ES" sz="1400" dirty="0"/>
          </a:p>
          <a:p>
            <a:r>
              <a:rPr lang="es-ES" sz="1400" dirty="0"/>
              <a:t>la expresión `*/1 * * * *` significa "ejecutar el trabajo cada minuto, independientemente de la hora, día del mes, mes o día de la semana".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6119F04F-F034-03E7-8671-86901D426857}"/>
              </a:ext>
            </a:extLst>
          </p:cNvPr>
          <p:cNvGrpSpPr/>
          <p:nvPr/>
        </p:nvGrpSpPr>
        <p:grpSpPr>
          <a:xfrm>
            <a:off x="3042097" y="3892483"/>
            <a:ext cx="4836240" cy="335160"/>
            <a:chOff x="3042097" y="3892483"/>
            <a:chExt cx="48362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38216E97-9B7D-C443-0EB3-C769C0722447}"/>
                    </a:ext>
                  </a:extLst>
                </p14:cNvPr>
                <p14:cNvContentPartPr/>
                <p14:nvPr/>
              </p14:nvContentPartPr>
              <p14:xfrm>
                <a:off x="3042097" y="3892483"/>
                <a:ext cx="4798800" cy="3351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38216E97-9B7D-C443-0EB3-C769C072244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24457" y="3874843"/>
                  <a:ext cx="48344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80C231CB-5767-3D82-C6C2-2A963CBA4C6F}"/>
                    </a:ext>
                  </a:extLst>
                </p14:cNvPr>
                <p14:cNvContentPartPr/>
                <p14:nvPr/>
              </p14:nvContentPartPr>
              <p14:xfrm>
                <a:off x="7677457" y="3906883"/>
                <a:ext cx="200880" cy="15732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80C231CB-5767-3D82-C6C2-2A963CBA4C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59817" y="3888883"/>
                  <a:ext cx="236520" cy="19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11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2. Levantar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GKE con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cloud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scheduler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ejecute una tarea en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py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14</a:t>
            </a:fld>
            <a:endParaRPr lang="es-ES" noProof="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03A1CB-5EC2-A4F1-7EBA-E17073025172}"/>
              </a:ext>
            </a:extLst>
          </p:cNvPr>
          <p:cNvSpPr txBox="1"/>
          <p:nvPr/>
        </p:nvSpPr>
        <p:spPr>
          <a:xfrm>
            <a:off x="793630" y="1585776"/>
            <a:ext cx="3364302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400" dirty="0"/>
              <a:t>2. </a:t>
            </a:r>
            <a:r>
              <a:rPr lang="es-ES" sz="1400" b="1" dirty="0"/>
              <a:t>Programar la tarea con </a:t>
            </a:r>
            <a:r>
              <a:rPr lang="es-ES" sz="1400" b="1" dirty="0" err="1"/>
              <a:t>CronJob</a:t>
            </a:r>
            <a:r>
              <a:rPr lang="es-ES" sz="1400" dirty="0"/>
              <a:t>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93196F2-821C-56CB-1198-1D7A24ABB5A0}"/>
              </a:ext>
            </a:extLst>
          </p:cNvPr>
          <p:cNvSpPr txBox="1"/>
          <p:nvPr/>
        </p:nvSpPr>
        <p:spPr>
          <a:xfrm>
            <a:off x="793630" y="2094628"/>
            <a:ext cx="101159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Crear el </a:t>
            </a:r>
            <a:r>
              <a:rPr lang="es-ES" sz="1400" b="1" dirty="0" err="1"/>
              <a:t>CronJob</a:t>
            </a:r>
            <a:r>
              <a:rPr lang="es-ES" sz="1400" b="1" dirty="0"/>
              <a:t> en </a:t>
            </a:r>
            <a:r>
              <a:rPr lang="es-ES" sz="1400" b="1" dirty="0" err="1"/>
              <a:t>MiniKube</a:t>
            </a:r>
            <a:r>
              <a:rPr lang="es-ES" sz="1400" dirty="0"/>
              <a:t>:</a:t>
            </a:r>
          </a:p>
          <a:p>
            <a:r>
              <a:rPr lang="en-US" sz="1400" dirty="0" err="1">
                <a:solidFill>
                  <a:srgbClr val="00B050"/>
                </a:solidFill>
              </a:rPr>
              <a:t>kubectl</a:t>
            </a:r>
            <a:r>
              <a:rPr lang="en-US" sz="1400" dirty="0">
                <a:solidFill>
                  <a:srgbClr val="00B050"/>
                </a:solidFill>
              </a:rPr>
              <a:t> apply -f </a:t>
            </a:r>
            <a:r>
              <a:rPr lang="en-US" sz="1400" dirty="0" err="1">
                <a:solidFill>
                  <a:srgbClr val="00B050"/>
                </a:solidFill>
              </a:rPr>
              <a:t>cronjob.yaml</a:t>
            </a:r>
            <a:endParaRPr lang="en-US" sz="1400" dirty="0">
              <a:solidFill>
                <a:srgbClr val="00B050"/>
              </a:solidFill>
            </a:endParaRPr>
          </a:p>
          <a:p>
            <a:endParaRPr lang="es-ES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DD67FD7-3134-43C7-F31E-E58E7241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9962"/>
            <a:ext cx="6114691" cy="34666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A875627-5D7F-282D-AFED-CEC3A54A7E92}"/>
              </a:ext>
            </a:extLst>
          </p:cNvPr>
          <p:cNvSpPr txBox="1"/>
          <p:nvPr/>
        </p:nvSpPr>
        <p:spPr>
          <a:xfrm>
            <a:off x="747622" y="3126779"/>
            <a:ext cx="682061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Verificar estado de </a:t>
            </a:r>
            <a:r>
              <a:rPr lang="es-ES" sz="1400" b="1" dirty="0" err="1"/>
              <a:t>cronjob</a:t>
            </a:r>
            <a:r>
              <a:rPr lang="es-ES" sz="1400" b="1" dirty="0"/>
              <a:t>:</a:t>
            </a:r>
          </a:p>
          <a:p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get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cronjob</a:t>
            </a:r>
            <a:endParaRPr lang="es-ES" sz="1400" dirty="0">
              <a:solidFill>
                <a:srgbClr val="00B050"/>
              </a:solidFill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describe </a:t>
            </a:r>
            <a:r>
              <a:rPr lang="es-ES" sz="1400" dirty="0" err="1">
                <a:solidFill>
                  <a:srgbClr val="00B050"/>
                </a:solidFill>
              </a:rPr>
              <a:t>cronjob</a:t>
            </a:r>
            <a:r>
              <a:rPr lang="es-ES" sz="1400" dirty="0">
                <a:solidFill>
                  <a:srgbClr val="00B050"/>
                </a:solidFill>
              </a:rPr>
              <a:t> mi-</a:t>
            </a:r>
            <a:r>
              <a:rPr lang="es-ES" sz="1400" dirty="0" err="1">
                <a:solidFill>
                  <a:srgbClr val="00B050"/>
                </a:solidFill>
              </a:rPr>
              <a:t>cronjob</a:t>
            </a:r>
            <a:r>
              <a:rPr lang="es-ES" sz="1400" dirty="0">
                <a:solidFill>
                  <a:srgbClr val="00B050"/>
                </a:solidFill>
              </a:rPr>
              <a:t>  </a:t>
            </a:r>
            <a:r>
              <a:rPr lang="es-ES" sz="1400" dirty="0"/>
              <a:t># "mi-</a:t>
            </a:r>
            <a:r>
              <a:rPr lang="es-ES" sz="1400" dirty="0" err="1"/>
              <a:t>cronjob</a:t>
            </a:r>
            <a:r>
              <a:rPr lang="es-ES" sz="1400" dirty="0"/>
              <a:t>“ es el nombre de mi </a:t>
            </a:r>
            <a:r>
              <a:rPr lang="es-ES" sz="1400" dirty="0" err="1"/>
              <a:t>CronJob</a:t>
            </a:r>
            <a:endParaRPr lang="es-ES" sz="1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22D730B-FEEB-BC5A-DFA5-B6BDD632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7355"/>
            <a:ext cx="5660422" cy="5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4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2. Levantar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GKE con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cloud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scheduler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ejecute una tarea en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py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15</a:t>
            </a:fld>
            <a:endParaRPr lang="es-ES" noProof="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03A1CB-5EC2-A4F1-7EBA-E17073025172}"/>
              </a:ext>
            </a:extLst>
          </p:cNvPr>
          <p:cNvSpPr txBox="1"/>
          <p:nvPr/>
        </p:nvSpPr>
        <p:spPr>
          <a:xfrm>
            <a:off x="793630" y="1585776"/>
            <a:ext cx="3364302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400" dirty="0"/>
              <a:t>2. </a:t>
            </a:r>
            <a:r>
              <a:rPr lang="es-ES" sz="1400" b="1" dirty="0"/>
              <a:t>Programar la tarea con </a:t>
            </a:r>
            <a:r>
              <a:rPr lang="es-ES" sz="1400" b="1" dirty="0" err="1"/>
              <a:t>CronJob</a:t>
            </a:r>
            <a:r>
              <a:rPr lang="es-ES" sz="1400" dirty="0"/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875627-5D7F-282D-AFED-CEC3A54A7E92}"/>
              </a:ext>
            </a:extLst>
          </p:cNvPr>
          <p:cNvSpPr txBox="1"/>
          <p:nvPr/>
        </p:nvSpPr>
        <p:spPr>
          <a:xfrm>
            <a:off x="747622" y="2099362"/>
            <a:ext cx="6820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describe </a:t>
            </a:r>
            <a:r>
              <a:rPr lang="es-ES" sz="1400" dirty="0" err="1">
                <a:solidFill>
                  <a:srgbClr val="00B050"/>
                </a:solidFill>
              </a:rPr>
              <a:t>cronjob</a:t>
            </a:r>
            <a:r>
              <a:rPr lang="es-ES" sz="1400" dirty="0">
                <a:solidFill>
                  <a:srgbClr val="00B050"/>
                </a:solidFill>
              </a:rPr>
              <a:t> mi-</a:t>
            </a:r>
            <a:r>
              <a:rPr lang="es-ES" sz="1400" dirty="0" err="1">
                <a:solidFill>
                  <a:srgbClr val="00B050"/>
                </a:solidFill>
              </a:rPr>
              <a:t>cronjob</a:t>
            </a:r>
            <a:r>
              <a:rPr lang="es-ES" sz="1400" dirty="0">
                <a:solidFill>
                  <a:srgbClr val="00B050"/>
                </a:solidFill>
              </a:rPr>
              <a:t>  </a:t>
            </a:r>
            <a:r>
              <a:rPr lang="es-ES" sz="1400" dirty="0"/>
              <a:t># "mi-</a:t>
            </a:r>
            <a:r>
              <a:rPr lang="es-ES" sz="1400" dirty="0" err="1"/>
              <a:t>cronjob</a:t>
            </a:r>
            <a:r>
              <a:rPr lang="es-ES" sz="1400" dirty="0"/>
              <a:t>“ es el nombre de mi </a:t>
            </a:r>
            <a:r>
              <a:rPr lang="es-ES" sz="1400" dirty="0" err="1"/>
              <a:t>CronJob</a:t>
            </a:r>
            <a:endParaRPr lang="es-ES" sz="1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0D7333F-36AB-55BA-5A60-99740C481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7139"/>
            <a:ext cx="5582866" cy="39927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C839CB1-EF89-28BB-C601-79C274A477D2}"/>
              </a:ext>
            </a:extLst>
          </p:cNvPr>
          <p:cNvSpPr txBox="1"/>
          <p:nvPr/>
        </p:nvSpPr>
        <p:spPr>
          <a:xfrm>
            <a:off x="6856561" y="2632041"/>
            <a:ext cx="5208917" cy="3385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b="1" dirty="0"/>
              <a:t>Resumen</a:t>
            </a:r>
            <a:r>
              <a:rPr lang="es-ES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- Nombre: `mi-</a:t>
            </a:r>
            <a:r>
              <a:rPr lang="es-ES" sz="1200" dirty="0" err="1"/>
              <a:t>cronjob</a:t>
            </a:r>
            <a:r>
              <a:rPr lang="es-ES" sz="1200" dirty="0"/>
              <a:t>`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- Programación: Cada minuto (`*/1 * * * *`)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- Política de concurrencia: Permite la ejecución simultánea de múltiples trabajos (`</a:t>
            </a:r>
            <a:r>
              <a:rPr lang="es-ES" sz="1200" dirty="0" err="1"/>
              <a:t>Allow</a:t>
            </a:r>
            <a:r>
              <a:rPr lang="es-ES" sz="1200" dirty="0"/>
              <a:t>`)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- Suspensión: No está suspendido (`False`)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- Límite de historial de trabajos exitosos: 3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- Límite de historial de trabajos fallidos: 1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- Plantilla del </a:t>
            </a:r>
            <a:r>
              <a:rPr lang="es-ES" sz="1200" dirty="0" err="1"/>
              <a:t>Pod</a:t>
            </a:r>
            <a:r>
              <a:rPr lang="es-ES" sz="1200" dirty="0"/>
              <a:t>: Contenedor usando la imagen `</a:t>
            </a:r>
            <a:r>
              <a:rPr lang="es-ES" sz="1200" dirty="0" err="1"/>
              <a:t>imagen_practica_sie_kubernetes</a:t>
            </a:r>
            <a:r>
              <a:rPr lang="es-ES" sz="1200" dirty="0"/>
              <a:t>`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- Última vez programada: </a:t>
            </a:r>
            <a:r>
              <a:rPr lang="es-ES" sz="1200" dirty="0" err="1"/>
              <a:t>Thu</a:t>
            </a:r>
            <a:r>
              <a:rPr lang="es-ES" sz="1200" dirty="0"/>
              <a:t>, 11 </a:t>
            </a:r>
            <a:r>
              <a:rPr lang="es-ES" sz="1200" dirty="0" err="1"/>
              <a:t>Apr</a:t>
            </a:r>
            <a:r>
              <a:rPr lang="es-ES" sz="1200" dirty="0"/>
              <a:t> 2024 10:36:00 -0700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- Trabajos activos: `mi-cronjob-28547615`, `mi-cronjob-28547616`</a:t>
            </a:r>
          </a:p>
        </p:txBody>
      </p:sp>
    </p:spTree>
    <p:extLst>
      <p:ext uri="{BB962C8B-B14F-4D97-AF65-F5344CB8AC3E}">
        <p14:creationId xmlns:p14="http://schemas.microsoft.com/office/powerpoint/2010/main" val="209954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2. Levantar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GKE con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cloud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scheduler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ejecute una tarea en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py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16</a:t>
            </a:fld>
            <a:endParaRPr lang="es-ES" noProof="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03A1CB-5EC2-A4F1-7EBA-E17073025172}"/>
              </a:ext>
            </a:extLst>
          </p:cNvPr>
          <p:cNvSpPr txBox="1"/>
          <p:nvPr/>
        </p:nvSpPr>
        <p:spPr>
          <a:xfrm>
            <a:off x="793630" y="1585776"/>
            <a:ext cx="3364302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400" dirty="0"/>
              <a:t>2. </a:t>
            </a:r>
            <a:r>
              <a:rPr lang="es-ES" sz="1400" b="1" dirty="0"/>
              <a:t>Programar la tarea con </a:t>
            </a:r>
            <a:r>
              <a:rPr lang="es-ES" sz="1400" b="1" dirty="0" err="1"/>
              <a:t>CronJob</a:t>
            </a:r>
            <a:r>
              <a:rPr lang="es-ES" sz="1400" dirty="0"/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875627-5D7F-282D-AFED-CEC3A54A7E92}"/>
              </a:ext>
            </a:extLst>
          </p:cNvPr>
          <p:cNvSpPr txBox="1"/>
          <p:nvPr/>
        </p:nvSpPr>
        <p:spPr>
          <a:xfrm>
            <a:off x="747622" y="2099362"/>
            <a:ext cx="1137555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Para ver lo que ejecuta script.py tenemos que usar </a:t>
            </a:r>
            <a:r>
              <a:rPr lang="es-ES" sz="1400" dirty="0" err="1"/>
              <a:t>kubectl</a:t>
            </a:r>
            <a:r>
              <a:rPr lang="es-ES" sz="1400" dirty="0"/>
              <a:t> logs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Como se observa, script.py se ha ejecutado sin errores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/>
          </a:p>
          <a:p>
            <a:endParaRPr lang="es-ES" sz="1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A606BB5-B4B2-D1AB-5EB1-235EFD120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75" y="2594174"/>
            <a:ext cx="8916644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68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2. Levantar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GKE con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cloud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scheduler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ejecute una tarea en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py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17</a:t>
            </a:fld>
            <a:endParaRPr lang="es-ES" noProof="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03A1CB-5EC2-A4F1-7EBA-E17073025172}"/>
              </a:ext>
            </a:extLst>
          </p:cNvPr>
          <p:cNvSpPr txBox="1"/>
          <p:nvPr/>
        </p:nvSpPr>
        <p:spPr>
          <a:xfrm>
            <a:off x="793630" y="1585776"/>
            <a:ext cx="3364302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400" dirty="0"/>
              <a:t>2. </a:t>
            </a:r>
            <a:r>
              <a:rPr lang="es-ES" sz="1400" b="1" dirty="0"/>
              <a:t>Programar la tarea con </a:t>
            </a:r>
            <a:r>
              <a:rPr lang="es-ES" sz="1400" b="1" dirty="0" err="1"/>
              <a:t>CronJob</a:t>
            </a:r>
            <a:r>
              <a:rPr lang="es-ES" sz="1400" dirty="0"/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875627-5D7F-282D-AFED-CEC3A54A7E92}"/>
              </a:ext>
            </a:extLst>
          </p:cNvPr>
          <p:cNvSpPr txBox="1"/>
          <p:nvPr/>
        </p:nvSpPr>
        <p:spPr>
          <a:xfrm>
            <a:off x="838200" y="2110429"/>
            <a:ext cx="113755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Si volvemos a ejecutarlo y esperamos un minuto, veremos que el </a:t>
            </a:r>
            <a:r>
              <a:rPr lang="es-ES" sz="1400" dirty="0" err="1"/>
              <a:t>pod</a:t>
            </a:r>
            <a:r>
              <a:rPr lang="es-ES" sz="1400" dirty="0"/>
              <a:t> “mi-cronjob-28551412-t4xf4” llega a los 60 segundos y el </a:t>
            </a:r>
            <a:r>
              <a:rPr lang="es-ES" sz="1400" dirty="0" err="1"/>
              <a:t>pod</a:t>
            </a:r>
            <a:r>
              <a:rPr lang="es-ES" sz="1400" dirty="0"/>
              <a:t> de </a:t>
            </a:r>
            <a:r>
              <a:rPr lang="es-ES" sz="1400" dirty="0" err="1"/>
              <a:t>python</a:t>
            </a:r>
            <a:r>
              <a:rPr lang="es-ES" sz="1400" dirty="0"/>
              <a:t> pasa al estado de “Running” y luego “</a:t>
            </a:r>
            <a:r>
              <a:rPr lang="es-ES" sz="1400" dirty="0" err="1"/>
              <a:t>Completed</a:t>
            </a:r>
            <a:r>
              <a:rPr lang="es-ES" sz="1400" dirty="0"/>
              <a:t>”</a:t>
            </a: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DC45666-8E9D-8CC5-3553-CA15CF83D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27" y="4287806"/>
            <a:ext cx="8954750" cy="7716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5CE2467-02AE-8A1C-06B9-5D4CCD269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27" y="3114204"/>
            <a:ext cx="8735644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8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B60F0-E6C8-1230-4754-0E3D59914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Comentarios Profesor</a:t>
            </a:r>
          </a:p>
        </p:txBody>
      </p:sp>
    </p:spTree>
    <p:extLst>
      <p:ext uri="{BB962C8B-B14F-4D97-AF65-F5344CB8AC3E}">
        <p14:creationId xmlns:p14="http://schemas.microsoft.com/office/powerpoint/2010/main" val="342562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92" y="365125"/>
            <a:ext cx="10281250" cy="1325563"/>
          </a:xfrm>
        </p:spPr>
        <p:txBody>
          <a:bodyPr/>
          <a:lstStyle/>
          <a:p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Usar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deployment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vez de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endParaRPr lang="es-ES" i="0" dirty="0">
              <a:solidFill>
                <a:srgbClr val="262626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19</a:t>
            </a:fld>
            <a:endParaRPr lang="es-ES" noProof="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03A1CB-5EC2-A4F1-7EBA-E17073025172}"/>
              </a:ext>
            </a:extLst>
          </p:cNvPr>
          <p:cNvSpPr txBox="1"/>
          <p:nvPr/>
        </p:nvSpPr>
        <p:spPr>
          <a:xfrm>
            <a:off x="793630" y="1585776"/>
            <a:ext cx="3364302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400" dirty="0" err="1"/>
              <a:t>deployment.yaml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875627-5D7F-282D-AFED-CEC3A54A7E92}"/>
              </a:ext>
            </a:extLst>
          </p:cNvPr>
          <p:cNvSpPr txBox="1"/>
          <p:nvPr/>
        </p:nvSpPr>
        <p:spPr>
          <a:xfrm>
            <a:off x="838200" y="2041417"/>
            <a:ext cx="3894826" cy="440120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sz="1400" dirty="0" err="1"/>
              <a:t>apiVersion</a:t>
            </a:r>
            <a:r>
              <a:rPr lang="es-ES" sz="1400" dirty="0"/>
              <a:t>: apps/v1</a:t>
            </a:r>
          </a:p>
          <a:p>
            <a:r>
              <a:rPr lang="es-ES" sz="1400" dirty="0" err="1"/>
              <a:t>kind</a:t>
            </a:r>
            <a:r>
              <a:rPr lang="es-ES" sz="1400" dirty="0"/>
              <a:t>: </a:t>
            </a:r>
            <a:r>
              <a:rPr lang="es-ES" sz="1400" dirty="0" err="1"/>
              <a:t>Deployment</a:t>
            </a:r>
            <a:endParaRPr lang="es-ES" sz="1400" dirty="0"/>
          </a:p>
          <a:p>
            <a:r>
              <a:rPr lang="es-ES" sz="1400" dirty="0" err="1"/>
              <a:t>metadata</a:t>
            </a:r>
            <a:r>
              <a:rPr lang="es-ES" sz="1400" dirty="0"/>
              <a:t>: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name</a:t>
            </a:r>
            <a:r>
              <a:rPr lang="es-ES" sz="1400" dirty="0"/>
              <a:t>: mi-</a:t>
            </a:r>
            <a:r>
              <a:rPr lang="es-ES" sz="1400" dirty="0" err="1"/>
              <a:t>deployment</a:t>
            </a:r>
            <a:endParaRPr lang="es-ES" sz="1400" dirty="0"/>
          </a:p>
          <a:p>
            <a:r>
              <a:rPr lang="es-ES" sz="1400" dirty="0" err="1"/>
              <a:t>spec</a:t>
            </a:r>
            <a:r>
              <a:rPr lang="es-ES" sz="1400" dirty="0"/>
              <a:t>:</a:t>
            </a:r>
          </a:p>
          <a:p>
            <a:r>
              <a:rPr lang="es-ES" sz="1400" dirty="0"/>
              <a:t>  replicas: 3</a:t>
            </a:r>
          </a:p>
          <a:p>
            <a:r>
              <a:rPr lang="es-ES" sz="1400" dirty="0"/>
              <a:t>  selector: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matchLabels</a:t>
            </a:r>
            <a:r>
              <a:rPr lang="es-ES" sz="1400" dirty="0"/>
              <a:t>:</a:t>
            </a:r>
          </a:p>
          <a:p>
            <a:r>
              <a:rPr lang="es-ES" sz="1400" dirty="0"/>
              <a:t>      app: mi-</a:t>
            </a:r>
            <a:r>
              <a:rPr lang="es-ES" sz="1400" dirty="0" err="1"/>
              <a:t>aplicacion</a:t>
            </a:r>
            <a:endParaRPr lang="es-ES" sz="1400" dirty="0"/>
          </a:p>
          <a:p>
            <a:r>
              <a:rPr lang="es-ES" sz="1400" dirty="0"/>
              <a:t>  </a:t>
            </a:r>
            <a:r>
              <a:rPr lang="es-ES" sz="1400" dirty="0" err="1"/>
              <a:t>template</a:t>
            </a:r>
            <a:r>
              <a:rPr lang="es-ES" sz="1400" dirty="0"/>
              <a:t>:</a:t>
            </a:r>
          </a:p>
          <a:p>
            <a:r>
              <a:rPr lang="es-ES" sz="1400" dirty="0"/>
              <a:t>    </a:t>
            </a:r>
            <a:r>
              <a:rPr lang="es-ES" sz="1400" dirty="0" err="1"/>
              <a:t>metadata</a:t>
            </a:r>
            <a:r>
              <a:rPr lang="es-ES" sz="1400" dirty="0"/>
              <a:t>:</a:t>
            </a:r>
          </a:p>
          <a:p>
            <a:r>
              <a:rPr lang="es-ES" sz="1400" dirty="0"/>
              <a:t>      </a:t>
            </a:r>
            <a:r>
              <a:rPr lang="es-ES" sz="1400" dirty="0" err="1"/>
              <a:t>labels</a:t>
            </a:r>
            <a:r>
              <a:rPr lang="es-ES" sz="1400" dirty="0"/>
              <a:t>:</a:t>
            </a:r>
          </a:p>
          <a:p>
            <a:r>
              <a:rPr lang="es-ES" sz="1400" dirty="0"/>
              <a:t>        app: mi-</a:t>
            </a:r>
            <a:r>
              <a:rPr lang="es-ES" sz="1400" dirty="0" err="1"/>
              <a:t>aplicacion</a:t>
            </a:r>
            <a:endParaRPr lang="es-ES" sz="1400" dirty="0"/>
          </a:p>
          <a:p>
            <a:r>
              <a:rPr lang="es-ES" sz="1400" dirty="0"/>
              <a:t>    </a:t>
            </a:r>
            <a:r>
              <a:rPr lang="es-ES" sz="1400" dirty="0" err="1"/>
              <a:t>spec</a:t>
            </a:r>
            <a:r>
              <a:rPr lang="es-ES" sz="1400" dirty="0"/>
              <a:t>:</a:t>
            </a:r>
          </a:p>
          <a:p>
            <a:r>
              <a:rPr lang="es-ES" sz="1400" dirty="0"/>
              <a:t>      </a:t>
            </a:r>
            <a:r>
              <a:rPr lang="es-ES" sz="1400" dirty="0" err="1"/>
              <a:t>containers</a:t>
            </a:r>
            <a:r>
              <a:rPr lang="es-ES" sz="1400" dirty="0"/>
              <a:t>:</a:t>
            </a:r>
          </a:p>
          <a:p>
            <a:r>
              <a:rPr lang="es-ES" sz="1400" dirty="0"/>
              <a:t>      - </a:t>
            </a:r>
            <a:r>
              <a:rPr lang="es-ES" sz="1400" dirty="0" err="1"/>
              <a:t>name</a:t>
            </a:r>
            <a:r>
              <a:rPr lang="es-ES" sz="1400" dirty="0"/>
              <a:t>: mi-contenedor</a:t>
            </a:r>
          </a:p>
          <a:p>
            <a:r>
              <a:rPr lang="es-ES" sz="1400" dirty="0"/>
              <a:t>        </a:t>
            </a:r>
            <a:r>
              <a:rPr lang="es-ES" sz="1400" dirty="0" err="1"/>
              <a:t>image</a:t>
            </a:r>
            <a:r>
              <a:rPr lang="es-ES" sz="1400" dirty="0"/>
              <a:t>: </a:t>
            </a:r>
            <a:r>
              <a:rPr lang="es-ES" sz="1400" dirty="0" err="1"/>
              <a:t>imagen_practica_sie_kubernetes</a:t>
            </a:r>
            <a:endParaRPr lang="es-ES" sz="1400" dirty="0"/>
          </a:p>
          <a:p>
            <a:r>
              <a:rPr lang="es-ES" sz="1400" dirty="0"/>
              <a:t>        </a:t>
            </a:r>
            <a:r>
              <a:rPr lang="es-ES" sz="1400" dirty="0" err="1"/>
              <a:t>imagePullPolicy</a:t>
            </a:r>
            <a:r>
              <a:rPr lang="es-ES" sz="1400" dirty="0"/>
              <a:t>: </a:t>
            </a:r>
            <a:r>
              <a:rPr lang="es-ES" sz="1400" dirty="0" err="1"/>
              <a:t>Never</a:t>
            </a:r>
            <a:endParaRPr lang="es-ES" sz="1400" dirty="0"/>
          </a:p>
          <a:p>
            <a:r>
              <a:rPr lang="es-ES" sz="1400" dirty="0"/>
              <a:t>        </a:t>
            </a:r>
            <a:r>
              <a:rPr lang="es-ES" sz="1400" dirty="0" err="1"/>
              <a:t>ports</a:t>
            </a:r>
            <a:r>
              <a:rPr lang="es-ES" sz="1400" dirty="0"/>
              <a:t>:</a:t>
            </a:r>
          </a:p>
          <a:p>
            <a:r>
              <a:rPr lang="es-ES" sz="1400" dirty="0"/>
              <a:t>        - </a:t>
            </a:r>
            <a:r>
              <a:rPr lang="es-ES" sz="1400" dirty="0" err="1"/>
              <a:t>containerPort</a:t>
            </a:r>
            <a:r>
              <a:rPr lang="es-ES" sz="1400" dirty="0"/>
              <a:t>: 80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2AD715-0036-EF46-8CD1-D662B27DFF4E}"/>
              </a:ext>
            </a:extLst>
          </p:cNvPr>
          <p:cNvSpPr txBox="1"/>
          <p:nvPr/>
        </p:nvSpPr>
        <p:spPr>
          <a:xfrm>
            <a:off x="5200291" y="1622862"/>
            <a:ext cx="636341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 err="1"/>
              <a:t>Pod</a:t>
            </a:r>
            <a:r>
              <a:rPr lang="es-ES" sz="1400" dirty="0"/>
              <a:t>:</a:t>
            </a:r>
          </a:p>
          <a:p>
            <a:r>
              <a:rPr lang="es-ES" sz="1200" dirty="0"/>
              <a:t>- </a:t>
            </a:r>
            <a:r>
              <a:rPr lang="es-ES" sz="1200" i="1" dirty="0"/>
              <a:t>Unidad básica de ejecución</a:t>
            </a:r>
            <a:r>
              <a:rPr lang="es-ES" sz="1200" dirty="0"/>
              <a:t>: Un </a:t>
            </a:r>
            <a:r>
              <a:rPr lang="es-ES" sz="1200" dirty="0" err="1"/>
              <a:t>Pod</a:t>
            </a:r>
            <a:r>
              <a:rPr lang="es-ES" sz="1200" dirty="0"/>
              <a:t> es la unidad más básica de ejecución en </a:t>
            </a:r>
            <a:r>
              <a:rPr lang="es-ES" sz="1200" dirty="0" err="1"/>
              <a:t>Kubernetes</a:t>
            </a:r>
            <a:r>
              <a:rPr lang="es-ES" sz="1200" dirty="0"/>
              <a:t>.</a:t>
            </a:r>
          </a:p>
          <a:p>
            <a:r>
              <a:rPr lang="es-ES" sz="1200" dirty="0"/>
              <a:t>- Contenedor o conjunto de contenedores: Un </a:t>
            </a:r>
            <a:r>
              <a:rPr lang="es-ES" sz="1200" dirty="0" err="1"/>
              <a:t>Pod</a:t>
            </a:r>
            <a:r>
              <a:rPr lang="es-ES" sz="1200" dirty="0"/>
              <a:t> puede contener uno o más contenedores que comparten el mismo espacio de red y almacenamiento.</a:t>
            </a:r>
          </a:p>
          <a:p>
            <a:r>
              <a:rPr lang="es-ES" sz="1200" dirty="0"/>
              <a:t>- </a:t>
            </a:r>
            <a:r>
              <a:rPr lang="es-ES" sz="1200" i="1" dirty="0"/>
              <a:t>Efímero por naturaleza</a:t>
            </a:r>
            <a:r>
              <a:rPr lang="es-ES" sz="1200" dirty="0"/>
              <a:t>: Los </a:t>
            </a:r>
            <a:r>
              <a:rPr lang="es-ES" sz="1200" dirty="0" err="1"/>
              <a:t>Pods</a:t>
            </a:r>
            <a:r>
              <a:rPr lang="es-ES" sz="1200" dirty="0"/>
              <a:t> son efímeros y pueden ser eliminados y recreados en cualquier momento.</a:t>
            </a:r>
          </a:p>
          <a:p>
            <a:r>
              <a:rPr lang="es-ES" sz="1200" dirty="0"/>
              <a:t>- </a:t>
            </a:r>
            <a:r>
              <a:rPr lang="es-ES" sz="1200" i="1" dirty="0"/>
              <a:t>No es escalable automáticamente</a:t>
            </a:r>
            <a:r>
              <a:rPr lang="es-ES" sz="1200" dirty="0"/>
              <a:t>: Si necesitas escalar la aplicación, debes crear múltiples </a:t>
            </a:r>
            <a:r>
              <a:rPr lang="es-ES" sz="1200" dirty="0" err="1"/>
              <a:t>Pods</a:t>
            </a:r>
            <a:r>
              <a:rPr lang="es-ES" sz="1200" dirty="0"/>
              <a:t> manualmente o mediante algún controlador como </a:t>
            </a:r>
            <a:r>
              <a:rPr lang="es-ES" sz="1200" dirty="0" err="1"/>
              <a:t>Deployment</a:t>
            </a:r>
            <a:r>
              <a:rPr lang="es-ES" sz="1200" dirty="0"/>
              <a:t>.</a:t>
            </a:r>
          </a:p>
          <a:p>
            <a:r>
              <a:rPr lang="es-ES" sz="1200" dirty="0"/>
              <a:t>- </a:t>
            </a:r>
            <a:r>
              <a:rPr lang="es-ES" sz="1200" i="1" dirty="0"/>
              <a:t>No tiene estrategias de actualización o </a:t>
            </a:r>
            <a:r>
              <a:rPr lang="es-ES" sz="1200" i="1" dirty="0" err="1"/>
              <a:t>rollback</a:t>
            </a:r>
            <a:r>
              <a:rPr lang="es-ES" sz="1200" i="1" dirty="0"/>
              <a:t> integradas</a:t>
            </a:r>
            <a:r>
              <a:rPr lang="es-ES" sz="1200" dirty="0"/>
              <a:t>: No proporciona mecanismos integrados para realizar actualizaciones o </a:t>
            </a:r>
            <a:r>
              <a:rPr lang="es-ES" sz="1200" dirty="0" err="1"/>
              <a:t>rollbacks</a:t>
            </a:r>
            <a:r>
              <a:rPr lang="es-ES" sz="1200" dirty="0"/>
              <a:t> de manera controlada.</a:t>
            </a:r>
          </a:p>
          <a:p>
            <a:endParaRPr lang="es-ES" sz="1400" dirty="0"/>
          </a:p>
          <a:p>
            <a:r>
              <a:rPr lang="es-ES" sz="1400" b="1" dirty="0" err="1"/>
              <a:t>Deployment</a:t>
            </a:r>
            <a:r>
              <a:rPr lang="es-ES" sz="1400" dirty="0"/>
              <a:t>:</a:t>
            </a:r>
          </a:p>
          <a:p>
            <a:r>
              <a:rPr lang="es-ES" sz="1200" dirty="0"/>
              <a:t>- </a:t>
            </a:r>
            <a:r>
              <a:rPr lang="es-ES" sz="1200" i="1" dirty="0"/>
              <a:t>Manejo de </a:t>
            </a:r>
            <a:r>
              <a:rPr lang="es-ES" sz="1200" i="1" dirty="0" err="1"/>
              <a:t>Pods</a:t>
            </a:r>
            <a:r>
              <a:rPr lang="es-ES" sz="1200" dirty="0"/>
              <a:t>: Un </a:t>
            </a:r>
            <a:r>
              <a:rPr lang="es-ES" sz="1200" dirty="0" err="1"/>
              <a:t>Deployment</a:t>
            </a:r>
            <a:r>
              <a:rPr lang="es-ES" sz="1200" dirty="0"/>
              <a:t> es un objeto de </a:t>
            </a:r>
            <a:r>
              <a:rPr lang="es-ES" sz="1200" dirty="0" err="1"/>
              <a:t>Kubernetes</a:t>
            </a:r>
            <a:r>
              <a:rPr lang="es-ES" sz="1200" dirty="0"/>
              <a:t> que maneja la creación y administración de múltiples réplicas de un </a:t>
            </a:r>
            <a:r>
              <a:rPr lang="es-ES" sz="1200" dirty="0" err="1"/>
              <a:t>Pod</a:t>
            </a:r>
            <a:r>
              <a:rPr lang="es-ES" sz="1200" dirty="0"/>
              <a:t>.</a:t>
            </a:r>
          </a:p>
          <a:p>
            <a:r>
              <a:rPr lang="es-ES" sz="1200" dirty="0"/>
              <a:t>- </a:t>
            </a:r>
            <a:r>
              <a:rPr lang="es-ES" sz="1200" i="1" dirty="0"/>
              <a:t>Escalabilidad automática</a:t>
            </a:r>
            <a:r>
              <a:rPr lang="es-ES" sz="1200" dirty="0"/>
              <a:t>: Puedes escalar automáticamente el número de réplicas de los </a:t>
            </a:r>
            <a:r>
              <a:rPr lang="es-ES" sz="1200" dirty="0" err="1"/>
              <a:t>Pods</a:t>
            </a:r>
            <a:r>
              <a:rPr lang="es-ES" sz="1200" dirty="0"/>
              <a:t> administrados por un </a:t>
            </a:r>
            <a:r>
              <a:rPr lang="es-ES" sz="1200" dirty="0" err="1"/>
              <a:t>Deployment</a:t>
            </a:r>
            <a:r>
              <a:rPr lang="es-ES" sz="1200" dirty="0"/>
              <a:t> según la demanda utilizando el escalado automático o manual.</a:t>
            </a:r>
          </a:p>
          <a:p>
            <a:r>
              <a:rPr lang="es-ES" sz="1200" dirty="0"/>
              <a:t>- </a:t>
            </a:r>
            <a:r>
              <a:rPr lang="es-ES" sz="1200" i="1" dirty="0"/>
              <a:t>Estrategias de actualización y </a:t>
            </a:r>
            <a:r>
              <a:rPr lang="es-ES" sz="1200" i="1" dirty="0" err="1"/>
              <a:t>rollback</a:t>
            </a:r>
            <a:r>
              <a:rPr lang="es-ES" sz="1200" dirty="0"/>
              <a:t>: Los </a:t>
            </a:r>
            <a:r>
              <a:rPr lang="es-ES" sz="1200" dirty="0" err="1"/>
              <a:t>Deployments</a:t>
            </a:r>
            <a:r>
              <a:rPr lang="es-ES" sz="1200" dirty="0"/>
              <a:t> proporcionan estrategias integradas para actualizar la versión de la aplicación de manera controlada y realizar </a:t>
            </a:r>
            <a:r>
              <a:rPr lang="es-ES" sz="1200" dirty="0" err="1"/>
              <a:t>rollbacks</a:t>
            </a:r>
            <a:r>
              <a:rPr lang="es-ES" sz="1200" dirty="0"/>
              <a:t> en caso de problemas.</a:t>
            </a:r>
          </a:p>
          <a:p>
            <a:r>
              <a:rPr lang="es-ES" sz="1200" dirty="0"/>
              <a:t>- </a:t>
            </a:r>
            <a:r>
              <a:rPr lang="es-ES" sz="1200" i="1" dirty="0"/>
              <a:t>Despliegue declarativo</a:t>
            </a:r>
            <a:r>
              <a:rPr lang="es-ES" sz="1200" dirty="0"/>
              <a:t>: Se define de manera declarativa en un archivo YAML, lo que permite una fácil reproducción y gestión del estado deseado de la aplicación.</a:t>
            </a:r>
          </a:p>
          <a:p>
            <a:r>
              <a:rPr lang="es-ES" sz="1200" dirty="0"/>
              <a:t>- </a:t>
            </a:r>
            <a:r>
              <a:rPr lang="es-ES" sz="1200" i="1" dirty="0"/>
              <a:t>Monitoreo y manejo de errores</a:t>
            </a:r>
            <a:r>
              <a:rPr lang="es-ES" sz="1200" dirty="0"/>
              <a:t>: Los </a:t>
            </a:r>
            <a:r>
              <a:rPr lang="es-ES" sz="1200" dirty="0" err="1"/>
              <a:t>Deployments</a:t>
            </a:r>
            <a:r>
              <a:rPr lang="es-ES" sz="1200" dirty="0"/>
              <a:t> supervisan constantemente el estado de los </a:t>
            </a:r>
            <a:r>
              <a:rPr lang="es-ES" sz="1200" dirty="0" err="1"/>
              <a:t>Pods</a:t>
            </a:r>
            <a:r>
              <a:rPr lang="es-ES" sz="1200" dirty="0"/>
              <a:t> y realizan automáticamente acciones para mantener el estado deseado, como la creación de nuevos </a:t>
            </a:r>
            <a:r>
              <a:rPr lang="es-ES" sz="1200" dirty="0" err="1"/>
              <a:t>Pods</a:t>
            </a:r>
            <a:r>
              <a:rPr lang="es-ES" sz="1200" dirty="0"/>
              <a:t> en caso de fallas.</a:t>
            </a:r>
          </a:p>
        </p:txBody>
      </p:sp>
    </p:spTree>
    <p:extLst>
      <p:ext uri="{BB962C8B-B14F-4D97-AF65-F5344CB8AC3E}">
        <p14:creationId xmlns:p14="http://schemas.microsoft.com/office/powerpoint/2010/main" val="162695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D2166-277D-B173-FB42-FCC341DC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588" y="1022985"/>
            <a:ext cx="5431971" cy="846301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A577BAB-6C63-A95D-B1C6-A51B2E4BA17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65252B8E-6623-505D-465D-BF90812444F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7B9BA67-612D-0788-9858-B57BA79A08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2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8210E1-48F0-589C-5DB2-C3AB39308E09}"/>
              </a:ext>
            </a:extLst>
          </p:cNvPr>
          <p:cNvSpPr txBox="1"/>
          <p:nvPr/>
        </p:nvSpPr>
        <p:spPr>
          <a:xfrm>
            <a:off x="5592588" y="1823049"/>
            <a:ext cx="61596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Creación de un entorno trabajo con </a:t>
            </a:r>
            <a:r>
              <a:rPr lang="es-ES" dirty="0" err="1"/>
              <a:t>Kubernetes</a:t>
            </a:r>
            <a:r>
              <a:rPr lang="es-ES" dirty="0"/>
              <a:t>       (desde una máquina virtual en vez desde GCP)</a:t>
            </a:r>
          </a:p>
          <a:p>
            <a:pPr marL="342900" indent="-342900">
              <a:buAutoNum type="arabicPeriod"/>
            </a:pPr>
            <a:r>
              <a:rPr lang="es-ES" dirty="0"/>
              <a:t>Elegir un ejercicio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Levantar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GKE con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cloud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scheduler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ejecute una tarea en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py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Sobre un </a:t>
            </a:r>
            <a:r>
              <a:rPr lang="es-ES" b="0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cluster</a:t>
            </a: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b="0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dataproc</a:t>
            </a: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, lanzar el </a:t>
            </a:r>
            <a:r>
              <a:rPr lang="es-ES" b="0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statefulset</a:t>
            </a: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de H2O y ejecutar un código que os copiaré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Pasar el </a:t>
            </a:r>
            <a:r>
              <a:rPr lang="es-ES" b="0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Composer</a:t>
            </a: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os he dejado a un servicio K8S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4807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92" y="365125"/>
            <a:ext cx="10281250" cy="1325563"/>
          </a:xfrm>
        </p:spPr>
        <p:txBody>
          <a:bodyPr/>
          <a:lstStyle/>
          <a:p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Usar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deployment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vez de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endParaRPr lang="es-ES" i="0" dirty="0">
              <a:solidFill>
                <a:srgbClr val="262626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20</a:t>
            </a:fld>
            <a:endParaRPr lang="es-ES" noProof="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03A1CB-5EC2-A4F1-7EBA-E17073025172}"/>
              </a:ext>
            </a:extLst>
          </p:cNvPr>
          <p:cNvSpPr txBox="1"/>
          <p:nvPr/>
        </p:nvSpPr>
        <p:spPr>
          <a:xfrm>
            <a:off x="793630" y="1585776"/>
            <a:ext cx="3364302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400" dirty="0"/>
              <a:t>Comandos útiles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2AD715-0036-EF46-8CD1-D662B27DFF4E}"/>
              </a:ext>
            </a:extLst>
          </p:cNvPr>
          <p:cNvSpPr txBox="1"/>
          <p:nvPr/>
        </p:nvSpPr>
        <p:spPr>
          <a:xfrm>
            <a:off x="680050" y="1996673"/>
            <a:ext cx="512840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Aplicar el archivo YAML para crear el </a:t>
            </a:r>
            <a:r>
              <a:rPr lang="es-ES" sz="1400" dirty="0" err="1"/>
              <a:t>Deployment</a:t>
            </a:r>
            <a:r>
              <a:rPr lang="es-ES" sz="1400" dirty="0"/>
              <a:t>:</a:t>
            </a:r>
          </a:p>
          <a:p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apply</a:t>
            </a:r>
            <a:r>
              <a:rPr lang="es-ES" sz="1400" dirty="0">
                <a:solidFill>
                  <a:srgbClr val="00B050"/>
                </a:solidFill>
              </a:rPr>
              <a:t> -f </a:t>
            </a:r>
            <a:r>
              <a:rPr lang="es-ES" sz="1400" dirty="0" err="1">
                <a:solidFill>
                  <a:srgbClr val="00B050"/>
                </a:solidFill>
              </a:rPr>
              <a:t>deployment.yaml</a:t>
            </a:r>
            <a:endParaRPr lang="es-ES" sz="1400" dirty="0"/>
          </a:p>
          <a:p>
            <a:r>
              <a:rPr lang="es-ES" sz="1400" dirty="0"/>
              <a:t>Este comando aplicará el archivo YAML para crear el </a:t>
            </a:r>
            <a:r>
              <a:rPr lang="es-ES" sz="1400" dirty="0" err="1"/>
              <a:t>Deployment</a:t>
            </a:r>
            <a:r>
              <a:rPr lang="es-ES" sz="1400" dirty="0"/>
              <a:t> en tu clúster de </a:t>
            </a:r>
            <a:r>
              <a:rPr lang="es-ES" sz="1400" dirty="0" err="1"/>
              <a:t>Kubernetes</a:t>
            </a:r>
            <a:r>
              <a:rPr lang="es-ES" sz="1400" dirty="0"/>
              <a:t>.</a:t>
            </a:r>
          </a:p>
          <a:p>
            <a:endParaRPr lang="es-ES" sz="1400" dirty="0"/>
          </a:p>
          <a:p>
            <a:r>
              <a:rPr lang="es-ES" sz="1400" dirty="0"/>
              <a:t>Verificar el estado del </a:t>
            </a:r>
            <a:r>
              <a:rPr lang="es-ES" sz="1400" dirty="0" err="1"/>
              <a:t>Deployment</a:t>
            </a:r>
            <a:r>
              <a:rPr lang="es-ES" sz="1400" dirty="0"/>
              <a:t>:</a:t>
            </a:r>
          </a:p>
          <a:p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get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deployments</a:t>
            </a:r>
            <a:endParaRPr lang="es-ES" sz="1400" dirty="0">
              <a:solidFill>
                <a:srgbClr val="00B050"/>
              </a:solidFill>
            </a:endParaRPr>
          </a:p>
          <a:p>
            <a:r>
              <a:rPr lang="es-ES" sz="1400" dirty="0"/>
              <a:t>Este comando muestra una lista de todos los </a:t>
            </a:r>
            <a:r>
              <a:rPr lang="es-ES" sz="1400" dirty="0" err="1"/>
              <a:t>Deployments</a:t>
            </a:r>
            <a:r>
              <a:rPr lang="es-ES" sz="1400" dirty="0"/>
              <a:t> en tu clúster y su estado actual.</a:t>
            </a:r>
          </a:p>
          <a:p>
            <a:endParaRPr lang="es-ES" sz="1400" dirty="0"/>
          </a:p>
          <a:p>
            <a:r>
              <a:rPr lang="es-ES" sz="1400" dirty="0"/>
              <a:t>Verificar los </a:t>
            </a:r>
            <a:r>
              <a:rPr lang="es-ES" sz="1400" dirty="0" err="1"/>
              <a:t>pods</a:t>
            </a:r>
            <a:r>
              <a:rPr lang="es-ES" sz="1400" dirty="0"/>
              <a:t> asociados con el </a:t>
            </a:r>
            <a:r>
              <a:rPr lang="es-ES" sz="1400" dirty="0" err="1"/>
              <a:t>Deployment</a:t>
            </a:r>
            <a:r>
              <a:rPr lang="es-ES" sz="1400" dirty="0"/>
              <a:t>:</a:t>
            </a:r>
          </a:p>
          <a:p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get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pods</a:t>
            </a:r>
            <a:endParaRPr lang="es-ES" sz="1400" dirty="0">
              <a:solidFill>
                <a:srgbClr val="00B050"/>
              </a:solidFill>
            </a:endParaRPr>
          </a:p>
          <a:p>
            <a:r>
              <a:rPr lang="es-ES" sz="1400" dirty="0"/>
              <a:t>Este comando muestra una lista de todos los </a:t>
            </a:r>
            <a:r>
              <a:rPr lang="es-ES" sz="1400" dirty="0" err="1"/>
              <a:t>pods</a:t>
            </a:r>
            <a:r>
              <a:rPr lang="es-ES" sz="1400" dirty="0"/>
              <a:t> asociados con el </a:t>
            </a:r>
            <a:r>
              <a:rPr lang="es-ES" sz="1400" dirty="0" err="1"/>
              <a:t>Deployment</a:t>
            </a:r>
            <a:r>
              <a:rPr lang="es-ES" sz="1400" dirty="0"/>
              <a:t> y su estado actual.</a:t>
            </a:r>
          </a:p>
          <a:p>
            <a:endParaRPr lang="es-ES" sz="1400" dirty="0"/>
          </a:p>
          <a:p>
            <a:r>
              <a:rPr lang="es-ES" sz="1400" dirty="0"/>
              <a:t>Describir detalles del </a:t>
            </a:r>
            <a:r>
              <a:rPr lang="es-ES" sz="1400" dirty="0" err="1"/>
              <a:t>Deployment</a:t>
            </a:r>
            <a:r>
              <a:rPr lang="es-ES" sz="1400" dirty="0"/>
              <a:t>:</a:t>
            </a:r>
          </a:p>
          <a:p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describe </a:t>
            </a:r>
            <a:r>
              <a:rPr lang="es-ES" sz="1400" dirty="0" err="1">
                <a:solidFill>
                  <a:srgbClr val="00B050"/>
                </a:solidFill>
              </a:rPr>
              <a:t>deployment</a:t>
            </a:r>
            <a:r>
              <a:rPr lang="es-ES" sz="1400" dirty="0">
                <a:solidFill>
                  <a:srgbClr val="00B050"/>
                </a:solidFill>
              </a:rPr>
              <a:t> &lt;</a:t>
            </a:r>
            <a:r>
              <a:rPr lang="es-ES" sz="1400" dirty="0" err="1">
                <a:solidFill>
                  <a:srgbClr val="00B050"/>
                </a:solidFill>
              </a:rPr>
              <a:t>nombre_del_deployment</a:t>
            </a:r>
            <a:r>
              <a:rPr lang="es-ES" sz="1400" dirty="0">
                <a:solidFill>
                  <a:srgbClr val="00B050"/>
                </a:solidFill>
              </a:rPr>
              <a:t>&gt;</a:t>
            </a:r>
          </a:p>
          <a:p>
            <a:r>
              <a:rPr lang="es-ES" sz="1400" dirty="0"/>
              <a:t>Proporciona detalles detallados sobre el </a:t>
            </a:r>
            <a:r>
              <a:rPr lang="es-ES" sz="1400" dirty="0" err="1"/>
              <a:t>Deployment</a:t>
            </a:r>
            <a:r>
              <a:rPr lang="es-ES" sz="1400" dirty="0"/>
              <a:t>, incluidos los eventos relacionados, las estrategias de actualización, etc.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EC099B3-DD2A-A615-A8D2-5599FC2CF96A}"/>
              </a:ext>
            </a:extLst>
          </p:cNvPr>
          <p:cNvSpPr txBox="1"/>
          <p:nvPr/>
        </p:nvSpPr>
        <p:spPr>
          <a:xfrm>
            <a:off x="6096000" y="2325067"/>
            <a:ext cx="586739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Escalar el </a:t>
            </a:r>
            <a:r>
              <a:rPr lang="es-ES" sz="1400" dirty="0" err="1"/>
              <a:t>Deployment</a:t>
            </a:r>
            <a:r>
              <a:rPr lang="es-ES" sz="1400" dirty="0"/>
              <a:t>:</a:t>
            </a:r>
          </a:p>
          <a:p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scale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deployment</a:t>
            </a:r>
            <a:r>
              <a:rPr lang="es-ES" sz="1400" dirty="0">
                <a:solidFill>
                  <a:srgbClr val="00B050"/>
                </a:solidFill>
              </a:rPr>
              <a:t> &lt;</a:t>
            </a:r>
            <a:r>
              <a:rPr lang="es-ES" sz="1400" dirty="0" err="1">
                <a:solidFill>
                  <a:srgbClr val="00B050"/>
                </a:solidFill>
              </a:rPr>
              <a:t>nombre_del_deployment</a:t>
            </a:r>
            <a:r>
              <a:rPr lang="es-ES" sz="1400" dirty="0">
                <a:solidFill>
                  <a:srgbClr val="00B050"/>
                </a:solidFill>
              </a:rPr>
              <a:t>&gt; --replicas=&lt;</a:t>
            </a:r>
            <a:r>
              <a:rPr lang="es-ES" sz="1400" dirty="0" err="1">
                <a:solidFill>
                  <a:srgbClr val="00B050"/>
                </a:solidFill>
              </a:rPr>
              <a:t>número_de_réplicas</a:t>
            </a:r>
            <a:r>
              <a:rPr lang="es-ES" sz="1400" dirty="0">
                <a:solidFill>
                  <a:srgbClr val="00B050"/>
                </a:solidFill>
              </a:rPr>
              <a:t>&gt;</a:t>
            </a:r>
          </a:p>
          <a:p>
            <a:r>
              <a:rPr lang="es-ES" sz="1400" dirty="0"/>
              <a:t>Este comando escala el número de réplicas del </a:t>
            </a:r>
            <a:r>
              <a:rPr lang="es-ES" sz="1400" dirty="0" err="1"/>
              <a:t>Deployment</a:t>
            </a:r>
            <a:r>
              <a:rPr lang="es-ES" sz="1400" dirty="0"/>
              <a:t> según el número especificado.</a:t>
            </a:r>
          </a:p>
          <a:p>
            <a:endParaRPr lang="es-ES" sz="1400" dirty="0"/>
          </a:p>
          <a:p>
            <a:r>
              <a:rPr lang="es-ES" sz="1400" dirty="0"/>
              <a:t>Actualizar el </a:t>
            </a:r>
            <a:r>
              <a:rPr lang="es-ES" sz="1400" dirty="0" err="1"/>
              <a:t>Deployment</a:t>
            </a:r>
            <a:r>
              <a:rPr lang="es-ES" sz="1400" dirty="0"/>
              <a:t>:</a:t>
            </a:r>
          </a:p>
          <a:p>
            <a:r>
              <a:rPr lang="es-ES" sz="1400" dirty="0"/>
              <a:t>Puedes editar el archivo `</a:t>
            </a:r>
            <a:r>
              <a:rPr lang="es-ES" sz="1400" dirty="0" err="1"/>
              <a:t>deployment.yaml</a:t>
            </a:r>
            <a:r>
              <a:rPr lang="es-ES" sz="1400" dirty="0"/>
              <a:t>` para realizar actualizaciones en el </a:t>
            </a:r>
            <a:r>
              <a:rPr lang="es-ES" sz="1400" dirty="0" err="1"/>
              <a:t>Deployment</a:t>
            </a:r>
            <a:r>
              <a:rPr lang="es-ES" sz="1400" dirty="0"/>
              <a:t>, como cambiar la imagen del contenedor. Luego, puedes aplicar los cambios con `</a:t>
            </a:r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apply</a:t>
            </a:r>
            <a:r>
              <a:rPr lang="es-ES" sz="1400" dirty="0">
                <a:solidFill>
                  <a:srgbClr val="00B050"/>
                </a:solidFill>
              </a:rPr>
              <a:t> -f </a:t>
            </a:r>
            <a:r>
              <a:rPr lang="es-ES" sz="1400" dirty="0" err="1">
                <a:solidFill>
                  <a:srgbClr val="00B050"/>
                </a:solidFill>
              </a:rPr>
              <a:t>deployment.yaml</a:t>
            </a:r>
            <a:r>
              <a:rPr lang="es-ES" sz="1400" dirty="0"/>
              <a:t>`.</a:t>
            </a:r>
          </a:p>
          <a:p>
            <a:endParaRPr lang="es-ES" sz="1400" dirty="0"/>
          </a:p>
          <a:p>
            <a:r>
              <a:rPr lang="es-ES" sz="1400" dirty="0"/>
              <a:t>Eliminar el </a:t>
            </a:r>
            <a:r>
              <a:rPr lang="es-ES" sz="1400" dirty="0" err="1"/>
              <a:t>Deployment</a:t>
            </a:r>
            <a:r>
              <a:rPr lang="es-ES" sz="1400" dirty="0"/>
              <a:t>:</a:t>
            </a:r>
          </a:p>
          <a:p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delete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deployment</a:t>
            </a:r>
            <a:r>
              <a:rPr lang="es-ES" sz="1400" dirty="0">
                <a:solidFill>
                  <a:srgbClr val="00B050"/>
                </a:solidFill>
              </a:rPr>
              <a:t> &lt;</a:t>
            </a:r>
            <a:r>
              <a:rPr lang="es-ES" sz="1400" dirty="0" err="1">
                <a:solidFill>
                  <a:srgbClr val="00B050"/>
                </a:solidFill>
              </a:rPr>
              <a:t>nombre_del_deployment</a:t>
            </a:r>
            <a:r>
              <a:rPr lang="es-ES" sz="1400" dirty="0">
                <a:solidFill>
                  <a:srgbClr val="00B050"/>
                </a:solidFill>
              </a:rPr>
              <a:t>&gt;</a:t>
            </a:r>
          </a:p>
          <a:p>
            <a:r>
              <a:rPr lang="es-ES" sz="1400" dirty="0"/>
              <a:t>Este comando eliminará el </a:t>
            </a:r>
            <a:r>
              <a:rPr lang="es-ES" sz="1400" dirty="0" err="1"/>
              <a:t>Deployment</a:t>
            </a:r>
            <a:r>
              <a:rPr lang="es-ES" sz="1400" dirty="0"/>
              <a:t> y todos los </a:t>
            </a:r>
            <a:r>
              <a:rPr lang="es-ES" sz="1400" dirty="0" err="1"/>
              <a:t>pods</a:t>
            </a:r>
            <a:r>
              <a:rPr lang="es-ES" sz="1400" dirty="0"/>
              <a:t> asociados con él.</a:t>
            </a:r>
          </a:p>
          <a:p>
            <a:endParaRPr lang="es-ES" sz="1400" dirty="0"/>
          </a:p>
          <a:p>
            <a:r>
              <a:rPr lang="es-ES" sz="1400" dirty="0"/>
              <a:t>Ver eventos del </a:t>
            </a:r>
            <a:r>
              <a:rPr lang="es-ES" sz="1400" dirty="0" err="1"/>
              <a:t>Deployment</a:t>
            </a:r>
            <a:r>
              <a:rPr lang="es-ES" sz="1400" dirty="0"/>
              <a:t>:</a:t>
            </a:r>
          </a:p>
          <a:p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describe </a:t>
            </a:r>
            <a:r>
              <a:rPr lang="es-ES" sz="1400" dirty="0" err="1">
                <a:solidFill>
                  <a:srgbClr val="00B050"/>
                </a:solidFill>
              </a:rPr>
              <a:t>deployment</a:t>
            </a:r>
            <a:r>
              <a:rPr lang="es-ES" sz="1400" dirty="0">
                <a:solidFill>
                  <a:srgbClr val="00B050"/>
                </a:solidFill>
              </a:rPr>
              <a:t> &lt;</a:t>
            </a:r>
            <a:r>
              <a:rPr lang="es-ES" sz="1400" dirty="0" err="1">
                <a:solidFill>
                  <a:srgbClr val="00B050"/>
                </a:solidFill>
              </a:rPr>
              <a:t>nombre_del_deployment</a:t>
            </a:r>
            <a:r>
              <a:rPr lang="es-ES" sz="1400" dirty="0">
                <a:solidFill>
                  <a:srgbClr val="00B05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3564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B60F0-E6C8-1230-4754-0E3D59914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Manejo de </a:t>
            </a:r>
            <a:r>
              <a:rPr lang="es-ES" dirty="0" err="1"/>
              <a:t>erroes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8778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2. Levantar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GKE con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cloud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scheduler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ejecute una tarea en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py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22</a:t>
            </a:fld>
            <a:endParaRPr lang="es-ES" noProof="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03A1CB-5EC2-A4F1-7EBA-E17073025172}"/>
              </a:ext>
            </a:extLst>
          </p:cNvPr>
          <p:cNvSpPr txBox="1"/>
          <p:nvPr/>
        </p:nvSpPr>
        <p:spPr>
          <a:xfrm>
            <a:off x="793630" y="1585776"/>
            <a:ext cx="3364302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400" dirty="0"/>
              <a:t>2. </a:t>
            </a:r>
            <a:r>
              <a:rPr lang="es-ES" sz="1400" b="1" dirty="0"/>
              <a:t>Programar la tarea con </a:t>
            </a:r>
            <a:r>
              <a:rPr lang="es-ES" sz="1400" b="1" dirty="0" err="1"/>
              <a:t>CronJob</a:t>
            </a:r>
            <a:r>
              <a:rPr lang="es-ES" sz="1400" dirty="0"/>
              <a:t>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875627-5D7F-282D-AFED-CEC3A54A7E92}"/>
              </a:ext>
            </a:extLst>
          </p:cNvPr>
          <p:cNvSpPr txBox="1"/>
          <p:nvPr/>
        </p:nvSpPr>
        <p:spPr>
          <a:xfrm>
            <a:off x="747622" y="2099362"/>
            <a:ext cx="1137555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Para ver lo que ejecuta script.py tenemos que usar </a:t>
            </a:r>
            <a:r>
              <a:rPr lang="es-ES" sz="1400" dirty="0" err="1"/>
              <a:t>kubectl</a:t>
            </a:r>
            <a:r>
              <a:rPr lang="es-ES" sz="1400" dirty="0"/>
              <a:t> logs</a:t>
            </a:r>
          </a:p>
          <a:p>
            <a:r>
              <a:rPr lang="es-ES" sz="1400" dirty="0"/>
              <a:t>Con esto veremos los registros de los </a:t>
            </a:r>
            <a:r>
              <a:rPr lang="es-ES" sz="1400" dirty="0" err="1"/>
              <a:t>pods</a:t>
            </a:r>
            <a:r>
              <a:rPr lang="es-ES" sz="1400" dirty="0"/>
              <a:t> de </a:t>
            </a:r>
            <a:r>
              <a:rPr lang="es-ES" sz="1400" dirty="0" err="1"/>
              <a:t>kubernetes</a:t>
            </a:r>
            <a:endParaRPr lang="es-ES" sz="1400" dirty="0"/>
          </a:p>
          <a:p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logs -f $(</a:t>
            </a:r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get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pods</a:t>
            </a:r>
            <a:r>
              <a:rPr lang="es-ES" sz="1400" dirty="0">
                <a:solidFill>
                  <a:srgbClr val="00B050"/>
                </a:solidFill>
              </a:rPr>
              <a:t> --selector=</a:t>
            </a:r>
            <a:r>
              <a:rPr lang="es-ES" sz="1400" dirty="0" err="1">
                <a:solidFill>
                  <a:srgbClr val="00B050"/>
                </a:solidFill>
              </a:rPr>
              <a:t>job-name</a:t>
            </a:r>
            <a:r>
              <a:rPr lang="es-ES" sz="1400" dirty="0">
                <a:solidFill>
                  <a:srgbClr val="00B050"/>
                </a:solidFill>
              </a:rPr>
              <a:t>=mi-</a:t>
            </a:r>
            <a:r>
              <a:rPr lang="es-ES" sz="1400" dirty="0" err="1">
                <a:solidFill>
                  <a:srgbClr val="00B050"/>
                </a:solidFill>
              </a:rPr>
              <a:t>cronjob</a:t>
            </a:r>
            <a:r>
              <a:rPr lang="es-ES" sz="1400" dirty="0">
                <a:solidFill>
                  <a:srgbClr val="00B050"/>
                </a:solidFill>
              </a:rPr>
              <a:t>-XXXXX --output=</a:t>
            </a:r>
            <a:r>
              <a:rPr lang="es-ES" sz="1400" dirty="0" err="1">
                <a:solidFill>
                  <a:srgbClr val="00B050"/>
                </a:solidFill>
              </a:rPr>
              <a:t>jsonpath</a:t>
            </a:r>
            <a:r>
              <a:rPr lang="es-ES" sz="1400" dirty="0">
                <a:solidFill>
                  <a:srgbClr val="00B050"/>
                </a:solidFill>
              </a:rPr>
              <a:t>='{.</a:t>
            </a:r>
            <a:r>
              <a:rPr lang="es-ES" sz="1400" dirty="0" err="1">
                <a:solidFill>
                  <a:srgbClr val="00B050"/>
                </a:solidFill>
              </a:rPr>
              <a:t>items</a:t>
            </a:r>
            <a:r>
              <a:rPr lang="es-ES" sz="1400" dirty="0">
                <a:solidFill>
                  <a:srgbClr val="00B050"/>
                </a:solidFill>
              </a:rPr>
              <a:t>[*].metadata.name}’)</a:t>
            </a:r>
          </a:p>
          <a:p>
            <a:r>
              <a:rPr lang="es-ES" sz="1400" dirty="0"/>
              <a:t>Hay que reemplazar mi-</a:t>
            </a:r>
            <a:r>
              <a:rPr lang="es-ES" sz="1400" dirty="0" err="1"/>
              <a:t>cronjob</a:t>
            </a:r>
            <a:r>
              <a:rPr lang="es-ES" sz="1400" dirty="0"/>
              <a:t>-XXXXX con el  nombre del trabajo específico que deseas revisar</a:t>
            </a:r>
          </a:p>
          <a:p>
            <a:endParaRPr lang="es-ES" sz="1400" dirty="0"/>
          </a:p>
          <a:p>
            <a:r>
              <a:rPr lang="es-ES" sz="1400" dirty="0"/>
              <a:t>Por ejemplo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describe </a:t>
            </a:r>
            <a:r>
              <a:rPr lang="es-ES" sz="1400" dirty="0" err="1">
                <a:solidFill>
                  <a:srgbClr val="00B050"/>
                </a:solidFill>
              </a:rPr>
              <a:t>cronjob</a:t>
            </a:r>
            <a:r>
              <a:rPr lang="es-ES" sz="1400" dirty="0">
                <a:solidFill>
                  <a:srgbClr val="00B050"/>
                </a:solidFill>
              </a:rPr>
              <a:t> mi-</a:t>
            </a:r>
            <a:r>
              <a:rPr lang="es-ES" sz="1400" dirty="0" err="1">
                <a:solidFill>
                  <a:srgbClr val="00B050"/>
                </a:solidFill>
              </a:rPr>
              <a:t>cronjob</a:t>
            </a:r>
            <a:endParaRPr lang="es-ES" sz="1400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3943350" lvl="8" indent="-285750">
              <a:buFont typeface="Wingdings" panose="05000000000000000000" pitchFamily="2" charset="2"/>
              <a:buChar char="Ø"/>
            </a:pPr>
            <a:r>
              <a:rPr lang="es-ES" sz="1400" dirty="0"/>
              <a:t>                                                                      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/>
          </a:p>
          <a:p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logs -f $(</a:t>
            </a:r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get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pods</a:t>
            </a:r>
            <a:r>
              <a:rPr lang="es-ES" sz="1400" dirty="0">
                <a:solidFill>
                  <a:srgbClr val="00B050"/>
                </a:solidFill>
              </a:rPr>
              <a:t> --selector=</a:t>
            </a:r>
            <a:r>
              <a:rPr lang="es-ES" sz="1400" dirty="0" err="1">
                <a:solidFill>
                  <a:srgbClr val="00B050"/>
                </a:solidFill>
              </a:rPr>
              <a:t>job-name</a:t>
            </a:r>
            <a:r>
              <a:rPr lang="es-ES" sz="1400" dirty="0">
                <a:solidFill>
                  <a:srgbClr val="00B050"/>
                </a:solidFill>
              </a:rPr>
              <a:t>=mi-cronjob-28548672 --output=</a:t>
            </a:r>
            <a:r>
              <a:rPr lang="es-ES" sz="1400" dirty="0" err="1">
                <a:solidFill>
                  <a:srgbClr val="00B050"/>
                </a:solidFill>
              </a:rPr>
              <a:t>jsonpath</a:t>
            </a:r>
            <a:r>
              <a:rPr lang="es-ES" sz="1400" dirty="0">
                <a:solidFill>
                  <a:srgbClr val="00B050"/>
                </a:solidFill>
              </a:rPr>
              <a:t>='{.</a:t>
            </a:r>
            <a:r>
              <a:rPr lang="es-ES" sz="1400" dirty="0" err="1">
                <a:solidFill>
                  <a:srgbClr val="00B050"/>
                </a:solidFill>
              </a:rPr>
              <a:t>items</a:t>
            </a:r>
            <a:r>
              <a:rPr lang="es-ES" sz="1400" dirty="0">
                <a:solidFill>
                  <a:srgbClr val="00B050"/>
                </a:solidFill>
              </a:rPr>
              <a:t>[*].metadata.name}’)</a:t>
            </a:r>
          </a:p>
          <a:p>
            <a:r>
              <a:rPr lang="es-ES" sz="1400" dirty="0">
                <a:solidFill>
                  <a:srgbClr val="00B050"/>
                </a:solidFill>
              </a:rPr>
              <a:t>(Si lo copias desde aquí, cuidado con </a:t>
            </a:r>
            <a:r>
              <a:rPr lang="es-ES" sz="1400" dirty="0" err="1">
                <a:solidFill>
                  <a:srgbClr val="00B050"/>
                </a:solidFill>
              </a:rPr>
              <a:t>als</a:t>
            </a:r>
            <a:r>
              <a:rPr lang="es-ES" sz="1400" dirty="0">
                <a:solidFill>
                  <a:srgbClr val="00B050"/>
                </a:solidFill>
              </a:rPr>
              <a:t> comillas)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sz="1400" dirty="0"/>
          </a:p>
          <a:p>
            <a:endParaRPr lang="es-ES" sz="1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5216092-0527-D2BA-A80D-48D55A3E3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78" y="3747477"/>
            <a:ext cx="7678222" cy="101931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A1389E9-A720-0CB3-1E00-E7E9006585FF}"/>
              </a:ext>
            </a:extLst>
          </p:cNvPr>
          <p:cNvSpPr txBox="1"/>
          <p:nvPr/>
        </p:nvSpPr>
        <p:spPr>
          <a:xfrm>
            <a:off x="8921161" y="3630179"/>
            <a:ext cx="187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</a:rPr>
              <a:t>En la parte de </a:t>
            </a:r>
            <a:r>
              <a:rPr lang="es-ES" sz="1200" dirty="0" err="1">
                <a:solidFill>
                  <a:srgbClr val="FF0000"/>
                </a:solidFill>
              </a:rPr>
              <a:t>events</a:t>
            </a:r>
            <a:r>
              <a:rPr lang="es-ES" sz="1200" dirty="0">
                <a:solidFill>
                  <a:srgbClr val="FF0000"/>
                </a:solidFill>
              </a:rPr>
              <a:t> elijo un </a:t>
            </a:r>
            <a:r>
              <a:rPr lang="es-ES" sz="1200" dirty="0" err="1">
                <a:solidFill>
                  <a:srgbClr val="FF0000"/>
                </a:solidFill>
              </a:rPr>
              <a:t>Pod</a:t>
            </a:r>
            <a:r>
              <a:rPr lang="es-ES" sz="1200" dirty="0">
                <a:solidFill>
                  <a:srgbClr val="FF0000"/>
                </a:solidFill>
              </a:rPr>
              <a:t> vara revisar como está haciendo su trabajo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81B095-84DF-0B82-8154-8966A6E421FB}"/>
              </a:ext>
            </a:extLst>
          </p:cNvPr>
          <p:cNvSpPr txBox="1"/>
          <p:nvPr/>
        </p:nvSpPr>
        <p:spPr>
          <a:xfrm>
            <a:off x="8199417" y="5458962"/>
            <a:ext cx="2232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</a:rPr>
              <a:t>Importante hacer Docker </a:t>
            </a:r>
            <a:r>
              <a:rPr lang="es-ES" sz="1200" dirty="0" err="1">
                <a:solidFill>
                  <a:srgbClr val="FF0000"/>
                </a:solidFill>
              </a:rPr>
              <a:t>login</a:t>
            </a:r>
            <a:endParaRPr lang="es-E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119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Manejo de errores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23</a:t>
            </a:fld>
            <a:endParaRPr lang="es-ES" noProof="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875627-5D7F-282D-AFED-CEC3A54A7E92}"/>
              </a:ext>
            </a:extLst>
          </p:cNvPr>
          <p:cNvSpPr txBox="1"/>
          <p:nvPr/>
        </p:nvSpPr>
        <p:spPr>
          <a:xfrm>
            <a:off x="724618" y="1707420"/>
            <a:ext cx="113755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Me falla, asique pasaremos a verificar los eventos del </a:t>
            </a:r>
            <a:r>
              <a:rPr lang="es-ES" sz="1400" dirty="0" err="1"/>
              <a:t>pod</a:t>
            </a:r>
            <a:r>
              <a:rPr lang="es-ES" sz="1400" dirty="0"/>
              <a:t> elegido:</a:t>
            </a:r>
          </a:p>
          <a:p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describe </a:t>
            </a:r>
            <a:r>
              <a:rPr lang="es-ES" sz="1400" dirty="0" err="1">
                <a:solidFill>
                  <a:srgbClr val="00B050"/>
                </a:solidFill>
              </a:rPr>
              <a:t>pod</a:t>
            </a:r>
            <a:r>
              <a:rPr lang="es-ES" sz="1400" dirty="0">
                <a:solidFill>
                  <a:srgbClr val="00B050"/>
                </a:solidFill>
              </a:rPr>
              <a:t> mi-cronjob-28547622-2nx4k</a:t>
            </a:r>
          </a:p>
          <a:p>
            <a:endParaRPr lang="es-ES" sz="1400" dirty="0">
              <a:solidFill>
                <a:srgbClr val="00B050"/>
              </a:solidFill>
            </a:endParaRPr>
          </a:p>
          <a:p>
            <a:endParaRPr lang="es-ES" sz="1400" dirty="0">
              <a:solidFill>
                <a:srgbClr val="00B050"/>
              </a:solidFill>
            </a:endParaRPr>
          </a:p>
          <a:p>
            <a:endParaRPr lang="es-ES" sz="1400" dirty="0">
              <a:solidFill>
                <a:srgbClr val="00B050"/>
              </a:solidFill>
            </a:endParaRPr>
          </a:p>
          <a:p>
            <a:endParaRPr lang="es-ES" sz="1400" dirty="0">
              <a:solidFill>
                <a:srgbClr val="00B050"/>
              </a:solidFill>
            </a:endParaRPr>
          </a:p>
          <a:p>
            <a:endParaRPr lang="es-ES" sz="1400" dirty="0">
              <a:solidFill>
                <a:srgbClr val="00B050"/>
              </a:solidFill>
            </a:endParaRPr>
          </a:p>
          <a:p>
            <a:endParaRPr lang="es-ES" sz="1400" dirty="0">
              <a:solidFill>
                <a:srgbClr val="00B050"/>
              </a:solidFill>
            </a:endParaRPr>
          </a:p>
          <a:p>
            <a:endParaRPr lang="es-ES" sz="1400" dirty="0">
              <a:solidFill>
                <a:srgbClr val="00B050"/>
              </a:solidFill>
            </a:endParaRPr>
          </a:p>
          <a:p>
            <a:endParaRPr lang="es-ES" sz="1400" dirty="0">
              <a:solidFill>
                <a:srgbClr val="00B050"/>
              </a:solidFill>
            </a:endParaRPr>
          </a:p>
          <a:p>
            <a:endParaRPr lang="es-ES" sz="1400" dirty="0">
              <a:solidFill>
                <a:srgbClr val="00B050"/>
              </a:solidFill>
            </a:endParaRPr>
          </a:p>
          <a:p>
            <a:endParaRPr lang="es-ES" sz="1400" dirty="0">
              <a:solidFill>
                <a:srgbClr val="00B050"/>
              </a:solidFill>
            </a:endParaRPr>
          </a:p>
          <a:p>
            <a:endParaRPr lang="es-ES" sz="1400" dirty="0">
              <a:solidFill>
                <a:srgbClr val="00B050"/>
              </a:solidFill>
            </a:endParaRPr>
          </a:p>
          <a:p>
            <a:endParaRPr lang="es-ES" sz="1400" dirty="0">
              <a:solidFill>
                <a:srgbClr val="00B050"/>
              </a:solidFill>
            </a:endParaRPr>
          </a:p>
          <a:p>
            <a:r>
              <a:rPr lang="es-ES" sz="1400" dirty="0"/>
              <a:t>Error: </a:t>
            </a:r>
            <a:r>
              <a:rPr lang="es-ES" sz="1400" dirty="0" err="1"/>
              <a:t>pull</a:t>
            </a:r>
            <a:r>
              <a:rPr lang="es-ES" sz="1400" dirty="0"/>
              <a:t> </a:t>
            </a:r>
            <a:r>
              <a:rPr lang="es-ES" sz="1400" dirty="0" err="1"/>
              <a:t>access</a:t>
            </a:r>
            <a:r>
              <a:rPr lang="es-ES" sz="1400" dirty="0"/>
              <a:t> </a:t>
            </a:r>
            <a:r>
              <a:rPr lang="es-ES" sz="1400" dirty="0" err="1"/>
              <a:t>denied</a:t>
            </a:r>
            <a:r>
              <a:rPr lang="es-ES" sz="1400" dirty="0">
                <a:sym typeface="Wingdings" panose="05000000000000000000" pitchFamily="2" charset="2"/>
              </a:rPr>
              <a:t> no tiene acceso porque no me había creado una cuenta en hub.Docker.com</a:t>
            </a:r>
          </a:p>
          <a:p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1389E9-A720-0CB3-1E00-E7E9006585FF}"/>
              </a:ext>
            </a:extLst>
          </p:cNvPr>
          <p:cNvSpPr txBox="1"/>
          <p:nvPr/>
        </p:nvSpPr>
        <p:spPr>
          <a:xfrm>
            <a:off x="8898157" y="3238237"/>
            <a:ext cx="187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</a:rPr>
              <a:t>En la parte de </a:t>
            </a:r>
            <a:r>
              <a:rPr lang="es-ES" sz="1200" dirty="0" err="1">
                <a:solidFill>
                  <a:srgbClr val="FF0000"/>
                </a:solidFill>
              </a:rPr>
              <a:t>events</a:t>
            </a:r>
            <a:r>
              <a:rPr lang="es-ES" sz="1200" dirty="0">
                <a:solidFill>
                  <a:srgbClr val="FF0000"/>
                </a:solidFill>
              </a:rPr>
              <a:t> elijo un </a:t>
            </a:r>
            <a:r>
              <a:rPr lang="es-ES" sz="1200" dirty="0" err="1">
                <a:solidFill>
                  <a:srgbClr val="FF0000"/>
                </a:solidFill>
              </a:rPr>
              <a:t>Pod</a:t>
            </a:r>
            <a:r>
              <a:rPr lang="es-ES" sz="1200" dirty="0">
                <a:solidFill>
                  <a:srgbClr val="FF0000"/>
                </a:solidFill>
              </a:rPr>
              <a:t> vara revisar como está haciendo su trabajo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9549F1-63D7-DC7C-B01E-AEDE42E12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6" y="2361525"/>
            <a:ext cx="1150780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90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Manejo de errores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24</a:t>
            </a:fld>
            <a:endParaRPr lang="es-ES" noProof="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875627-5D7F-282D-AFED-CEC3A54A7E92}"/>
              </a:ext>
            </a:extLst>
          </p:cNvPr>
          <p:cNvSpPr txBox="1"/>
          <p:nvPr/>
        </p:nvSpPr>
        <p:spPr>
          <a:xfrm>
            <a:off x="724618" y="1707420"/>
            <a:ext cx="1137555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Me falla, asique pasaremos a verificar los eventos del </a:t>
            </a:r>
            <a:r>
              <a:rPr lang="es-ES" sz="1400" dirty="0" err="1"/>
              <a:t>pod</a:t>
            </a:r>
            <a:r>
              <a:rPr lang="es-ES" sz="1400" dirty="0"/>
              <a:t> elegido:</a:t>
            </a:r>
          </a:p>
          <a:p>
            <a:r>
              <a:rPr lang="es-ES" sz="1400" dirty="0" err="1">
                <a:solidFill>
                  <a:srgbClr val="00B050"/>
                </a:solidFill>
              </a:rPr>
              <a:t>kubectl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get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pods</a:t>
            </a:r>
            <a:r>
              <a:rPr lang="es-ES" sz="1400" dirty="0">
                <a:solidFill>
                  <a:srgbClr val="00B050"/>
                </a:solidFill>
              </a:rPr>
              <a:t> –</a:t>
            </a:r>
            <a:r>
              <a:rPr lang="es-ES" sz="1400" dirty="0" err="1">
                <a:solidFill>
                  <a:srgbClr val="00B050"/>
                </a:solidFill>
              </a:rPr>
              <a:t>all-namespaces</a:t>
            </a:r>
            <a:endParaRPr lang="es-ES" sz="1400" dirty="0">
              <a:sym typeface="Wingdings" panose="05000000000000000000" pitchFamily="2" charset="2"/>
            </a:endParaRPr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Kubectl</a:t>
            </a:r>
            <a:r>
              <a:rPr lang="es-ES" sz="1400" dirty="0"/>
              <a:t> describe </a:t>
            </a:r>
            <a:r>
              <a:rPr lang="es-ES" sz="1400" dirty="0" err="1"/>
              <a:t>nodes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1389E9-A720-0CB3-1E00-E7E9006585FF}"/>
              </a:ext>
            </a:extLst>
          </p:cNvPr>
          <p:cNvSpPr txBox="1"/>
          <p:nvPr/>
        </p:nvSpPr>
        <p:spPr>
          <a:xfrm>
            <a:off x="8995923" y="2676324"/>
            <a:ext cx="187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FF0000"/>
                </a:solidFill>
              </a:rPr>
              <a:t>Vemos el estado de nuestros POD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6F02C69-9309-BB29-80F4-295DD8649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5198"/>
            <a:ext cx="7626138" cy="166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8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D2166-277D-B173-FB42-FCC341DC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588" y="1022985"/>
            <a:ext cx="5431971" cy="846301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A577BAB-6C63-A95D-B1C6-A51B2E4BA17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65252B8E-6623-505D-465D-BF90812444F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7B9BA67-612D-0788-9858-B57BA79A08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3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8210E1-48F0-589C-5DB2-C3AB39308E09}"/>
              </a:ext>
            </a:extLst>
          </p:cNvPr>
          <p:cNvSpPr txBox="1"/>
          <p:nvPr/>
        </p:nvSpPr>
        <p:spPr>
          <a:xfrm>
            <a:off x="5592588" y="1823049"/>
            <a:ext cx="61596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b="1" dirty="0"/>
              <a:t>Creación de un entorno trabajo con </a:t>
            </a:r>
            <a:r>
              <a:rPr lang="es-ES" b="1" dirty="0" err="1"/>
              <a:t>Kubernetes</a:t>
            </a:r>
            <a:r>
              <a:rPr lang="es-ES" b="1" dirty="0"/>
              <a:t>       (desde una máquina virtual en vez desde GCP)</a:t>
            </a:r>
          </a:p>
          <a:p>
            <a:pPr marL="342900" indent="-342900">
              <a:buAutoNum type="arabicPeriod"/>
            </a:pPr>
            <a:r>
              <a:rPr lang="es-ES" dirty="0"/>
              <a:t>Elegir un ejercicio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Levantar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GKE con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cloud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scheduler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ejecute una tarea en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py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Sobre un </a:t>
            </a:r>
            <a:r>
              <a:rPr lang="es-ES" b="0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cluster</a:t>
            </a: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b="0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dataproc</a:t>
            </a: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, lanzar el </a:t>
            </a:r>
            <a:r>
              <a:rPr lang="es-ES" b="0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statefulset</a:t>
            </a: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de H2O y ejecutar un código que os copiaré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Pasar el </a:t>
            </a:r>
            <a:r>
              <a:rPr lang="es-ES" b="0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Composer</a:t>
            </a: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os he dejado a un servicio K8S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365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98B4600E-3E7B-45CB-D2D3-D320C13DB3EE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498436"/>
            <a:ext cx="10853468" cy="4748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 err="1"/>
              <a:t>Minikube</a:t>
            </a:r>
            <a:r>
              <a:rPr lang="es-ES" sz="1400" dirty="0"/>
              <a:t> es una herramienta que permite </a:t>
            </a:r>
            <a:r>
              <a:rPr lang="es-ES" sz="1400" b="1" dirty="0"/>
              <a:t>ejecutar clústeres de </a:t>
            </a:r>
            <a:r>
              <a:rPr lang="es-ES" sz="1400" b="1" dirty="0" err="1"/>
              <a:t>Kubernetes</a:t>
            </a:r>
            <a:r>
              <a:rPr lang="es-ES" sz="1400" b="1" dirty="0"/>
              <a:t> </a:t>
            </a:r>
            <a:r>
              <a:rPr lang="es-ES" sz="1400" dirty="0"/>
              <a:t>de un solo nodo en una máquina local o en una máquina virtual. Proporciona una forma fácil y rápida de experimentar con </a:t>
            </a:r>
            <a:r>
              <a:rPr lang="es-ES" sz="1400" dirty="0" err="1"/>
              <a:t>Kubernetes</a:t>
            </a:r>
            <a:r>
              <a:rPr lang="es-ES" sz="1400" dirty="0"/>
              <a:t> para el desarrollo y la prueba de aplicaciones sin necesidad de un entorno en la nube. </a:t>
            </a:r>
          </a:p>
          <a:p>
            <a:r>
              <a:rPr lang="es-ES" sz="1400" dirty="0"/>
              <a:t>Descargar e instalar </a:t>
            </a:r>
            <a:r>
              <a:rPr lang="es-ES" sz="1400" dirty="0" err="1"/>
              <a:t>minikube</a:t>
            </a:r>
            <a:r>
              <a:rPr lang="es-ES" sz="1400" dirty="0"/>
              <a:t>: </a:t>
            </a:r>
            <a:r>
              <a:rPr lang="es-ES" sz="1400" dirty="0" err="1">
                <a:solidFill>
                  <a:srgbClr val="00B050"/>
                </a:solidFill>
              </a:rPr>
              <a:t>curl</a:t>
            </a:r>
            <a:r>
              <a:rPr lang="es-ES" sz="1400" dirty="0">
                <a:solidFill>
                  <a:srgbClr val="00B050"/>
                </a:solidFill>
              </a:rPr>
              <a:t> -LO https://storage.googleapis.com/minikube/releases/latest/minikube-linux-amd64</a:t>
            </a:r>
          </a:p>
          <a:p>
            <a:r>
              <a:rPr lang="es-ES" sz="1400" dirty="0"/>
              <a:t>Darle permisos al ejecutable descargado: </a:t>
            </a:r>
            <a:r>
              <a:rPr lang="es-ES" sz="1400" dirty="0">
                <a:solidFill>
                  <a:srgbClr val="00B050"/>
                </a:solidFill>
              </a:rPr>
              <a:t>sudo </a:t>
            </a:r>
            <a:r>
              <a:rPr lang="es-ES" sz="1400" dirty="0" err="1">
                <a:solidFill>
                  <a:srgbClr val="00B050"/>
                </a:solidFill>
              </a:rPr>
              <a:t>chmod</a:t>
            </a:r>
            <a:r>
              <a:rPr lang="es-ES" sz="1400" dirty="0">
                <a:solidFill>
                  <a:srgbClr val="00B050"/>
                </a:solidFill>
              </a:rPr>
              <a:t> +x minikube-linux-amd64</a:t>
            </a:r>
          </a:p>
          <a:p>
            <a:r>
              <a:rPr lang="es-ES" sz="1400" dirty="0"/>
              <a:t>Mover el ejecutable a ‘</a:t>
            </a:r>
            <a:r>
              <a:rPr lang="es-ES" sz="1400" dirty="0" err="1"/>
              <a:t>usr</a:t>
            </a:r>
            <a:r>
              <a:rPr lang="es-ES" sz="1400" dirty="0"/>
              <a:t>/local/</a:t>
            </a:r>
            <a:r>
              <a:rPr lang="es-ES" sz="1400" dirty="0" err="1"/>
              <a:t>bin</a:t>
            </a:r>
            <a:r>
              <a:rPr lang="es-ES" sz="1400" dirty="0"/>
              <a:t>’ (PATH, para ejecutarlo desde cualquier ubicación): </a:t>
            </a:r>
            <a:r>
              <a:rPr lang="es-ES" sz="1400" dirty="0">
                <a:solidFill>
                  <a:srgbClr val="00B050"/>
                </a:solidFill>
              </a:rPr>
              <a:t>sudo </a:t>
            </a:r>
            <a:r>
              <a:rPr lang="es-ES" sz="1400" dirty="0" err="1">
                <a:solidFill>
                  <a:srgbClr val="00B050"/>
                </a:solidFill>
              </a:rPr>
              <a:t>mv</a:t>
            </a:r>
            <a:r>
              <a:rPr lang="es-ES" sz="1400" dirty="0">
                <a:solidFill>
                  <a:srgbClr val="00B050"/>
                </a:solidFill>
              </a:rPr>
              <a:t> minikube-linux-amd64 /</a:t>
            </a:r>
            <a:r>
              <a:rPr lang="es-ES" sz="1400" dirty="0" err="1">
                <a:solidFill>
                  <a:srgbClr val="00B050"/>
                </a:solidFill>
              </a:rPr>
              <a:t>usr</a:t>
            </a:r>
            <a:r>
              <a:rPr lang="es-ES" sz="1400" dirty="0">
                <a:solidFill>
                  <a:srgbClr val="00B050"/>
                </a:solidFill>
              </a:rPr>
              <a:t>/local/</a:t>
            </a:r>
            <a:r>
              <a:rPr lang="es-ES" sz="1400" dirty="0" err="1">
                <a:solidFill>
                  <a:srgbClr val="00B050"/>
                </a:solidFill>
              </a:rPr>
              <a:t>bin</a:t>
            </a:r>
            <a:r>
              <a:rPr lang="es-ES" sz="1400" dirty="0">
                <a:solidFill>
                  <a:srgbClr val="00B050"/>
                </a:solidFill>
              </a:rPr>
              <a:t>/</a:t>
            </a:r>
            <a:r>
              <a:rPr lang="es-ES" sz="1400" dirty="0" err="1">
                <a:solidFill>
                  <a:srgbClr val="00B050"/>
                </a:solidFill>
              </a:rPr>
              <a:t>minikube</a:t>
            </a:r>
            <a:endParaRPr lang="es-ES" sz="1400" dirty="0">
              <a:solidFill>
                <a:srgbClr val="00B050"/>
              </a:solidFill>
            </a:endParaRPr>
          </a:p>
          <a:p>
            <a:r>
              <a:rPr lang="es-ES" sz="1400" dirty="0"/>
              <a:t>INICIAR </a:t>
            </a:r>
            <a:r>
              <a:rPr lang="es-ES" sz="1400" dirty="0" err="1"/>
              <a:t>MiniKube</a:t>
            </a:r>
            <a:r>
              <a:rPr lang="es-ES" sz="1400" dirty="0"/>
              <a:t>: </a:t>
            </a:r>
            <a:r>
              <a:rPr lang="es-ES" sz="1400" dirty="0" err="1">
                <a:solidFill>
                  <a:srgbClr val="00B050"/>
                </a:solidFill>
              </a:rPr>
              <a:t>minikube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 err="1">
                <a:solidFill>
                  <a:srgbClr val="00B050"/>
                </a:solidFill>
              </a:rPr>
              <a:t>start</a:t>
            </a:r>
            <a:r>
              <a:rPr lang="es-ES" sz="1400" dirty="0">
                <a:solidFill>
                  <a:srgbClr val="00B050"/>
                </a:solidFill>
              </a:rPr>
              <a:t> --</a:t>
            </a:r>
            <a:r>
              <a:rPr lang="es-ES" sz="1400" dirty="0" err="1">
                <a:solidFill>
                  <a:srgbClr val="00B050"/>
                </a:solidFill>
              </a:rPr>
              <a:t>vm</a:t>
            </a:r>
            <a:r>
              <a:rPr lang="es-ES" sz="1400" dirty="0">
                <a:solidFill>
                  <a:srgbClr val="00B050"/>
                </a:solidFill>
              </a:rPr>
              <a:t>-driver=</a:t>
            </a:r>
            <a:r>
              <a:rPr lang="es-ES" sz="1400" dirty="0" err="1">
                <a:solidFill>
                  <a:srgbClr val="00B050"/>
                </a:solidFill>
              </a:rPr>
              <a:t>vmware|virtualbox|none|docker</a:t>
            </a:r>
            <a:r>
              <a:rPr lang="es-ES" sz="1400" dirty="0">
                <a:solidFill>
                  <a:srgbClr val="00B050"/>
                </a:solidFill>
              </a:rPr>
              <a:t> </a:t>
            </a:r>
            <a:r>
              <a:rPr lang="es-ES" sz="1400" dirty="0"/>
              <a:t>(driver con el que ejecutará el </a:t>
            </a:r>
            <a:r>
              <a:rPr lang="es-ES" sz="1400" dirty="0" err="1"/>
              <a:t>cluster</a:t>
            </a:r>
            <a:r>
              <a:rPr lang="es-ES" sz="1400" dirty="0"/>
              <a:t> de </a:t>
            </a:r>
            <a:r>
              <a:rPr lang="es-ES" sz="1400" dirty="0" err="1"/>
              <a:t>kubernetes</a:t>
            </a:r>
            <a:r>
              <a:rPr lang="es-ES" sz="14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400" dirty="0"/>
              <a:t>Si tienes </a:t>
            </a:r>
            <a:r>
              <a:rPr lang="es-ES" sz="1400" dirty="0" err="1"/>
              <a:t>VMWare</a:t>
            </a:r>
            <a:r>
              <a:rPr lang="es-ES" sz="1400" dirty="0"/>
              <a:t> puedes poner el driver </a:t>
            </a:r>
            <a:r>
              <a:rPr lang="es-ES" sz="1400" dirty="0" err="1"/>
              <a:t>vmware</a:t>
            </a:r>
            <a:r>
              <a:rPr lang="es-ES" sz="1400" dirty="0"/>
              <a:t> pero necesitas un archivo </a:t>
            </a:r>
            <a:r>
              <a:rPr lang="es-ES" sz="1400" dirty="0" err="1"/>
              <a:t>vmrun</a:t>
            </a:r>
            <a:r>
              <a:rPr lang="es-ES" sz="1400" dirty="0"/>
              <a:t> (yo no lo tengo con la versión gratuita)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400" dirty="0"/>
              <a:t>Para buscar el archivo: </a:t>
            </a:r>
            <a:r>
              <a:rPr lang="es-ES" sz="1400" dirty="0" err="1"/>
              <a:t>which</a:t>
            </a:r>
            <a:r>
              <a:rPr lang="es-ES" sz="1400" dirty="0"/>
              <a:t> </a:t>
            </a:r>
            <a:r>
              <a:rPr lang="es-ES" sz="1400" dirty="0" err="1"/>
              <a:t>vmrun</a:t>
            </a:r>
            <a:endParaRPr lang="es-ES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1400" dirty="0"/>
              <a:t>Si lo pones a </a:t>
            </a:r>
            <a:r>
              <a:rPr lang="es-ES" sz="1400" dirty="0" err="1">
                <a:solidFill>
                  <a:srgbClr val="00B050"/>
                </a:solidFill>
              </a:rPr>
              <a:t>none</a:t>
            </a:r>
            <a:r>
              <a:rPr lang="es-ES" sz="1400" dirty="0"/>
              <a:t> </a:t>
            </a:r>
            <a:r>
              <a:rPr lang="es-ES" sz="1400" dirty="0">
                <a:sym typeface="Wingdings" panose="05000000000000000000" pitchFamily="2" charset="2"/>
              </a:rPr>
              <a:t> iniciará </a:t>
            </a:r>
            <a:r>
              <a:rPr lang="es-ES" sz="1400" dirty="0" err="1">
                <a:sym typeface="Wingdings" panose="05000000000000000000" pitchFamily="2" charset="2"/>
              </a:rPr>
              <a:t>Minikube</a:t>
            </a:r>
            <a:r>
              <a:rPr lang="es-ES" sz="1400" dirty="0">
                <a:sym typeface="Wingdings" panose="05000000000000000000" pitchFamily="2" charset="2"/>
              </a:rPr>
              <a:t> utilizando el driver `</a:t>
            </a:r>
            <a:r>
              <a:rPr lang="es-ES" sz="1400" dirty="0" err="1">
                <a:sym typeface="Wingdings" panose="05000000000000000000" pitchFamily="2" charset="2"/>
              </a:rPr>
              <a:t>none</a:t>
            </a:r>
            <a:r>
              <a:rPr lang="es-ES" sz="1400" dirty="0">
                <a:sym typeface="Wingdings" panose="05000000000000000000" pitchFamily="2" charset="2"/>
              </a:rPr>
              <a:t>`, lo que ejecutará el clúster de </a:t>
            </a:r>
            <a:r>
              <a:rPr lang="es-ES" sz="1400" dirty="0" err="1">
                <a:sym typeface="Wingdings" panose="05000000000000000000" pitchFamily="2" charset="2"/>
              </a:rPr>
              <a:t>Kubernetes</a:t>
            </a:r>
            <a:r>
              <a:rPr lang="es-ES" sz="1400" dirty="0">
                <a:sym typeface="Wingdings" panose="05000000000000000000" pitchFamily="2" charset="2"/>
              </a:rPr>
              <a:t> directamente en mi sistema host (recomendado solo para expertos)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00B050"/>
                </a:solidFill>
              </a:rPr>
              <a:t>sudo</a:t>
            </a:r>
            <a:r>
              <a:rPr lang="en-US" sz="1400" dirty="0">
                <a:solidFill>
                  <a:srgbClr val="00B050"/>
                </a:solidFill>
              </a:rPr>
              <a:t> apt-get install -y docker.io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00B050"/>
                </a:solidFill>
              </a:rPr>
              <a:t>sudo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usermod</a:t>
            </a:r>
            <a:r>
              <a:rPr lang="en-US" sz="1400" dirty="0">
                <a:solidFill>
                  <a:srgbClr val="00B050"/>
                </a:solidFill>
              </a:rPr>
              <a:t> -</a:t>
            </a:r>
            <a:r>
              <a:rPr lang="en-US" sz="1400" dirty="0" err="1">
                <a:solidFill>
                  <a:srgbClr val="00B050"/>
                </a:solidFill>
              </a:rPr>
              <a:t>aG</a:t>
            </a:r>
            <a:r>
              <a:rPr lang="en-US" sz="1400" dirty="0">
                <a:solidFill>
                  <a:srgbClr val="00B050"/>
                </a:solidFill>
              </a:rPr>
              <a:t> docker $USER #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00B050"/>
                </a:solidFill>
              </a:rPr>
              <a:t>newgrp</a:t>
            </a:r>
            <a:r>
              <a:rPr lang="en-US" sz="1400" dirty="0">
                <a:solidFill>
                  <a:srgbClr val="00B050"/>
                </a:solidFill>
              </a:rPr>
              <a:t> docker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00B050"/>
                </a:solidFill>
              </a:rPr>
              <a:t>minikube</a:t>
            </a:r>
            <a:r>
              <a:rPr lang="en-US" sz="1400" dirty="0">
                <a:solidFill>
                  <a:srgbClr val="00B050"/>
                </a:solidFill>
              </a:rPr>
              <a:t> start --driver=docker # </a:t>
            </a:r>
            <a:r>
              <a:rPr lang="en-US" sz="1400" dirty="0" err="1">
                <a:solidFill>
                  <a:srgbClr val="00B050"/>
                </a:solidFill>
              </a:rPr>
              <a:t>Iniciar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minikube</a:t>
            </a:r>
            <a:endParaRPr lang="en-US" sz="1400" dirty="0">
              <a:solidFill>
                <a:srgbClr val="00B05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da-DK" sz="1400" dirty="0">
              <a:solidFill>
                <a:srgbClr val="00B05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da-DK" sz="1000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s-E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 entorno trabajo con </a:t>
            </a:r>
            <a:r>
              <a:rPr lang="es-ES" dirty="0" err="1"/>
              <a:t>Kubernetes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BDF9B0A-106A-23D3-401F-1160289D9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789" y="4870008"/>
            <a:ext cx="5334389" cy="1846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" tIns="0" rIns="7935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Agrega tu usuario al grupo Docker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para poder ejecutar comandos de Docker sin </a:t>
            </a:r>
            <a:r>
              <a:rPr kumimoji="0" lang="es-ES" altLang="es-ES" sz="1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sudo</a:t>
            </a:r>
            <a:r>
              <a:rPr kumimoji="0" lang="es-ES" altLang="es-E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A5E3FD-9F4C-3271-3B2B-257C16D38CB4}"/>
              </a:ext>
            </a:extLst>
          </p:cNvPr>
          <p:cNvSpPr txBox="1"/>
          <p:nvPr/>
        </p:nvSpPr>
        <p:spPr>
          <a:xfrm>
            <a:off x="6912634" y="5163607"/>
            <a:ext cx="4886433" cy="120032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rgbClr val="FF0000"/>
                </a:solidFill>
              </a:rPr>
              <a:t>Minikube</a:t>
            </a:r>
            <a:r>
              <a:rPr lang="es-ES" sz="1200" dirty="0">
                <a:solidFill>
                  <a:srgbClr val="FF0000"/>
                </a:solidFill>
              </a:rPr>
              <a:t> stop + sudo </a:t>
            </a:r>
            <a:r>
              <a:rPr lang="es-ES" sz="1200" dirty="0" err="1">
                <a:solidFill>
                  <a:srgbClr val="FF0000"/>
                </a:solidFill>
              </a:rPr>
              <a:t>minikube</a:t>
            </a:r>
            <a:r>
              <a:rPr lang="es-ES" sz="1200" dirty="0">
                <a:solidFill>
                  <a:srgbClr val="FF0000"/>
                </a:solidFill>
              </a:rPr>
              <a:t> </a:t>
            </a:r>
            <a:r>
              <a:rPr lang="es-ES" sz="1200" dirty="0" err="1">
                <a:solidFill>
                  <a:srgbClr val="FF0000"/>
                </a:solidFill>
              </a:rPr>
              <a:t>delete</a:t>
            </a:r>
            <a:r>
              <a:rPr lang="es-ES" sz="1200" dirty="0">
                <a:solidFill>
                  <a:srgbClr val="FF0000"/>
                </a:solidFill>
              </a:rPr>
              <a:t> para borrar un </a:t>
            </a:r>
            <a:r>
              <a:rPr lang="es-ES" sz="1200" dirty="0" err="1">
                <a:solidFill>
                  <a:srgbClr val="FF0000"/>
                </a:solidFill>
              </a:rPr>
              <a:t>minikube</a:t>
            </a:r>
            <a:r>
              <a:rPr lang="es-ES" sz="1200" dirty="0">
                <a:solidFill>
                  <a:srgbClr val="FF0000"/>
                </a:solidFill>
              </a:rPr>
              <a:t> creado</a:t>
            </a:r>
          </a:p>
          <a:p>
            <a:r>
              <a:rPr lang="es-ES" sz="1200" dirty="0">
                <a:solidFill>
                  <a:srgbClr val="FF0000"/>
                </a:solidFill>
              </a:rPr>
              <a:t>Si no funciona: </a:t>
            </a:r>
          </a:p>
          <a:p>
            <a:r>
              <a:rPr lang="es-ES" sz="1200" dirty="0">
                <a:solidFill>
                  <a:srgbClr val="FF0000"/>
                </a:solidFill>
              </a:rPr>
              <a:t>sudo </a:t>
            </a:r>
            <a:r>
              <a:rPr lang="es-ES" sz="1200" dirty="0" err="1">
                <a:solidFill>
                  <a:srgbClr val="FF0000"/>
                </a:solidFill>
              </a:rPr>
              <a:t>rm</a:t>
            </a:r>
            <a:r>
              <a:rPr lang="es-ES" sz="1200" dirty="0">
                <a:solidFill>
                  <a:srgbClr val="FF0000"/>
                </a:solidFill>
              </a:rPr>
              <a:t> -</a:t>
            </a:r>
            <a:r>
              <a:rPr lang="es-ES" sz="1200" dirty="0" err="1">
                <a:solidFill>
                  <a:srgbClr val="FF0000"/>
                </a:solidFill>
              </a:rPr>
              <a:t>rf</a:t>
            </a:r>
            <a:r>
              <a:rPr lang="es-ES" sz="1200" dirty="0">
                <a:solidFill>
                  <a:srgbClr val="FF0000"/>
                </a:solidFill>
              </a:rPr>
              <a:t> ~/.</a:t>
            </a:r>
            <a:r>
              <a:rPr lang="es-ES" sz="1200" dirty="0" err="1">
                <a:solidFill>
                  <a:srgbClr val="FF0000"/>
                </a:solidFill>
              </a:rPr>
              <a:t>minikube</a:t>
            </a:r>
            <a:endParaRPr lang="es-ES" sz="1200" dirty="0">
              <a:solidFill>
                <a:srgbClr val="FF0000"/>
              </a:solidFill>
            </a:endParaRPr>
          </a:p>
          <a:p>
            <a:r>
              <a:rPr lang="es-ES" sz="1200" dirty="0">
                <a:solidFill>
                  <a:srgbClr val="FF0000"/>
                </a:solidFill>
              </a:rPr>
              <a:t>sudo </a:t>
            </a:r>
            <a:r>
              <a:rPr lang="es-ES" sz="1200" dirty="0" err="1">
                <a:solidFill>
                  <a:srgbClr val="FF0000"/>
                </a:solidFill>
              </a:rPr>
              <a:t>rm</a:t>
            </a:r>
            <a:r>
              <a:rPr lang="es-ES" sz="1200" dirty="0">
                <a:solidFill>
                  <a:srgbClr val="FF0000"/>
                </a:solidFill>
              </a:rPr>
              <a:t> -</a:t>
            </a:r>
            <a:r>
              <a:rPr lang="es-ES" sz="1200" dirty="0" err="1">
                <a:solidFill>
                  <a:srgbClr val="FF0000"/>
                </a:solidFill>
              </a:rPr>
              <a:t>rf</a:t>
            </a:r>
            <a:r>
              <a:rPr lang="es-ES" sz="1200" dirty="0">
                <a:solidFill>
                  <a:srgbClr val="FF0000"/>
                </a:solidFill>
              </a:rPr>
              <a:t> /</a:t>
            </a:r>
            <a:r>
              <a:rPr lang="es-ES" sz="1200" dirty="0" err="1">
                <a:solidFill>
                  <a:srgbClr val="FF0000"/>
                </a:solidFill>
              </a:rPr>
              <a:t>etc</a:t>
            </a:r>
            <a:r>
              <a:rPr lang="es-ES" sz="1200" dirty="0">
                <a:solidFill>
                  <a:srgbClr val="FF0000"/>
                </a:solidFill>
              </a:rPr>
              <a:t>/</a:t>
            </a:r>
            <a:r>
              <a:rPr lang="es-ES" sz="1200" dirty="0" err="1">
                <a:solidFill>
                  <a:srgbClr val="FF0000"/>
                </a:solidFill>
              </a:rPr>
              <a:t>kubernetes</a:t>
            </a:r>
            <a:r>
              <a:rPr lang="es-ES" sz="1200" dirty="0">
                <a:solidFill>
                  <a:srgbClr val="FF0000"/>
                </a:solidFill>
              </a:rPr>
              <a:t>/</a:t>
            </a:r>
          </a:p>
          <a:p>
            <a:r>
              <a:rPr lang="es-ES" sz="1200" dirty="0">
                <a:solidFill>
                  <a:srgbClr val="FF0000"/>
                </a:solidFill>
              </a:rPr>
              <a:t>sudo </a:t>
            </a:r>
            <a:r>
              <a:rPr lang="es-ES" sz="1200" dirty="0" err="1">
                <a:solidFill>
                  <a:srgbClr val="FF0000"/>
                </a:solidFill>
              </a:rPr>
              <a:t>rm</a:t>
            </a:r>
            <a:r>
              <a:rPr lang="es-ES" sz="1200" dirty="0">
                <a:solidFill>
                  <a:srgbClr val="FF0000"/>
                </a:solidFill>
              </a:rPr>
              <a:t> -</a:t>
            </a:r>
            <a:r>
              <a:rPr lang="es-ES" sz="1200" dirty="0" err="1">
                <a:solidFill>
                  <a:srgbClr val="FF0000"/>
                </a:solidFill>
              </a:rPr>
              <a:t>rf</a:t>
            </a:r>
            <a:r>
              <a:rPr lang="es-ES" sz="1200" dirty="0">
                <a:solidFill>
                  <a:srgbClr val="FF0000"/>
                </a:solidFill>
              </a:rPr>
              <a:t> /</a:t>
            </a:r>
            <a:r>
              <a:rPr lang="es-ES" sz="1200" dirty="0" err="1">
                <a:solidFill>
                  <a:srgbClr val="FF0000"/>
                </a:solidFill>
              </a:rPr>
              <a:t>var</a:t>
            </a:r>
            <a:r>
              <a:rPr lang="es-ES" sz="1200" dirty="0">
                <a:solidFill>
                  <a:srgbClr val="FF0000"/>
                </a:solidFill>
              </a:rPr>
              <a:t>/</a:t>
            </a:r>
            <a:r>
              <a:rPr lang="es-ES" sz="1200" dirty="0" err="1">
                <a:solidFill>
                  <a:srgbClr val="FF0000"/>
                </a:solidFill>
              </a:rPr>
              <a:t>lib</a:t>
            </a:r>
            <a:r>
              <a:rPr lang="es-ES" sz="1200" dirty="0">
                <a:solidFill>
                  <a:srgbClr val="FF0000"/>
                </a:solidFill>
              </a:rPr>
              <a:t>/</a:t>
            </a:r>
            <a:r>
              <a:rPr lang="es-ES" sz="1200" dirty="0" err="1">
                <a:solidFill>
                  <a:srgbClr val="FF0000"/>
                </a:solidFill>
              </a:rPr>
              <a:t>minikube</a:t>
            </a:r>
            <a:r>
              <a:rPr lang="es-ES" sz="1200" dirty="0">
                <a:solidFill>
                  <a:srgbClr val="FF0000"/>
                </a:solidFill>
              </a:rPr>
              <a:t>/</a:t>
            </a:r>
          </a:p>
          <a:p>
            <a:r>
              <a:rPr lang="es-ES" sz="1200" dirty="0">
                <a:solidFill>
                  <a:srgbClr val="FF0000"/>
                </a:solidFill>
              </a:rPr>
              <a:t>sudo </a:t>
            </a:r>
            <a:r>
              <a:rPr lang="es-ES" sz="1200" dirty="0" err="1">
                <a:solidFill>
                  <a:srgbClr val="FF0000"/>
                </a:solidFill>
              </a:rPr>
              <a:t>rm</a:t>
            </a:r>
            <a:r>
              <a:rPr lang="es-ES" sz="1200" dirty="0">
                <a:solidFill>
                  <a:srgbClr val="FF0000"/>
                </a:solidFill>
              </a:rPr>
              <a:t> -</a:t>
            </a:r>
            <a:r>
              <a:rPr lang="es-ES" sz="1200" dirty="0" err="1">
                <a:solidFill>
                  <a:srgbClr val="FF0000"/>
                </a:solidFill>
              </a:rPr>
              <a:t>rf</a:t>
            </a:r>
            <a:r>
              <a:rPr lang="es-ES" sz="1200" dirty="0">
                <a:solidFill>
                  <a:srgbClr val="FF0000"/>
                </a:solidFill>
              </a:rPr>
              <a:t> /</a:t>
            </a:r>
            <a:r>
              <a:rPr lang="es-ES" sz="1200" dirty="0" err="1">
                <a:solidFill>
                  <a:srgbClr val="FF0000"/>
                </a:solidFill>
              </a:rPr>
              <a:t>var</a:t>
            </a:r>
            <a:r>
              <a:rPr lang="es-ES" sz="1200" dirty="0">
                <a:solidFill>
                  <a:srgbClr val="FF0000"/>
                </a:solidFill>
              </a:rPr>
              <a:t>/</a:t>
            </a:r>
            <a:r>
              <a:rPr lang="es-ES" sz="1200" dirty="0" err="1">
                <a:solidFill>
                  <a:srgbClr val="FF0000"/>
                </a:solidFill>
              </a:rPr>
              <a:t>lib</a:t>
            </a:r>
            <a:r>
              <a:rPr lang="es-ES" sz="1200" dirty="0">
                <a:solidFill>
                  <a:srgbClr val="FF0000"/>
                </a:solidFill>
              </a:rPr>
              <a:t>/</a:t>
            </a:r>
            <a:r>
              <a:rPr lang="es-ES" sz="1200" dirty="0" err="1">
                <a:solidFill>
                  <a:srgbClr val="FF0000"/>
                </a:solidFill>
              </a:rPr>
              <a:t>kubelet</a:t>
            </a:r>
            <a:r>
              <a:rPr lang="es-ES" sz="1200" dirty="0">
                <a:solidFill>
                  <a:srgbClr val="FF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0801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 entorno trabajo con </a:t>
            </a:r>
            <a:r>
              <a:rPr lang="es-ES" dirty="0" err="1"/>
              <a:t>Kubernetes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5</a:t>
            </a:fld>
            <a:endParaRPr lang="es-ES" noProof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3E9281E-5B20-7A31-AC9B-FB95188B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7" y="1785543"/>
            <a:ext cx="9993376" cy="419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7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D2166-277D-B173-FB42-FCC341DC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588" y="1022985"/>
            <a:ext cx="5431971" cy="846301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BA577BAB-6C63-A95D-B1C6-A51B2E4BA17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65252B8E-6623-505D-465D-BF90812444F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7B9BA67-612D-0788-9858-B57BA79A08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pPr rtl="0"/>
              <a:t>6</a:t>
            </a:fld>
            <a:endParaRPr lang="es-ES" noProof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8210E1-48F0-589C-5DB2-C3AB39308E09}"/>
              </a:ext>
            </a:extLst>
          </p:cNvPr>
          <p:cNvSpPr txBox="1"/>
          <p:nvPr/>
        </p:nvSpPr>
        <p:spPr>
          <a:xfrm>
            <a:off x="5592588" y="1823049"/>
            <a:ext cx="61596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ES" dirty="0"/>
              <a:t>Creación de un entorno trabajo con </a:t>
            </a:r>
            <a:r>
              <a:rPr lang="es-ES" dirty="0" err="1"/>
              <a:t>Kubernetes</a:t>
            </a:r>
            <a:r>
              <a:rPr lang="es-ES" dirty="0"/>
              <a:t>       (desde una máquina virtual en vez desde GCP)</a:t>
            </a:r>
          </a:p>
          <a:p>
            <a:pPr marL="342900" indent="-342900">
              <a:buAutoNum type="arabicPeriod"/>
            </a:pPr>
            <a:r>
              <a:rPr lang="es-ES" b="1" dirty="0"/>
              <a:t>Elegir un ejercicio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b="1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Levantar un </a:t>
            </a:r>
            <a:r>
              <a:rPr lang="es-ES" b="1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r>
              <a:rPr lang="es-ES" b="1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GKE con </a:t>
            </a:r>
            <a:r>
              <a:rPr lang="es-ES" b="1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cloud</a:t>
            </a:r>
            <a:r>
              <a:rPr lang="es-ES" b="1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b="1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scheduler</a:t>
            </a:r>
            <a:r>
              <a:rPr lang="es-ES" b="1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ejecute una tarea en </a:t>
            </a:r>
            <a:r>
              <a:rPr lang="es-ES" b="1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py</a:t>
            </a:r>
            <a:r>
              <a:rPr lang="es-ES" b="1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Sobre un </a:t>
            </a:r>
            <a:r>
              <a:rPr lang="es-ES" b="0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cluster</a:t>
            </a: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b="0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dataproc</a:t>
            </a: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, lanzar el </a:t>
            </a:r>
            <a:r>
              <a:rPr lang="es-ES" b="0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statefulset</a:t>
            </a: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de H2O y ejecutar un código que os copiaré </a:t>
            </a:r>
          </a:p>
          <a:p>
            <a:pPr marL="857250" lvl="1" indent="-400050">
              <a:buFont typeface="+mj-lt"/>
              <a:buAutoNum type="romanUcPeriod"/>
            </a:pP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Pasar el </a:t>
            </a:r>
            <a:r>
              <a:rPr lang="es-ES" b="0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Composer</a:t>
            </a:r>
            <a:r>
              <a:rPr lang="es-ES" b="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os he dejado a un servicio K8S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938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98B4600E-3E7B-45CB-D2D3-D320C13DB3EE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0597"/>
            <a:ext cx="10853468" cy="1449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Para no consumir recursos de GCP y que nos cobren vamos a simular el Cloud </a:t>
            </a:r>
            <a:r>
              <a:rPr lang="es-ES" sz="1400" dirty="0" err="1"/>
              <a:t>Scheduler</a:t>
            </a:r>
            <a:endParaRPr lang="es-ES" sz="1400" dirty="0"/>
          </a:p>
          <a:p>
            <a:pPr>
              <a:buFontTx/>
              <a:buChar char="-"/>
            </a:pPr>
            <a:r>
              <a:rPr lang="es-ES" sz="1400" dirty="0"/>
              <a:t>En vez de levantar un </a:t>
            </a:r>
            <a:r>
              <a:rPr lang="es-ES" sz="1400" dirty="0" err="1"/>
              <a:t>pod</a:t>
            </a:r>
            <a:r>
              <a:rPr lang="es-ES" sz="1400" dirty="0"/>
              <a:t> en GCP usaremos </a:t>
            </a:r>
            <a:r>
              <a:rPr lang="es-ES" sz="1400" dirty="0" err="1"/>
              <a:t>minikube</a:t>
            </a:r>
            <a:r>
              <a:rPr lang="es-ES" sz="1400" dirty="0"/>
              <a:t> para simularlo</a:t>
            </a:r>
          </a:p>
          <a:p>
            <a:pPr>
              <a:buFontTx/>
              <a:buChar char="-"/>
            </a:pPr>
            <a:r>
              <a:rPr lang="es-ES" sz="1400" dirty="0"/>
              <a:t> Programaremos la tarea con la tarea con </a:t>
            </a:r>
            <a:r>
              <a:rPr lang="es-ES" sz="1400" dirty="0" err="1"/>
              <a:t>CronJob</a:t>
            </a:r>
            <a:r>
              <a:rPr lang="es-ES" sz="1400" dirty="0"/>
              <a:t> en vez de con </a:t>
            </a:r>
            <a:r>
              <a:rPr lang="es-ES" sz="1400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cloud</a:t>
            </a:r>
            <a:r>
              <a:rPr lang="es-ES" sz="140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sz="1400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scheduler</a:t>
            </a:r>
            <a:r>
              <a:rPr lang="es-ES" sz="1400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pPr>
              <a:buFontTx/>
              <a:buChar char="-"/>
            </a:pPr>
            <a:r>
              <a:rPr lang="es-ES" sz="1400" dirty="0">
                <a:solidFill>
                  <a:srgbClr val="262626"/>
                </a:solidFill>
                <a:highlight>
                  <a:srgbClr val="FFFFFF"/>
                </a:highlight>
              </a:rPr>
              <a:t>Pasaremos a comprobar y verificar el funcionamiento </a:t>
            </a:r>
            <a:endParaRPr lang="es-ES" sz="1400" i="0" dirty="0">
              <a:solidFill>
                <a:srgbClr val="262626"/>
              </a:solidFill>
              <a:effectLst/>
              <a:highlight>
                <a:srgbClr val="FFFFFF"/>
              </a:highlight>
            </a:endParaRPr>
          </a:p>
          <a:p>
            <a:pPr>
              <a:buFontTx/>
              <a:buChar char="-"/>
            </a:pPr>
            <a:endParaRPr lang="es-ES" sz="1400" dirty="0"/>
          </a:p>
          <a:p>
            <a:pPr marL="0" indent="0">
              <a:buNone/>
            </a:pPr>
            <a:endParaRPr lang="es-E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2. Levantar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GKE con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cloud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scheduler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ejecute una tarea en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py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7</a:t>
            </a:fld>
            <a:endParaRPr lang="es-ES" noProof="0" dirty="0"/>
          </a:p>
        </p:txBody>
      </p:sp>
      <p:pic>
        <p:nvPicPr>
          <p:cNvPr id="3074" name="Picture 2" descr="Minikube Essentials | Java Nibble">
            <a:extLst>
              <a:ext uri="{FF2B5EF4-FFF2-40B4-BE49-F238E27FC236}">
                <a16:creationId xmlns:a16="http://schemas.microsoft.com/office/drawing/2014/main" id="{BB2C03EC-363C-8263-1D5F-71E9D297A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13" y="3416000"/>
            <a:ext cx="41148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write a Cron Job in Linux?">
            <a:extLst>
              <a:ext uri="{FF2B5EF4-FFF2-40B4-BE49-F238E27FC236}">
                <a16:creationId xmlns:a16="http://schemas.microsoft.com/office/drawing/2014/main" id="{28C2C2E7-2EA3-25A9-EE41-4B0D1C33B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980" y="3646529"/>
            <a:ext cx="5515155" cy="192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35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98B4600E-3E7B-45CB-D2D3-D320C13DB3EE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0596"/>
            <a:ext cx="10853468" cy="4136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400" dirty="0"/>
              <a:t>1. </a:t>
            </a:r>
            <a:r>
              <a:rPr lang="es-ES" sz="1400" b="1" dirty="0"/>
              <a:t>Crear un </a:t>
            </a:r>
            <a:r>
              <a:rPr lang="es-ES" sz="1400" b="1" dirty="0" err="1"/>
              <a:t>Pod</a:t>
            </a:r>
            <a:r>
              <a:rPr lang="es-ES" sz="1400" b="1" dirty="0"/>
              <a:t> en </a:t>
            </a:r>
            <a:r>
              <a:rPr lang="es-ES" sz="1400" b="1" dirty="0" err="1"/>
              <a:t>Minikube</a:t>
            </a:r>
            <a:r>
              <a:rPr lang="es-ES" sz="1400" dirty="0"/>
              <a:t>:</a:t>
            </a:r>
          </a:p>
          <a:p>
            <a:pPr marL="0" indent="0">
              <a:buNone/>
            </a:pPr>
            <a:r>
              <a:rPr lang="es-ES" sz="1400" dirty="0"/>
              <a:t>   - Definir un archivo de configuración YAML para el </a:t>
            </a:r>
            <a:r>
              <a:rPr lang="es-ES" sz="1400" dirty="0" err="1"/>
              <a:t>pod</a:t>
            </a:r>
            <a:r>
              <a:rPr lang="es-ES" sz="1400" dirty="0"/>
              <a:t> que incluya un contenedor que ejecute la tarea en Python.</a:t>
            </a:r>
          </a:p>
          <a:p>
            <a:pPr marL="0" indent="0">
              <a:buNone/>
            </a:pPr>
            <a:r>
              <a:rPr lang="es-ES" sz="1400" dirty="0"/>
              <a:t>   - </a:t>
            </a:r>
            <a:r>
              <a:rPr lang="es-ES" sz="1400" dirty="0" err="1"/>
              <a:t>Usar`kubectl</a:t>
            </a:r>
            <a:r>
              <a:rPr lang="es-ES" sz="1400" dirty="0"/>
              <a:t> </a:t>
            </a:r>
            <a:r>
              <a:rPr lang="es-ES" sz="1400" dirty="0" err="1"/>
              <a:t>apply</a:t>
            </a:r>
            <a:r>
              <a:rPr lang="es-ES" sz="1400" dirty="0"/>
              <a:t> -f </a:t>
            </a:r>
            <a:r>
              <a:rPr lang="es-ES" sz="1400" dirty="0" err="1"/>
              <a:t>archivo.yaml</a:t>
            </a:r>
            <a:r>
              <a:rPr lang="es-ES" sz="1400" dirty="0"/>
              <a:t>` para desplegar el </a:t>
            </a:r>
            <a:r>
              <a:rPr lang="es-ES" sz="1400" dirty="0" err="1"/>
              <a:t>pod</a:t>
            </a:r>
            <a:r>
              <a:rPr lang="es-ES" sz="1400" dirty="0"/>
              <a:t> en tu clúster de </a:t>
            </a:r>
            <a:r>
              <a:rPr lang="es-ES" sz="1400" dirty="0" err="1"/>
              <a:t>Minikube</a:t>
            </a:r>
            <a:r>
              <a:rPr lang="es-ES" sz="1400" dirty="0"/>
              <a:t>.</a:t>
            </a:r>
          </a:p>
          <a:p>
            <a:pPr marL="0" indent="0">
              <a:buNone/>
            </a:pPr>
            <a:r>
              <a:rPr lang="es-ES" sz="1400" dirty="0"/>
              <a:t>2. </a:t>
            </a:r>
            <a:r>
              <a:rPr lang="es-ES" sz="1400" b="1" dirty="0"/>
              <a:t>Programar la tarea con </a:t>
            </a:r>
            <a:r>
              <a:rPr lang="es-ES" sz="1400" b="1" dirty="0" err="1"/>
              <a:t>CronJob</a:t>
            </a:r>
            <a:r>
              <a:rPr lang="es-ES" sz="1400" dirty="0"/>
              <a:t>:</a:t>
            </a:r>
          </a:p>
          <a:p>
            <a:pPr marL="0" indent="0">
              <a:buNone/>
            </a:pPr>
            <a:r>
              <a:rPr lang="es-ES" sz="1400" dirty="0"/>
              <a:t>   - Definir un objeto </a:t>
            </a:r>
            <a:r>
              <a:rPr lang="es-ES" sz="1400" dirty="0" err="1"/>
              <a:t>CronJob</a:t>
            </a:r>
            <a:r>
              <a:rPr lang="es-ES" sz="1400" dirty="0"/>
              <a:t> en YAML que describa la tarea que deseas ejecutar periódicamente, especificando el </a:t>
            </a:r>
            <a:r>
              <a:rPr lang="es-ES" sz="1400" dirty="0" err="1"/>
              <a:t>pod</a:t>
            </a:r>
            <a:r>
              <a:rPr lang="es-ES" sz="1400" dirty="0"/>
              <a:t> que creaste anteriormente como su plantilla.</a:t>
            </a:r>
          </a:p>
          <a:p>
            <a:pPr marL="0" indent="0">
              <a:buNone/>
            </a:pPr>
            <a:r>
              <a:rPr lang="es-ES" sz="1400" dirty="0"/>
              <a:t>   - Utilizar `</a:t>
            </a:r>
            <a:r>
              <a:rPr lang="es-ES" sz="1400" dirty="0" err="1"/>
              <a:t>kubectl</a:t>
            </a:r>
            <a:r>
              <a:rPr lang="es-ES" sz="1400" dirty="0"/>
              <a:t> </a:t>
            </a:r>
            <a:r>
              <a:rPr lang="es-ES" sz="1400" dirty="0" err="1"/>
              <a:t>apply</a:t>
            </a:r>
            <a:r>
              <a:rPr lang="es-ES" sz="1400" dirty="0"/>
              <a:t> -f archivo-</a:t>
            </a:r>
            <a:r>
              <a:rPr lang="es-ES" sz="1400" dirty="0" err="1"/>
              <a:t>cronjob.yaml</a:t>
            </a:r>
            <a:r>
              <a:rPr lang="es-ES" sz="1400" dirty="0"/>
              <a:t>` para crear el </a:t>
            </a:r>
            <a:r>
              <a:rPr lang="es-ES" sz="1400" dirty="0" err="1"/>
              <a:t>CronJob</a:t>
            </a:r>
            <a:r>
              <a:rPr lang="es-ES" sz="1400" dirty="0"/>
              <a:t> en el clúster de </a:t>
            </a:r>
            <a:r>
              <a:rPr lang="es-ES" sz="1400" dirty="0" err="1"/>
              <a:t>Minikube</a:t>
            </a:r>
            <a:r>
              <a:rPr lang="es-ES" sz="1400" dirty="0"/>
              <a:t>.</a:t>
            </a:r>
          </a:p>
          <a:p>
            <a:pPr marL="0" indent="0">
              <a:buNone/>
            </a:pPr>
            <a:r>
              <a:rPr lang="es-ES" sz="1400" dirty="0"/>
              <a:t>3. </a:t>
            </a:r>
            <a:r>
              <a:rPr lang="es-ES" sz="1400" b="1" dirty="0"/>
              <a:t>Verificar el funcionamiento</a:t>
            </a:r>
            <a:r>
              <a:rPr lang="es-ES" sz="1400" dirty="0"/>
              <a:t>:</a:t>
            </a:r>
          </a:p>
          <a:p>
            <a:pPr marL="0" indent="0">
              <a:buNone/>
            </a:pPr>
            <a:r>
              <a:rPr lang="es-ES" sz="1400" dirty="0"/>
              <a:t>   - Una vez se haya desplegado el </a:t>
            </a:r>
            <a:r>
              <a:rPr lang="es-ES" sz="1400" dirty="0" err="1"/>
              <a:t>CronJob</a:t>
            </a:r>
            <a:r>
              <a:rPr lang="es-ES" sz="1400" dirty="0"/>
              <a:t>, verificar que esté funcionando correctamente utilizando `</a:t>
            </a:r>
            <a:r>
              <a:rPr lang="es-ES" sz="1400" dirty="0" err="1"/>
              <a:t>kubectl</a:t>
            </a:r>
            <a:r>
              <a:rPr lang="es-ES" sz="1400" dirty="0"/>
              <a:t> </a:t>
            </a:r>
            <a:r>
              <a:rPr lang="es-ES" sz="1400" dirty="0" err="1"/>
              <a:t>get</a:t>
            </a:r>
            <a:r>
              <a:rPr lang="es-ES" sz="1400" dirty="0"/>
              <a:t> </a:t>
            </a:r>
            <a:r>
              <a:rPr lang="es-ES" sz="1400" dirty="0" err="1"/>
              <a:t>cronjob</a:t>
            </a:r>
            <a:r>
              <a:rPr lang="es-ES" sz="1400" dirty="0"/>
              <a:t>` y `</a:t>
            </a:r>
            <a:r>
              <a:rPr lang="es-ES" sz="1400" dirty="0" err="1"/>
              <a:t>kubectl</a:t>
            </a:r>
            <a:r>
              <a:rPr lang="es-ES" sz="1400" dirty="0"/>
              <a:t> describe </a:t>
            </a:r>
            <a:r>
              <a:rPr lang="es-ES" sz="1400" dirty="0" err="1"/>
              <a:t>cronjob</a:t>
            </a:r>
            <a:r>
              <a:rPr lang="es-ES" sz="1400" dirty="0"/>
              <a:t>`.</a:t>
            </a:r>
          </a:p>
          <a:p>
            <a:pPr marL="0" indent="0">
              <a:buNone/>
            </a:pPr>
            <a:r>
              <a:rPr lang="es-ES" sz="1400" dirty="0"/>
              <a:t>4. </a:t>
            </a:r>
            <a:r>
              <a:rPr lang="es-ES" sz="1400" b="1" dirty="0"/>
              <a:t>Ver los registros de la tarea</a:t>
            </a:r>
            <a:r>
              <a:rPr lang="es-ES" sz="1400" dirty="0"/>
              <a:t>:</a:t>
            </a:r>
          </a:p>
          <a:p>
            <a:pPr marL="0" indent="0">
              <a:buNone/>
            </a:pPr>
            <a:r>
              <a:rPr lang="es-ES" sz="1400" dirty="0"/>
              <a:t>   - Puedes usar `</a:t>
            </a:r>
            <a:r>
              <a:rPr lang="es-ES" sz="1400" dirty="0" err="1"/>
              <a:t>kubectl</a:t>
            </a:r>
            <a:r>
              <a:rPr lang="es-ES" sz="1400" dirty="0"/>
              <a:t> logs` para ver los registros del </a:t>
            </a:r>
            <a:r>
              <a:rPr lang="es-ES" sz="1400" dirty="0" err="1"/>
              <a:t>pod</a:t>
            </a:r>
            <a:r>
              <a:rPr lang="es-ES" sz="1400" dirty="0"/>
              <a:t> y asegurarte</a:t>
            </a:r>
            <a:endParaRPr lang="es-E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2. Levantar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GKE con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cloud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scheduler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ejecute una tarea en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py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9170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SmartArt 1">
            <a:extLst>
              <a:ext uri="{FF2B5EF4-FFF2-40B4-BE49-F238E27FC236}">
                <a16:creationId xmlns:a16="http://schemas.microsoft.com/office/drawing/2014/main" id="{98B4600E-3E7B-45CB-D2D3-D320C13DB3EE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955108"/>
            <a:ext cx="6384985" cy="4136821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1400" b="1" dirty="0"/>
              <a:t>Archivo de Python a ejecutar (script.py):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</a:rPr>
              <a:t>import time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</a:rPr>
              <a:t>import </a:t>
            </a:r>
            <a:r>
              <a:rPr lang="es-ES" sz="1400" dirty="0" err="1">
                <a:solidFill>
                  <a:schemeClr val="tx1"/>
                </a:solidFill>
              </a:rPr>
              <a:t>random</a:t>
            </a:r>
            <a:endParaRPr lang="es-E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1400" dirty="0" err="1">
                <a:solidFill>
                  <a:schemeClr val="tx1"/>
                </a:solidFill>
              </a:rPr>
              <a:t>def</a:t>
            </a:r>
            <a:r>
              <a:rPr lang="es-ES" sz="1400" dirty="0">
                <a:solidFill>
                  <a:schemeClr val="tx1"/>
                </a:solidFill>
              </a:rPr>
              <a:t> </a:t>
            </a:r>
            <a:r>
              <a:rPr lang="es-ES" sz="1400" dirty="0" err="1">
                <a:solidFill>
                  <a:schemeClr val="tx1"/>
                </a:solidFill>
              </a:rPr>
              <a:t>main</a:t>
            </a:r>
            <a:r>
              <a:rPr lang="es-ES" sz="1400" dirty="0">
                <a:solidFill>
                  <a:schemeClr val="tx1"/>
                </a:solidFill>
              </a:rPr>
              <a:t>():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</a:rPr>
              <a:t>    </a:t>
            </a:r>
            <a:r>
              <a:rPr lang="es-ES" sz="1400" dirty="0" err="1">
                <a:solidFill>
                  <a:schemeClr val="tx1"/>
                </a:solidFill>
              </a:rPr>
              <a:t>print</a:t>
            </a:r>
            <a:r>
              <a:rPr lang="es-ES" sz="1400" dirty="0">
                <a:solidFill>
                  <a:schemeClr val="tx1"/>
                </a:solidFill>
              </a:rPr>
              <a:t>("Iniciando tarea de procesamiento de datos...")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</a:rPr>
              <a:t>    # Simulamos un proceso de procesamiento de datos que tarda entre 1 y 5 segundos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</a:rPr>
              <a:t>    </a:t>
            </a:r>
            <a:r>
              <a:rPr lang="es-ES" sz="1400" dirty="0" err="1">
                <a:solidFill>
                  <a:schemeClr val="tx1"/>
                </a:solidFill>
              </a:rPr>
              <a:t>tiempo_de_proceso</a:t>
            </a:r>
            <a:r>
              <a:rPr lang="es-ES" sz="1400" dirty="0">
                <a:solidFill>
                  <a:schemeClr val="tx1"/>
                </a:solidFill>
              </a:rPr>
              <a:t> = </a:t>
            </a:r>
            <a:r>
              <a:rPr lang="es-ES" sz="1400" dirty="0" err="1">
                <a:solidFill>
                  <a:schemeClr val="tx1"/>
                </a:solidFill>
              </a:rPr>
              <a:t>random.randint</a:t>
            </a:r>
            <a:r>
              <a:rPr lang="es-ES" sz="1400" dirty="0">
                <a:solidFill>
                  <a:schemeClr val="tx1"/>
                </a:solidFill>
              </a:rPr>
              <a:t>(1, 5)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</a:rPr>
              <a:t>    </a:t>
            </a:r>
            <a:r>
              <a:rPr lang="es-ES" sz="1400" dirty="0" err="1">
                <a:solidFill>
                  <a:schemeClr val="tx1"/>
                </a:solidFill>
              </a:rPr>
              <a:t>print</a:t>
            </a:r>
            <a:r>
              <a:rPr lang="es-ES" sz="1400" dirty="0">
                <a:solidFill>
                  <a:schemeClr val="tx1"/>
                </a:solidFill>
              </a:rPr>
              <a:t>(</a:t>
            </a:r>
            <a:r>
              <a:rPr lang="es-ES" sz="1400" dirty="0" err="1">
                <a:solidFill>
                  <a:schemeClr val="tx1"/>
                </a:solidFill>
              </a:rPr>
              <a:t>f"Procesando</a:t>
            </a:r>
            <a:r>
              <a:rPr lang="es-ES" sz="1400" dirty="0">
                <a:solidFill>
                  <a:schemeClr val="tx1"/>
                </a:solidFill>
              </a:rPr>
              <a:t> datos... (Estimado: {</a:t>
            </a:r>
            <a:r>
              <a:rPr lang="es-ES" sz="1400" dirty="0" err="1">
                <a:solidFill>
                  <a:schemeClr val="tx1"/>
                </a:solidFill>
              </a:rPr>
              <a:t>tiempo_de_proceso</a:t>
            </a:r>
            <a:r>
              <a:rPr lang="es-ES" sz="1400" dirty="0">
                <a:solidFill>
                  <a:schemeClr val="tx1"/>
                </a:solidFill>
              </a:rPr>
              <a:t>} segundos)")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</a:rPr>
              <a:t>    </a:t>
            </a:r>
            <a:r>
              <a:rPr lang="es-ES" sz="1400" dirty="0" err="1">
                <a:solidFill>
                  <a:schemeClr val="tx1"/>
                </a:solidFill>
              </a:rPr>
              <a:t>time.sleep</a:t>
            </a:r>
            <a:r>
              <a:rPr lang="es-ES" sz="1400" dirty="0">
                <a:solidFill>
                  <a:schemeClr val="tx1"/>
                </a:solidFill>
              </a:rPr>
              <a:t>(</a:t>
            </a:r>
            <a:r>
              <a:rPr lang="es-ES" sz="1400" dirty="0" err="1">
                <a:solidFill>
                  <a:schemeClr val="tx1"/>
                </a:solidFill>
              </a:rPr>
              <a:t>tiempo_de_proceso</a:t>
            </a:r>
            <a:r>
              <a:rPr lang="es-ES" sz="14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</a:rPr>
              <a:t>    </a:t>
            </a:r>
            <a:r>
              <a:rPr lang="es-ES" sz="1400" dirty="0" err="1">
                <a:solidFill>
                  <a:schemeClr val="tx1"/>
                </a:solidFill>
              </a:rPr>
              <a:t>print</a:t>
            </a:r>
            <a:r>
              <a:rPr lang="es-ES" sz="1400" dirty="0">
                <a:solidFill>
                  <a:schemeClr val="tx1"/>
                </a:solidFill>
              </a:rPr>
              <a:t>("Tarea de procesamiento de datos completada")</a:t>
            </a:r>
          </a:p>
          <a:p>
            <a:pPr marL="0" indent="0">
              <a:buNone/>
            </a:pPr>
            <a:endParaRPr lang="es-E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</a:rPr>
              <a:t>if __</a:t>
            </a:r>
            <a:r>
              <a:rPr lang="es-ES" sz="1400" dirty="0" err="1">
                <a:solidFill>
                  <a:schemeClr val="tx1"/>
                </a:solidFill>
              </a:rPr>
              <a:t>name</a:t>
            </a:r>
            <a:r>
              <a:rPr lang="es-ES" sz="1400" dirty="0">
                <a:solidFill>
                  <a:schemeClr val="tx1"/>
                </a:solidFill>
              </a:rPr>
              <a:t>__ == "__</a:t>
            </a:r>
            <a:r>
              <a:rPr lang="es-ES" sz="1400" dirty="0" err="1">
                <a:solidFill>
                  <a:schemeClr val="tx1"/>
                </a:solidFill>
              </a:rPr>
              <a:t>main</a:t>
            </a:r>
            <a:r>
              <a:rPr lang="es-ES" sz="1400" dirty="0">
                <a:solidFill>
                  <a:schemeClr val="tx1"/>
                </a:solidFill>
              </a:rPr>
              <a:t>__":</a:t>
            </a:r>
          </a:p>
          <a:p>
            <a:pPr marL="0" indent="0">
              <a:buNone/>
            </a:pPr>
            <a:r>
              <a:rPr lang="es-ES" sz="1400" dirty="0">
                <a:solidFill>
                  <a:schemeClr val="tx1"/>
                </a:solidFill>
              </a:rPr>
              <a:t>    </a:t>
            </a:r>
            <a:r>
              <a:rPr lang="es-ES" sz="1400" dirty="0" err="1">
                <a:solidFill>
                  <a:schemeClr val="tx1"/>
                </a:solidFill>
              </a:rPr>
              <a:t>main</a:t>
            </a:r>
            <a:r>
              <a:rPr lang="es-ES" sz="1400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endParaRPr lang="es-E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ES" sz="14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49CB6B0-C809-CFB3-A82E-21CC8007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2. Levantar un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pod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en GKE con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cloud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scheduler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que ejecute una tarea en </a:t>
            </a:r>
            <a:r>
              <a:rPr lang="es-ES" i="0" dirty="0" err="1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py</a:t>
            </a:r>
            <a:r>
              <a:rPr lang="es-ES" i="0" dirty="0">
                <a:solidFill>
                  <a:srgbClr val="262626"/>
                </a:solidFill>
                <a:effectLst/>
                <a:highlight>
                  <a:srgbClr val="FFFFFF"/>
                </a:highlight>
              </a:rPr>
              <a:t>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19C80-D334-9FCF-70B5-6A2D0DA9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s-ES" noProof="0" dirty="0"/>
              <a:t>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8A144B-50A2-C174-A1AE-36F034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/>
              <a:t>Paloma Pérez de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B96035-4FE6-A536-D822-C8F9F9E2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noProof="0" smtClean="0"/>
              <a:t>9</a:t>
            </a:fld>
            <a:endParaRPr lang="es-ES" noProof="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D7F3BB3-1548-8A59-6797-F9064BFBB79C}"/>
              </a:ext>
            </a:extLst>
          </p:cNvPr>
          <p:cNvSpPr txBox="1"/>
          <p:nvPr/>
        </p:nvSpPr>
        <p:spPr>
          <a:xfrm>
            <a:off x="7470476" y="1955108"/>
            <a:ext cx="2869720" cy="189282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ES" sz="1300" b="1" dirty="0" err="1"/>
              <a:t>Dockerfile</a:t>
            </a:r>
            <a:r>
              <a:rPr lang="es-ES" sz="1300" b="1" dirty="0"/>
              <a:t> (yo lo he guardado en la misma carpeta q script.py)</a:t>
            </a:r>
          </a:p>
          <a:p>
            <a:endParaRPr lang="es-ES" sz="1300" b="1" dirty="0"/>
          </a:p>
          <a:p>
            <a:r>
              <a:rPr lang="es-ES" sz="1300" dirty="0"/>
              <a:t># </a:t>
            </a:r>
            <a:r>
              <a:rPr lang="es-ES" sz="1300" dirty="0" err="1"/>
              <a:t>Dockerfile</a:t>
            </a:r>
            <a:r>
              <a:rPr lang="es-ES" sz="1300" dirty="0"/>
              <a:t> </a:t>
            </a:r>
          </a:p>
          <a:p>
            <a:r>
              <a:rPr lang="es-ES" sz="1300" dirty="0"/>
              <a:t>FROM python:3.9-slim</a:t>
            </a:r>
          </a:p>
          <a:p>
            <a:endParaRPr lang="es-ES" sz="1300" dirty="0"/>
          </a:p>
          <a:p>
            <a:r>
              <a:rPr lang="es-ES" sz="1300" dirty="0"/>
              <a:t>COPY script.py /app/script.py</a:t>
            </a:r>
          </a:p>
          <a:p>
            <a:endParaRPr lang="es-ES" sz="1300" dirty="0"/>
          </a:p>
          <a:p>
            <a:r>
              <a:rPr lang="es-ES" sz="1300" dirty="0"/>
              <a:t>CMD ["</a:t>
            </a:r>
            <a:r>
              <a:rPr lang="es-ES" sz="1300" dirty="0" err="1"/>
              <a:t>python</a:t>
            </a:r>
            <a:r>
              <a:rPr lang="es-ES" sz="1300" dirty="0"/>
              <a:t>", "/app/script.py"]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138F0AB-7040-6B63-A107-29CDA5CE7E30}"/>
              </a:ext>
            </a:extLst>
          </p:cNvPr>
          <p:cNvSpPr txBox="1"/>
          <p:nvPr/>
        </p:nvSpPr>
        <p:spPr>
          <a:xfrm>
            <a:off x="7470476" y="4052826"/>
            <a:ext cx="36548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/>
              <a:t>Dockerfile</a:t>
            </a:r>
            <a:r>
              <a:rPr lang="es-ES" sz="1400" dirty="0"/>
              <a:t> copiará el archivo script.py al directorio /app dentro del contenedor y configurará el comando por defecto para ejecutar el script Python cuando se inicie el contenedor.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CB91A53-8DBB-AC91-58F3-7625FD684263}"/>
              </a:ext>
            </a:extLst>
          </p:cNvPr>
          <p:cNvSpPr txBox="1"/>
          <p:nvPr/>
        </p:nvSpPr>
        <p:spPr>
          <a:xfrm>
            <a:off x="793630" y="1585776"/>
            <a:ext cx="2605178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400" dirty="0"/>
              <a:t>1. </a:t>
            </a:r>
            <a:r>
              <a:rPr lang="es-ES" sz="1400" b="1" dirty="0"/>
              <a:t>Crear un </a:t>
            </a:r>
            <a:r>
              <a:rPr lang="es-ES" sz="1400" b="1" dirty="0" err="1"/>
              <a:t>Pod</a:t>
            </a:r>
            <a:r>
              <a:rPr lang="es-ES" sz="1400" b="1" dirty="0"/>
              <a:t> en </a:t>
            </a:r>
            <a:r>
              <a:rPr lang="es-ES" sz="1400" b="1" dirty="0" err="1"/>
              <a:t>Minikube</a:t>
            </a:r>
            <a:r>
              <a:rPr lang="es-ES" sz="1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34023844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223</TotalTime>
  <Words>2818</Words>
  <Application>Microsoft Office PowerPoint</Application>
  <PresentationFormat>Panorámica</PresentationFormat>
  <Paragraphs>378</Paragraphs>
  <Slides>24</Slides>
  <Notes>1</Notes>
  <HiddenSlides>5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Arial Unicode MS</vt:lpstr>
      <vt:lpstr>Calibri</vt:lpstr>
      <vt:lpstr>Tenorite</vt:lpstr>
      <vt:lpstr>Wingdings</vt:lpstr>
      <vt:lpstr>Una sola línea</vt:lpstr>
      <vt:lpstr>Ejercicios de Kubernetes K8S</vt:lpstr>
      <vt:lpstr>índice</vt:lpstr>
      <vt:lpstr>índice</vt:lpstr>
      <vt:lpstr>Creación de un entorno trabajo con Kubernetes</vt:lpstr>
      <vt:lpstr>Creación de un entorno trabajo con Kubernetes</vt:lpstr>
      <vt:lpstr>índice</vt:lpstr>
      <vt:lpstr>2. Levantar un pod en GKE con cloud scheduler que ejecute una tarea en py </vt:lpstr>
      <vt:lpstr>2. Levantar un pod en GKE con cloud scheduler que ejecute una tarea en py </vt:lpstr>
      <vt:lpstr>2. Levantar un pod en GKE con cloud scheduler que ejecute una tarea en py </vt:lpstr>
      <vt:lpstr>2. Levantar un pod en GKE con cloud scheduler que ejecute una tarea en py </vt:lpstr>
      <vt:lpstr>2. Levantar un pod en GKE con cloud scheduler que ejecute una tarea en py </vt:lpstr>
      <vt:lpstr>2. Levantar un pod en GKE con cloud scheduler que ejecute una tarea en py </vt:lpstr>
      <vt:lpstr>2. Levantar un pod en GKE con cloud scheduler que ejecute una tarea en py </vt:lpstr>
      <vt:lpstr>2. Levantar un pod en GKE con cloud scheduler que ejecute una tarea en py </vt:lpstr>
      <vt:lpstr>2. Levantar un pod en GKE con cloud scheduler que ejecute una tarea en py </vt:lpstr>
      <vt:lpstr>2. Levantar un pod en GKE con cloud scheduler que ejecute una tarea en py </vt:lpstr>
      <vt:lpstr>2. Levantar un pod en GKE con cloud scheduler que ejecute una tarea en py </vt:lpstr>
      <vt:lpstr>Comentarios Profesor</vt:lpstr>
      <vt:lpstr>Usar un deployment en vez de un pod</vt:lpstr>
      <vt:lpstr>Usar un deployment en vez de un pod</vt:lpstr>
      <vt:lpstr>Manejo de erroes</vt:lpstr>
      <vt:lpstr>2. Levantar un pod en GKE con cloud scheduler que ejecute una tarea en py </vt:lpstr>
      <vt:lpstr>Manejo de errores</vt:lpstr>
      <vt:lpstr>Manejo de errores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de Kubernetes K8S</dc:title>
  <dc:creator>Paloma Pérez De Madrid Laguna</dc:creator>
  <cp:lastModifiedBy>Paloma Pérez De Madrid Laguna</cp:lastModifiedBy>
  <cp:revision>2</cp:revision>
  <dcterms:created xsi:type="dcterms:W3CDTF">2024-04-11T16:01:59Z</dcterms:created>
  <dcterms:modified xsi:type="dcterms:W3CDTF">2024-04-18T17:01:19Z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