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7"/>
  </p:notesMasterIdLst>
  <p:handoutMasterIdLst>
    <p:handoutMasterId r:id="rId28"/>
  </p:handoutMasterIdLst>
  <p:sldIdLst>
    <p:sldId id="410" r:id="rId5"/>
    <p:sldId id="383" r:id="rId6"/>
    <p:sldId id="411" r:id="rId7"/>
    <p:sldId id="414" r:id="rId8"/>
    <p:sldId id="415" r:id="rId9"/>
    <p:sldId id="416" r:id="rId10"/>
    <p:sldId id="417" r:id="rId11"/>
    <p:sldId id="418" r:id="rId12"/>
    <p:sldId id="419" r:id="rId13"/>
    <p:sldId id="440" r:id="rId14"/>
    <p:sldId id="439" r:id="rId15"/>
    <p:sldId id="441" r:id="rId16"/>
    <p:sldId id="442" r:id="rId17"/>
    <p:sldId id="443" r:id="rId18"/>
    <p:sldId id="446" r:id="rId19"/>
    <p:sldId id="447" r:id="rId20"/>
    <p:sldId id="449" r:id="rId21"/>
    <p:sldId id="444" r:id="rId22"/>
    <p:sldId id="431" r:id="rId23"/>
    <p:sldId id="448" r:id="rId24"/>
    <p:sldId id="445" r:id="rId25"/>
    <p:sldId id="450" r:id="rId2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229" autoAdjust="0"/>
  </p:normalViewPr>
  <p:slideViewPr>
    <p:cSldViewPr snapToGrid="0">
      <p:cViewPr varScale="1">
        <p:scale>
          <a:sx n="88" d="100"/>
          <a:sy n="88" d="100"/>
        </p:scale>
        <p:origin x="252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92A46E5-772B-4A8A-A167-62663A29553C}" type="datetime1">
              <a:rPr lang="es-ES" smtClean="0"/>
              <a:t>30/05/2024</a:t>
            </a:fld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2C230DF-5933-439D-898F-38E9AC9BA68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DB30B6-91B7-493F-B445-96E1D2848A7B}" type="datetime1">
              <a:rPr lang="es-ES" smtClean="0"/>
              <a:t>30/05/2024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89C7E07-3C67-C64C-8DA0-0404F63039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7" name="Forma lib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457200" indent="0">
              <a:spcBef>
                <a:spcPts val="1800"/>
              </a:spcBef>
              <a:buNone/>
              <a:defRPr lang="es-ES" sz="2000"/>
            </a:lvl2pPr>
            <a:lvl3pPr marL="914400" indent="0">
              <a:spcBef>
                <a:spcPts val="1800"/>
              </a:spcBef>
              <a:buNone/>
              <a:defRPr lang="es-ES" sz="2000"/>
            </a:lvl3pPr>
            <a:lvl4pPr marL="1371600" indent="0">
              <a:spcBef>
                <a:spcPts val="1800"/>
              </a:spcBef>
              <a:buNone/>
              <a:defRPr lang="es-ES" sz="2000"/>
            </a:lvl4pPr>
            <a:lvl5pPr marL="1828800" indent="0">
              <a:spcBef>
                <a:spcPts val="1800"/>
              </a:spcBef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>
              <a:spcBef>
                <a:spcPts val="18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9" name="Marcador de posición de la tab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es-ES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 spc="50" baseline="0">
                <a:latin typeface="+mj-lt"/>
              </a:defRPr>
            </a:lvl1pPr>
          </a:lstStyle>
          <a:p>
            <a:pPr rtl="0"/>
            <a:r>
              <a:rPr lang="es-ES" noProof="0" dirty="0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s-E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 noProof="0" dirty="0"/>
              <a:t>Haga clic para agregar contenido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2" name="Marcador de fech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noProof="0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b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9436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8" name="Forma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9" name="Forma lib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es-ES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es-ES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es-ES" sz="2000"/>
            </a:lvl3pPr>
            <a:lvl4pPr marL="1371600" indent="0">
              <a:spcBef>
                <a:spcPts val="1800"/>
              </a:spcBef>
              <a:buFont typeface="+mj-lt"/>
              <a:buNone/>
              <a:defRPr lang="es-ES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endParaRPr lang="es-ES" dirty="0"/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e imagen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es-ES">
          <a:solidFill>
            <a:schemeClr val="tx2"/>
          </a:solidFill>
        </a:defRPr>
      </a:lvl2pPr>
      <a:lvl3pPr eaLnBrk="1" hangingPunct="1">
        <a:defRPr lang="es-ES">
          <a:solidFill>
            <a:schemeClr val="tx2"/>
          </a:solidFill>
        </a:defRPr>
      </a:lvl3pPr>
      <a:lvl4pPr eaLnBrk="1" hangingPunct="1">
        <a:defRPr lang="es-ES">
          <a:solidFill>
            <a:schemeClr val="tx2"/>
          </a:solidFill>
        </a:defRPr>
      </a:lvl4pPr>
      <a:lvl5pPr eaLnBrk="1" hangingPunct="1">
        <a:defRPr lang="es-ES">
          <a:solidFill>
            <a:schemeClr val="tx2"/>
          </a:solidFill>
        </a:defRPr>
      </a:lvl5pPr>
      <a:lvl6pPr eaLnBrk="1" hangingPunct="1">
        <a:defRPr lang="es-ES">
          <a:solidFill>
            <a:schemeClr val="tx2"/>
          </a:solidFill>
        </a:defRPr>
      </a:lvl6pPr>
      <a:lvl7pPr eaLnBrk="1" hangingPunct="1">
        <a:defRPr lang="es-ES">
          <a:solidFill>
            <a:schemeClr val="tx2"/>
          </a:solidFill>
        </a:defRPr>
      </a:lvl7pPr>
      <a:lvl8pPr eaLnBrk="1" hangingPunct="1">
        <a:defRPr lang="es-ES">
          <a:solidFill>
            <a:schemeClr val="tx2"/>
          </a:solidFill>
        </a:defRPr>
      </a:lvl8pPr>
      <a:lvl9pPr eaLnBrk="1" hangingPunct="1">
        <a:defRPr lang="es-ES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Business Case</a:t>
            </a:r>
            <a:br>
              <a:rPr lang="es-ES" dirty="0"/>
            </a:br>
            <a:r>
              <a:rPr lang="es-ES" dirty="0"/>
              <a:t>NUDE PROJECT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E715E9-D25E-7E81-56E5-D4B7C9A3882C}"/>
              </a:ext>
            </a:extLst>
          </p:cNvPr>
          <p:cNvSpPr txBox="1"/>
          <p:nvPr/>
        </p:nvSpPr>
        <p:spPr>
          <a:xfrm>
            <a:off x="6238958" y="4232135"/>
            <a:ext cx="32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Paloma Pérez de </a:t>
            </a:r>
            <a:r>
              <a:rPr lang="es-ES" dirty="0" err="1">
                <a:solidFill>
                  <a:schemeClr val="bg1"/>
                </a:solidFill>
              </a:rPr>
              <a:t>Madid</a:t>
            </a:r>
            <a:r>
              <a:rPr lang="es-ES" dirty="0">
                <a:solidFill>
                  <a:schemeClr val="bg1"/>
                </a:solidFill>
              </a:rPr>
              <a:t> Laguna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ítulo 1">
            <a:extLst>
              <a:ext uri="{FF2B5EF4-FFF2-40B4-BE49-F238E27FC236}">
                <a16:creationId xmlns:a16="http://schemas.microsoft.com/office/drawing/2014/main" id="{CC687D94-C196-4887-B51D-4CD989DA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/>
          <a:lstStyle/>
          <a:p>
            <a:r>
              <a:rPr lang="es-ES" dirty="0"/>
              <a:t>Organigrama de la Empresa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5F5861-6200-689C-E084-C07D99C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smtClean="0"/>
              <a:pPr rtl="0"/>
              <a:t>10</a:t>
            </a:fld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FCB53F1-FC34-5303-4D85-33BC672AA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2617867"/>
            <a:ext cx="12084484" cy="3363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75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4E434C7-951F-7AF7-EF9E-EBA49BD1E349}"/>
              </a:ext>
            </a:extLst>
          </p:cNvPr>
          <p:cNvSpPr/>
          <p:nvPr/>
        </p:nvSpPr>
        <p:spPr>
          <a:xfrm>
            <a:off x="1158149" y="3304274"/>
            <a:ext cx="1750294" cy="660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322AA4F-A548-6A67-2953-87F1551F7083}"/>
              </a:ext>
            </a:extLst>
          </p:cNvPr>
          <p:cNvSpPr/>
          <p:nvPr/>
        </p:nvSpPr>
        <p:spPr>
          <a:xfrm>
            <a:off x="3884750" y="3287512"/>
            <a:ext cx="1722056" cy="6944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Finanzas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BC205EC8-4A39-02A5-0ADE-1B4B29DE2F54}"/>
              </a:ext>
            </a:extLst>
          </p:cNvPr>
          <p:cNvSpPr/>
          <p:nvPr/>
        </p:nvSpPr>
        <p:spPr>
          <a:xfrm>
            <a:off x="6587496" y="3270752"/>
            <a:ext cx="1762047" cy="694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Informática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5C8EA0C-84F5-9931-5966-ED63CC635947}"/>
              </a:ext>
            </a:extLst>
          </p:cNvPr>
          <p:cNvSpPr/>
          <p:nvPr/>
        </p:nvSpPr>
        <p:spPr>
          <a:xfrm>
            <a:off x="1139099" y="2914844"/>
            <a:ext cx="2006870" cy="2639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Comité de Dirección (D) x4 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191397E1-0F55-9658-5902-D172A31B5313}"/>
              </a:ext>
            </a:extLst>
          </p:cNvPr>
          <p:cNvSpPr/>
          <p:nvPr/>
        </p:nvSpPr>
        <p:spPr>
          <a:xfrm>
            <a:off x="1145977" y="4394919"/>
            <a:ext cx="1750294" cy="2690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7A588BE2-8215-FA45-A587-8FC334F17B20}"/>
              </a:ext>
            </a:extLst>
          </p:cNvPr>
          <p:cNvSpPr/>
          <p:nvPr/>
        </p:nvSpPr>
        <p:spPr>
          <a:xfrm>
            <a:off x="8973251" y="3286160"/>
            <a:ext cx="1750295" cy="660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Logística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CC687D94-C196-4887-B51D-4CD989DA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46" y="612060"/>
            <a:ext cx="10972800" cy="917760"/>
          </a:xfrm>
        </p:spPr>
        <p:txBody>
          <a:bodyPr/>
          <a:lstStyle/>
          <a:p>
            <a:r>
              <a:rPr lang="es-ES" dirty="0"/>
              <a:t>Organigrama del proyecto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D1F4F87-6C99-C6F8-452E-C380F62B39D0}"/>
              </a:ext>
            </a:extLst>
          </p:cNvPr>
          <p:cNvSpPr/>
          <p:nvPr/>
        </p:nvSpPr>
        <p:spPr>
          <a:xfrm>
            <a:off x="5177868" y="1640504"/>
            <a:ext cx="1479736" cy="4562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Director General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F9CB51D-3709-0D8F-BD42-BB1C51EDC35B}"/>
              </a:ext>
            </a:extLst>
          </p:cNvPr>
          <p:cNvCxnSpPr>
            <a:cxnSpLocks/>
          </p:cNvCxnSpPr>
          <p:nvPr/>
        </p:nvCxnSpPr>
        <p:spPr>
          <a:xfrm flipV="1">
            <a:off x="1457543" y="2443324"/>
            <a:ext cx="8349376" cy="239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9424826-C9FB-FC2C-D431-735ADF19DB4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917736" y="2096768"/>
            <a:ext cx="0" cy="3711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691B2B6-B6CD-D888-F9BC-2DA8D99D717A}"/>
              </a:ext>
            </a:extLst>
          </p:cNvPr>
          <p:cNvCxnSpPr>
            <a:cxnSpLocks/>
          </p:cNvCxnSpPr>
          <p:nvPr/>
        </p:nvCxnSpPr>
        <p:spPr>
          <a:xfrm flipV="1">
            <a:off x="1457543" y="2467297"/>
            <a:ext cx="0" cy="3711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9B20EDD-7881-6273-392A-DF6135CFF199}"/>
              </a:ext>
            </a:extLst>
          </p:cNvPr>
          <p:cNvCxnSpPr>
            <a:cxnSpLocks/>
          </p:cNvCxnSpPr>
          <p:nvPr/>
        </p:nvCxnSpPr>
        <p:spPr>
          <a:xfrm flipV="1">
            <a:off x="4699614" y="2448739"/>
            <a:ext cx="0" cy="3711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5BAAA0B-4DA4-6A86-8339-1B43EC7A0A22}"/>
              </a:ext>
            </a:extLst>
          </p:cNvPr>
          <p:cNvCxnSpPr>
            <a:cxnSpLocks/>
          </p:cNvCxnSpPr>
          <p:nvPr/>
        </p:nvCxnSpPr>
        <p:spPr>
          <a:xfrm flipV="1">
            <a:off x="7464426" y="2460412"/>
            <a:ext cx="0" cy="3711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74FAD8D-3D3B-82A2-D792-79F281C7B860}"/>
              </a:ext>
            </a:extLst>
          </p:cNvPr>
          <p:cNvCxnSpPr>
            <a:cxnSpLocks/>
          </p:cNvCxnSpPr>
          <p:nvPr/>
        </p:nvCxnSpPr>
        <p:spPr>
          <a:xfrm flipV="1">
            <a:off x="9806919" y="2441418"/>
            <a:ext cx="0" cy="3711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5F5861-6200-689C-E084-C07D99C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8160" y="6139574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es-ES" smtClean="0"/>
              <a:pPr rtl="0"/>
              <a:t>11</a:t>
            </a:fld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F10D0F6-72A4-ADC2-4ED5-85BA913B01A6}"/>
              </a:ext>
            </a:extLst>
          </p:cNvPr>
          <p:cNvSpPr/>
          <p:nvPr/>
        </p:nvSpPr>
        <p:spPr>
          <a:xfrm>
            <a:off x="1145977" y="4762302"/>
            <a:ext cx="1750294" cy="2690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8353AE63-B830-0CC7-E1B1-D534155FBA31}"/>
              </a:ext>
            </a:extLst>
          </p:cNvPr>
          <p:cNvSpPr/>
          <p:nvPr/>
        </p:nvSpPr>
        <p:spPr>
          <a:xfrm>
            <a:off x="1132982" y="5131071"/>
            <a:ext cx="1750294" cy="2690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96CEC65A-15C8-4C3A-05B2-F06447A50083}"/>
              </a:ext>
            </a:extLst>
          </p:cNvPr>
          <p:cNvSpPr/>
          <p:nvPr/>
        </p:nvSpPr>
        <p:spPr>
          <a:xfrm>
            <a:off x="3897745" y="4422386"/>
            <a:ext cx="1750294" cy="2690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977B3AB8-8995-FC13-A96B-662DB55FB52E}"/>
              </a:ext>
            </a:extLst>
          </p:cNvPr>
          <p:cNvSpPr/>
          <p:nvPr/>
        </p:nvSpPr>
        <p:spPr>
          <a:xfrm>
            <a:off x="3897745" y="4789769"/>
            <a:ext cx="1750294" cy="2690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51854C23-86AB-CFBD-922D-6038D7DDBC1F}"/>
              </a:ext>
            </a:extLst>
          </p:cNvPr>
          <p:cNvSpPr/>
          <p:nvPr/>
        </p:nvSpPr>
        <p:spPr>
          <a:xfrm>
            <a:off x="3884750" y="5158538"/>
            <a:ext cx="1750294" cy="2690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E9B84993-AF45-37FA-7586-B66E84A76FD9}"/>
              </a:ext>
            </a:extLst>
          </p:cNvPr>
          <p:cNvSpPr/>
          <p:nvPr/>
        </p:nvSpPr>
        <p:spPr>
          <a:xfrm>
            <a:off x="6613486" y="4422235"/>
            <a:ext cx="1750294" cy="2690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52FCA96E-B7CE-03B3-EB79-AC8A2A4B8BC6}"/>
              </a:ext>
            </a:extLst>
          </p:cNvPr>
          <p:cNvSpPr/>
          <p:nvPr/>
        </p:nvSpPr>
        <p:spPr>
          <a:xfrm>
            <a:off x="6613486" y="4789618"/>
            <a:ext cx="1750294" cy="2690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51394F60-C899-7F26-C46B-8682BE603BEE}"/>
              </a:ext>
            </a:extLst>
          </p:cNvPr>
          <p:cNvSpPr/>
          <p:nvPr/>
        </p:nvSpPr>
        <p:spPr>
          <a:xfrm>
            <a:off x="6600491" y="5153453"/>
            <a:ext cx="1750294" cy="2690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DB0B548A-C5DF-7489-58F1-1BFFE08BCA24}"/>
              </a:ext>
            </a:extLst>
          </p:cNvPr>
          <p:cNvSpPr/>
          <p:nvPr/>
        </p:nvSpPr>
        <p:spPr>
          <a:xfrm>
            <a:off x="8986247" y="4420625"/>
            <a:ext cx="1750294" cy="2690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866DD530-BF9A-3B82-68B9-62A5DA4C7DBF}"/>
              </a:ext>
            </a:extLst>
          </p:cNvPr>
          <p:cNvSpPr/>
          <p:nvPr/>
        </p:nvSpPr>
        <p:spPr>
          <a:xfrm>
            <a:off x="8986247" y="4788008"/>
            <a:ext cx="1750294" cy="2690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0616CD5F-3C6B-C3D2-D7B6-90323EC88B57}"/>
              </a:ext>
            </a:extLst>
          </p:cNvPr>
          <p:cNvSpPr/>
          <p:nvPr/>
        </p:nvSpPr>
        <p:spPr>
          <a:xfrm>
            <a:off x="8973252" y="5156777"/>
            <a:ext cx="1750294" cy="2690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6DFF7A09-B2E2-FD16-4A3B-48866136BAD1}"/>
              </a:ext>
            </a:extLst>
          </p:cNvPr>
          <p:cNvSpPr/>
          <p:nvPr/>
        </p:nvSpPr>
        <p:spPr>
          <a:xfrm>
            <a:off x="6587496" y="5518875"/>
            <a:ext cx="1776284" cy="24765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3CB93896-CACA-3B89-60EA-CD0B9213FA3A}"/>
              </a:ext>
            </a:extLst>
          </p:cNvPr>
          <p:cNvSpPr/>
          <p:nvPr/>
        </p:nvSpPr>
        <p:spPr>
          <a:xfrm>
            <a:off x="6587496" y="5838280"/>
            <a:ext cx="1776284" cy="24765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789E9322-EDE2-5DEC-3C64-D3C24B2507C9}"/>
              </a:ext>
            </a:extLst>
          </p:cNvPr>
          <p:cNvSpPr/>
          <p:nvPr/>
        </p:nvSpPr>
        <p:spPr>
          <a:xfrm>
            <a:off x="3853911" y="2884721"/>
            <a:ext cx="1752895" cy="2639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Comité de Dirección (D) 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2F04DA7C-3348-0F46-588C-5FA6ED4751A4}"/>
              </a:ext>
            </a:extLst>
          </p:cNvPr>
          <p:cNvSpPr/>
          <p:nvPr/>
        </p:nvSpPr>
        <p:spPr>
          <a:xfrm>
            <a:off x="6530667" y="2877669"/>
            <a:ext cx="1981955" cy="2639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Comité de Dirección (D) x2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1E2576C3-3154-1BBB-62BC-C048CEEBA74D}"/>
              </a:ext>
            </a:extLst>
          </p:cNvPr>
          <p:cNvSpPr/>
          <p:nvPr/>
        </p:nvSpPr>
        <p:spPr>
          <a:xfrm>
            <a:off x="8930471" y="2909259"/>
            <a:ext cx="1752895" cy="2639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Comité de Dirección (D) 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12B5D799-0D58-80F9-2C5E-E8D2643D9C1B}"/>
              </a:ext>
            </a:extLst>
          </p:cNvPr>
          <p:cNvSpPr/>
          <p:nvPr/>
        </p:nvSpPr>
        <p:spPr>
          <a:xfrm>
            <a:off x="1139099" y="4093852"/>
            <a:ext cx="9692184" cy="18453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Jefe de Proyecto 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F0FDF897-E7F0-D132-29DE-3B2EBC4CB300}"/>
              </a:ext>
            </a:extLst>
          </p:cNvPr>
          <p:cNvSpPr/>
          <p:nvPr/>
        </p:nvSpPr>
        <p:spPr>
          <a:xfrm>
            <a:off x="1132982" y="5469697"/>
            <a:ext cx="1750294" cy="2690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287D05CD-9AF5-E37C-3B64-CC4B186E1872}"/>
              </a:ext>
            </a:extLst>
          </p:cNvPr>
          <p:cNvSpPr/>
          <p:nvPr/>
        </p:nvSpPr>
        <p:spPr>
          <a:xfrm>
            <a:off x="1132982" y="5827580"/>
            <a:ext cx="1750294" cy="2690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63151A88-8912-27A2-20B7-E706FCB3BD3C}"/>
              </a:ext>
            </a:extLst>
          </p:cNvPr>
          <p:cNvSpPr/>
          <p:nvPr/>
        </p:nvSpPr>
        <p:spPr>
          <a:xfrm>
            <a:off x="3884750" y="5543476"/>
            <a:ext cx="1750294" cy="2690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C8199794-2227-4DF4-49C1-AD6A6C6CED2F}"/>
              </a:ext>
            </a:extLst>
          </p:cNvPr>
          <p:cNvSpPr/>
          <p:nvPr/>
        </p:nvSpPr>
        <p:spPr>
          <a:xfrm>
            <a:off x="3884750" y="5901359"/>
            <a:ext cx="1750294" cy="2690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73800DB3-E224-72D7-27EF-B871E7FDF648}"/>
              </a:ext>
            </a:extLst>
          </p:cNvPr>
          <p:cNvSpPr/>
          <p:nvPr/>
        </p:nvSpPr>
        <p:spPr>
          <a:xfrm>
            <a:off x="6600491" y="6139574"/>
            <a:ext cx="1776284" cy="24765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DA34CB99-617F-B4D9-0770-8B60DC11D156}"/>
              </a:ext>
            </a:extLst>
          </p:cNvPr>
          <p:cNvSpPr/>
          <p:nvPr/>
        </p:nvSpPr>
        <p:spPr>
          <a:xfrm>
            <a:off x="6587496" y="6458979"/>
            <a:ext cx="1776284" cy="24765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</p:spTree>
    <p:extLst>
      <p:ext uri="{BB962C8B-B14F-4D97-AF65-F5344CB8AC3E}">
        <p14:creationId xmlns:p14="http://schemas.microsoft.com/office/powerpoint/2010/main" val="328045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71E3F08F-13BA-4B9C-5320-D383BDE222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s-ES" dirty="0"/>
              <a:t>Nude Project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90E4855-2EF4-C737-58E1-B3AA0E0C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Arial" panose="020B0604020202020204" pitchFamily="34" charset="0"/>
                <a:cs typeface="Times New Roman" panose="02020603050405020304" pitchFamily="18" charset="0"/>
              </a:rPr>
              <a:t>Modelo de toma de decisiones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14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ítulo 1">
            <a:extLst>
              <a:ext uri="{FF2B5EF4-FFF2-40B4-BE49-F238E27FC236}">
                <a16:creationId xmlns:a16="http://schemas.microsoft.com/office/drawing/2014/main" id="{CC687D94-C196-4887-B51D-4CD989DA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/>
          <a:lstStyle/>
          <a:p>
            <a:r>
              <a:rPr lang="es-ES" dirty="0"/>
              <a:t>Pirámide de decisión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5F5861-6200-689C-E084-C07D99C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smtClean="0"/>
              <a:pPr rtl="0"/>
              <a:t>13</a:t>
            </a:fld>
            <a:endParaRPr lang="es-ES"/>
          </a:p>
        </p:txBody>
      </p:sp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3F5B0773-603C-D840-9BCD-C1DABF8A41CB}"/>
              </a:ext>
            </a:extLst>
          </p:cNvPr>
          <p:cNvSpPr/>
          <p:nvPr/>
        </p:nvSpPr>
        <p:spPr>
          <a:xfrm>
            <a:off x="3111500" y="1828800"/>
            <a:ext cx="5632450" cy="443865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BE7F658-6723-C0FC-21C7-4955A7E5D43B}"/>
              </a:ext>
            </a:extLst>
          </p:cNvPr>
          <p:cNvSpPr/>
          <p:nvPr/>
        </p:nvSpPr>
        <p:spPr>
          <a:xfrm>
            <a:off x="5187857" y="2264618"/>
            <a:ext cx="1479736" cy="4562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Director General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E802267-A6AF-8651-477C-0D5F617F53B9}"/>
              </a:ext>
            </a:extLst>
          </p:cNvPr>
          <p:cNvSpPr/>
          <p:nvPr/>
        </p:nvSpPr>
        <p:spPr>
          <a:xfrm>
            <a:off x="4229100" y="4076385"/>
            <a:ext cx="3289300" cy="60438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Jefe de Proyecto 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9826612-ADAD-2B1A-1483-563275D7821E}"/>
              </a:ext>
            </a:extLst>
          </p:cNvPr>
          <p:cNvSpPr/>
          <p:nvPr/>
        </p:nvSpPr>
        <p:spPr>
          <a:xfrm>
            <a:off x="4812607" y="3036662"/>
            <a:ext cx="2293736" cy="74233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Comité de Dirección (D)</a:t>
            </a:r>
          </a:p>
          <a:p>
            <a:pPr algn="ctr"/>
            <a:r>
              <a:rPr lang="es-ES" sz="1200" b="1" dirty="0"/>
              <a:t>VENTAS – LOGÍSTICA - FINANZAS - INFORMÁTICA 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0A1E49F-A2C8-CBE7-BB7B-279C16A12C69}"/>
              </a:ext>
            </a:extLst>
          </p:cNvPr>
          <p:cNvSpPr/>
          <p:nvPr/>
        </p:nvSpPr>
        <p:spPr>
          <a:xfrm>
            <a:off x="3388131" y="5861051"/>
            <a:ext cx="1158469" cy="3222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D3D2E32-FB60-C59E-8E48-83AF665BFCB0}"/>
              </a:ext>
            </a:extLst>
          </p:cNvPr>
          <p:cNvSpPr/>
          <p:nvPr/>
        </p:nvSpPr>
        <p:spPr>
          <a:xfrm>
            <a:off x="4702581" y="5861051"/>
            <a:ext cx="1158469" cy="3222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CE5FB4C-7A1A-0AD9-B538-0E782D417D18}"/>
              </a:ext>
            </a:extLst>
          </p:cNvPr>
          <p:cNvSpPr/>
          <p:nvPr/>
        </p:nvSpPr>
        <p:spPr>
          <a:xfrm>
            <a:off x="7331481" y="5850727"/>
            <a:ext cx="1158469" cy="3222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864DC80-A89F-32B3-B74D-558C69F4A5F7}"/>
              </a:ext>
            </a:extLst>
          </p:cNvPr>
          <p:cNvSpPr/>
          <p:nvPr/>
        </p:nvSpPr>
        <p:spPr>
          <a:xfrm>
            <a:off x="6017031" y="5850727"/>
            <a:ext cx="1158469" cy="3222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1E27A39-2E8E-AAF6-F4E2-32375523B8DF}"/>
              </a:ext>
            </a:extLst>
          </p:cNvPr>
          <p:cNvSpPr/>
          <p:nvPr/>
        </p:nvSpPr>
        <p:spPr>
          <a:xfrm>
            <a:off x="3967365" y="5475556"/>
            <a:ext cx="1158469" cy="3222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5AC2E22-52D3-6D81-76ED-9304D14B947A}"/>
              </a:ext>
            </a:extLst>
          </p:cNvPr>
          <p:cNvSpPr/>
          <p:nvPr/>
        </p:nvSpPr>
        <p:spPr>
          <a:xfrm>
            <a:off x="5281815" y="5475556"/>
            <a:ext cx="1158469" cy="3222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A99142F-0172-7506-F490-18066A63DA0E}"/>
              </a:ext>
            </a:extLst>
          </p:cNvPr>
          <p:cNvSpPr/>
          <p:nvPr/>
        </p:nvSpPr>
        <p:spPr>
          <a:xfrm>
            <a:off x="6667593" y="5478752"/>
            <a:ext cx="1158469" cy="3222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7B1B393-CCFF-25ED-DFC5-8631423003B9}"/>
              </a:ext>
            </a:extLst>
          </p:cNvPr>
          <p:cNvSpPr/>
          <p:nvPr/>
        </p:nvSpPr>
        <p:spPr>
          <a:xfrm>
            <a:off x="3967365" y="5033882"/>
            <a:ext cx="1158469" cy="3222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FEB35615-8BFF-B5F4-6079-C10B13E29162}"/>
              </a:ext>
            </a:extLst>
          </p:cNvPr>
          <p:cNvSpPr/>
          <p:nvPr/>
        </p:nvSpPr>
        <p:spPr>
          <a:xfrm>
            <a:off x="5281814" y="5025713"/>
            <a:ext cx="1158469" cy="3222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0782F7A4-D3FF-050B-687D-E6FB11D4FBB8}"/>
              </a:ext>
            </a:extLst>
          </p:cNvPr>
          <p:cNvSpPr/>
          <p:nvPr/>
        </p:nvSpPr>
        <p:spPr>
          <a:xfrm>
            <a:off x="6667592" y="5040639"/>
            <a:ext cx="1158469" cy="3222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Empleado (E)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1ECC5FA-39D0-D02B-A36F-E8BCB656CC02}"/>
              </a:ext>
            </a:extLst>
          </p:cNvPr>
          <p:cNvCxnSpPr/>
          <p:nvPr/>
        </p:nvCxnSpPr>
        <p:spPr>
          <a:xfrm flipV="1">
            <a:off x="3143250" y="4800195"/>
            <a:ext cx="5632450" cy="293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83FB68F-D5A6-B945-333E-307F616376DD}"/>
              </a:ext>
            </a:extLst>
          </p:cNvPr>
          <p:cNvCxnSpPr/>
          <p:nvPr/>
        </p:nvCxnSpPr>
        <p:spPr>
          <a:xfrm flipV="1">
            <a:off x="3200806" y="3900300"/>
            <a:ext cx="5632450" cy="293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C8AA75A-3762-49C2-4AFE-337EC7A5CB15}"/>
              </a:ext>
            </a:extLst>
          </p:cNvPr>
          <p:cNvCxnSpPr/>
          <p:nvPr/>
        </p:nvCxnSpPr>
        <p:spPr>
          <a:xfrm flipV="1">
            <a:off x="3156153" y="2868779"/>
            <a:ext cx="5632450" cy="293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53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71E3F08F-13BA-4B9C-5320-D383BDE222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s-ES" dirty="0"/>
              <a:t>Nude Project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90E4855-2EF4-C737-58E1-B3AA0E0C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>
                <a:latin typeface="Arial" panose="020B0604020202020204" pitchFamily="34" charset="0"/>
                <a:cs typeface="Times New Roman" panose="02020603050405020304" pitchFamily="18" charset="0"/>
              </a:rPr>
              <a:t>Planning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3864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F66C5-73F8-599B-FC5D-49ACCD7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Planning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93A205-E7F7-6C04-21AC-03BE0A874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9" y="2807329"/>
            <a:ext cx="10785316" cy="168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67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F66C5-73F8-599B-FC5D-49ACCD7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Planning</a:t>
            </a:r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5325CE1-E317-2221-BCBA-5BFC23F6A895}"/>
              </a:ext>
            </a:extLst>
          </p:cNvPr>
          <p:cNvSpPr/>
          <p:nvPr/>
        </p:nvSpPr>
        <p:spPr>
          <a:xfrm>
            <a:off x="1301750" y="3302000"/>
            <a:ext cx="3829050" cy="48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Productos vendidos en la WEB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0F1B275-2507-B7D4-67E1-A1C32F481FA3}"/>
              </a:ext>
            </a:extLst>
          </p:cNvPr>
          <p:cNvSpPr/>
          <p:nvPr/>
        </p:nvSpPr>
        <p:spPr>
          <a:xfrm>
            <a:off x="3349625" y="4081148"/>
            <a:ext cx="3829050" cy="48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Condiciones Financiación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7698D1A-B17F-51E4-A431-102D62F2D5B6}"/>
              </a:ext>
            </a:extLst>
          </p:cNvPr>
          <p:cNvSpPr/>
          <p:nvPr/>
        </p:nvSpPr>
        <p:spPr>
          <a:xfrm>
            <a:off x="3349625" y="4765046"/>
            <a:ext cx="3829050" cy="48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Logística Envío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1F5379E-4901-CDB4-9690-6BA0771C04C6}"/>
              </a:ext>
            </a:extLst>
          </p:cNvPr>
          <p:cNvSpPr/>
          <p:nvPr/>
        </p:nvSpPr>
        <p:spPr>
          <a:xfrm>
            <a:off x="8026400" y="4765046"/>
            <a:ext cx="3829050" cy="48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Pagos de la Devolución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2A8630E-A4D6-134D-FAE6-F665632648DC}"/>
              </a:ext>
            </a:extLst>
          </p:cNvPr>
          <p:cNvSpPr/>
          <p:nvPr/>
        </p:nvSpPr>
        <p:spPr>
          <a:xfrm>
            <a:off x="8026400" y="4081148"/>
            <a:ext cx="3829050" cy="48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Flujo Autorización Financiación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DF561F2-41E2-C1BE-A43C-BD37A266FFDA}"/>
              </a:ext>
            </a:extLst>
          </p:cNvPr>
          <p:cNvSpPr txBox="1">
            <a:spLocks/>
          </p:cNvSpPr>
          <p:nvPr/>
        </p:nvSpPr>
        <p:spPr>
          <a:xfrm>
            <a:off x="680623" y="2642289"/>
            <a:ext cx="9778365" cy="65971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Procesos y sus predecesores: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0EEE51A-DB93-8BDC-9E24-BB098E17557A}"/>
              </a:ext>
            </a:extLst>
          </p:cNvPr>
          <p:cNvCxnSpPr>
            <a:cxnSpLocks/>
          </p:cNvCxnSpPr>
          <p:nvPr/>
        </p:nvCxnSpPr>
        <p:spPr>
          <a:xfrm>
            <a:off x="2184400" y="3784600"/>
            <a:ext cx="0" cy="12267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BEB02FB-3380-D2ED-9004-262665815F0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84400" y="5006346"/>
            <a:ext cx="116522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D8AA82D-0C48-84BD-C4A9-F0CBBB850F8E}"/>
              </a:ext>
            </a:extLst>
          </p:cNvPr>
          <p:cNvCxnSpPr>
            <a:cxnSpLocks/>
          </p:cNvCxnSpPr>
          <p:nvPr/>
        </p:nvCxnSpPr>
        <p:spPr>
          <a:xfrm>
            <a:off x="2184399" y="4294352"/>
            <a:ext cx="116522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FD20051-1D3F-BC5A-C3D2-3E57D8800E8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178675" y="5006346"/>
            <a:ext cx="84772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994CA457-6246-B1FE-160E-5A91C36998E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178675" y="4322448"/>
            <a:ext cx="84772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361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F66C5-73F8-599B-FC5D-49ACCD7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Planning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DAE0949-0D67-781F-5243-3DEE545D4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7696"/>
            <a:ext cx="12192000" cy="168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93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71E3F08F-13BA-4B9C-5320-D383BDE222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s-ES" dirty="0"/>
              <a:t>Nude Project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90E4855-2EF4-C737-58E1-B3AA0E0C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Arial" panose="020B0604020202020204" pitchFamily="34" charset="0"/>
                <a:cs typeface="Times New Roman" panose="02020603050405020304" pitchFamily="18" charset="0"/>
              </a:rPr>
              <a:t>Costes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04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93E4E-D7AE-B5AF-3784-F859DC31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Costes 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0530B63-AB10-3C0D-13A8-7111D7163748}"/>
              </a:ext>
            </a:extLst>
          </p:cNvPr>
          <p:cNvSpPr txBox="1">
            <a:spLocks/>
          </p:cNvSpPr>
          <p:nvPr/>
        </p:nvSpPr>
        <p:spPr>
          <a:xfrm>
            <a:off x="680623" y="2642289"/>
            <a:ext cx="9778365" cy="259682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Costes a tener en cuenta:</a:t>
            </a:r>
          </a:p>
          <a:p>
            <a:pPr marL="342900" indent="-342900">
              <a:buFontTx/>
              <a:buChar char="-"/>
            </a:pPr>
            <a:r>
              <a:rPr lang="es-ES" dirty="0"/>
              <a:t>Coste de alojamiento de la página web en un servidor Cloud</a:t>
            </a:r>
          </a:p>
          <a:p>
            <a:pPr marL="342900" indent="-342900">
              <a:buFontTx/>
              <a:buChar char="-"/>
            </a:pPr>
            <a:r>
              <a:rPr lang="es-ES" dirty="0"/>
              <a:t>Coste de la tarea colchón como margen económico (un 10% del coste inicial)</a:t>
            </a:r>
          </a:p>
          <a:p>
            <a:pPr marL="342900" indent="-342900">
              <a:buFontTx/>
              <a:buChar char="-"/>
            </a:pPr>
            <a:r>
              <a:rPr lang="es-ES" dirty="0"/>
              <a:t>Coste de la gestión de cambios (Aproximadamente un 5%)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CB8A919-BDCA-8CC5-6E1A-915C0EEB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smtClean="0"/>
              <a:pPr rtl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26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Agenda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>
            <a:normAutofit/>
          </a:bodyPr>
          <a:lstStyle>
            <a:defPPr>
              <a:defRPr lang="es-ES"/>
            </a:defPPr>
          </a:lstStyle>
          <a:p>
            <a:pPr marL="342900" lvl="0" indent="-342900">
              <a:lnSpc>
                <a:spcPct val="115000"/>
              </a:lnSpc>
              <a:spcBef>
                <a:spcPts val="290"/>
              </a:spcBef>
              <a:spcAft>
                <a:spcPts val="1000"/>
              </a:spcAft>
              <a:buFont typeface="+mj-lt"/>
              <a:buAutoNum type="arabicParenBoth"/>
            </a:pPr>
            <a:r>
              <a:rPr lang="es-G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Objetivos del proyecto.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290"/>
              </a:spcBef>
              <a:spcAft>
                <a:spcPts val="1000"/>
              </a:spcAft>
              <a:buFont typeface="+mj-lt"/>
              <a:buAutoNum type="arabicParenBoth"/>
            </a:pPr>
            <a:r>
              <a:rPr lang="es-G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Organigrama del proyecto.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290"/>
              </a:spcBef>
              <a:spcAft>
                <a:spcPts val="1000"/>
              </a:spcAft>
              <a:buFont typeface="+mj-lt"/>
              <a:buAutoNum type="arabicParenBoth"/>
            </a:pPr>
            <a:r>
              <a:rPr lang="es-G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 de toma de decisiones del proyecto.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290"/>
              </a:spcBef>
              <a:spcAft>
                <a:spcPts val="1000"/>
              </a:spcAft>
              <a:buFont typeface="+mj-lt"/>
              <a:buAutoNum type="arabicParenBoth"/>
            </a:pPr>
            <a:r>
              <a:rPr lang="es-GT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290"/>
              </a:spcBef>
              <a:spcAft>
                <a:spcPts val="1000"/>
              </a:spcAft>
              <a:buFont typeface="+mj-lt"/>
              <a:buAutoNum type="arabicParenBoth"/>
            </a:pPr>
            <a:r>
              <a:rPr lang="es-G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Coste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408C3F-92C6-6999-6342-B3927F8EB8B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93E4E-D7AE-B5AF-3784-F859DC31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Costes 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0530B63-AB10-3C0D-13A8-7111D7163748}"/>
              </a:ext>
            </a:extLst>
          </p:cNvPr>
          <p:cNvSpPr txBox="1">
            <a:spLocks/>
          </p:cNvSpPr>
          <p:nvPr/>
        </p:nvSpPr>
        <p:spPr>
          <a:xfrm>
            <a:off x="680623" y="2642289"/>
            <a:ext cx="9778365" cy="259682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Coste inicial: 13994.34€</a:t>
            </a:r>
          </a:p>
          <a:p>
            <a:pPr marL="342900" indent="-342900">
              <a:buFontTx/>
              <a:buChar char="-"/>
            </a:pPr>
            <a:r>
              <a:rPr lang="es-ES" dirty="0"/>
              <a:t>Coste tarea colchón: 1400€</a:t>
            </a:r>
          </a:p>
          <a:p>
            <a:pPr marL="342900" indent="-342900">
              <a:buFontTx/>
              <a:buChar char="-"/>
            </a:pPr>
            <a:r>
              <a:rPr lang="es-ES" dirty="0"/>
              <a:t>Coste gestión Cambios: 700€</a:t>
            </a:r>
          </a:p>
          <a:p>
            <a:pPr marL="342900" indent="-342900">
              <a:buFontTx/>
              <a:buChar char="-"/>
            </a:pPr>
            <a:endParaRPr lang="es-ES" dirty="0"/>
          </a:p>
          <a:p>
            <a:r>
              <a:rPr lang="es-ES" dirty="0"/>
              <a:t>Lo añadiremos todo a la tarea colchón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CB8A919-BDCA-8CC5-6E1A-915C0EEB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smtClean="0"/>
              <a:pPr rtl="0"/>
              <a:t>20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D37A79-2327-DEEC-23DA-0B31B5792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082" y="2287881"/>
            <a:ext cx="2943636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72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93E4E-D7AE-B5AF-3784-F859DC31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Costes 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0530B63-AB10-3C0D-13A8-7111D7163748}"/>
              </a:ext>
            </a:extLst>
          </p:cNvPr>
          <p:cNvSpPr txBox="1">
            <a:spLocks/>
          </p:cNvSpPr>
          <p:nvPr/>
        </p:nvSpPr>
        <p:spPr>
          <a:xfrm>
            <a:off x="680623" y="2642289"/>
            <a:ext cx="3802477" cy="316161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Hosting Cloud para la web:</a:t>
            </a:r>
          </a:p>
          <a:p>
            <a:pPr marL="342900" indent="-342900">
              <a:buFontTx/>
              <a:buChar char="-"/>
            </a:pPr>
            <a:r>
              <a:rPr lang="es-ES" dirty="0"/>
              <a:t>Suponemos 15.000 visitas diarias y 100.000 como pico máximo (Black Friday)</a:t>
            </a:r>
          </a:p>
          <a:p>
            <a:pPr marL="342900" indent="-342900">
              <a:buFontTx/>
              <a:buChar char="-"/>
            </a:pPr>
            <a:r>
              <a:rPr lang="es-ES" dirty="0"/>
              <a:t>Se debe asegurar la máxima disponibilidad</a:t>
            </a:r>
          </a:p>
          <a:p>
            <a:pPr marL="342900" indent="-342900">
              <a:buFontTx/>
              <a:buChar char="-"/>
            </a:pPr>
            <a:r>
              <a:rPr lang="es-ES" dirty="0"/>
              <a:t>Calcularemos el coste MENSUAL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CB8A919-BDCA-8CC5-6E1A-915C0EEB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smtClean="0"/>
              <a:pPr rtl="0"/>
              <a:t>21</a:t>
            </a:fld>
            <a:endParaRPr lang="es-E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D10E4D1-CDDA-3005-F7C1-4DB6AF1B9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76931"/>
              </p:ext>
            </p:extLst>
          </p:nvPr>
        </p:nvGraphicFramePr>
        <p:xfrm>
          <a:off x="4813300" y="1917700"/>
          <a:ext cx="5645688" cy="453313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822844">
                  <a:extLst>
                    <a:ext uri="{9D8B030D-6E8A-4147-A177-3AD203B41FA5}">
                      <a16:colId xmlns:a16="http://schemas.microsoft.com/office/drawing/2014/main" val="2664082317"/>
                    </a:ext>
                  </a:extLst>
                </a:gridCol>
                <a:gridCol w="2822844">
                  <a:extLst>
                    <a:ext uri="{9D8B030D-6E8A-4147-A177-3AD203B41FA5}">
                      <a16:colId xmlns:a16="http://schemas.microsoft.com/office/drawing/2014/main" val="3379649331"/>
                    </a:ext>
                  </a:extLst>
                </a:gridCol>
              </a:tblGrid>
              <a:tr h="353639">
                <a:tc>
                  <a:txBody>
                    <a:bodyPr/>
                    <a:lstStyle/>
                    <a:p>
                      <a:r>
                        <a:rPr lang="es-ES" sz="1800" b="1" dirty="0">
                          <a:solidFill>
                            <a:schemeClr val="bg1"/>
                          </a:solidFill>
                        </a:rPr>
                        <a:t>Elemento</a:t>
                      </a:r>
                      <a:endParaRPr lang="es-E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b="1" dirty="0">
                          <a:solidFill>
                            <a:schemeClr val="bg1"/>
                          </a:solidFill>
                        </a:rPr>
                        <a:t>AWS (EUR)</a:t>
                      </a:r>
                      <a:endParaRPr lang="es-E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494515"/>
                  </a:ext>
                </a:extLst>
              </a:tr>
              <a:tr h="1149327">
                <a:tc>
                  <a:txBody>
                    <a:bodyPr/>
                    <a:lstStyle/>
                    <a:p>
                      <a:r>
                        <a:rPr lang="es-ES" sz="1800" b="1">
                          <a:solidFill>
                            <a:schemeClr val="bg1"/>
                          </a:solidFill>
                        </a:rPr>
                        <a:t>Instancias de Computación</a:t>
                      </a:r>
                      <a:endParaRPr lang="es-ES" sz="1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>
                            <a:schemeClr val="bg1"/>
                          </a:solidFill>
                        </a:rPr>
                        <a:t>€132.48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097711"/>
                  </a:ext>
                </a:extLst>
              </a:tr>
              <a:tr h="884097">
                <a:tc>
                  <a:txBody>
                    <a:bodyPr/>
                    <a:lstStyle/>
                    <a:p>
                      <a:r>
                        <a:rPr lang="es-ES" sz="1800" b="1">
                          <a:solidFill>
                            <a:schemeClr val="bg1"/>
                          </a:solidFill>
                        </a:rPr>
                        <a:t>Almacenamiento (100 GB)</a:t>
                      </a:r>
                      <a:endParaRPr lang="es-ES" sz="1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>
                            <a:schemeClr val="bg1"/>
                          </a:solidFill>
                        </a:rPr>
                        <a:t>€11.04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800550"/>
                  </a:ext>
                </a:extLst>
              </a:tr>
              <a:tr h="1149327">
                <a:tc>
                  <a:txBody>
                    <a:bodyPr/>
                    <a:lstStyle/>
                    <a:p>
                      <a:r>
                        <a:rPr lang="es-ES" sz="1800" b="1">
                          <a:solidFill>
                            <a:schemeClr val="bg1"/>
                          </a:solidFill>
                        </a:rPr>
                        <a:t>Ancho de Banda (12,000 GB)</a:t>
                      </a:r>
                      <a:endParaRPr lang="es-ES" sz="1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>
                            <a:schemeClr val="bg1"/>
                          </a:solidFill>
                        </a:rPr>
                        <a:t>€99.36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511204"/>
                  </a:ext>
                </a:extLst>
              </a:tr>
              <a:tr h="618868">
                <a:tc>
                  <a:txBody>
                    <a:bodyPr/>
                    <a:lstStyle/>
                    <a:p>
                      <a:r>
                        <a:rPr lang="es-ES" sz="1800" b="1">
                          <a:solidFill>
                            <a:schemeClr val="bg1"/>
                          </a:solidFill>
                        </a:rPr>
                        <a:t>Base de Datos</a:t>
                      </a:r>
                      <a:endParaRPr lang="es-ES" sz="1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€55.20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27219"/>
                  </a:ext>
                </a:extLst>
              </a:tr>
              <a:tr h="353639">
                <a:tc>
                  <a:txBody>
                    <a:bodyPr/>
                    <a:lstStyle/>
                    <a:p>
                      <a:r>
                        <a:rPr lang="es-ES" sz="1800" b="1" dirty="0">
                          <a:solidFill>
                            <a:schemeClr val="bg1"/>
                          </a:solidFill>
                        </a:rPr>
                        <a:t>Total Mensual</a:t>
                      </a:r>
                      <a:endParaRPr lang="es-E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€248.40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0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263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93E4E-D7AE-B5AF-3784-F859DC31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Costes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CB8A919-BDCA-8CC5-6E1A-915C0EEB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smtClean="0"/>
              <a:pPr rtl="0"/>
              <a:t>22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3F894D-A864-25BF-96FF-557625A9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82" y="2641606"/>
            <a:ext cx="5858693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2CE355BE-49D0-BA2B-AAD2-EE3E339443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s-ES" dirty="0"/>
              <a:t>NUDE PROJECT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AAEDDA0-6B15-E615-0D03-F7023248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55493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E63B8-7491-3E52-3298-082FF792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764C4-2910-C0AD-FF83-F6335057F6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3300" y="2616200"/>
            <a:ext cx="7810500" cy="3346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Desarrollo de una página Web para </a:t>
            </a:r>
            <a:r>
              <a:rPr lang="es-ES" dirty="0" err="1"/>
              <a:t>NudeProject</a:t>
            </a:r>
            <a:r>
              <a:rPr lang="es-E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Mejorar la Experiencia del Usuario en el Proceso de Compra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Implementar un Sistema de Devoluciones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Ofrecer Opciones de Financiación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Optimizar Procesos Internos</a:t>
            </a:r>
          </a:p>
        </p:txBody>
      </p:sp>
    </p:spTree>
    <p:extLst>
      <p:ext uri="{BB962C8B-B14F-4D97-AF65-F5344CB8AC3E}">
        <p14:creationId xmlns:p14="http://schemas.microsoft.com/office/powerpoint/2010/main" val="145247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E63B8-7491-3E52-3298-082FF792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764C4-2910-C0AD-FF83-F6335057F6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06750" y="2387600"/>
            <a:ext cx="7810500" cy="3714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1) Mejorar la Experiencia del Usuario en el Proceso de Compra</a:t>
            </a:r>
          </a:p>
          <a:p>
            <a:r>
              <a:rPr lang="es-ES" dirty="0"/>
              <a:t>Facilidad de Navegación: Crear una interfaz de usuario intuitiva y amigable que permita a los clientes encontrar y seleccionar sudaderas fácilmente.</a:t>
            </a:r>
          </a:p>
          <a:p>
            <a:r>
              <a:rPr lang="es-ES" dirty="0"/>
              <a:t>Descripción y Fotos de Productos: Proveer descripciones detalladas y fotos de alta calidad para ayudar a los clientes a tomar decisiones de compra </a:t>
            </a:r>
            <a:r>
              <a:rPr lang="es-ES" dirty="0" err="1"/>
              <a:t>informadas.Proceso</a:t>
            </a:r>
            <a:r>
              <a:rPr lang="es-ES" dirty="0"/>
              <a:t> de </a:t>
            </a:r>
          </a:p>
          <a:p>
            <a:r>
              <a:rPr lang="es-ES" dirty="0"/>
              <a:t>Pedido Simplificado: Optimizar el proceso de pedido para hacerlo rápido, sencillo y sin complicaciones.</a:t>
            </a:r>
          </a:p>
        </p:txBody>
      </p:sp>
    </p:spTree>
    <p:extLst>
      <p:ext uri="{BB962C8B-B14F-4D97-AF65-F5344CB8AC3E}">
        <p14:creationId xmlns:p14="http://schemas.microsoft.com/office/powerpoint/2010/main" val="138004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E63B8-7491-3E52-3298-082FF792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764C4-2910-C0AD-FF83-F6335057F6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06750" y="2387600"/>
            <a:ext cx="7810500" cy="3714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2) Implementar un Sistema de Devoluciones</a:t>
            </a:r>
          </a:p>
          <a:p>
            <a:r>
              <a:rPr lang="es-ES" dirty="0"/>
              <a:t>Devoluciones de Productos No Abiertos: Establecer un sistema que permita a los clientes devolver artículos no abiertos de manera sencilla y eficiente.</a:t>
            </a:r>
          </a:p>
          <a:p>
            <a:r>
              <a:rPr lang="es-ES" dirty="0"/>
              <a:t>Política de Devoluciones Transparente: Comunicar claramente las políticas de devoluciones para evitar confusiones y mejorar la satisfacción del cliente.</a:t>
            </a:r>
          </a:p>
        </p:txBody>
      </p:sp>
    </p:spTree>
    <p:extLst>
      <p:ext uri="{BB962C8B-B14F-4D97-AF65-F5344CB8AC3E}">
        <p14:creationId xmlns:p14="http://schemas.microsoft.com/office/powerpoint/2010/main" val="339358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E63B8-7491-3E52-3298-082FF792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764C4-2910-C0AD-FF83-F6335057F6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06750" y="2387600"/>
            <a:ext cx="7810500" cy="3714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3)  Ofrecer Opciones de Financiación</a:t>
            </a:r>
          </a:p>
          <a:p>
            <a:r>
              <a:rPr lang="es-ES" dirty="0"/>
              <a:t>Venta con Financiación: Desarrollar un servicio que permita a los clientes comprar sudaderas con pagos mensuales durante un período de 24 meses.</a:t>
            </a:r>
          </a:p>
          <a:p>
            <a:r>
              <a:rPr lang="es-ES" dirty="0"/>
              <a:t>Integración de Pagos Seguros: Asegurar que el sistema de pagos a plazos sea seguro y fiable, tanto para la empresa como para los clientes.</a:t>
            </a:r>
          </a:p>
        </p:txBody>
      </p:sp>
    </p:spTree>
    <p:extLst>
      <p:ext uri="{BB962C8B-B14F-4D97-AF65-F5344CB8AC3E}">
        <p14:creationId xmlns:p14="http://schemas.microsoft.com/office/powerpoint/2010/main" val="282058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E63B8-7491-3E52-3298-082FF792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764C4-2910-C0AD-FF83-F6335057F6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06750" y="2387600"/>
            <a:ext cx="7810500" cy="3714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4) Optimizar Procesos Internos</a:t>
            </a:r>
          </a:p>
          <a:p>
            <a:r>
              <a:rPr lang="es-ES" dirty="0"/>
              <a:t>Revisión de Procesos: Evaluar y mejorar los procesos internos relacionados con la gestión de pedidos, devoluciones y financiación.</a:t>
            </a:r>
          </a:p>
          <a:p>
            <a:r>
              <a:rPr lang="es-ES" dirty="0"/>
              <a:t>Reducción de Costes: Identificar áreas donde se puedan reducir costes operativos sin comprometer la calidad del servicio y la satisfacción del cliente.</a:t>
            </a:r>
          </a:p>
        </p:txBody>
      </p:sp>
    </p:spTree>
    <p:extLst>
      <p:ext uri="{BB962C8B-B14F-4D97-AF65-F5344CB8AC3E}">
        <p14:creationId xmlns:p14="http://schemas.microsoft.com/office/powerpoint/2010/main" val="107906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71E3F08F-13BA-4B9C-5320-D383BDE222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s-ES" dirty="0"/>
              <a:t>Nude Project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90E4855-2EF4-C737-58E1-B3AA0E0C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6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Organigrama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503984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7_TF78853419_Win32" id="{89881BBC-4720-4DBD-B653-230ED84EDDDD}" vid="{D5D0700E-9D65-401B-B37B-B3D39C01EE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{CFE0E298-7271-45DB-93EF-B3F79D943E18}tf78853419_win32</Template>
  <TotalTime>81</TotalTime>
  <Words>677</Words>
  <Application>Microsoft Office PowerPoint</Application>
  <PresentationFormat>Panorámica</PresentationFormat>
  <Paragraphs>136</Paragraphs>
  <Slides>22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Franklin Gothic Book</vt:lpstr>
      <vt:lpstr>Franklin Gothic Demi</vt:lpstr>
      <vt:lpstr>Personalizar</vt:lpstr>
      <vt:lpstr>Business Case NUDE PROJECT</vt:lpstr>
      <vt:lpstr>Agenda</vt:lpstr>
      <vt:lpstr>Objetivos</vt:lpstr>
      <vt:lpstr>Objetivos</vt:lpstr>
      <vt:lpstr>Objetivos</vt:lpstr>
      <vt:lpstr>Objetivos</vt:lpstr>
      <vt:lpstr>Objetivos</vt:lpstr>
      <vt:lpstr>Objetivos</vt:lpstr>
      <vt:lpstr>Organigrama del proyecto</vt:lpstr>
      <vt:lpstr>Organigrama de la Empresa</vt:lpstr>
      <vt:lpstr>Organigrama del proyecto</vt:lpstr>
      <vt:lpstr>Modelo de toma de decisiones</vt:lpstr>
      <vt:lpstr>Pirámide de decisión</vt:lpstr>
      <vt:lpstr>Planning</vt:lpstr>
      <vt:lpstr>Planning</vt:lpstr>
      <vt:lpstr>Planning</vt:lpstr>
      <vt:lpstr>Planning</vt:lpstr>
      <vt:lpstr>Costes</vt:lpstr>
      <vt:lpstr>Costes </vt:lpstr>
      <vt:lpstr>Costes </vt:lpstr>
      <vt:lpstr>Costes </vt:lpstr>
      <vt:lpstr>Costes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 NUDE PROJECT</dc:title>
  <dc:creator>Paloma Pérez De Madrid Laguna</dc:creator>
  <cp:lastModifiedBy>Paloma Pérez De Madrid Laguna</cp:lastModifiedBy>
  <cp:revision>2</cp:revision>
  <dcterms:created xsi:type="dcterms:W3CDTF">2024-05-30T13:12:40Z</dcterms:created>
  <dcterms:modified xsi:type="dcterms:W3CDTF">2024-05-30T14:34:26Z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