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42"/>
  </p:notesMasterIdLst>
  <p:handoutMasterIdLst>
    <p:handoutMasterId r:id="rId43"/>
  </p:handoutMasterIdLst>
  <p:sldIdLst>
    <p:sldId id="410" r:id="rId5"/>
    <p:sldId id="383" r:id="rId6"/>
    <p:sldId id="411" r:id="rId7"/>
    <p:sldId id="413" r:id="rId8"/>
    <p:sldId id="414" r:id="rId9"/>
    <p:sldId id="420" r:id="rId10"/>
    <p:sldId id="412" r:id="rId11"/>
    <p:sldId id="421" r:id="rId12"/>
    <p:sldId id="426" r:id="rId13"/>
    <p:sldId id="422" r:id="rId14"/>
    <p:sldId id="424" r:id="rId15"/>
    <p:sldId id="416" r:id="rId16"/>
    <p:sldId id="417" r:id="rId17"/>
    <p:sldId id="439" r:id="rId18"/>
    <p:sldId id="423" r:id="rId19"/>
    <p:sldId id="425" r:id="rId20"/>
    <p:sldId id="438" r:id="rId21"/>
    <p:sldId id="448" r:id="rId22"/>
    <p:sldId id="450" r:id="rId23"/>
    <p:sldId id="428" r:id="rId24"/>
    <p:sldId id="440" r:id="rId25"/>
    <p:sldId id="441" r:id="rId26"/>
    <p:sldId id="431" r:id="rId27"/>
    <p:sldId id="445" r:id="rId28"/>
    <p:sldId id="447" r:id="rId29"/>
    <p:sldId id="449" r:id="rId30"/>
    <p:sldId id="430" r:id="rId31"/>
    <p:sldId id="442" r:id="rId32"/>
    <p:sldId id="427" r:id="rId33"/>
    <p:sldId id="443" r:id="rId34"/>
    <p:sldId id="429" r:id="rId35"/>
    <p:sldId id="446" r:id="rId36"/>
    <p:sldId id="444" r:id="rId37"/>
    <p:sldId id="433" r:id="rId38"/>
    <p:sldId id="434" r:id="rId39"/>
    <p:sldId id="435" r:id="rId40"/>
    <p:sldId id="436" r:id="rId41"/>
  </p:sldIdLst>
  <p:sldSz cx="12192000" cy="6858000"/>
  <p:notesSz cx="6858000" cy="9144000"/>
  <p:defaultTextStyle>
    <a:defPPr rtl="0">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750" y="3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E92A46E5-772B-4A8A-A167-62663A29553C}" type="datetime1">
              <a:rPr lang="es-ES" smtClean="0"/>
              <a:t>29/05/2024</a:t>
            </a:fld>
            <a:endParaRPr lang="es-ES"/>
          </a:p>
        </p:txBody>
      </p:sp>
      <p:sp>
        <p:nvSpPr>
          <p:cNvPr id="6" name="Marcador de número de diapositiva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E2C230DF-5933-439D-898F-38E9AC9BA688}" type="slidenum">
              <a:rPr lang="es-ES" smtClean="0"/>
              <a:t>‹Nº›</a:t>
            </a:fld>
            <a:endParaRPr lang="es-ES"/>
          </a:p>
        </p:txBody>
      </p:sp>
      <p:sp>
        <p:nvSpPr>
          <p:cNvPr id="7" name="Marcador de pie de página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a:p>
        </p:txBody>
      </p:sp>
      <p:sp>
        <p:nvSpPr>
          <p:cNvPr id="8" name="Marcador de encabezado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16DB30B6-91B7-493F-B445-96E1D2848A7B}" type="datetime1">
              <a:rPr lang="es-ES" smtClean="0"/>
              <a:t>29/05/2024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s-ES"/>
            </a:defPPr>
          </a:lstStyle>
          <a:p>
            <a:pPr rtl="0"/>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A89C7E07-3C67-C64C-8DA0-0404F6303970}" type="slidenum">
              <a:rPr lang="es-ES" smtClean="0"/>
              <a:t>‹Nº›</a:t>
            </a:fld>
            <a:endParaRPr lang="es-ES"/>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1</a:t>
            </a:fld>
            <a:endParaRPr lang="es-ES"/>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2</a:t>
            </a:fld>
            <a:endParaRPr lang="es-ES"/>
          </a:p>
        </p:txBody>
      </p:sp>
    </p:spTree>
    <p:extLst>
      <p:ext uri="{BB962C8B-B14F-4D97-AF65-F5344CB8AC3E}">
        <p14:creationId xmlns:p14="http://schemas.microsoft.com/office/powerpoint/2010/main" val="311341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1">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es-ES" sz="6000" b="1" i="0" spc="100" baseline="0">
                <a:solidFill>
                  <a:schemeClr val="bg1"/>
                </a:solidFill>
                <a:latin typeface="+mj-lt"/>
              </a:defRPr>
            </a:lvl1pPr>
          </a:lstStyle>
          <a:p>
            <a:pPr rtl="0"/>
            <a:r>
              <a:rPr lang="es-ES"/>
              <a:t>Haga clic para agregar un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grpSp>
      <p:cxnSp>
        <p:nvCxnSpPr>
          <p:cNvPr id="13" name="Conector rec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ido y tabla del título">
    <p:bg>
      <p:bgPr>
        <a:solidFill>
          <a:schemeClr val="tx1"/>
        </a:solidFill>
        <a:effectLst/>
      </p:bgPr>
    </p:bg>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orma libre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sp>
          <p:nvSpPr>
            <p:cNvPr id="15" name="Forma libre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sp>
          <p:nvSpPr>
            <p:cNvPr id="17" name="Forma libre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Marcador de conteni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es-ES" sz="2000"/>
            </a:lvl1pPr>
            <a:lvl2pPr marL="457200" indent="0">
              <a:spcBef>
                <a:spcPts val="1800"/>
              </a:spcBef>
              <a:buNone/>
              <a:defRPr lang="es-ES" sz="2000"/>
            </a:lvl2pPr>
            <a:lvl3pPr marL="914400" indent="0">
              <a:spcBef>
                <a:spcPts val="1800"/>
              </a:spcBef>
              <a:buNone/>
              <a:defRPr lang="es-ES" sz="2000"/>
            </a:lvl3pPr>
            <a:lvl4pPr marL="1371600" indent="0">
              <a:spcBef>
                <a:spcPts val="1800"/>
              </a:spcBef>
              <a:buNone/>
              <a:defRPr lang="es-ES" sz="2000"/>
            </a:lvl4pPr>
            <a:lvl5pPr marL="1828800" indent="0">
              <a:spcBef>
                <a:spcPts val="1800"/>
              </a:spcBef>
              <a:buNone/>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contenid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es-ES" sz="2000"/>
            </a:lvl1pPr>
            <a:lvl2pPr>
              <a:spcBef>
                <a:spcPts val="600"/>
              </a:spcBef>
              <a:defRPr lang="es-ES" sz="2000"/>
            </a:lvl2pPr>
            <a:lvl3pPr>
              <a:spcBef>
                <a:spcPts val="1800"/>
              </a:spcBef>
              <a:defRPr lang="es-ES" sz="2000"/>
            </a:lvl3pPr>
            <a:lvl4pPr>
              <a:spcBef>
                <a:spcPts val="1800"/>
              </a:spcBef>
              <a:defRPr lang="es-ES" sz="2000"/>
            </a:lvl4pPr>
            <a:lvl5pPr>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a:latin typeface="+mn-lt"/>
            </a:endParaRPr>
          </a:p>
        </p:txBody>
      </p:sp>
    </p:spTree>
    <p:extLst>
      <p:ext uri="{BB962C8B-B14F-4D97-AF65-F5344CB8AC3E}">
        <p14:creationId xmlns:p14="http://schemas.microsoft.com/office/powerpoint/2010/main" val="2244329111"/>
      </p:ext>
    </p:extLst>
  </p:cSld>
  <p:clrMapOvr>
    <a:masterClrMapping/>
  </p:clrMapOvr>
  <p:hf hdr="0" ftr="0" dt="0"/>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dos contenidos">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a lib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sp>
          <p:nvSpPr>
            <p:cNvPr id="13" name="Forma lib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sp>
          <p:nvSpPr>
            <p:cNvPr id="14" name="Forma lib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Marcador de contenid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es-ES" sz="2000"/>
            </a:lvl1pPr>
            <a:lvl2pPr>
              <a:spcBef>
                <a:spcPts val="600"/>
              </a:spcBef>
              <a:defRPr lang="es-ES" sz="2000"/>
            </a:lvl2pPr>
            <a:lvl3pPr>
              <a:spcBef>
                <a:spcPts val="1800"/>
              </a:spcBef>
              <a:defRPr lang="es-ES" sz="2000"/>
            </a:lvl3pPr>
            <a:lvl4pPr>
              <a:spcBef>
                <a:spcPts val="1800"/>
              </a:spcBef>
              <a:defRPr lang="es-ES" sz="2000"/>
            </a:lvl4pPr>
            <a:lvl5pPr>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7" name="Marcador de conteni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es-ES" sz="2000"/>
            </a:lvl1pPr>
            <a:lvl2pPr>
              <a:spcBef>
                <a:spcPts val="1800"/>
              </a:spcBef>
              <a:defRPr lang="es-ES" sz="2000"/>
            </a:lvl2pPr>
            <a:lvl3pPr>
              <a:spcBef>
                <a:spcPts val="1800"/>
              </a:spcBef>
              <a:defRPr lang="es-ES" sz="2000"/>
            </a:lvl3pPr>
            <a:lvl4pPr>
              <a:spcBef>
                <a:spcPts val="1800"/>
              </a:spcBef>
              <a:defRPr lang="es-ES" sz="2000"/>
            </a:lvl4pPr>
            <a:lvl5pPr>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a:latin typeface="+mn-lt"/>
            </a:endParaRP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a:latin typeface="+mn-lt"/>
            </a:endParaRPr>
          </a:p>
        </p:txBody>
      </p:sp>
    </p:spTree>
    <p:extLst>
      <p:ext uri="{BB962C8B-B14F-4D97-AF65-F5344CB8AC3E}">
        <p14:creationId xmlns:p14="http://schemas.microsoft.com/office/powerpoint/2010/main" val="649744719"/>
      </p:ext>
    </p:extLst>
  </p:cSld>
  <p:clrMapOvr>
    <a:masterClrMapping/>
  </p:clrMapOvr>
  <p:hf hdr="0" ftr="0" dt="0"/>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a 2">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sp>
        <p:nvSpPr>
          <p:cNvPr id="9" name="Marcador de posición de la tabla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es-ES"/>
            </a:lvl1pPr>
          </a:lstStyle>
          <a:p>
            <a:pPr rtl="0"/>
            <a:r>
              <a:rPr lang="es-ES"/>
              <a:t>Haga clic en el icono para agregar una tabla</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a:latin typeface="+mn-lt"/>
            </a:endParaRP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hf hdr="0" ftr="0" dt="0"/>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3">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es-ES" sz="6000" b="1" i="0" spc="100" baseline="0">
                <a:solidFill>
                  <a:schemeClr val="bg1"/>
                </a:solidFill>
                <a:latin typeface="+mj-lt"/>
              </a:defRPr>
            </a:lvl1pPr>
          </a:lstStyle>
          <a:p>
            <a:pPr rtl="0"/>
            <a:r>
              <a:rPr lang="es-ES"/>
              <a:t>Haga clic para agregar un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grp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es-ES" sz="2400" b="1" i="0">
                <a:solidFill>
                  <a:schemeClr val="tx2">
                    <a:lumMod val="75000"/>
                  </a:schemeClr>
                </a:solidFill>
                <a:latin typeface="+mn-lt"/>
              </a:defRPr>
            </a:lvl1pPr>
            <a:lvl2pPr>
              <a:defRPr lang="es-ES" sz="4000"/>
            </a:lvl2pPr>
            <a:lvl3pPr>
              <a:defRPr lang="es-ES" sz="4000"/>
            </a:lvl3pPr>
            <a:lvl4pPr>
              <a:defRPr lang="es-ES" sz="4000"/>
            </a:lvl4pPr>
            <a:lvl5pPr>
              <a:defRPr lang="es-ES" sz="4000"/>
            </a:lvl5pPr>
          </a:lstStyle>
          <a:p>
            <a:pPr lvl="0" rtl="0"/>
            <a:r>
              <a:rPr lang="es-ES"/>
              <a:t>Haga clic para agregar texto</a:t>
            </a:r>
          </a:p>
        </p:txBody>
      </p:sp>
      <p:cxnSp>
        <p:nvCxnSpPr>
          <p:cNvPr id="4" name="Conector recto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noProof="0"/>
            </a:p>
          </p:txBody>
        </p:sp>
        <p:sp>
          <p:nvSpPr>
            <p:cNvPr id="8" name="Forma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noProof="0"/>
            </a:p>
          </p:txBody>
        </p:sp>
        <p:sp>
          <p:nvSpPr>
            <p:cNvPr id="9" name="Forma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noProof="0"/>
            </a:p>
          </p:txBody>
        </p:sp>
        <p:sp>
          <p:nvSpPr>
            <p:cNvPr id="10" name="Forma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es-ES"/>
              </a:defPPr>
            </a:lstStyle>
            <a:p>
              <a:pPr rtl="0"/>
              <a:endParaRPr lang="es-ES" noProof="0"/>
            </a:p>
          </p:txBody>
        </p:sp>
        <p:sp>
          <p:nvSpPr>
            <p:cNvPr id="11" name="Forma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noProof="0"/>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es-ES" sz="4400" b="1" i="0" spc="50" baseline="0">
                <a:latin typeface="+mj-lt"/>
              </a:defRPr>
            </a:lvl1pPr>
          </a:lstStyle>
          <a:p>
            <a:pPr rtl="0"/>
            <a:r>
              <a:rPr lang="es-ES" noProof="0"/>
              <a:t>Haga clic para agregar un título </a:t>
            </a:r>
          </a:p>
        </p:txBody>
      </p:sp>
      <p:sp>
        <p:nvSpPr>
          <p:cNvPr id="2" name="Marcador de contenido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es-ES" sz="2400" b="1" i="0" kern="1200" dirty="0">
                <a:solidFill>
                  <a:schemeClr val="tx2">
                    <a:lumMod val="75000"/>
                  </a:schemeClr>
                </a:solidFill>
                <a:latin typeface="+mn-lt"/>
                <a:ea typeface="+mn-ea"/>
                <a:cs typeface="+mn-cs"/>
              </a:defRPr>
            </a:lvl1pPr>
            <a:lvl2pPr indent="-283464">
              <a:spcBef>
                <a:spcPts val="600"/>
              </a:spcBef>
              <a:defRPr lang="es-ES" sz="2000"/>
            </a:lvl2pPr>
            <a:lvl3pPr indent="-283464">
              <a:spcBef>
                <a:spcPts val="1800"/>
              </a:spcBef>
              <a:defRPr lang="es-ES" sz="2000"/>
            </a:lvl3pPr>
            <a:lvl4pPr indent="-283464">
              <a:spcBef>
                <a:spcPts val="1800"/>
              </a:spcBef>
              <a:defRPr lang="es-ES" sz="2000"/>
            </a:lvl4pPr>
            <a:lvl5pPr indent="-283464">
              <a:spcBef>
                <a:spcPts val="1800"/>
              </a:spcBef>
              <a:defRPr lang="es-ES" sz="2000"/>
            </a:lvl5pPr>
          </a:lstStyle>
          <a:p>
            <a:pPr lvl="0" rtl="0"/>
            <a:r>
              <a:rPr lang="es-ES" noProof="0"/>
              <a:t>Haga clic para agregar contenido</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3" name="Marcador de número de diapositiva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es-ES"/>
            </a:defPPr>
          </a:lstStyle>
          <a:p>
            <a:pPr rtl="0"/>
            <a:fld id="{294A09A9-5501-47C1-A89A-A340965A2BE2}" type="slidenum">
              <a:rPr lang="es-ES" noProof="0" smtClean="0"/>
              <a:pPr rtl="0"/>
              <a:t>‹Nº›</a:t>
            </a:fld>
            <a:endParaRPr lang="es-ES" noProof="0"/>
          </a:p>
        </p:txBody>
      </p:sp>
      <p:sp>
        <p:nvSpPr>
          <p:cNvPr id="42" name="Marcador de fecha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es-ES"/>
            </a:defPPr>
          </a:lstStyle>
          <a:p>
            <a:pPr rtl="0"/>
            <a:endParaRPr lang="es-ES" noProof="0">
              <a:latin typeface="+mn-lt"/>
            </a:endParaRPr>
          </a:p>
        </p:txBody>
      </p:sp>
      <p:cxnSp>
        <p:nvCxnSpPr>
          <p:cNvPr id="4" name="Conector recto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de sección">
    <p:bg>
      <p:bgPr>
        <a:solidFill>
          <a:schemeClr val="accent3"/>
        </a:solidFill>
        <a:effectLst/>
      </p:bgPr>
    </p:bg>
    <p:spTree>
      <p:nvGrpSpPr>
        <p:cNvPr id="1" name=""/>
        <p:cNvGrpSpPr/>
        <p:nvPr/>
      </p:nvGrpSpPr>
      <p:grpSpPr>
        <a:xfrm>
          <a:off x="0" y="0"/>
          <a:ext cx="0" cy="0"/>
          <a:chOff x="0" y="0"/>
          <a:chExt cx="0" cy="0"/>
        </a:xfrm>
      </p:grpSpPr>
      <p:sp>
        <p:nvSpPr>
          <p:cNvPr id="4" name="Marcador de posición de imagen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es-ES" sz="2000">
                <a:solidFill>
                  <a:schemeClr val="tx1"/>
                </a:solidFill>
              </a:defRPr>
            </a:lvl1pPr>
          </a:lstStyle>
          <a:p>
            <a:pPr rtl="0"/>
            <a:r>
              <a:rPr lang="es-ES"/>
              <a:t>Haga clic en el icono para agregar una imagen</a:t>
            </a:r>
          </a:p>
        </p:txBody>
      </p:sp>
      <p:sp>
        <p:nvSpPr>
          <p:cNvPr id="18" name="Título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es-ES" sz="6000" b="1" i="0" baseline="0">
                <a:solidFill>
                  <a:schemeClr val="tx1"/>
                </a:solidFill>
                <a:latin typeface="+mj-lt"/>
              </a:defRPr>
            </a:lvl1pPr>
          </a:lstStyle>
          <a:p>
            <a:pPr rtl="0"/>
            <a:r>
              <a:rPr lang="es-ES"/>
              <a:t>Haga clic para agregar un título </a:t>
            </a:r>
          </a:p>
        </p:txBody>
      </p:sp>
      <p:sp>
        <p:nvSpPr>
          <p:cNvPr id="7" name="Rectángulo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Tree>
    <p:extLst>
      <p:ext uri="{BB962C8B-B14F-4D97-AF65-F5344CB8AC3E}">
        <p14:creationId xmlns:p14="http://schemas.microsoft.com/office/powerpoint/2010/main" val="1729169562"/>
      </p:ext>
    </p:extLst>
  </p:cSld>
  <p:clrMapOvr>
    <a:masterClrMapping/>
  </p:clrMapOvr>
  <p:hf hdr="0" ftr="0" dt="0"/>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2">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es-ES" sz="6000" b="1" i="0" spc="100" baseline="0">
                <a:solidFill>
                  <a:schemeClr val="bg1"/>
                </a:solidFill>
                <a:latin typeface="+mj-lt"/>
              </a:defRPr>
            </a:lvl1pPr>
          </a:lstStyle>
          <a:p>
            <a:pPr rtl="0"/>
            <a:r>
              <a:rPr lang="es-ES"/>
              <a:t>Haga clic para agregar un título </a:t>
            </a:r>
          </a:p>
        </p:txBody>
      </p:sp>
      <p:sp>
        <p:nvSpPr>
          <p:cNvPr id="6" name="Marcador de posición de imagen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es-ES" sz="2000"/>
            </a:lvl1pPr>
          </a:lstStyle>
          <a:p>
            <a:pPr rtl="0"/>
            <a:r>
              <a:rPr lang="es-ES"/>
              <a:t>Haga clic en el icono para agregar una imagen</a:t>
            </a:r>
          </a:p>
        </p:txBody>
      </p: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es-ES" sz="2400" b="1" i="0">
                <a:solidFill>
                  <a:schemeClr val="tx2">
                    <a:lumMod val="75000"/>
                  </a:schemeClr>
                </a:solidFill>
                <a:latin typeface="+mn-lt"/>
              </a:defRPr>
            </a:lvl1pPr>
            <a:lvl2pPr>
              <a:defRPr lang="es-ES" sz="4000"/>
            </a:lvl2pPr>
            <a:lvl3pPr>
              <a:defRPr lang="es-ES" sz="4000"/>
            </a:lvl3pPr>
            <a:lvl4pPr>
              <a:defRPr lang="es-ES" sz="4000"/>
            </a:lvl4pPr>
            <a:lvl5pPr>
              <a:defRPr lang="es-ES" sz="4000"/>
            </a:lvl5pPr>
          </a:lstStyle>
          <a:p>
            <a:pPr lvl="0" rtl="0"/>
            <a:r>
              <a:rPr lang="es-ES"/>
              <a:t>Haga clic para agregar texto</a:t>
            </a:r>
          </a:p>
        </p:txBody>
      </p:sp>
      <p:cxnSp>
        <p:nvCxnSpPr>
          <p:cNvPr id="7" name="Conector recto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sumen 2">
    <p:bg>
      <p:bgPr>
        <a:solidFill>
          <a:schemeClr val="tx1"/>
        </a:solidFill>
        <a:effectLst/>
      </p:bgPr>
    </p:bg>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o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orma libre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sp>
          <p:nvSpPr>
            <p:cNvPr id="12" name="Forma libre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sp>
          <p:nvSpPr>
            <p:cNvPr id="13" name="Forma libre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es-ES" sz="4400" b="1" i="0">
                <a:latin typeface="+mj-lt"/>
              </a:defRPr>
            </a:lvl1pPr>
          </a:lstStyle>
          <a:p>
            <a:pPr rtl="0"/>
            <a:r>
              <a:rPr lang="es-ES"/>
              <a:t>Haga clic para agregar un título </a:t>
            </a:r>
          </a:p>
        </p:txBody>
      </p:sp>
      <p:sp>
        <p:nvSpPr>
          <p:cNvPr id="2" name="Marcador de contenido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es-ES" sz="2000"/>
            </a:lvl1pPr>
            <a:lvl2pPr indent="-283464">
              <a:spcBef>
                <a:spcPts val="1800"/>
              </a:spcBef>
              <a:defRPr lang="es-ES" sz="2000"/>
            </a:lvl2pPr>
            <a:lvl3pPr indent="-283464">
              <a:spcBef>
                <a:spcPts val="1800"/>
              </a:spcBef>
              <a:defRPr lang="es-ES" sz="2000"/>
            </a:lvl3pPr>
            <a:lvl4pPr indent="-283464">
              <a:spcBef>
                <a:spcPts val="1800"/>
              </a:spcBef>
              <a:defRPr lang="es-ES" sz="2000"/>
            </a:lvl4pPr>
            <a:lvl5pPr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8" name="Marcador de número de diapositiva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es-ES"/>
            </a:defPPr>
          </a:lstStyle>
          <a:p>
            <a:pPr rtl="0"/>
            <a:fld id="{294A09A9-5501-47C1-A89A-A340965A2BE2}" type="slidenum">
              <a:rPr lang="es-ES" smtClean="0"/>
              <a:pPr rtl="0"/>
              <a:t>‹Nº›</a:t>
            </a:fld>
            <a:endParaRPr lang="es-ES">
              <a:latin typeface="+mn-lt"/>
            </a:endParaRPr>
          </a:p>
        </p:txBody>
      </p:sp>
      <p:sp>
        <p:nvSpPr>
          <p:cNvPr id="5" name="Marcador de fecha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es-ES"/>
            </a:defPPr>
          </a:lstStyle>
          <a:p>
            <a:pPr rtl="0"/>
            <a:endParaRPr lang="es-ES">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es-ES" sz="6000" b="1" i="0" spc="100" baseline="0">
                <a:solidFill>
                  <a:schemeClr val="bg1"/>
                </a:solidFill>
                <a:latin typeface="+mj-lt"/>
              </a:defRPr>
            </a:lvl1pPr>
          </a:lstStyle>
          <a:p>
            <a:pPr rtl="0"/>
            <a:r>
              <a:rPr lang="es-ES"/>
              <a:t>Haga clic para agregar un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grpSp>
      <p:cxnSp>
        <p:nvCxnSpPr>
          <p:cNvPr id="13" name="Conector rec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es-ES" sz="2400" b="1" i="0">
                <a:solidFill>
                  <a:schemeClr val="tx2">
                    <a:lumMod val="75000"/>
                  </a:schemeClr>
                </a:solidFill>
                <a:latin typeface="+mn-lt"/>
              </a:defRPr>
            </a:lvl1pPr>
            <a:lvl2pPr>
              <a:defRPr lang="es-ES" sz="4000"/>
            </a:lvl2pPr>
            <a:lvl3pPr>
              <a:defRPr lang="es-ES" sz="4000"/>
            </a:lvl3pPr>
            <a:lvl4pPr>
              <a:defRPr lang="es-ES" sz="4000"/>
            </a:lvl4pPr>
            <a:lvl5pPr>
              <a:defRPr lang="es-ES" sz="4000"/>
            </a:lvl5pPr>
          </a:lstStyle>
          <a:p>
            <a:pPr lvl="0" rtl="0"/>
            <a:r>
              <a:rPr lang="es-ES"/>
              <a:t>Haga clic para agregar texto</a:t>
            </a:r>
          </a:p>
        </p:txBody>
      </p:sp>
    </p:spTree>
    <p:extLst>
      <p:ext uri="{BB962C8B-B14F-4D97-AF65-F5344CB8AC3E}">
        <p14:creationId xmlns:p14="http://schemas.microsoft.com/office/powerpoint/2010/main" val="202710853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y dos contenidos 2">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a lib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sp>
          <p:nvSpPr>
            <p:cNvPr id="13" name="Forma lib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sp>
          <p:nvSpPr>
            <p:cNvPr id="14" name="Forma lib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sp>
        <p:nvSpPr>
          <p:cNvPr id="2" name="Marcador de contenido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es-ES" sz="2000"/>
            </a:lvl1pPr>
            <a:lvl2pPr marL="283464" indent="-283464">
              <a:spcBef>
                <a:spcPts val="1800"/>
              </a:spcBef>
              <a:defRPr lang="es-ES" sz="2000"/>
            </a:lvl2pPr>
            <a:lvl3pPr marL="594360" indent="-283464">
              <a:spcBef>
                <a:spcPts val="1800"/>
              </a:spcBef>
              <a:defRPr lang="es-ES" sz="2000"/>
            </a:lvl3pPr>
            <a:lvl4pPr marL="822960" indent="-283464">
              <a:spcBef>
                <a:spcPts val="1800"/>
              </a:spcBef>
              <a:defRPr lang="es-ES" sz="2000"/>
            </a:lvl4pPr>
            <a:lvl5pPr marL="1005840"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3" name="Marcador de contenido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es-ES" sz="2000"/>
            </a:lvl1pPr>
            <a:lvl2pPr marL="283464" indent="-283464">
              <a:spcBef>
                <a:spcPts val="1800"/>
              </a:spcBef>
              <a:defRPr lang="es-ES" sz="2000"/>
            </a:lvl2pPr>
            <a:lvl3pPr marL="548640" indent="-283464">
              <a:spcBef>
                <a:spcPts val="1800"/>
              </a:spcBef>
              <a:defRPr lang="es-ES" sz="2000"/>
            </a:lvl3pPr>
            <a:lvl4pPr marL="822960" indent="-283464">
              <a:spcBef>
                <a:spcPts val="1800"/>
              </a:spcBef>
              <a:defRPr lang="es-ES" sz="2000"/>
            </a:lvl4pPr>
            <a:lvl5pPr marL="1005840"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a:latin typeface="+mn-lt"/>
            </a:endParaRP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hf hdr="0" ftr="0" dt="0"/>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tulo y contenido ">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a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sp>
          <p:nvSpPr>
            <p:cNvPr id="13" name="Forma libre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sp>
          <p:nvSpPr>
            <p:cNvPr id="14" name="Forma libre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sp>
          <p:nvSpPr>
            <p:cNvPr id="18" name="Forma libre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es-ES"/>
              </a:defPPr>
            </a:lstStyle>
            <a:p>
              <a:pPr rtl="0"/>
              <a:endParaRPr lang="es-ES"/>
            </a:p>
          </p:txBody>
        </p:sp>
        <p:sp>
          <p:nvSpPr>
            <p:cNvPr id="19" name="Forma libre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Marcador de conteni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es-ES" sz="2000"/>
            </a:lvl1pPr>
            <a:lvl2pPr marL="914400" indent="-457200">
              <a:spcBef>
                <a:spcPts val="1800"/>
              </a:spcBef>
              <a:buFont typeface="+mj-lt"/>
              <a:buAutoNum type="alphaLcPeriod"/>
              <a:defRPr lang="es-ES" sz="2000"/>
            </a:lvl2pPr>
            <a:lvl3pPr marL="1371600" indent="-457200">
              <a:spcBef>
                <a:spcPts val="1800"/>
              </a:spcBef>
              <a:buFont typeface="+mj-lt"/>
              <a:buAutoNum type="arabicParenR"/>
              <a:defRPr lang="es-ES" sz="2000"/>
            </a:lvl3pPr>
            <a:lvl4pPr marL="1371600" indent="0">
              <a:spcBef>
                <a:spcPts val="1800"/>
              </a:spcBef>
              <a:buFont typeface="+mj-lt"/>
              <a:buNone/>
              <a:defRPr lang="es-ES" sz="2000"/>
            </a:lvl4pPr>
            <a:lvl5pPr marL="2286000" indent="-457200">
              <a:spcBef>
                <a:spcPts val="1800"/>
              </a:spcBef>
              <a:buFont typeface="+mj-lt"/>
              <a:buAutoNum type="arabicPeriod"/>
              <a:defRPr lang="es-ES" sz="2000"/>
            </a:lvl5pPr>
          </a:lstStyle>
          <a:p>
            <a:pPr lvl="0" rtl="0"/>
            <a:r>
              <a:rPr lang="es-ES"/>
              <a:t>Haga clic para agregar contenido</a:t>
            </a:r>
          </a:p>
          <a:p>
            <a:pPr lvl="1" rtl="0"/>
            <a:r>
              <a:rPr lang="es-ES"/>
              <a:t>Segundo nivel</a:t>
            </a:r>
          </a:p>
          <a:p>
            <a:pPr lvl="2" rtl="0"/>
            <a:r>
              <a:rPr lang="es-ES"/>
              <a:t>Tercer nivel</a:t>
            </a:r>
          </a:p>
          <a:p>
            <a:pPr lvl="3" rtl="0"/>
            <a:endParaRPr lang="es-ES"/>
          </a:p>
        </p:txBody>
      </p:sp>
      <p:sp>
        <p:nvSpPr>
          <p:cNvPr id="2" name="Marcador de contenido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es-ES" sz="2000"/>
            </a:lvl1pPr>
            <a:lvl2pPr marL="283464" indent="-283464">
              <a:spcBef>
                <a:spcPts val="1800"/>
              </a:spcBef>
              <a:defRPr lang="es-ES" sz="2000"/>
            </a:lvl2pPr>
            <a:lvl3pPr marL="548640" indent="-283464">
              <a:spcBef>
                <a:spcPts val="1800"/>
              </a:spcBef>
              <a:defRPr lang="es-ES" sz="2000"/>
            </a:lvl3pPr>
            <a:lvl4pPr marL="822960" indent="-283464">
              <a:spcBef>
                <a:spcPts val="1800"/>
              </a:spcBef>
              <a:defRPr lang="es-ES" sz="2000"/>
            </a:lvl4pPr>
            <a:lvl5pPr marL="1005840"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a:latin typeface="+mn-lt"/>
            </a:endParaRPr>
          </a:p>
        </p:txBody>
      </p:sp>
    </p:spTree>
    <p:extLst>
      <p:ext uri="{BB962C8B-B14F-4D97-AF65-F5344CB8AC3E}">
        <p14:creationId xmlns:p14="http://schemas.microsoft.com/office/powerpoint/2010/main" val="554606805"/>
      </p:ext>
    </p:extLst>
  </p:cSld>
  <p:clrMapOvr>
    <a:masterClrMapping/>
  </p:clrMapOvr>
  <p:hf hdr="0" ftr="0" dt="0"/>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ido e imagen del título">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sp>
        <p:nvSpPr>
          <p:cNvPr id="3" name="Marcador de contenido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es-ES" sz="2000"/>
            </a:lvl1pPr>
            <a:lvl2pPr indent="-283464">
              <a:spcBef>
                <a:spcPts val="1800"/>
              </a:spcBef>
              <a:defRPr lang="es-ES" sz="2000"/>
            </a:lvl2pPr>
            <a:lvl3pPr indent="-283464">
              <a:spcBef>
                <a:spcPts val="1800"/>
              </a:spcBef>
              <a:defRPr lang="es-ES" sz="2000"/>
            </a:lvl3pPr>
            <a:lvl4pPr indent="-283464">
              <a:spcBef>
                <a:spcPts val="1800"/>
              </a:spcBef>
              <a:defRPr lang="es-ES" sz="2000"/>
            </a:lvl4pPr>
            <a:lvl5pPr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Marcador de posición de imagen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es-ES" sz="2000">
                <a:solidFill>
                  <a:schemeClr val="bg1"/>
                </a:solidFill>
              </a:defRPr>
            </a:lvl1pPr>
          </a:lstStyle>
          <a:p>
            <a:pPr rtl="0"/>
            <a:r>
              <a:rPr lang="es-ES"/>
              <a:t>Haga clic en el icono para agregar una imagen</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a:latin typeface="+mn-lt"/>
            </a:endParaRPr>
          </a:p>
        </p:txBody>
      </p:sp>
    </p:spTree>
    <p:extLst>
      <p:ext uri="{BB962C8B-B14F-4D97-AF65-F5344CB8AC3E}">
        <p14:creationId xmlns:p14="http://schemas.microsoft.com/office/powerpoint/2010/main" val="1429319764"/>
      </p:ext>
    </p:extLst>
  </p:cSld>
  <p:clrMapOvr>
    <a:masterClrMapping/>
  </p:clrMapOvr>
  <p:hf hdr="0" ftr="0" dt="0"/>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12" name="Marcador de título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es-ES"/>
            </a:defPPr>
          </a:lstStyle>
          <a:p>
            <a:pPr rtl="0"/>
            <a:r>
              <a:rPr lang="es-ES"/>
              <a:t>Haga clic para modificar el estilo de título del patrón</a:t>
            </a:r>
          </a:p>
        </p:txBody>
      </p:sp>
      <p:sp>
        <p:nvSpPr>
          <p:cNvPr id="30" name="Marcador de fecha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es-ES" sz="1100" b="0" i="0">
                <a:solidFill>
                  <a:schemeClr val="bg1"/>
                </a:solidFill>
                <a:latin typeface="+mn-lt"/>
              </a:defRPr>
            </a:lvl1pPr>
          </a:lstStyle>
          <a:p>
            <a:pPr rtl="0"/>
            <a:endParaRPr lang="es-ES">
              <a:latin typeface="+mn-lt"/>
            </a:endParaRPr>
          </a:p>
        </p:txBody>
      </p:sp>
      <p:sp>
        <p:nvSpPr>
          <p:cNvPr id="32" name="Marcador de número de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es-ES" sz="1100" b="1" i="0">
                <a:solidFill>
                  <a:schemeClr val="bg1"/>
                </a:solidFill>
                <a:latin typeface="+mn-lt"/>
              </a:defRPr>
            </a:lvl1pPr>
          </a:lstStyle>
          <a:p>
            <a:pPr rtl="0"/>
            <a:fld id="{294A09A9-5501-47C1-A89A-A340965A2BE2}" type="slidenum">
              <a:rPr lang="es-ES" smtClean="0"/>
              <a:pPr rtl="0"/>
              <a:t>‹Nº›</a:t>
            </a:fld>
            <a:endParaRPr lang="es-E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hdr="0" ftr="0" dt="0"/>
  <p:txStyles>
    <p:titleStyle>
      <a:lvl1pPr algn="l" defTabSz="914400" rtl="0" eaLnBrk="1" latinLnBrk="0" hangingPunct="1">
        <a:lnSpc>
          <a:spcPct val="80000"/>
        </a:lnSpc>
        <a:spcBef>
          <a:spcPct val="0"/>
        </a:spcBef>
        <a:buNone/>
        <a:defRPr lang="es-ES" sz="4400" b="1" i="0" kern="1200" spc="100" baseline="0">
          <a:solidFill>
            <a:schemeClr val="bg1"/>
          </a:solidFill>
          <a:latin typeface="+mj-lt"/>
          <a:ea typeface="+mj-ea"/>
          <a:cs typeface="+mj-cs"/>
        </a:defRPr>
      </a:lvl1pPr>
      <a:lvl2pPr eaLnBrk="1" hangingPunct="1">
        <a:defRPr lang="es-ES">
          <a:solidFill>
            <a:schemeClr val="tx2"/>
          </a:solidFill>
        </a:defRPr>
      </a:lvl2pPr>
      <a:lvl3pPr eaLnBrk="1" hangingPunct="1">
        <a:defRPr lang="es-ES">
          <a:solidFill>
            <a:schemeClr val="tx2"/>
          </a:solidFill>
        </a:defRPr>
      </a:lvl3pPr>
      <a:lvl4pPr eaLnBrk="1" hangingPunct="1">
        <a:defRPr lang="es-ES">
          <a:solidFill>
            <a:schemeClr val="tx2"/>
          </a:solidFill>
        </a:defRPr>
      </a:lvl4pPr>
      <a:lvl5pPr eaLnBrk="1" hangingPunct="1">
        <a:defRPr lang="es-ES">
          <a:solidFill>
            <a:schemeClr val="tx2"/>
          </a:solidFill>
        </a:defRPr>
      </a:lvl5pPr>
      <a:lvl6pPr eaLnBrk="1" hangingPunct="1">
        <a:defRPr lang="es-ES">
          <a:solidFill>
            <a:schemeClr val="tx2"/>
          </a:solidFill>
        </a:defRPr>
      </a:lvl6pPr>
      <a:lvl7pPr eaLnBrk="1" hangingPunct="1">
        <a:defRPr lang="es-ES">
          <a:solidFill>
            <a:schemeClr val="tx2"/>
          </a:solidFill>
        </a:defRPr>
      </a:lvl7pPr>
      <a:lvl8pPr eaLnBrk="1" hangingPunct="1">
        <a:defRPr lang="es-ES">
          <a:solidFill>
            <a:schemeClr val="tx2"/>
          </a:solidFill>
        </a:defRPr>
      </a:lvl8pPr>
      <a:lvl9pPr eaLnBrk="1" hangingPunct="1">
        <a:defRPr lang="es-ES">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es-ES"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es-ES"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es-ES"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es-ES"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rtlCol="0"/>
          <a:lstStyle>
            <a:defPPr>
              <a:defRPr lang="es-ES"/>
            </a:defPPr>
          </a:lstStyle>
          <a:p>
            <a:pPr rtl="0"/>
            <a:r>
              <a:rPr lang="es-ES"/>
              <a:t>Business </a:t>
            </a:r>
            <a:br>
              <a:rPr lang="es-ES"/>
            </a:br>
            <a:r>
              <a:rPr lang="es-ES"/>
              <a:t>Case</a:t>
            </a:r>
          </a:p>
        </p:txBody>
      </p:sp>
      <p:sp>
        <p:nvSpPr>
          <p:cNvPr id="3" name="CuadroTexto 2">
            <a:extLst>
              <a:ext uri="{FF2B5EF4-FFF2-40B4-BE49-F238E27FC236}">
                <a16:creationId xmlns:a16="http://schemas.microsoft.com/office/drawing/2014/main" id="{97E51129-98F4-6AEF-2F40-9354FB28EB3D}"/>
              </a:ext>
            </a:extLst>
          </p:cNvPr>
          <p:cNvSpPr txBox="1"/>
          <p:nvPr/>
        </p:nvSpPr>
        <p:spPr>
          <a:xfrm>
            <a:off x="6220987" y="4268090"/>
            <a:ext cx="4557849" cy="646331"/>
          </a:xfrm>
          <a:prstGeom prst="rect">
            <a:avLst/>
          </a:prstGeom>
          <a:noFill/>
        </p:spPr>
        <p:txBody>
          <a:bodyPr wrap="square" rtlCol="0">
            <a:spAutoFit/>
          </a:bodyPr>
          <a:lstStyle/>
          <a:p>
            <a:r>
              <a:rPr lang="es-ES">
                <a:solidFill>
                  <a:schemeClr val="bg1"/>
                </a:solidFill>
              </a:rPr>
              <a:t>Inés del Río, Orianna Milone, Carlos Moragón y Paloma Pérez de Madrid</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382262-79D1-CFCB-5199-86EE7968F606}"/>
              </a:ext>
            </a:extLst>
          </p:cNvPr>
          <p:cNvSpPr>
            <a:spLocks noGrp="1"/>
          </p:cNvSpPr>
          <p:nvPr>
            <p:ph type="title"/>
          </p:nvPr>
        </p:nvSpPr>
        <p:spPr/>
        <p:txBody>
          <a:bodyPr/>
          <a:lstStyle/>
          <a:p>
            <a:r>
              <a:rPr lang="es-ES"/>
              <a:t>Perímetro del ERP</a:t>
            </a:r>
          </a:p>
        </p:txBody>
      </p:sp>
      <p:sp>
        <p:nvSpPr>
          <p:cNvPr id="3" name="Marcador de contenido 2">
            <a:extLst>
              <a:ext uri="{FF2B5EF4-FFF2-40B4-BE49-F238E27FC236}">
                <a16:creationId xmlns:a16="http://schemas.microsoft.com/office/drawing/2014/main" id="{732BA3ED-76EF-54B0-6097-B3F295479032}"/>
              </a:ext>
            </a:extLst>
          </p:cNvPr>
          <p:cNvSpPr>
            <a:spLocks noGrp="1"/>
          </p:cNvSpPr>
          <p:nvPr>
            <p:ph sz="quarter" idx="13"/>
          </p:nvPr>
        </p:nvSpPr>
        <p:spPr>
          <a:xfrm>
            <a:off x="2334986" y="2358208"/>
            <a:ext cx="9133114" cy="3699328"/>
          </a:xfrm>
        </p:spPr>
        <p:txBody>
          <a:bodyPr>
            <a:noAutofit/>
          </a:bodyPr>
          <a:lstStyle/>
          <a:p>
            <a:pPr marL="0" indent="0">
              <a:buNone/>
            </a:pPr>
            <a:r>
              <a:rPr lang="es-ES" sz="1400"/>
              <a:t>Objetivo del Informe:</a:t>
            </a:r>
          </a:p>
          <a:p>
            <a:pPr marL="0" indent="0">
              <a:buNone/>
            </a:pPr>
            <a:r>
              <a:rPr lang="es-ES" sz="1400"/>
              <a:t>El presente informe detalla el perímetro de implantación del sistema ERP (Enterprise </a:t>
            </a:r>
            <a:r>
              <a:rPr lang="es-ES" sz="1400" err="1"/>
              <a:t>Resource</a:t>
            </a:r>
            <a:r>
              <a:rPr lang="es-ES" sz="1400"/>
              <a:t> </a:t>
            </a:r>
            <a:r>
              <a:rPr lang="es-ES" sz="1400" err="1"/>
              <a:t>Planning</a:t>
            </a:r>
            <a:r>
              <a:rPr lang="es-ES" sz="1400"/>
              <a:t>) para la empresa INDCAR, especializada en la construcción de minibuses, con sedes en España y Rumanía. El objetivo es proporcionar una visión integral de las áreas y etapas que deben cubrirse durante el proceso de implementación del ERP en la empresa.</a:t>
            </a:r>
          </a:p>
          <a:p>
            <a:pPr marL="0" indent="0">
              <a:buNone/>
            </a:pPr>
            <a:r>
              <a:rPr lang="es-ES" sz="1400"/>
              <a:t>1. Gestión de la Cadena de Suministro:</a:t>
            </a:r>
          </a:p>
          <a:p>
            <a:pPr marL="0" indent="0">
              <a:buNone/>
            </a:pPr>
            <a:r>
              <a:rPr lang="es-ES" sz="1400"/>
              <a:t>La primera etapa de la implantación del ERP se centrará en la gestión de la cadena de suministro. Esto incluye desde la adquisición de materias primas hasta la entrega del producto final a los clientes. El objetivo es optimizar los procesos de aprovisionamiento, producción y distribución para mejorar la eficiencia y reducir costos.</a:t>
            </a:r>
          </a:p>
          <a:p>
            <a:pPr marL="0" indent="0">
              <a:buNone/>
            </a:pPr>
            <a:r>
              <a:rPr lang="es-ES" sz="1400"/>
              <a:t> 2. Integración con Clientes y Proveedores:</a:t>
            </a:r>
          </a:p>
          <a:p>
            <a:pPr marL="0" indent="0">
              <a:buNone/>
            </a:pPr>
            <a:r>
              <a:rPr lang="es-ES" sz="1400"/>
              <a:t>En una fase posterior, se llevará a cabo la integración completa con clientes y proveedores. Si bien esta integración puede no ser prioritaria en la primera etapa, se buscarán soluciones transitorias, como el uso de correo electrónico o fax, para garantizar una comunicación fluida y eficaz con las partes interesadas externas..</a:t>
            </a:r>
          </a:p>
        </p:txBody>
      </p:sp>
      <p:sp>
        <p:nvSpPr>
          <p:cNvPr id="4" name="Marcador de número de diapositiva 3">
            <a:extLst>
              <a:ext uri="{FF2B5EF4-FFF2-40B4-BE49-F238E27FC236}">
                <a16:creationId xmlns:a16="http://schemas.microsoft.com/office/drawing/2014/main" id="{D4CDED17-9BC7-9C95-77EF-BB6C61108182}"/>
              </a:ext>
            </a:extLst>
          </p:cNvPr>
          <p:cNvSpPr>
            <a:spLocks noGrp="1"/>
          </p:cNvSpPr>
          <p:nvPr>
            <p:ph type="sldNum" sz="quarter" idx="22"/>
          </p:nvPr>
        </p:nvSpPr>
        <p:spPr/>
        <p:txBody>
          <a:bodyPr/>
          <a:lstStyle/>
          <a:p>
            <a:pPr rtl="0"/>
            <a:fld id="{294A09A9-5501-47C1-A89A-A340965A2BE2}" type="slidenum">
              <a:rPr lang="es-ES" smtClean="0"/>
              <a:pPr rtl="0"/>
              <a:t>10</a:t>
            </a:fld>
            <a:endParaRPr lang="es-ES"/>
          </a:p>
        </p:txBody>
      </p:sp>
    </p:spTree>
    <p:extLst>
      <p:ext uri="{BB962C8B-B14F-4D97-AF65-F5344CB8AC3E}">
        <p14:creationId xmlns:p14="http://schemas.microsoft.com/office/powerpoint/2010/main" val="292055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382262-79D1-CFCB-5199-86EE7968F606}"/>
              </a:ext>
            </a:extLst>
          </p:cNvPr>
          <p:cNvSpPr>
            <a:spLocks noGrp="1"/>
          </p:cNvSpPr>
          <p:nvPr>
            <p:ph type="title"/>
          </p:nvPr>
        </p:nvSpPr>
        <p:spPr/>
        <p:txBody>
          <a:bodyPr/>
          <a:lstStyle/>
          <a:p>
            <a:r>
              <a:rPr lang="es-ES"/>
              <a:t>Perímetro del ERP</a:t>
            </a:r>
          </a:p>
        </p:txBody>
      </p:sp>
      <p:sp>
        <p:nvSpPr>
          <p:cNvPr id="3" name="Marcador de contenido 2">
            <a:extLst>
              <a:ext uri="{FF2B5EF4-FFF2-40B4-BE49-F238E27FC236}">
                <a16:creationId xmlns:a16="http://schemas.microsoft.com/office/drawing/2014/main" id="{732BA3ED-76EF-54B0-6097-B3F295479032}"/>
              </a:ext>
            </a:extLst>
          </p:cNvPr>
          <p:cNvSpPr>
            <a:spLocks noGrp="1"/>
          </p:cNvSpPr>
          <p:nvPr>
            <p:ph sz="quarter" idx="13"/>
          </p:nvPr>
        </p:nvSpPr>
        <p:spPr>
          <a:xfrm>
            <a:off x="2334986" y="2358208"/>
            <a:ext cx="9133114" cy="3699328"/>
          </a:xfrm>
        </p:spPr>
        <p:txBody>
          <a:bodyPr>
            <a:noAutofit/>
          </a:bodyPr>
          <a:lstStyle/>
          <a:p>
            <a:pPr marL="0" indent="0">
              <a:buNone/>
            </a:pPr>
            <a:r>
              <a:rPr lang="es-ES" sz="1400"/>
              <a:t>3. Definición de un "Core </a:t>
            </a:r>
            <a:r>
              <a:rPr lang="es-ES" sz="1400" err="1"/>
              <a:t>System</a:t>
            </a:r>
            <a:r>
              <a:rPr lang="es-ES" sz="1400"/>
              <a:t>":</a:t>
            </a:r>
          </a:p>
          <a:p>
            <a:pPr marL="0" indent="0">
              <a:buNone/>
            </a:pPr>
            <a:r>
              <a:rPr lang="es-ES" sz="1400"/>
              <a:t>Se identificará y definirá un "Core </a:t>
            </a:r>
            <a:r>
              <a:rPr lang="es-ES" sz="1400" err="1"/>
              <a:t>System</a:t>
            </a:r>
            <a:r>
              <a:rPr lang="es-ES" sz="1400"/>
              <a:t>" que cubra todas las necesidades y casuísticas de la empresa, especialmente si existen diferentes centros operativos. Este sistema centralizado garantizará la armonización de procesos en todas las sedes de la empresa, promoviendo la eficiencia y la coherencia en la toma de decisiones.</a:t>
            </a:r>
          </a:p>
          <a:p>
            <a:pPr marL="0" indent="0">
              <a:buNone/>
            </a:pPr>
            <a:r>
              <a:rPr lang="es-ES" sz="1400"/>
              <a:t>4. Implementación de Cuadros de Mando:</a:t>
            </a:r>
          </a:p>
          <a:p>
            <a:pPr marL="0" indent="0">
              <a:buNone/>
            </a:pPr>
            <a:r>
              <a:rPr lang="es-ES" sz="1400"/>
              <a:t>Aunque los cuadros de mando no son críticos en las primeras etapas, se implementarán cuanto antes para proporcionar a la dirección la información necesaria para la toma de decisiones estratégicas. Estos cuadros de mando permitirán un monitoreo continuo del desempeño del negocio y facilitarán la identificación de áreas de mejora.</a:t>
            </a:r>
          </a:p>
          <a:p>
            <a:pPr marL="0" indent="0">
              <a:buNone/>
            </a:pPr>
            <a:r>
              <a:rPr lang="es-ES" sz="1400"/>
              <a:t>5. Aplicación de Recursos Humanos (RH):</a:t>
            </a:r>
          </a:p>
          <a:p>
            <a:pPr marL="0" indent="0">
              <a:buNone/>
            </a:pPr>
            <a:r>
              <a:rPr lang="es-ES" sz="1400"/>
              <a:t>La implementación de la aplicación de recursos humanos se realizará en una etapa posterior, siempre y cuando se garantice la gestión de la nómina y se integre adecuadamente con los sistemas de contabilidad y bancos. Esto asegurará una gestión eficiente del personal y una administración transparente de los recursos financieros.</a:t>
            </a:r>
          </a:p>
        </p:txBody>
      </p:sp>
      <p:sp>
        <p:nvSpPr>
          <p:cNvPr id="4" name="Marcador de número de diapositiva 3">
            <a:extLst>
              <a:ext uri="{FF2B5EF4-FFF2-40B4-BE49-F238E27FC236}">
                <a16:creationId xmlns:a16="http://schemas.microsoft.com/office/drawing/2014/main" id="{BACF3248-570D-E5F5-69FA-1D18BD48DD92}"/>
              </a:ext>
            </a:extLst>
          </p:cNvPr>
          <p:cNvSpPr>
            <a:spLocks noGrp="1"/>
          </p:cNvSpPr>
          <p:nvPr>
            <p:ph type="sldNum" sz="quarter" idx="22"/>
          </p:nvPr>
        </p:nvSpPr>
        <p:spPr/>
        <p:txBody>
          <a:bodyPr/>
          <a:lstStyle/>
          <a:p>
            <a:pPr rtl="0"/>
            <a:fld id="{294A09A9-5501-47C1-A89A-A340965A2BE2}" type="slidenum">
              <a:rPr lang="es-ES" smtClean="0"/>
              <a:pPr rtl="0"/>
              <a:t>11</a:t>
            </a:fld>
            <a:endParaRPr lang="es-ES"/>
          </a:p>
        </p:txBody>
      </p:sp>
    </p:spTree>
    <p:extLst>
      <p:ext uri="{BB962C8B-B14F-4D97-AF65-F5344CB8AC3E}">
        <p14:creationId xmlns:p14="http://schemas.microsoft.com/office/powerpoint/2010/main" val="128127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A5A8D29B-0022-A5B8-7138-A20D3760FE9D}"/>
              </a:ext>
            </a:extLst>
          </p:cNvPr>
          <p:cNvSpPr>
            <a:spLocks noGrp="1"/>
          </p:cNvSpPr>
          <p:nvPr>
            <p:ph type="pic" sz="quarter" idx="13"/>
          </p:nvPr>
        </p:nvSpPr>
        <p:spPr>
          <a:xfrm>
            <a:off x="0" y="-21771"/>
            <a:ext cx="12192000" cy="6880543"/>
          </a:xfrm>
        </p:spPr>
        <p:txBody>
          <a:bodyPr/>
          <a:lstStyle/>
          <a:p>
            <a:endParaRPr lang="es-ES"/>
          </a:p>
        </p:txBody>
      </p:sp>
      <p:sp>
        <p:nvSpPr>
          <p:cNvPr id="3" name="Título 2">
            <a:extLst>
              <a:ext uri="{FF2B5EF4-FFF2-40B4-BE49-F238E27FC236}">
                <a16:creationId xmlns:a16="http://schemas.microsoft.com/office/drawing/2014/main" id="{67B12D25-7FB3-6B94-B763-49C3BDBD2D3D}"/>
              </a:ext>
            </a:extLst>
          </p:cNvPr>
          <p:cNvSpPr>
            <a:spLocks noGrp="1"/>
          </p:cNvSpPr>
          <p:nvPr>
            <p:ph type="title"/>
          </p:nvPr>
        </p:nvSpPr>
        <p:spPr/>
        <p:txBody>
          <a:bodyPr/>
          <a:lstStyle/>
          <a:p>
            <a:r>
              <a:rPr lang="es-ES"/>
              <a:t>Organización</a:t>
            </a:r>
          </a:p>
        </p:txBody>
      </p:sp>
    </p:spTree>
    <p:extLst>
      <p:ext uri="{BB962C8B-B14F-4D97-AF65-F5344CB8AC3E}">
        <p14:creationId xmlns:p14="http://schemas.microsoft.com/office/powerpoint/2010/main" val="1010264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ítulo 1">
            <a:extLst>
              <a:ext uri="{FF2B5EF4-FFF2-40B4-BE49-F238E27FC236}">
                <a16:creationId xmlns:a16="http://schemas.microsoft.com/office/drawing/2014/main" id="{CC687D94-C196-4887-B51D-4CD989DA1DE8}"/>
              </a:ext>
            </a:extLst>
          </p:cNvPr>
          <p:cNvSpPr>
            <a:spLocks noGrp="1"/>
          </p:cNvSpPr>
          <p:nvPr>
            <p:ph type="title"/>
          </p:nvPr>
        </p:nvSpPr>
        <p:spPr>
          <a:xfrm>
            <a:off x="594360" y="202400"/>
            <a:ext cx="10972800" cy="1570325"/>
          </a:xfrm>
        </p:spPr>
        <p:txBody>
          <a:bodyPr/>
          <a:lstStyle/>
          <a:p>
            <a:r>
              <a:rPr lang="es-ES"/>
              <a:t>Organigrama de la Empresa</a:t>
            </a:r>
          </a:p>
        </p:txBody>
      </p:sp>
      <p:pic>
        <p:nvPicPr>
          <p:cNvPr id="50" name="Picture 2">
            <a:extLst>
              <a:ext uri="{FF2B5EF4-FFF2-40B4-BE49-F238E27FC236}">
                <a16:creationId xmlns:a16="http://schemas.microsoft.com/office/drawing/2014/main" id="{712A5BFD-F7A9-1026-232A-91089A6FCB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61"/>
          <a:stretch/>
        </p:blipFill>
        <p:spPr bwMode="auto">
          <a:xfrm>
            <a:off x="594359" y="2386641"/>
            <a:ext cx="11166319" cy="4334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Marcador de número de diapositiva 1">
            <a:extLst>
              <a:ext uri="{FF2B5EF4-FFF2-40B4-BE49-F238E27FC236}">
                <a16:creationId xmlns:a16="http://schemas.microsoft.com/office/drawing/2014/main" id="{585790D1-2B32-2178-E447-64BEDF7E08C7}"/>
              </a:ext>
            </a:extLst>
          </p:cNvPr>
          <p:cNvSpPr>
            <a:spLocks noGrp="1"/>
          </p:cNvSpPr>
          <p:nvPr>
            <p:ph type="sldNum" sz="quarter" idx="12"/>
          </p:nvPr>
        </p:nvSpPr>
        <p:spPr/>
        <p:txBody>
          <a:bodyPr/>
          <a:lstStyle/>
          <a:p>
            <a:pPr rtl="0"/>
            <a:fld id="{294A09A9-5501-47C1-A89A-A340965A2BE2}" type="slidenum">
              <a:rPr lang="es-ES" smtClean="0"/>
              <a:pPr rtl="0"/>
              <a:t>13</a:t>
            </a:fld>
            <a:endParaRPr lang="es-ES"/>
          </a:p>
        </p:txBody>
      </p:sp>
    </p:spTree>
    <p:extLst>
      <p:ext uri="{BB962C8B-B14F-4D97-AF65-F5344CB8AC3E}">
        <p14:creationId xmlns:p14="http://schemas.microsoft.com/office/powerpoint/2010/main" val="3837479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esquinas redondeadas 19">
            <a:extLst>
              <a:ext uri="{FF2B5EF4-FFF2-40B4-BE49-F238E27FC236}">
                <a16:creationId xmlns:a16="http://schemas.microsoft.com/office/drawing/2014/main" id="{44E434C7-951F-7AF7-EF9E-EBA49BD1E349}"/>
              </a:ext>
            </a:extLst>
          </p:cNvPr>
          <p:cNvSpPr/>
          <p:nvPr/>
        </p:nvSpPr>
        <p:spPr>
          <a:xfrm>
            <a:off x="78420" y="3429382"/>
            <a:ext cx="933252" cy="6608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Ventas</a:t>
            </a:r>
          </a:p>
        </p:txBody>
      </p:sp>
      <p:sp>
        <p:nvSpPr>
          <p:cNvPr id="21" name="Rectángulo: esquinas redondeadas 20">
            <a:extLst>
              <a:ext uri="{FF2B5EF4-FFF2-40B4-BE49-F238E27FC236}">
                <a16:creationId xmlns:a16="http://schemas.microsoft.com/office/drawing/2014/main" id="{CFB98B29-CA9A-BC1A-B185-6577ED81BA9E}"/>
              </a:ext>
            </a:extLst>
          </p:cNvPr>
          <p:cNvSpPr/>
          <p:nvPr/>
        </p:nvSpPr>
        <p:spPr>
          <a:xfrm>
            <a:off x="1234858" y="3429000"/>
            <a:ext cx="1431977" cy="6608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Producción</a:t>
            </a:r>
          </a:p>
        </p:txBody>
      </p:sp>
      <p:sp>
        <p:nvSpPr>
          <p:cNvPr id="22" name="Rectángulo: esquinas redondeadas 21">
            <a:extLst>
              <a:ext uri="{FF2B5EF4-FFF2-40B4-BE49-F238E27FC236}">
                <a16:creationId xmlns:a16="http://schemas.microsoft.com/office/drawing/2014/main" id="{CFCDBC77-54D9-C7C8-5FEE-78C668A40C32}"/>
              </a:ext>
            </a:extLst>
          </p:cNvPr>
          <p:cNvSpPr/>
          <p:nvPr/>
        </p:nvSpPr>
        <p:spPr>
          <a:xfrm>
            <a:off x="2934963" y="3429001"/>
            <a:ext cx="1355781" cy="6944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Compras</a:t>
            </a:r>
          </a:p>
        </p:txBody>
      </p:sp>
      <p:sp>
        <p:nvSpPr>
          <p:cNvPr id="23" name="Rectángulo: esquinas redondeadas 22">
            <a:extLst>
              <a:ext uri="{FF2B5EF4-FFF2-40B4-BE49-F238E27FC236}">
                <a16:creationId xmlns:a16="http://schemas.microsoft.com/office/drawing/2014/main" id="{2322AA4F-A548-6A67-2953-87F1551F7083}"/>
              </a:ext>
            </a:extLst>
          </p:cNvPr>
          <p:cNvSpPr/>
          <p:nvPr/>
        </p:nvSpPr>
        <p:spPr>
          <a:xfrm>
            <a:off x="4513930" y="3429001"/>
            <a:ext cx="1355781" cy="6944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Finanzas</a:t>
            </a:r>
          </a:p>
        </p:txBody>
      </p:sp>
      <p:sp>
        <p:nvSpPr>
          <p:cNvPr id="24" name="Rectángulo: esquinas redondeadas 23">
            <a:extLst>
              <a:ext uri="{FF2B5EF4-FFF2-40B4-BE49-F238E27FC236}">
                <a16:creationId xmlns:a16="http://schemas.microsoft.com/office/drawing/2014/main" id="{BC205EC8-4A39-02A5-0ADE-1B4B29DE2F54}"/>
              </a:ext>
            </a:extLst>
          </p:cNvPr>
          <p:cNvSpPr/>
          <p:nvPr/>
        </p:nvSpPr>
        <p:spPr>
          <a:xfrm>
            <a:off x="6080617" y="3435702"/>
            <a:ext cx="1355781" cy="6944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Informática</a:t>
            </a:r>
          </a:p>
        </p:txBody>
      </p:sp>
      <p:sp>
        <p:nvSpPr>
          <p:cNvPr id="25" name="Rectángulo: esquinas redondeadas 24">
            <a:extLst>
              <a:ext uri="{FF2B5EF4-FFF2-40B4-BE49-F238E27FC236}">
                <a16:creationId xmlns:a16="http://schemas.microsoft.com/office/drawing/2014/main" id="{5BA4924E-D8DC-69C9-BFA3-9659D59722C7}"/>
              </a:ext>
            </a:extLst>
          </p:cNvPr>
          <p:cNvSpPr/>
          <p:nvPr/>
        </p:nvSpPr>
        <p:spPr>
          <a:xfrm>
            <a:off x="7692649" y="3429000"/>
            <a:ext cx="1355781" cy="7164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Calidad</a:t>
            </a:r>
          </a:p>
        </p:txBody>
      </p:sp>
      <p:sp>
        <p:nvSpPr>
          <p:cNvPr id="26" name="Rectángulo: esquinas redondeadas 25">
            <a:extLst>
              <a:ext uri="{FF2B5EF4-FFF2-40B4-BE49-F238E27FC236}">
                <a16:creationId xmlns:a16="http://schemas.microsoft.com/office/drawing/2014/main" id="{B2BC248A-45EF-95D5-AA77-42319793A36D}"/>
              </a:ext>
            </a:extLst>
          </p:cNvPr>
          <p:cNvSpPr/>
          <p:nvPr/>
        </p:nvSpPr>
        <p:spPr>
          <a:xfrm>
            <a:off x="9202274" y="3435703"/>
            <a:ext cx="1355781" cy="6884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Personal y RH</a:t>
            </a:r>
          </a:p>
        </p:txBody>
      </p:sp>
      <p:sp>
        <p:nvSpPr>
          <p:cNvPr id="28" name="Rectángulo: esquinas redondeadas 27">
            <a:extLst>
              <a:ext uri="{FF2B5EF4-FFF2-40B4-BE49-F238E27FC236}">
                <a16:creationId xmlns:a16="http://schemas.microsoft.com/office/drawing/2014/main" id="{F5C8EA0C-84F5-9931-5966-ED63CC635947}"/>
              </a:ext>
            </a:extLst>
          </p:cNvPr>
          <p:cNvSpPr/>
          <p:nvPr/>
        </p:nvSpPr>
        <p:spPr>
          <a:xfrm>
            <a:off x="1110622" y="4630291"/>
            <a:ext cx="1752895" cy="263902"/>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a:t>Director (D) </a:t>
            </a:r>
          </a:p>
        </p:txBody>
      </p:sp>
      <p:sp>
        <p:nvSpPr>
          <p:cNvPr id="29" name="Rectángulo: esquinas redondeadas 28">
            <a:extLst>
              <a:ext uri="{FF2B5EF4-FFF2-40B4-BE49-F238E27FC236}">
                <a16:creationId xmlns:a16="http://schemas.microsoft.com/office/drawing/2014/main" id="{191397E1-0F55-9658-5902-D172A31B5313}"/>
              </a:ext>
            </a:extLst>
          </p:cNvPr>
          <p:cNvSpPr/>
          <p:nvPr/>
        </p:nvSpPr>
        <p:spPr>
          <a:xfrm>
            <a:off x="1113224" y="5038927"/>
            <a:ext cx="1750294" cy="269059"/>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a:t>Responsable (R) (</a:t>
            </a:r>
            <a:r>
              <a:rPr lang="es-ES" sz="1200" err="1"/>
              <a:t>Esp</a:t>
            </a:r>
            <a:r>
              <a:rPr lang="es-ES" sz="1200"/>
              <a:t>)</a:t>
            </a:r>
          </a:p>
        </p:txBody>
      </p:sp>
      <p:sp>
        <p:nvSpPr>
          <p:cNvPr id="30" name="Rectángulo: esquinas redondeadas 29">
            <a:extLst>
              <a:ext uri="{FF2B5EF4-FFF2-40B4-BE49-F238E27FC236}">
                <a16:creationId xmlns:a16="http://schemas.microsoft.com/office/drawing/2014/main" id="{6817A523-7286-61AB-930A-793BA70AD099}"/>
              </a:ext>
            </a:extLst>
          </p:cNvPr>
          <p:cNvSpPr/>
          <p:nvPr/>
        </p:nvSpPr>
        <p:spPr>
          <a:xfrm>
            <a:off x="1110622" y="5763848"/>
            <a:ext cx="1773884" cy="220268"/>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a:t>Empleado (E)  (</a:t>
            </a:r>
            <a:r>
              <a:rPr lang="es-ES" sz="1200" err="1"/>
              <a:t>Esp</a:t>
            </a:r>
            <a:r>
              <a:rPr lang="es-ES" sz="1200"/>
              <a:t>)</a:t>
            </a:r>
          </a:p>
        </p:txBody>
      </p:sp>
      <p:sp>
        <p:nvSpPr>
          <p:cNvPr id="31" name="Rectángulo: esquinas redondeadas 30">
            <a:extLst>
              <a:ext uri="{FF2B5EF4-FFF2-40B4-BE49-F238E27FC236}">
                <a16:creationId xmlns:a16="http://schemas.microsoft.com/office/drawing/2014/main" id="{8107A07E-681E-73E7-F128-34C640895EF1}"/>
              </a:ext>
            </a:extLst>
          </p:cNvPr>
          <p:cNvSpPr/>
          <p:nvPr/>
        </p:nvSpPr>
        <p:spPr>
          <a:xfrm>
            <a:off x="2959924" y="4630291"/>
            <a:ext cx="1355781" cy="45626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a:t>Comité de dirección (CD) </a:t>
            </a:r>
          </a:p>
        </p:txBody>
      </p:sp>
      <p:sp>
        <p:nvSpPr>
          <p:cNvPr id="32" name="Rectángulo: esquinas redondeadas 31">
            <a:extLst>
              <a:ext uri="{FF2B5EF4-FFF2-40B4-BE49-F238E27FC236}">
                <a16:creationId xmlns:a16="http://schemas.microsoft.com/office/drawing/2014/main" id="{C6A6318A-917C-900C-2F9A-9365BE8E067A}"/>
              </a:ext>
            </a:extLst>
          </p:cNvPr>
          <p:cNvSpPr/>
          <p:nvPr/>
        </p:nvSpPr>
        <p:spPr>
          <a:xfrm>
            <a:off x="2959924" y="5170684"/>
            <a:ext cx="1355781" cy="45626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a:t>Empleado (E)</a:t>
            </a:r>
          </a:p>
        </p:txBody>
      </p:sp>
      <p:sp>
        <p:nvSpPr>
          <p:cNvPr id="33" name="Rectángulo: esquinas redondeadas 32">
            <a:extLst>
              <a:ext uri="{FF2B5EF4-FFF2-40B4-BE49-F238E27FC236}">
                <a16:creationId xmlns:a16="http://schemas.microsoft.com/office/drawing/2014/main" id="{FBD7C045-771E-EA23-847C-08FFFB00BE76}"/>
              </a:ext>
            </a:extLst>
          </p:cNvPr>
          <p:cNvSpPr/>
          <p:nvPr/>
        </p:nvSpPr>
        <p:spPr>
          <a:xfrm>
            <a:off x="4531188" y="4630291"/>
            <a:ext cx="1310592" cy="30602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a:t>Director (D) CT</a:t>
            </a:r>
          </a:p>
        </p:txBody>
      </p:sp>
      <p:sp>
        <p:nvSpPr>
          <p:cNvPr id="35" name="Rectángulo: esquinas redondeadas 34">
            <a:extLst>
              <a:ext uri="{FF2B5EF4-FFF2-40B4-BE49-F238E27FC236}">
                <a16:creationId xmlns:a16="http://schemas.microsoft.com/office/drawing/2014/main" id="{B3855191-DA23-3D29-670B-726269EE70B8}"/>
              </a:ext>
            </a:extLst>
          </p:cNvPr>
          <p:cNvSpPr/>
          <p:nvPr/>
        </p:nvSpPr>
        <p:spPr>
          <a:xfrm>
            <a:off x="4531188" y="5013516"/>
            <a:ext cx="1310592" cy="220268"/>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a:t>Empleado (E) CT</a:t>
            </a:r>
          </a:p>
        </p:txBody>
      </p:sp>
      <p:sp>
        <p:nvSpPr>
          <p:cNvPr id="36" name="Rectángulo: esquinas redondeadas 35">
            <a:extLst>
              <a:ext uri="{FF2B5EF4-FFF2-40B4-BE49-F238E27FC236}">
                <a16:creationId xmlns:a16="http://schemas.microsoft.com/office/drawing/2014/main" id="{0CD50CB4-DF51-1C05-97A4-FF4D9D84372B}"/>
              </a:ext>
            </a:extLst>
          </p:cNvPr>
          <p:cNvSpPr/>
          <p:nvPr/>
        </p:nvSpPr>
        <p:spPr>
          <a:xfrm>
            <a:off x="6081581" y="4589364"/>
            <a:ext cx="1479736" cy="45626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a:t>Comité de dirección (CD)</a:t>
            </a:r>
          </a:p>
        </p:txBody>
      </p:sp>
      <p:sp>
        <p:nvSpPr>
          <p:cNvPr id="37" name="Rectángulo: esquinas redondeadas 36">
            <a:extLst>
              <a:ext uri="{FF2B5EF4-FFF2-40B4-BE49-F238E27FC236}">
                <a16:creationId xmlns:a16="http://schemas.microsoft.com/office/drawing/2014/main" id="{A0D3EF43-6712-74C4-A0AD-EADF55E7BCF0}"/>
              </a:ext>
            </a:extLst>
          </p:cNvPr>
          <p:cNvSpPr/>
          <p:nvPr/>
        </p:nvSpPr>
        <p:spPr>
          <a:xfrm>
            <a:off x="6081581" y="5086555"/>
            <a:ext cx="1479736" cy="45626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a:t>Empleado (E)</a:t>
            </a:r>
          </a:p>
        </p:txBody>
      </p:sp>
      <p:sp>
        <p:nvSpPr>
          <p:cNvPr id="38" name="Rectángulo: esquinas redondeadas 37">
            <a:extLst>
              <a:ext uri="{FF2B5EF4-FFF2-40B4-BE49-F238E27FC236}">
                <a16:creationId xmlns:a16="http://schemas.microsoft.com/office/drawing/2014/main" id="{D0FC33EA-717B-BC4A-6087-B23067E7B3E8}"/>
              </a:ext>
            </a:extLst>
          </p:cNvPr>
          <p:cNvSpPr/>
          <p:nvPr/>
        </p:nvSpPr>
        <p:spPr>
          <a:xfrm>
            <a:off x="7793975" y="4593196"/>
            <a:ext cx="1310592" cy="30602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a:t>Director (D) </a:t>
            </a:r>
          </a:p>
        </p:txBody>
      </p:sp>
      <p:sp>
        <p:nvSpPr>
          <p:cNvPr id="39" name="Rectángulo: esquinas redondeadas 38">
            <a:extLst>
              <a:ext uri="{FF2B5EF4-FFF2-40B4-BE49-F238E27FC236}">
                <a16:creationId xmlns:a16="http://schemas.microsoft.com/office/drawing/2014/main" id="{C847B750-40BD-887C-635A-2F2F653E9A5B}"/>
              </a:ext>
            </a:extLst>
          </p:cNvPr>
          <p:cNvSpPr/>
          <p:nvPr/>
        </p:nvSpPr>
        <p:spPr>
          <a:xfrm>
            <a:off x="7793975" y="4976421"/>
            <a:ext cx="1310592" cy="220268"/>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a:t>Empleado (E) </a:t>
            </a:r>
          </a:p>
        </p:txBody>
      </p:sp>
      <p:sp>
        <p:nvSpPr>
          <p:cNvPr id="40" name="Rectángulo: esquinas redondeadas 39">
            <a:extLst>
              <a:ext uri="{FF2B5EF4-FFF2-40B4-BE49-F238E27FC236}">
                <a16:creationId xmlns:a16="http://schemas.microsoft.com/office/drawing/2014/main" id="{C39F41A1-C039-375D-F179-A06C78D9609E}"/>
              </a:ext>
            </a:extLst>
          </p:cNvPr>
          <p:cNvSpPr/>
          <p:nvPr/>
        </p:nvSpPr>
        <p:spPr>
          <a:xfrm>
            <a:off x="9202274" y="4576805"/>
            <a:ext cx="1310592" cy="30602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a:t>Director (D) PE</a:t>
            </a:r>
          </a:p>
        </p:txBody>
      </p:sp>
      <p:sp>
        <p:nvSpPr>
          <p:cNvPr id="41" name="Rectángulo: esquinas redondeadas 40">
            <a:extLst>
              <a:ext uri="{FF2B5EF4-FFF2-40B4-BE49-F238E27FC236}">
                <a16:creationId xmlns:a16="http://schemas.microsoft.com/office/drawing/2014/main" id="{D21B091E-DD50-A33A-364C-3B2DC266AFD0}"/>
              </a:ext>
            </a:extLst>
          </p:cNvPr>
          <p:cNvSpPr/>
          <p:nvPr/>
        </p:nvSpPr>
        <p:spPr>
          <a:xfrm>
            <a:off x="9202274" y="4960030"/>
            <a:ext cx="1310592" cy="220268"/>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a:t>Empleado (E) PE </a:t>
            </a:r>
          </a:p>
        </p:txBody>
      </p:sp>
      <p:sp>
        <p:nvSpPr>
          <p:cNvPr id="44" name="Rectángulo: esquinas redondeadas 43">
            <a:extLst>
              <a:ext uri="{FF2B5EF4-FFF2-40B4-BE49-F238E27FC236}">
                <a16:creationId xmlns:a16="http://schemas.microsoft.com/office/drawing/2014/main" id="{7A588BE2-8215-FA45-A587-8FC334F17B20}"/>
              </a:ext>
            </a:extLst>
          </p:cNvPr>
          <p:cNvSpPr/>
          <p:nvPr/>
        </p:nvSpPr>
        <p:spPr>
          <a:xfrm>
            <a:off x="10711899" y="3429000"/>
            <a:ext cx="1399586" cy="6608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Consultores</a:t>
            </a:r>
          </a:p>
        </p:txBody>
      </p:sp>
      <p:sp>
        <p:nvSpPr>
          <p:cNvPr id="45" name="Rectángulo: esquinas redondeadas 44">
            <a:extLst>
              <a:ext uri="{FF2B5EF4-FFF2-40B4-BE49-F238E27FC236}">
                <a16:creationId xmlns:a16="http://schemas.microsoft.com/office/drawing/2014/main" id="{08E85796-22E8-E1DC-1336-B93D6591F1C9}"/>
              </a:ext>
            </a:extLst>
          </p:cNvPr>
          <p:cNvSpPr/>
          <p:nvPr/>
        </p:nvSpPr>
        <p:spPr>
          <a:xfrm>
            <a:off x="10832155" y="4589363"/>
            <a:ext cx="1271596" cy="42207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a:t>Business </a:t>
            </a:r>
            <a:r>
              <a:rPr lang="es-ES" sz="1200" err="1"/>
              <a:t>Analyst</a:t>
            </a:r>
            <a:r>
              <a:rPr lang="es-ES" sz="1200"/>
              <a:t> (BA) </a:t>
            </a:r>
          </a:p>
        </p:txBody>
      </p:sp>
      <p:sp>
        <p:nvSpPr>
          <p:cNvPr id="46" name="Rectángulo: esquinas redondeadas 45">
            <a:extLst>
              <a:ext uri="{FF2B5EF4-FFF2-40B4-BE49-F238E27FC236}">
                <a16:creationId xmlns:a16="http://schemas.microsoft.com/office/drawing/2014/main" id="{6D7A4B1E-B45C-6A0B-6040-AD5D3C1D086C}"/>
              </a:ext>
            </a:extLst>
          </p:cNvPr>
          <p:cNvSpPr/>
          <p:nvPr/>
        </p:nvSpPr>
        <p:spPr>
          <a:xfrm>
            <a:off x="10832155" y="5123650"/>
            <a:ext cx="1271595" cy="45626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a:t>Analista (A) </a:t>
            </a:r>
          </a:p>
        </p:txBody>
      </p:sp>
      <p:sp>
        <p:nvSpPr>
          <p:cNvPr id="47" name="Rectángulo: esquinas redondeadas 46">
            <a:extLst>
              <a:ext uri="{FF2B5EF4-FFF2-40B4-BE49-F238E27FC236}">
                <a16:creationId xmlns:a16="http://schemas.microsoft.com/office/drawing/2014/main" id="{22E71CC1-B4C4-AEA3-B1B7-845775AB89F0}"/>
              </a:ext>
            </a:extLst>
          </p:cNvPr>
          <p:cNvSpPr/>
          <p:nvPr/>
        </p:nvSpPr>
        <p:spPr>
          <a:xfrm>
            <a:off x="10832156" y="5692129"/>
            <a:ext cx="1279330" cy="538867"/>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a:t> Programadores (P) </a:t>
            </a:r>
          </a:p>
        </p:txBody>
      </p:sp>
      <p:sp>
        <p:nvSpPr>
          <p:cNvPr id="48" name="Título 1">
            <a:extLst>
              <a:ext uri="{FF2B5EF4-FFF2-40B4-BE49-F238E27FC236}">
                <a16:creationId xmlns:a16="http://schemas.microsoft.com/office/drawing/2014/main" id="{CC687D94-C196-4887-B51D-4CD989DA1DE8}"/>
              </a:ext>
            </a:extLst>
          </p:cNvPr>
          <p:cNvSpPr>
            <a:spLocks noGrp="1"/>
          </p:cNvSpPr>
          <p:nvPr>
            <p:ph type="title"/>
          </p:nvPr>
        </p:nvSpPr>
        <p:spPr>
          <a:xfrm>
            <a:off x="594360" y="202400"/>
            <a:ext cx="10972800" cy="1570325"/>
          </a:xfrm>
        </p:spPr>
        <p:txBody>
          <a:bodyPr/>
          <a:lstStyle/>
          <a:p>
            <a:r>
              <a:rPr lang="es-ES"/>
              <a:t>Organigrama del proyecto</a:t>
            </a:r>
          </a:p>
        </p:txBody>
      </p:sp>
      <p:sp>
        <p:nvSpPr>
          <p:cNvPr id="2" name="Rectángulo: esquinas redondeadas 1">
            <a:extLst>
              <a:ext uri="{FF2B5EF4-FFF2-40B4-BE49-F238E27FC236}">
                <a16:creationId xmlns:a16="http://schemas.microsoft.com/office/drawing/2014/main" id="{F025C86B-F502-0DDD-658B-DECBE969ADA8}"/>
              </a:ext>
            </a:extLst>
          </p:cNvPr>
          <p:cNvSpPr/>
          <p:nvPr/>
        </p:nvSpPr>
        <p:spPr>
          <a:xfrm>
            <a:off x="1110622" y="6080826"/>
            <a:ext cx="1773884" cy="220268"/>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a:t>Empleado (E)  (</a:t>
            </a:r>
            <a:r>
              <a:rPr lang="es-ES" sz="1200" err="1"/>
              <a:t>Rum</a:t>
            </a:r>
            <a:r>
              <a:rPr lang="es-ES" sz="1200"/>
              <a:t>)</a:t>
            </a:r>
          </a:p>
        </p:txBody>
      </p:sp>
      <p:sp>
        <p:nvSpPr>
          <p:cNvPr id="3" name="Rectángulo: esquinas redondeadas 2">
            <a:extLst>
              <a:ext uri="{FF2B5EF4-FFF2-40B4-BE49-F238E27FC236}">
                <a16:creationId xmlns:a16="http://schemas.microsoft.com/office/drawing/2014/main" id="{2914B83D-258C-CCE2-4580-FCEA25C6ABD2}"/>
              </a:ext>
            </a:extLst>
          </p:cNvPr>
          <p:cNvSpPr/>
          <p:nvPr/>
        </p:nvSpPr>
        <p:spPr>
          <a:xfrm>
            <a:off x="4513930" y="5371106"/>
            <a:ext cx="1310592" cy="30602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a:t>Director (D) CG</a:t>
            </a:r>
          </a:p>
        </p:txBody>
      </p:sp>
      <p:sp>
        <p:nvSpPr>
          <p:cNvPr id="4" name="Rectángulo: esquinas redondeadas 3">
            <a:extLst>
              <a:ext uri="{FF2B5EF4-FFF2-40B4-BE49-F238E27FC236}">
                <a16:creationId xmlns:a16="http://schemas.microsoft.com/office/drawing/2014/main" id="{BFCA531F-86C1-D04D-D37B-CF1CC8281621}"/>
              </a:ext>
            </a:extLst>
          </p:cNvPr>
          <p:cNvSpPr/>
          <p:nvPr/>
        </p:nvSpPr>
        <p:spPr>
          <a:xfrm>
            <a:off x="4513930" y="5754331"/>
            <a:ext cx="1310592" cy="220268"/>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a:t>Empleado (E) CG</a:t>
            </a:r>
          </a:p>
        </p:txBody>
      </p:sp>
      <p:sp>
        <p:nvSpPr>
          <p:cNvPr id="5" name="Rectángulo: esquinas redondeadas 4">
            <a:extLst>
              <a:ext uri="{FF2B5EF4-FFF2-40B4-BE49-F238E27FC236}">
                <a16:creationId xmlns:a16="http://schemas.microsoft.com/office/drawing/2014/main" id="{0D1F4F87-6C99-C6F8-452E-C380F62B39D0}"/>
              </a:ext>
            </a:extLst>
          </p:cNvPr>
          <p:cNvSpPr/>
          <p:nvPr/>
        </p:nvSpPr>
        <p:spPr>
          <a:xfrm>
            <a:off x="4861887" y="2202055"/>
            <a:ext cx="1479736" cy="45626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400"/>
              <a:t>Project Manager</a:t>
            </a:r>
          </a:p>
        </p:txBody>
      </p:sp>
      <p:cxnSp>
        <p:nvCxnSpPr>
          <p:cNvPr id="7" name="Conector recto 6">
            <a:extLst>
              <a:ext uri="{FF2B5EF4-FFF2-40B4-BE49-F238E27FC236}">
                <a16:creationId xmlns:a16="http://schemas.microsoft.com/office/drawing/2014/main" id="{BF9CB51D-3709-0D8F-BD42-BB1C51EDC35B}"/>
              </a:ext>
            </a:extLst>
          </p:cNvPr>
          <p:cNvCxnSpPr/>
          <p:nvPr/>
        </p:nvCxnSpPr>
        <p:spPr>
          <a:xfrm flipV="1">
            <a:off x="379562" y="2996242"/>
            <a:ext cx="11231593" cy="51758"/>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Conector recto 7">
            <a:extLst>
              <a:ext uri="{FF2B5EF4-FFF2-40B4-BE49-F238E27FC236}">
                <a16:creationId xmlns:a16="http://schemas.microsoft.com/office/drawing/2014/main" id="{19424826-C9FB-FC2C-D431-735ADF19DB43}"/>
              </a:ext>
            </a:extLst>
          </p:cNvPr>
          <p:cNvCxnSpPr>
            <a:cxnSpLocks/>
            <a:endCxn id="5" idx="2"/>
          </p:cNvCxnSpPr>
          <p:nvPr/>
        </p:nvCxnSpPr>
        <p:spPr>
          <a:xfrm flipV="1">
            <a:off x="5601755" y="2658319"/>
            <a:ext cx="0" cy="371123"/>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Conector recto 11">
            <a:extLst>
              <a:ext uri="{FF2B5EF4-FFF2-40B4-BE49-F238E27FC236}">
                <a16:creationId xmlns:a16="http://schemas.microsoft.com/office/drawing/2014/main" id="{9691B2B6-B6CD-D888-F9BC-2DA8D99D717A}"/>
              </a:ext>
            </a:extLst>
          </p:cNvPr>
          <p:cNvCxnSpPr>
            <a:cxnSpLocks/>
          </p:cNvCxnSpPr>
          <p:nvPr/>
        </p:nvCxnSpPr>
        <p:spPr>
          <a:xfrm flipV="1">
            <a:off x="379562" y="3048000"/>
            <a:ext cx="0" cy="371123"/>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Conector recto 12">
            <a:extLst>
              <a:ext uri="{FF2B5EF4-FFF2-40B4-BE49-F238E27FC236}">
                <a16:creationId xmlns:a16="http://schemas.microsoft.com/office/drawing/2014/main" id="{35B6D0CA-4170-F24D-A621-44A92A1B0D35}"/>
              </a:ext>
            </a:extLst>
          </p:cNvPr>
          <p:cNvCxnSpPr>
            <a:cxnSpLocks/>
          </p:cNvCxnSpPr>
          <p:nvPr/>
        </p:nvCxnSpPr>
        <p:spPr>
          <a:xfrm flipV="1">
            <a:off x="1934518" y="3048000"/>
            <a:ext cx="0" cy="371123"/>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ector recto 13">
            <a:extLst>
              <a:ext uri="{FF2B5EF4-FFF2-40B4-BE49-F238E27FC236}">
                <a16:creationId xmlns:a16="http://schemas.microsoft.com/office/drawing/2014/main" id="{D9B20EDD-7881-6273-392A-DF6135CFF199}"/>
              </a:ext>
            </a:extLst>
          </p:cNvPr>
          <p:cNvCxnSpPr>
            <a:cxnSpLocks/>
          </p:cNvCxnSpPr>
          <p:nvPr/>
        </p:nvCxnSpPr>
        <p:spPr>
          <a:xfrm flipV="1">
            <a:off x="3621633" y="3029442"/>
            <a:ext cx="0" cy="371123"/>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ector recto 14">
            <a:extLst>
              <a:ext uri="{FF2B5EF4-FFF2-40B4-BE49-F238E27FC236}">
                <a16:creationId xmlns:a16="http://schemas.microsoft.com/office/drawing/2014/main" id="{1F447059-FCEC-CAF4-9610-7883F423CC2D}"/>
              </a:ext>
            </a:extLst>
          </p:cNvPr>
          <p:cNvCxnSpPr>
            <a:cxnSpLocks/>
          </p:cNvCxnSpPr>
          <p:nvPr/>
        </p:nvCxnSpPr>
        <p:spPr>
          <a:xfrm flipV="1">
            <a:off x="5118248" y="3029442"/>
            <a:ext cx="0" cy="371123"/>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ector recto 15">
            <a:extLst>
              <a:ext uri="{FF2B5EF4-FFF2-40B4-BE49-F238E27FC236}">
                <a16:creationId xmlns:a16="http://schemas.microsoft.com/office/drawing/2014/main" id="{D5BAAA0B-4DA4-6A86-8339-1B43EC7A0A22}"/>
              </a:ext>
            </a:extLst>
          </p:cNvPr>
          <p:cNvCxnSpPr>
            <a:cxnSpLocks/>
          </p:cNvCxnSpPr>
          <p:nvPr/>
        </p:nvCxnSpPr>
        <p:spPr>
          <a:xfrm flipV="1">
            <a:off x="6885135" y="3012774"/>
            <a:ext cx="0" cy="371123"/>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ector recto 16">
            <a:extLst>
              <a:ext uri="{FF2B5EF4-FFF2-40B4-BE49-F238E27FC236}">
                <a16:creationId xmlns:a16="http://schemas.microsoft.com/office/drawing/2014/main" id="{45CF8EE1-C723-E2E2-BCD8-E6829DC543F7}"/>
              </a:ext>
            </a:extLst>
          </p:cNvPr>
          <p:cNvCxnSpPr>
            <a:cxnSpLocks/>
          </p:cNvCxnSpPr>
          <p:nvPr/>
        </p:nvCxnSpPr>
        <p:spPr>
          <a:xfrm flipV="1">
            <a:off x="8534151" y="3012774"/>
            <a:ext cx="0" cy="371123"/>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ector recto 17">
            <a:extLst>
              <a:ext uri="{FF2B5EF4-FFF2-40B4-BE49-F238E27FC236}">
                <a16:creationId xmlns:a16="http://schemas.microsoft.com/office/drawing/2014/main" id="{2C76FC66-4CC3-A80C-92D5-CA81D4D78299}"/>
              </a:ext>
            </a:extLst>
          </p:cNvPr>
          <p:cNvCxnSpPr>
            <a:cxnSpLocks/>
          </p:cNvCxnSpPr>
          <p:nvPr/>
        </p:nvCxnSpPr>
        <p:spPr>
          <a:xfrm flipV="1">
            <a:off x="9931945" y="3012774"/>
            <a:ext cx="0" cy="371123"/>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ector recto 18">
            <a:extLst>
              <a:ext uri="{FF2B5EF4-FFF2-40B4-BE49-F238E27FC236}">
                <a16:creationId xmlns:a16="http://schemas.microsoft.com/office/drawing/2014/main" id="{B74FAD8D-3D3B-82A2-D792-79F281C7B860}"/>
              </a:ext>
            </a:extLst>
          </p:cNvPr>
          <p:cNvCxnSpPr>
            <a:cxnSpLocks/>
          </p:cNvCxnSpPr>
          <p:nvPr/>
        </p:nvCxnSpPr>
        <p:spPr>
          <a:xfrm flipV="1">
            <a:off x="11601202" y="2996242"/>
            <a:ext cx="0" cy="371123"/>
          </a:xfrm>
          <a:prstGeom prst="line">
            <a:avLst/>
          </a:prstGeom>
        </p:spPr>
        <p:style>
          <a:lnRef idx="3">
            <a:schemeClr val="accent1"/>
          </a:lnRef>
          <a:fillRef idx="0">
            <a:schemeClr val="accent1"/>
          </a:fillRef>
          <a:effectRef idx="2">
            <a:schemeClr val="accent1"/>
          </a:effectRef>
          <a:fontRef idx="minor">
            <a:schemeClr val="tx1"/>
          </a:fontRef>
        </p:style>
      </p:cxnSp>
      <p:sp>
        <p:nvSpPr>
          <p:cNvPr id="27" name="Rectángulo: esquinas redondeadas 26">
            <a:extLst>
              <a:ext uri="{FF2B5EF4-FFF2-40B4-BE49-F238E27FC236}">
                <a16:creationId xmlns:a16="http://schemas.microsoft.com/office/drawing/2014/main" id="{67D29B83-544F-3232-AA26-A1229CEA8F78}"/>
              </a:ext>
            </a:extLst>
          </p:cNvPr>
          <p:cNvSpPr/>
          <p:nvPr/>
        </p:nvSpPr>
        <p:spPr>
          <a:xfrm>
            <a:off x="1110622" y="5408289"/>
            <a:ext cx="1750294" cy="263902"/>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a:t>Responsable (R)  (</a:t>
            </a:r>
            <a:r>
              <a:rPr lang="es-ES" sz="1200" err="1"/>
              <a:t>Rum</a:t>
            </a:r>
            <a:r>
              <a:rPr lang="es-ES" sz="1200"/>
              <a:t>)</a:t>
            </a:r>
          </a:p>
        </p:txBody>
      </p:sp>
      <p:sp>
        <p:nvSpPr>
          <p:cNvPr id="6" name="Marcador de número de diapositiva 5">
            <a:extLst>
              <a:ext uri="{FF2B5EF4-FFF2-40B4-BE49-F238E27FC236}">
                <a16:creationId xmlns:a16="http://schemas.microsoft.com/office/drawing/2014/main" id="{F85F5861-6200-689C-E084-C07D99C3AF9F}"/>
              </a:ext>
            </a:extLst>
          </p:cNvPr>
          <p:cNvSpPr>
            <a:spLocks noGrp="1"/>
          </p:cNvSpPr>
          <p:nvPr>
            <p:ph type="sldNum" sz="quarter" idx="12"/>
          </p:nvPr>
        </p:nvSpPr>
        <p:spPr/>
        <p:txBody>
          <a:bodyPr/>
          <a:lstStyle/>
          <a:p>
            <a:pPr rtl="0"/>
            <a:fld id="{294A09A9-5501-47C1-A89A-A340965A2BE2}" type="slidenum">
              <a:rPr lang="es-ES" smtClean="0"/>
              <a:pPr rtl="0"/>
              <a:t>14</a:t>
            </a:fld>
            <a:endParaRPr lang="es-ES"/>
          </a:p>
        </p:txBody>
      </p:sp>
    </p:spTree>
    <p:extLst>
      <p:ext uri="{BB962C8B-B14F-4D97-AF65-F5344CB8AC3E}">
        <p14:creationId xmlns:p14="http://schemas.microsoft.com/office/powerpoint/2010/main" val="3280453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69F56-3036-5EC5-584A-AD678F0950C6}"/>
              </a:ext>
            </a:extLst>
          </p:cNvPr>
          <p:cNvSpPr>
            <a:spLocks noGrp="1"/>
          </p:cNvSpPr>
          <p:nvPr>
            <p:ph type="title"/>
          </p:nvPr>
        </p:nvSpPr>
        <p:spPr/>
        <p:txBody>
          <a:bodyPr/>
          <a:lstStyle/>
          <a:p>
            <a:r>
              <a:rPr lang="es-ES"/>
              <a:t>Toma de decisiones </a:t>
            </a:r>
          </a:p>
        </p:txBody>
      </p:sp>
      <p:pic>
        <p:nvPicPr>
          <p:cNvPr id="11" name="Imagen 10" descr="Diagrama&#10;&#10;Descripción generada automáticamente">
            <a:extLst>
              <a:ext uri="{FF2B5EF4-FFF2-40B4-BE49-F238E27FC236}">
                <a16:creationId xmlns:a16="http://schemas.microsoft.com/office/drawing/2014/main" id="{04D869AB-C9F0-D5C9-1DA5-71C3AFC8433D}"/>
              </a:ext>
            </a:extLst>
          </p:cNvPr>
          <p:cNvPicPr>
            <a:picLocks noChangeAspect="1"/>
          </p:cNvPicPr>
          <p:nvPr/>
        </p:nvPicPr>
        <p:blipFill>
          <a:blip r:embed="rId2"/>
          <a:stretch>
            <a:fillRect/>
          </a:stretch>
        </p:blipFill>
        <p:spPr>
          <a:xfrm>
            <a:off x="3174206" y="2078830"/>
            <a:ext cx="5855493" cy="4641056"/>
          </a:xfrm>
          <a:prstGeom prst="rect">
            <a:avLst/>
          </a:prstGeom>
          <a:ln>
            <a:noFill/>
          </a:ln>
          <a:effectLst>
            <a:softEdge rad="112500"/>
          </a:effectLst>
        </p:spPr>
      </p:pic>
      <p:sp>
        <p:nvSpPr>
          <p:cNvPr id="3" name="Marcador de número de diapositiva 2">
            <a:extLst>
              <a:ext uri="{FF2B5EF4-FFF2-40B4-BE49-F238E27FC236}">
                <a16:creationId xmlns:a16="http://schemas.microsoft.com/office/drawing/2014/main" id="{7332B6A9-9810-B362-CA09-D337D54ABEFB}"/>
              </a:ext>
            </a:extLst>
          </p:cNvPr>
          <p:cNvSpPr>
            <a:spLocks noGrp="1"/>
          </p:cNvSpPr>
          <p:nvPr>
            <p:ph type="sldNum" sz="quarter" idx="12"/>
          </p:nvPr>
        </p:nvSpPr>
        <p:spPr/>
        <p:txBody>
          <a:bodyPr/>
          <a:lstStyle/>
          <a:p>
            <a:pPr rtl="0"/>
            <a:fld id="{294A09A9-5501-47C1-A89A-A340965A2BE2}" type="slidenum">
              <a:rPr lang="es-ES" smtClean="0"/>
              <a:pPr rtl="0"/>
              <a:t>15</a:t>
            </a:fld>
            <a:endParaRPr lang="es-ES"/>
          </a:p>
        </p:txBody>
      </p:sp>
    </p:spTree>
    <p:extLst>
      <p:ext uri="{BB962C8B-B14F-4D97-AF65-F5344CB8AC3E}">
        <p14:creationId xmlns:p14="http://schemas.microsoft.com/office/powerpoint/2010/main" val="104687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2CE355BE-49D0-BA2B-AAD2-EE3E33944382}"/>
              </a:ext>
            </a:extLst>
          </p:cNvPr>
          <p:cNvSpPr>
            <a:spLocks noGrp="1"/>
          </p:cNvSpPr>
          <p:nvPr>
            <p:ph type="pic" sz="quarter" idx="13"/>
          </p:nvPr>
        </p:nvSpPr>
        <p:spPr/>
        <p:txBody>
          <a:bodyPr/>
          <a:lstStyle/>
          <a:p>
            <a:r>
              <a:rPr lang="es-ES"/>
              <a:t>INDCAR</a:t>
            </a:r>
          </a:p>
        </p:txBody>
      </p:sp>
      <p:sp>
        <p:nvSpPr>
          <p:cNvPr id="3" name="Título 2">
            <a:extLst>
              <a:ext uri="{FF2B5EF4-FFF2-40B4-BE49-F238E27FC236}">
                <a16:creationId xmlns:a16="http://schemas.microsoft.com/office/drawing/2014/main" id="{CAAEDDA0-6B15-E615-0D03-F7023248B86C}"/>
              </a:ext>
            </a:extLst>
          </p:cNvPr>
          <p:cNvSpPr>
            <a:spLocks noGrp="1"/>
          </p:cNvSpPr>
          <p:nvPr>
            <p:ph type="title"/>
          </p:nvPr>
        </p:nvSpPr>
        <p:spPr/>
        <p:txBody>
          <a:bodyPr/>
          <a:lstStyle/>
          <a:p>
            <a:r>
              <a:rPr lang="es-ES" err="1"/>
              <a:t>Planning</a:t>
            </a:r>
            <a:endParaRPr lang="es-ES"/>
          </a:p>
        </p:txBody>
      </p:sp>
    </p:spTree>
    <p:extLst>
      <p:ext uri="{BB962C8B-B14F-4D97-AF65-F5344CB8AC3E}">
        <p14:creationId xmlns:p14="http://schemas.microsoft.com/office/powerpoint/2010/main" val="4283149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2F3C1-6A08-3AE2-F84D-DD62FEC7C2A6}"/>
              </a:ext>
            </a:extLst>
          </p:cNvPr>
          <p:cNvSpPr>
            <a:spLocks noGrp="1"/>
          </p:cNvSpPr>
          <p:nvPr>
            <p:ph type="title"/>
          </p:nvPr>
        </p:nvSpPr>
        <p:spPr/>
        <p:txBody>
          <a:bodyPr/>
          <a:lstStyle/>
          <a:p>
            <a:r>
              <a:rPr lang="es-ES" err="1"/>
              <a:t>Planning</a:t>
            </a:r>
            <a:endParaRPr lang="es-ES"/>
          </a:p>
        </p:txBody>
      </p:sp>
      <p:sp>
        <p:nvSpPr>
          <p:cNvPr id="3" name="Marcador de tabla 2">
            <a:extLst>
              <a:ext uri="{FF2B5EF4-FFF2-40B4-BE49-F238E27FC236}">
                <a16:creationId xmlns:a16="http://schemas.microsoft.com/office/drawing/2014/main" id="{C858E530-61D4-55A6-310E-D2B5FF0E1F70}"/>
              </a:ext>
            </a:extLst>
          </p:cNvPr>
          <p:cNvSpPr>
            <a:spLocks noGrp="1"/>
          </p:cNvSpPr>
          <p:nvPr>
            <p:ph type="tbl" sz="quarter" idx="10"/>
          </p:nvPr>
        </p:nvSpPr>
        <p:spPr>
          <a:xfrm>
            <a:off x="594360" y="2375586"/>
            <a:ext cx="10972800" cy="4076971"/>
          </a:xfrm>
        </p:spPr>
        <p:txBody>
          <a:bodyPr/>
          <a:lstStyle/>
          <a:p>
            <a:pPr marL="0" indent="0">
              <a:buNone/>
            </a:pPr>
            <a:r>
              <a:rPr lang="es-ES" sz="1400"/>
              <a:t>Plan de Implementación ERP:</a:t>
            </a:r>
          </a:p>
          <a:p>
            <a:pPr marL="285750" indent="-285750"/>
            <a:r>
              <a:rPr lang="es-ES" sz="1400"/>
              <a:t>Arranque en España:</a:t>
            </a:r>
          </a:p>
          <a:p>
            <a:pPr marL="742950" lvl="1" indent="-285750">
              <a:buFont typeface="Courier New" panose="02070309020205020404" pitchFamily="49" charset="0"/>
              <a:buChar char="o"/>
            </a:pPr>
            <a:r>
              <a:rPr lang="es-ES" sz="1400"/>
              <a:t>Durante esta fase, se implementará el ERP en un departamento piloto en la sede de España. Se recopilarán comentarios y se realizarán ajustes según sea necesario antes de la implementación completa</a:t>
            </a:r>
            <a:r>
              <a:rPr lang="es-ES" sz="1200"/>
              <a:t>.</a:t>
            </a:r>
            <a:endParaRPr lang="es-ES" sz="1000"/>
          </a:p>
          <a:p>
            <a:pPr marL="285750" indent="-285750"/>
            <a:r>
              <a:rPr lang="es-ES" sz="1400"/>
              <a:t>Evaluación y Expansión a Rumanía:</a:t>
            </a:r>
          </a:p>
          <a:p>
            <a:pPr marL="742950" lvl="1" indent="-285750">
              <a:buFont typeface="Courier New" panose="02070309020205020404" pitchFamily="49" charset="0"/>
              <a:buChar char="o"/>
            </a:pPr>
            <a:r>
              <a:rPr lang="es-ES" sz="1400"/>
              <a:t>Se realizará una evaluación exhaustiva de la implementación en España para identificar áreas de mejora antes de expandir el ERP a la sede de Rumanía. Se aplicarán lecciones aprendidas y se adaptará el enfoque según las necesidades específicas de la sede rumana.</a:t>
            </a:r>
          </a:p>
          <a:p>
            <a:pPr marL="457200" lvl="1" indent="0">
              <a:buNone/>
            </a:pPr>
            <a:endParaRPr lang="es-ES" sz="1400"/>
          </a:p>
          <a:p>
            <a:pPr marL="0" indent="0">
              <a:buNone/>
            </a:pPr>
            <a:r>
              <a:rPr lang="es-ES" sz="1400"/>
              <a:t>Las tareas asignadas al departamento de Producción serán realizadas por un equipo </a:t>
            </a:r>
            <a:r>
              <a:rPr lang="es-ES" sz="1400" err="1"/>
              <a:t>multi-site</a:t>
            </a:r>
            <a:r>
              <a:rPr lang="es-ES" sz="1400"/>
              <a:t>:</a:t>
            </a:r>
          </a:p>
          <a:p>
            <a:pPr marL="285750" indent="-285750">
              <a:buFontTx/>
              <a:buChar char="-"/>
            </a:pPr>
            <a:r>
              <a:rPr lang="es-ES" sz="1400"/>
              <a:t>Trabajadores tanto de España como de Rumanía en Producción</a:t>
            </a:r>
          </a:p>
          <a:p>
            <a:pPr marL="285750" indent="-285750">
              <a:buFontTx/>
              <a:buChar char="-"/>
            </a:pPr>
            <a:r>
              <a:rPr lang="es-ES" sz="1400"/>
              <a:t>El resto de tareas las realizará el equipo de España</a:t>
            </a:r>
          </a:p>
        </p:txBody>
      </p:sp>
      <p:sp>
        <p:nvSpPr>
          <p:cNvPr id="4" name="Marcador de número de diapositiva 3">
            <a:extLst>
              <a:ext uri="{FF2B5EF4-FFF2-40B4-BE49-F238E27FC236}">
                <a16:creationId xmlns:a16="http://schemas.microsoft.com/office/drawing/2014/main" id="{0368CC39-A8AF-C686-59D2-BF529C75C0D4}"/>
              </a:ext>
            </a:extLst>
          </p:cNvPr>
          <p:cNvSpPr>
            <a:spLocks noGrp="1"/>
          </p:cNvSpPr>
          <p:nvPr>
            <p:ph type="sldNum" sz="quarter" idx="12"/>
          </p:nvPr>
        </p:nvSpPr>
        <p:spPr/>
        <p:txBody>
          <a:bodyPr/>
          <a:lstStyle/>
          <a:p>
            <a:pPr rtl="0"/>
            <a:fld id="{294A09A9-5501-47C1-A89A-A340965A2BE2}" type="slidenum">
              <a:rPr lang="es-ES" smtClean="0"/>
              <a:pPr rtl="0"/>
              <a:t>17</a:t>
            </a:fld>
            <a:endParaRPr lang="es-ES"/>
          </a:p>
        </p:txBody>
      </p:sp>
    </p:spTree>
    <p:extLst>
      <p:ext uri="{BB962C8B-B14F-4D97-AF65-F5344CB8AC3E}">
        <p14:creationId xmlns:p14="http://schemas.microsoft.com/office/powerpoint/2010/main" val="1324498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2F3C1-6A08-3AE2-F84D-DD62FEC7C2A6}"/>
              </a:ext>
            </a:extLst>
          </p:cNvPr>
          <p:cNvSpPr>
            <a:spLocks noGrp="1"/>
          </p:cNvSpPr>
          <p:nvPr>
            <p:ph type="title"/>
          </p:nvPr>
        </p:nvSpPr>
        <p:spPr/>
        <p:txBody>
          <a:bodyPr/>
          <a:lstStyle/>
          <a:p>
            <a:r>
              <a:rPr lang="es-ES" err="1"/>
              <a:t>Planning</a:t>
            </a:r>
            <a:endParaRPr lang="es-ES"/>
          </a:p>
        </p:txBody>
      </p:sp>
      <p:pic>
        <p:nvPicPr>
          <p:cNvPr id="6" name="Imagen 5">
            <a:extLst>
              <a:ext uri="{FF2B5EF4-FFF2-40B4-BE49-F238E27FC236}">
                <a16:creationId xmlns:a16="http://schemas.microsoft.com/office/drawing/2014/main" id="{A9231CF4-C545-0E57-2869-D19C55E2C4DA}"/>
              </a:ext>
            </a:extLst>
          </p:cNvPr>
          <p:cNvPicPr>
            <a:picLocks noChangeAspect="1"/>
          </p:cNvPicPr>
          <p:nvPr/>
        </p:nvPicPr>
        <p:blipFill>
          <a:blip r:embed="rId2"/>
          <a:stretch>
            <a:fillRect/>
          </a:stretch>
        </p:blipFill>
        <p:spPr>
          <a:xfrm>
            <a:off x="594360" y="2600307"/>
            <a:ext cx="10972800" cy="2281769"/>
          </a:xfrm>
          <a:prstGeom prst="rect">
            <a:avLst/>
          </a:prstGeom>
        </p:spPr>
      </p:pic>
      <p:sp>
        <p:nvSpPr>
          <p:cNvPr id="3" name="Marcador de número de diapositiva 2">
            <a:extLst>
              <a:ext uri="{FF2B5EF4-FFF2-40B4-BE49-F238E27FC236}">
                <a16:creationId xmlns:a16="http://schemas.microsoft.com/office/drawing/2014/main" id="{39EF9BBB-4EB6-177C-8FDC-589C73D3B60D}"/>
              </a:ext>
            </a:extLst>
          </p:cNvPr>
          <p:cNvSpPr>
            <a:spLocks noGrp="1"/>
          </p:cNvSpPr>
          <p:nvPr>
            <p:ph type="sldNum" sz="quarter" idx="12"/>
          </p:nvPr>
        </p:nvSpPr>
        <p:spPr/>
        <p:txBody>
          <a:bodyPr/>
          <a:lstStyle/>
          <a:p>
            <a:pPr rtl="0"/>
            <a:fld id="{294A09A9-5501-47C1-A89A-A340965A2BE2}" type="slidenum">
              <a:rPr lang="es-ES" smtClean="0"/>
              <a:pPr rtl="0"/>
              <a:t>18</a:t>
            </a:fld>
            <a:endParaRPr lang="es-ES"/>
          </a:p>
        </p:txBody>
      </p:sp>
    </p:spTree>
    <p:extLst>
      <p:ext uri="{BB962C8B-B14F-4D97-AF65-F5344CB8AC3E}">
        <p14:creationId xmlns:p14="http://schemas.microsoft.com/office/powerpoint/2010/main" val="259779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2F3C1-6A08-3AE2-F84D-DD62FEC7C2A6}"/>
              </a:ext>
            </a:extLst>
          </p:cNvPr>
          <p:cNvSpPr>
            <a:spLocks noGrp="1"/>
          </p:cNvSpPr>
          <p:nvPr>
            <p:ph type="title"/>
          </p:nvPr>
        </p:nvSpPr>
        <p:spPr/>
        <p:txBody>
          <a:bodyPr/>
          <a:lstStyle/>
          <a:p>
            <a:r>
              <a:rPr lang="es-ES" err="1"/>
              <a:t>Planning</a:t>
            </a:r>
            <a:endParaRPr lang="es-ES"/>
          </a:p>
        </p:txBody>
      </p:sp>
      <p:pic>
        <p:nvPicPr>
          <p:cNvPr id="6" name="Imagen 5">
            <a:extLst>
              <a:ext uri="{FF2B5EF4-FFF2-40B4-BE49-F238E27FC236}">
                <a16:creationId xmlns:a16="http://schemas.microsoft.com/office/drawing/2014/main" id="{A9231CF4-C545-0E57-2869-D19C55E2C4DA}"/>
              </a:ext>
            </a:extLst>
          </p:cNvPr>
          <p:cNvPicPr>
            <a:picLocks noChangeAspect="1"/>
          </p:cNvPicPr>
          <p:nvPr/>
        </p:nvPicPr>
        <p:blipFill>
          <a:blip r:embed="rId2"/>
          <a:stretch>
            <a:fillRect/>
          </a:stretch>
        </p:blipFill>
        <p:spPr>
          <a:xfrm>
            <a:off x="594360" y="2600307"/>
            <a:ext cx="10972800" cy="2281769"/>
          </a:xfrm>
          <a:prstGeom prst="rect">
            <a:avLst/>
          </a:prstGeom>
        </p:spPr>
      </p:pic>
      <p:cxnSp>
        <p:nvCxnSpPr>
          <p:cNvPr id="4" name="Conector recto 3">
            <a:extLst>
              <a:ext uri="{FF2B5EF4-FFF2-40B4-BE49-F238E27FC236}">
                <a16:creationId xmlns:a16="http://schemas.microsoft.com/office/drawing/2014/main" id="{665E51B9-AA34-82F7-DF7C-CF72CF571F45}"/>
              </a:ext>
            </a:extLst>
          </p:cNvPr>
          <p:cNvCxnSpPr>
            <a:cxnSpLocks/>
          </p:cNvCxnSpPr>
          <p:nvPr/>
        </p:nvCxnSpPr>
        <p:spPr>
          <a:xfrm>
            <a:off x="8191500" y="2413000"/>
            <a:ext cx="0" cy="2749550"/>
          </a:xfrm>
          <a:prstGeom prst="line">
            <a:avLst/>
          </a:prstGeom>
        </p:spPr>
        <p:style>
          <a:lnRef idx="3">
            <a:schemeClr val="accent1"/>
          </a:lnRef>
          <a:fillRef idx="0">
            <a:schemeClr val="accent1"/>
          </a:fillRef>
          <a:effectRef idx="2">
            <a:schemeClr val="accent1"/>
          </a:effectRef>
          <a:fontRef idx="minor">
            <a:schemeClr val="tx1"/>
          </a:fontRef>
        </p:style>
      </p:cxnSp>
      <p:sp>
        <p:nvSpPr>
          <p:cNvPr id="7" name="CuadroTexto 6">
            <a:extLst>
              <a:ext uri="{FF2B5EF4-FFF2-40B4-BE49-F238E27FC236}">
                <a16:creationId xmlns:a16="http://schemas.microsoft.com/office/drawing/2014/main" id="{F52575E7-A509-FA31-C04B-1BE66074753C}"/>
              </a:ext>
            </a:extLst>
          </p:cNvPr>
          <p:cNvSpPr txBox="1"/>
          <p:nvPr/>
        </p:nvSpPr>
        <p:spPr>
          <a:xfrm>
            <a:off x="8191500" y="5257800"/>
            <a:ext cx="3138487" cy="646331"/>
          </a:xfrm>
          <a:prstGeom prst="rect">
            <a:avLst/>
          </a:prstGeom>
          <a:noFill/>
        </p:spPr>
        <p:txBody>
          <a:bodyPr wrap="square" rtlCol="0">
            <a:spAutoFit/>
          </a:bodyPr>
          <a:lstStyle/>
          <a:p>
            <a:r>
              <a:rPr lang="es-ES">
                <a:solidFill>
                  <a:schemeClr val="bg1"/>
                </a:solidFill>
              </a:rPr>
              <a:t>Inicio del Arranque España y después Arranque Rumanía</a:t>
            </a:r>
          </a:p>
        </p:txBody>
      </p:sp>
      <p:cxnSp>
        <p:nvCxnSpPr>
          <p:cNvPr id="8" name="Conector recto 7">
            <a:extLst>
              <a:ext uri="{FF2B5EF4-FFF2-40B4-BE49-F238E27FC236}">
                <a16:creationId xmlns:a16="http://schemas.microsoft.com/office/drawing/2014/main" id="{C063CEC0-382D-AF39-7BC9-5980488519C5}"/>
              </a:ext>
            </a:extLst>
          </p:cNvPr>
          <p:cNvCxnSpPr>
            <a:cxnSpLocks/>
          </p:cNvCxnSpPr>
          <p:nvPr/>
        </p:nvCxnSpPr>
        <p:spPr>
          <a:xfrm>
            <a:off x="8191500" y="5162550"/>
            <a:ext cx="304800" cy="0"/>
          </a:xfrm>
          <a:prstGeom prst="line">
            <a:avLst/>
          </a:prstGeom>
        </p:spPr>
        <p:style>
          <a:lnRef idx="3">
            <a:schemeClr val="accent1"/>
          </a:lnRef>
          <a:fillRef idx="0">
            <a:schemeClr val="accent1"/>
          </a:fillRef>
          <a:effectRef idx="2">
            <a:schemeClr val="accent1"/>
          </a:effectRef>
          <a:fontRef idx="minor">
            <a:schemeClr val="tx1"/>
          </a:fontRef>
        </p:style>
      </p:cxnSp>
      <p:sp>
        <p:nvSpPr>
          <p:cNvPr id="11" name="CuadroTexto 10">
            <a:extLst>
              <a:ext uri="{FF2B5EF4-FFF2-40B4-BE49-F238E27FC236}">
                <a16:creationId xmlns:a16="http://schemas.microsoft.com/office/drawing/2014/main" id="{98F81C84-E27D-0627-73E2-29A0423C9136}"/>
              </a:ext>
            </a:extLst>
          </p:cNvPr>
          <p:cNvSpPr txBox="1"/>
          <p:nvPr/>
        </p:nvSpPr>
        <p:spPr>
          <a:xfrm>
            <a:off x="981074" y="5824538"/>
            <a:ext cx="6176963" cy="600164"/>
          </a:xfrm>
          <a:prstGeom prst="rect">
            <a:avLst/>
          </a:prstGeom>
          <a:noFill/>
        </p:spPr>
        <p:txBody>
          <a:bodyPr wrap="square" rtlCol="0">
            <a:spAutoFit/>
          </a:bodyPr>
          <a:lstStyle/>
          <a:p>
            <a:r>
              <a:rPr lang="es-ES" sz="1100">
                <a:solidFill>
                  <a:srgbClr val="FF0000"/>
                </a:solidFill>
              </a:rPr>
              <a:t>Nota: Las tareas Arranque España y Arranque Rumanía están añadidas en el </a:t>
            </a:r>
            <a:r>
              <a:rPr lang="es-ES" sz="1100" err="1">
                <a:solidFill>
                  <a:srgbClr val="FF0000"/>
                </a:solidFill>
              </a:rPr>
              <a:t>planning</a:t>
            </a:r>
            <a:r>
              <a:rPr lang="es-ES" sz="1100">
                <a:solidFill>
                  <a:srgbClr val="FF0000"/>
                </a:solidFill>
              </a:rPr>
              <a:t> cuando finalice la tarea colchón y el arranque de España respectivamente. No se ha añadido ni recursos económicos ni recursos humanos al no ser indicado en el enunciado</a:t>
            </a:r>
          </a:p>
        </p:txBody>
      </p:sp>
      <p:sp>
        <p:nvSpPr>
          <p:cNvPr id="3" name="Marcador de número de diapositiva 2">
            <a:extLst>
              <a:ext uri="{FF2B5EF4-FFF2-40B4-BE49-F238E27FC236}">
                <a16:creationId xmlns:a16="http://schemas.microsoft.com/office/drawing/2014/main" id="{B973BA34-CA84-A5A9-7258-88FDD79EB509}"/>
              </a:ext>
            </a:extLst>
          </p:cNvPr>
          <p:cNvSpPr>
            <a:spLocks noGrp="1"/>
          </p:cNvSpPr>
          <p:nvPr>
            <p:ph type="sldNum" sz="quarter" idx="12"/>
          </p:nvPr>
        </p:nvSpPr>
        <p:spPr/>
        <p:txBody>
          <a:bodyPr/>
          <a:lstStyle/>
          <a:p>
            <a:pPr rtl="0"/>
            <a:fld id="{294A09A9-5501-47C1-A89A-A340965A2BE2}" type="slidenum">
              <a:rPr lang="es-ES" smtClean="0"/>
              <a:pPr rtl="0"/>
              <a:t>19</a:t>
            </a:fld>
            <a:endParaRPr lang="es-ES"/>
          </a:p>
        </p:txBody>
      </p:sp>
    </p:spTree>
    <p:extLst>
      <p:ext uri="{BB962C8B-B14F-4D97-AF65-F5344CB8AC3E}">
        <p14:creationId xmlns:p14="http://schemas.microsoft.com/office/powerpoint/2010/main" val="1563868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es-ES"/>
            </a:defPPr>
          </a:lstStyle>
          <a:p>
            <a:pPr rtl="0"/>
            <a:r>
              <a:rPr lang="es-ES"/>
              <a:t>Agenda</a:t>
            </a:r>
          </a:p>
        </p:txBody>
      </p:sp>
      <p:sp>
        <p:nvSpPr>
          <p:cNvPr id="3" name="Marcador de texto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rtlCol="0">
            <a:normAutofit fontScale="92500" lnSpcReduction="20000"/>
          </a:bodyPr>
          <a:lstStyle>
            <a:defPPr>
              <a:defRPr lang="es-ES"/>
            </a:defPPr>
          </a:lstStyle>
          <a:p>
            <a:pPr marL="457200" indent="-457200">
              <a:buFont typeface="+mj-lt"/>
              <a:buAutoNum type="arabicPeriod"/>
            </a:pPr>
            <a:r>
              <a:rPr lang="es-ES" sz="2400"/>
              <a:t>Objetivos ERP </a:t>
            </a:r>
          </a:p>
          <a:p>
            <a:pPr marL="457200" indent="-457200">
              <a:buFont typeface="+mj-lt"/>
              <a:buAutoNum type="arabicPeriod"/>
            </a:pPr>
            <a:r>
              <a:rPr lang="es-ES" sz="2400"/>
              <a:t>Perímetro del ERP</a:t>
            </a:r>
          </a:p>
          <a:p>
            <a:pPr marL="457200" indent="-457200">
              <a:buFont typeface="+mj-lt"/>
              <a:buAutoNum type="arabicPeriod"/>
            </a:pPr>
            <a:r>
              <a:rPr lang="es-ES" sz="2400"/>
              <a:t>Organización del proyecto</a:t>
            </a:r>
          </a:p>
          <a:p>
            <a:pPr marL="457200" indent="-457200">
              <a:buFont typeface="+mj-lt"/>
              <a:buAutoNum type="arabicPeriod"/>
            </a:pPr>
            <a:r>
              <a:rPr lang="es-ES" sz="2400" err="1"/>
              <a:t>Planning</a:t>
            </a:r>
            <a:r>
              <a:rPr lang="es-ES" sz="2400"/>
              <a:t> del proyecto</a:t>
            </a:r>
          </a:p>
          <a:p>
            <a:pPr marL="457200" indent="-457200">
              <a:buFont typeface="+mj-lt"/>
              <a:buAutoNum type="arabicPeriod"/>
            </a:pPr>
            <a:r>
              <a:rPr lang="es-ES" sz="2400"/>
              <a:t>Costes</a:t>
            </a:r>
          </a:p>
          <a:p>
            <a:pPr marL="457200" indent="-457200">
              <a:buFont typeface="+mj-lt"/>
              <a:buAutoNum type="arabicPeriod"/>
            </a:pPr>
            <a:r>
              <a:rPr lang="es-ES" sz="2400"/>
              <a:t>Gestión de riesgos</a:t>
            </a:r>
          </a:p>
          <a:p>
            <a:pPr marL="457200" indent="-457200">
              <a:buFont typeface="+mj-lt"/>
              <a:buAutoNum type="arabicPeriod"/>
            </a:pPr>
            <a:r>
              <a:rPr lang="es-ES" sz="2400"/>
              <a:t>Gestión del cambio</a:t>
            </a:r>
          </a:p>
        </p:txBody>
      </p:sp>
      <p:sp>
        <p:nvSpPr>
          <p:cNvPr id="4" name="Marcador de número de diapositiva 3">
            <a:extLst>
              <a:ext uri="{FF2B5EF4-FFF2-40B4-BE49-F238E27FC236}">
                <a16:creationId xmlns:a16="http://schemas.microsoft.com/office/drawing/2014/main" id="{44408C3F-92C6-6999-6342-B3927F8EB8BD}"/>
              </a:ext>
            </a:extLst>
          </p:cNvPr>
          <p:cNvSpPr>
            <a:spLocks noGrp="1"/>
          </p:cNvSpPr>
          <p:nvPr>
            <p:ph type="sldNum" sz="quarter" idx="26"/>
          </p:nvPr>
        </p:nvSpPr>
        <p:spPr/>
        <p:txBody>
          <a:bodyPr/>
          <a:lstStyle/>
          <a:p>
            <a:pPr rtl="0"/>
            <a:fld id="{294A09A9-5501-47C1-A89A-A340965A2BE2}" type="slidenum">
              <a:rPr lang="es-ES" noProof="0" smtClean="0"/>
              <a:pPr rtl="0"/>
              <a:t>2</a:t>
            </a:fld>
            <a:endParaRPr lang="es-ES"/>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2CE355BE-49D0-BA2B-AAD2-EE3E33944382}"/>
              </a:ext>
            </a:extLst>
          </p:cNvPr>
          <p:cNvSpPr>
            <a:spLocks noGrp="1"/>
          </p:cNvSpPr>
          <p:nvPr>
            <p:ph type="pic" sz="quarter" idx="13"/>
          </p:nvPr>
        </p:nvSpPr>
        <p:spPr/>
        <p:txBody>
          <a:bodyPr/>
          <a:lstStyle/>
          <a:p>
            <a:r>
              <a:rPr lang="es-ES"/>
              <a:t>INDCAR</a:t>
            </a:r>
          </a:p>
        </p:txBody>
      </p:sp>
      <p:sp>
        <p:nvSpPr>
          <p:cNvPr id="3" name="Título 2">
            <a:extLst>
              <a:ext uri="{FF2B5EF4-FFF2-40B4-BE49-F238E27FC236}">
                <a16:creationId xmlns:a16="http://schemas.microsoft.com/office/drawing/2014/main" id="{CAAEDDA0-6B15-E615-0D03-F7023248B86C}"/>
              </a:ext>
            </a:extLst>
          </p:cNvPr>
          <p:cNvSpPr>
            <a:spLocks noGrp="1"/>
          </p:cNvSpPr>
          <p:nvPr>
            <p:ph type="title"/>
          </p:nvPr>
        </p:nvSpPr>
        <p:spPr/>
        <p:txBody>
          <a:bodyPr/>
          <a:lstStyle/>
          <a:p>
            <a:r>
              <a:rPr lang="es-ES"/>
              <a:t>Costes</a:t>
            </a:r>
          </a:p>
        </p:txBody>
      </p:sp>
    </p:spTree>
    <p:extLst>
      <p:ext uri="{BB962C8B-B14F-4D97-AF65-F5344CB8AC3E}">
        <p14:creationId xmlns:p14="http://schemas.microsoft.com/office/powerpoint/2010/main" val="3700966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93E4E-D7AE-B5AF-3784-F859DC3161BA}"/>
              </a:ext>
            </a:extLst>
          </p:cNvPr>
          <p:cNvSpPr>
            <a:spLocks noGrp="1"/>
          </p:cNvSpPr>
          <p:nvPr>
            <p:ph type="title"/>
          </p:nvPr>
        </p:nvSpPr>
        <p:spPr/>
        <p:txBody>
          <a:bodyPr/>
          <a:lstStyle/>
          <a:p>
            <a:r>
              <a:rPr lang="es-ES"/>
              <a:t>Costes </a:t>
            </a:r>
          </a:p>
        </p:txBody>
      </p:sp>
      <p:sp>
        <p:nvSpPr>
          <p:cNvPr id="3" name="Marcador de contenido 2">
            <a:extLst>
              <a:ext uri="{FF2B5EF4-FFF2-40B4-BE49-F238E27FC236}">
                <a16:creationId xmlns:a16="http://schemas.microsoft.com/office/drawing/2014/main" id="{08FA448D-8180-D61D-6F54-08B95C2A83B1}"/>
              </a:ext>
            </a:extLst>
          </p:cNvPr>
          <p:cNvSpPr>
            <a:spLocks noGrp="1"/>
          </p:cNvSpPr>
          <p:nvPr>
            <p:ph sz="quarter" idx="15"/>
          </p:nvPr>
        </p:nvSpPr>
        <p:spPr>
          <a:xfrm>
            <a:off x="496594" y="2642288"/>
            <a:ext cx="4490827" cy="3937583"/>
          </a:xfrm>
        </p:spPr>
        <p:txBody>
          <a:bodyPr>
            <a:normAutofit/>
          </a:bodyPr>
          <a:lstStyle/>
          <a:p>
            <a:r>
              <a:rPr lang="es-ES"/>
              <a:t>Precio del </a:t>
            </a:r>
            <a:r>
              <a:rPr lang="es-ES" err="1"/>
              <a:t>planning</a:t>
            </a:r>
            <a:r>
              <a:rPr lang="es-ES"/>
              <a:t> propuesto:</a:t>
            </a:r>
          </a:p>
          <a:p>
            <a:pPr marL="342900" indent="-342900">
              <a:buFontTx/>
              <a:buChar char="-"/>
            </a:pPr>
            <a:r>
              <a:rPr lang="es-ES"/>
              <a:t>Sin reservas de tiempo y dinero</a:t>
            </a:r>
          </a:p>
          <a:p>
            <a:pPr marL="342900" indent="-342900">
              <a:buFontTx/>
              <a:buChar char="-"/>
            </a:pPr>
            <a:r>
              <a:rPr lang="es-ES"/>
              <a:t>Con los trabajadores necesarios</a:t>
            </a:r>
          </a:p>
          <a:p>
            <a:pPr marL="342900" indent="-342900">
              <a:buFontTx/>
              <a:buChar char="-"/>
            </a:pPr>
            <a:r>
              <a:rPr lang="es-ES"/>
              <a:t>Sin margen económico de la gestión del cambio</a:t>
            </a:r>
          </a:p>
          <a:p>
            <a:pPr marL="342900" indent="-342900">
              <a:buFontTx/>
              <a:buChar char="-"/>
            </a:pPr>
            <a:r>
              <a:rPr lang="es-ES"/>
              <a:t>Sin costes de redes (se necesita porque vamos a instalar un ERP Cloud)</a:t>
            </a:r>
          </a:p>
          <a:p>
            <a:pPr marL="342900" indent="-342900">
              <a:buFontTx/>
              <a:buChar char="-"/>
            </a:pPr>
            <a:r>
              <a:rPr lang="es-ES"/>
              <a:t>Sin trabajadores de Rumanía</a:t>
            </a:r>
          </a:p>
        </p:txBody>
      </p:sp>
      <p:pic>
        <p:nvPicPr>
          <p:cNvPr id="4" name="Imagen 3">
            <a:extLst>
              <a:ext uri="{FF2B5EF4-FFF2-40B4-BE49-F238E27FC236}">
                <a16:creationId xmlns:a16="http://schemas.microsoft.com/office/drawing/2014/main" id="{9312798D-1DE4-E1D9-C912-7D50A9F1CE26}"/>
              </a:ext>
            </a:extLst>
          </p:cNvPr>
          <p:cNvPicPr>
            <a:picLocks noChangeAspect="1"/>
          </p:cNvPicPr>
          <p:nvPr/>
        </p:nvPicPr>
        <p:blipFill>
          <a:blip r:embed="rId2"/>
          <a:stretch>
            <a:fillRect/>
          </a:stretch>
        </p:blipFill>
        <p:spPr>
          <a:xfrm>
            <a:off x="5166054" y="2642289"/>
            <a:ext cx="4505325" cy="2228850"/>
          </a:xfrm>
          <a:prstGeom prst="rect">
            <a:avLst/>
          </a:prstGeom>
        </p:spPr>
      </p:pic>
      <p:sp>
        <p:nvSpPr>
          <p:cNvPr id="5" name="Marcador de número de diapositiva 4">
            <a:extLst>
              <a:ext uri="{FF2B5EF4-FFF2-40B4-BE49-F238E27FC236}">
                <a16:creationId xmlns:a16="http://schemas.microsoft.com/office/drawing/2014/main" id="{9112D165-8871-2325-CF8F-B5CBC408D282}"/>
              </a:ext>
            </a:extLst>
          </p:cNvPr>
          <p:cNvSpPr>
            <a:spLocks noGrp="1"/>
          </p:cNvSpPr>
          <p:nvPr>
            <p:ph type="sldNum" sz="quarter" idx="12"/>
          </p:nvPr>
        </p:nvSpPr>
        <p:spPr/>
        <p:txBody>
          <a:bodyPr/>
          <a:lstStyle/>
          <a:p>
            <a:pPr rtl="0"/>
            <a:fld id="{294A09A9-5501-47C1-A89A-A340965A2BE2}" type="slidenum">
              <a:rPr lang="es-ES" smtClean="0"/>
              <a:pPr rtl="0"/>
              <a:t>21</a:t>
            </a:fld>
            <a:endParaRPr lang="es-ES"/>
          </a:p>
        </p:txBody>
      </p:sp>
    </p:spTree>
    <p:extLst>
      <p:ext uri="{BB962C8B-B14F-4D97-AF65-F5344CB8AC3E}">
        <p14:creationId xmlns:p14="http://schemas.microsoft.com/office/powerpoint/2010/main" val="1312322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93E4E-D7AE-B5AF-3784-F859DC3161BA}"/>
              </a:ext>
            </a:extLst>
          </p:cNvPr>
          <p:cNvSpPr>
            <a:spLocks noGrp="1"/>
          </p:cNvSpPr>
          <p:nvPr>
            <p:ph type="title"/>
          </p:nvPr>
        </p:nvSpPr>
        <p:spPr/>
        <p:txBody>
          <a:bodyPr/>
          <a:lstStyle/>
          <a:p>
            <a:r>
              <a:rPr lang="es-ES"/>
              <a:t>Costes </a:t>
            </a:r>
          </a:p>
        </p:txBody>
      </p:sp>
      <p:pic>
        <p:nvPicPr>
          <p:cNvPr id="5" name="Imagen 4">
            <a:extLst>
              <a:ext uri="{FF2B5EF4-FFF2-40B4-BE49-F238E27FC236}">
                <a16:creationId xmlns:a16="http://schemas.microsoft.com/office/drawing/2014/main" id="{0A632955-CB28-1769-2197-39F6FEB96A65}"/>
              </a:ext>
            </a:extLst>
          </p:cNvPr>
          <p:cNvPicPr>
            <a:picLocks noChangeAspect="1"/>
          </p:cNvPicPr>
          <p:nvPr/>
        </p:nvPicPr>
        <p:blipFill>
          <a:blip r:embed="rId2"/>
          <a:stretch>
            <a:fillRect/>
          </a:stretch>
        </p:blipFill>
        <p:spPr>
          <a:xfrm>
            <a:off x="0" y="3429000"/>
            <a:ext cx="12192000" cy="2378927"/>
          </a:xfrm>
          <a:prstGeom prst="rect">
            <a:avLst/>
          </a:prstGeom>
        </p:spPr>
      </p:pic>
      <p:sp>
        <p:nvSpPr>
          <p:cNvPr id="8" name="Marcador de contenido 7">
            <a:extLst>
              <a:ext uri="{FF2B5EF4-FFF2-40B4-BE49-F238E27FC236}">
                <a16:creationId xmlns:a16="http://schemas.microsoft.com/office/drawing/2014/main" id="{A4B705A1-009B-03B3-2D26-79EE4A414450}"/>
              </a:ext>
            </a:extLst>
          </p:cNvPr>
          <p:cNvSpPr>
            <a:spLocks noGrp="1"/>
          </p:cNvSpPr>
          <p:nvPr>
            <p:ph sz="quarter" idx="15"/>
          </p:nvPr>
        </p:nvSpPr>
        <p:spPr/>
        <p:txBody>
          <a:bodyPr/>
          <a:lstStyle/>
          <a:p>
            <a:endParaRPr lang="es-ES"/>
          </a:p>
        </p:txBody>
      </p:sp>
      <p:sp>
        <p:nvSpPr>
          <p:cNvPr id="3" name="Marcador de número de diapositiva 2">
            <a:extLst>
              <a:ext uri="{FF2B5EF4-FFF2-40B4-BE49-F238E27FC236}">
                <a16:creationId xmlns:a16="http://schemas.microsoft.com/office/drawing/2014/main" id="{F6511EF3-AA8D-44AE-CB66-9E9005413A05}"/>
              </a:ext>
            </a:extLst>
          </p:cNvPr>
          <p:cNvSpPr>
            <a:spLocks noGrp="1"/>
          </p:cNvSpPr>
          <p:nvPr>
            <p:ph type="sldNum" sz="quarter" idx="12"/>
          </p:nvPr>
        </p:nvSpPr>
        <p:spPr/>
        <p:txBody>
          <a:bodyPr/>
          <a:lstStyle/>
          <a:p>
            <a:pPr rtl="0"/>
            <a:fld id="{294A09A9-5501-47C1-A89A-A340965A2BE2}" type="slidenum">
              <a:rPr lang="es-ES" smtClean="0"/>
              <a:pPr rtl="0"/>
              <a:t>22</a:t>
            </a:fld>
            <a:endParaRPr lang="es-ES"/>
          </a:p>
        </p:txBody>
      </p:sp>
    </p:spTree>
    <p:extLst>
      <p:ext uri="{BB962C8B-B14F-4D97-AF65-F5344CB8AC3E}">
        <p14:creationId xmlns:p14="http://schemas.microsoft.com/office/powerpoint/2010/main" val="2772468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93E4E-D7AE-B5AF-3784-F859DC3161BA}"/>
              </a:ext>
            </a:extLst>
          </p:cNvPr>
          <p:cNvSpPr>
            <a:spLocks noGrp="1"/>
          </p:cNvSpPr>
          <p:nvPr>
            <p:ph type="title"/>
          </p:nvPr>
        </p:nvSpPr>
        <p:spPr/>
        <p:txBody>
          <a:bodyPr/>
          <a:lstStyle/>
          <a:p>
            <a:r>
              <a:rPr lang="es-ES"/>
              <a:t>Costes </a:t>
            </a:r>
          </a:p>
        </p:txBody>
      </p:sp>
      <p:sp>
        <p:nvSpPr>
          <p:cNvPr id="5" name="Marcador de contenido 2">
            <a:extLst>
              <a:ext uri="{FF2B5EF4-FFF2-40B4-BE49-F238E27FC236}">
                <a16:creationId xmlns:a16="http://schemas.microsoft.com/office/drawing/2014/main" id="{80530B63-AB10-3C0D-13A8-7111D7163748}"/>
              </a:ext>
            </a:extLst>
          </p:cNvPr>
          <p:cNvSpPr txBox="1">
            <a:spLocks/>
          </p:cNvSpPr>
          <p:nvPr/>
        </p:nvSpPr>
        <p:spPr>
          <a:xfrm>
            <a:off x="680623" y="2642289"/>
            <a:ext cx="9778365" cy="2596820"/>
          </a:xfrm>
          <a:prstGeom prst="rect">
            <a:avLst/>
          </a:prstGeom>
        </p:spPr>
        <p:txBody>
          <a:bodyPr vert="horz" lIns="0" tIns="45720" rIns="0" bIns="0" rtlCol="0">
            <a:normAutofit lnSpcReduction="10000"/>
          </a:bodyPr>
          <a:lstStyle>
            <a:defPPr>
              <a:defRPr lang="es-ES"/>
            </a:defPPr>
            <a:lvl1pPr marL="0" indent="0" algn="l" defTabSz="914400" rtl="0" eaLnBrk="1" latinLnBrk="0" hangingPunct="1">
              <a:lnSpc>
                <a:spcPct val="90000"/>
              </a:lnSpc>
              <a:spcBef>
                <a:spcPts val="1800"/>
              </a:spcBef>
              <a:buFont typeface="Arial" panose="020B0604020202020204" pitchFamily="34" charset="0"/>
              <a:buNone/>
              <a:defRPr lang="es-ES"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2pPr>
            <a:lvl3pPr marL="59436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r>
              <a:rPr lang="es-ES"/>
              <a:t>Hay que tener en cuenta:</a:t>
            </a:r>
          </a:p>
          <a:p>
            <a:pPr marL="342900" indent="-342900">
              <a:buFontTx/>
              <a:buChar char="-"/>
            </a:pPr>
            <a:r>
              <a:rPr lang="es-ES"/>
              <a:t>Costes de viaje del equipo de Rumanía (viaje y estancia)</a:t>
            </a:r>
          </a:p>
          <a:p>
            <a:pPr marL="342900" indent="-342900">
              <a:buFontTx/>
              <a:buChar char="-"/>
            </a:pPr>
            <a:r>
              <a:rPr lang="es-ES"/>
              <a:t>Arranque España</a:t>
            </a:r>
          </a:p>
          <a:p>
            <a:pPr marL="342900" indent="-342900">
              <a:buFontTx/>
              <a:buChar char="-"/>
            </a:pPr>
            <a:r>
              <a:rPr lang="es-ES"/>
              <a:t>Arranque Rumanía</a:t>
            </a:r>
          </a:p>
          <a:p>
            <a:r>
              <a:rPr lang="es-ES"/>
              <a:t>En las tareas donde está producción añadiremos los costes de viaje y el de dos empleados (un español y un rumano)</a:t>
            </a:r>
          </a:p>
        </p:txBody>
      </p:sp>
      <p:pic>
        <p:nvPicPr>
          <p:cNvPr id="9" name="Imagen 8">
            <a:extLst>
              <a:ext uri="{FF2B5EF4-FFF2-40B4-BE49-F238E27FC236}">
                <a16:creationId xmlns:a16="http://schemas.microsoft.com/office/drawing/2014/main" id="{BC306F11-4423-366D-D7DE-7A038F6FFA57}"/>
              </a:ext>
            </a:extLst>
          </p:cNvPr>
          <p:cNvPicPr>
            <a:picLocks noChangeAspect="1"/>
          </p:cNvPicPr>
          <p:nvPr/>
        </p:nvPicPr>
        <p:blipFill>
          <a:blip r:embed="rId2"/>
          <a:stretch>
            <a:fillRect/>
          </a:stretch>
        </p:blipFill>
        <p:spPr>
          <a:xfrm>
            <a:off x="63261" y="5233446"/>
            <a:ext cx="12192000" cy="1152890"/>
          </a:xfrm>
          <a:prstGeom prst="rect">
            <a:avLst/>
          </a:prstGeom>
        </p:spPr>
      </p:pic>
      <p:sp>
        <p:nvSpPr>
          <p:cNvPr id="3" name="Marcador de número de diapositiva 2">
            <a:extLst>
              <a:ext uri="{FF2B5EF4-FFF2-40B4-BE49-F238E27FC236}">
                <a16:creationId xmlns:a16="http://schemas.microsoft.com/office/drawing/2014/main" id="{BCB8A919-BDCA-8CC5-6E1A-915C0EEB808E}"/>
              </a:ext>
            </a:extLst>
          </p:cNvPr>
          <p:cNvSpPr>
            <a:spLocks noGrp="1"/>
          </p:cNvSpPr>
          <p:nvPr>
            <p:ph type="sldNum" sz="quarter" idx="12"/>
          </p:nvPr>
        </p:nvSpPr>
        <p:spPr/>
        <p:txBody>
          <a:bodyPr/>
          <a:lstStyle/>
          <a:p>
            <a:pPr rtl="0"/>
            <a:fld id="{294A09A9-5501-47C1-A89A-A340965A2BE2}" type="slidenum">
              <a:rPr lang="es-ES" smtClean="0"/>
              <a:pPr rtl="0"/>
              <a:t>23</a:t>
            </a:fld>
            <a:endParaRPr lang="es-ES"/>
          </a:p>
        </p:txBody>
      </p:sp>
    </p:spTree>
    <p:extLst>
      <p:ext uri="{BB962C8B-B14F-4D97-AF65-F5344CB8AC3E}">
        <p14:creationId xmlns:p14="http://schemas.microsoft.com/office/powerpoint/2010/main" val="2939260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278064-423F-5310-1C87-3A27C51934F2}"/>
              </a:ext>
            </a:extLst>
          </p:cNvPr>
          <p:cNvSpPr>
            <a:spLocks noGrp="1"/>
          </p:cNvSpPr>
          <p:nvPr>
            <p:ph type="title"/>
          </p:nvPr>
        </p:nvSpPr>
        <p:spPr/>
        <p:txBody>
          <a:bodyPr/>
          <a:lstStyle/>
          <a:p>
            <a:r>
              <a:rPr lang="es-ES"/>
              <a:t>Costes (Comunicaciones)</a:t>
            </a:r>
          </a:p>
        </p:txBody>
      </p:sp>
      <p:pic>
        <p:nvPicPr>
          <p:cNvPr id="5" name="Marcador de contenido 4" descr="Imagen que contiene Texto&#10;&#10;Descripción generada automáticamente">
            <a:extLst>
              <a:ext uri="{FF2B5EF4-FFF2-40B4-BE49-F238E27FC236}">
                <a16:creationId xmlns:a16="http://schemas.microsoft.com/office/drawing/2014/main" id="{78AFF68E-02E0-32A8-A60B-AC35577AE92A}"/>
              </a:ext>
            </a:extLst>
          </p:cNvPr>
          <p:cNvPicPr>
            <a:picLocks noGrp="1" noChangeAspect="1"/>
          </p:cNvPicPr>
          <p:nvPr>
            <p:ph sz="quarter" idx="15"/>
          </p:nvPr>
        </p:nvPicPr>
        <p:blipFill>
          <a:blip r:embed="rId2"/>
          <a:stretch>
            <a:fillRect/>
          </a:stretch>
        </p:blipFill>
        <p:spPr>
          <a:xfrm>
            <a:off x="1511141" y="2475900"/>
            <a:ext cx="9181889" cy="3212907"/>
          </a:xfrm>
        </p:spPr>
      </p:pic>
      <p:pic>
        <p:nvPicPr>
          <p:cNvPr id="6" name="Imagen 5" descr="Texto, Logotipo&#10;&#10;Descripción generada automáticamente">
            <a:extLst>
              <a:ext uri="{FF2B5EF4-FFF2-40B4-BE49-F238E27FC236}">
                <a16:creationId xmlns:a16="http://schemas.microsoft.com/office/drawing/2014/main" id="{2669B75A-29D5-D0FF-66E3-2ED81D7040FE}"/>
              </a:ext>
            </a:extLst>
          </p:cNvPr>
          <p:cNvPicPr>
            <a:picLocks noChangeAspect="1"/>
          </p:cNvPicPr>
          <p:nvPr/>
        </p:nvPicPr>
        <p:blipFill>
          <a:blip r:embed="rId3"/>
          <a:stretch>
            <a:fillRect/>
          </a:stretch>
        </p:blipFill>
        <p:spPr>
          <a:xfrm>
            <a:off x="5217318" y="2593181"/>
            <a:ext cx="2162175" cy="552450"/>
          </a:xfrm>
          <a:prstGeom prst="rect">
            <a:avLst/>
          </a:prstGeom>
        </p:spPr>
      </p:pic>
      <p:sp>
        <p:nvSpPr>
          <p:cNvPr id="3" name="Marcador de número de diapositiva 2">
            <a:extLst>
              <a:ext uri="{FF2B5EF4-FFF2-40B4-BE49-F238E27FC236}">
                <a16:creationId xmlns:a16="http://schemas.microsoft.com/office/drawing/2014/main" id="{3E278CE8-0C50-E83E-3F56-E6D97380BED7}"/>
              </a:ext>
            </a:extLst>
          </p:cNvPr>
          <p:cNvSpPr>
            <a:spLocks noGrp="1"/>
          </p:cNvSpPr>
          <p:nvPr>
            <p:ph type="sldNum" sz="quarter" idx="12"/>
          </p:nvPr>
        </p:nvSpPr>
        <p:spPr/>
        <p:txBody>
          <a:bodyPr/>
          <a:lstStyle/>
          <a:p>
            <a:pPr rtl="0"/>
            <a:fld id="{294A09A9-5501-47C1-A89A-A340965A2BE2}" type="slidenum">
              <a:rPr lang="es-ES" smtClean="0"/>
              <a:pPr rtl="0"/>
              <a:t>24</a:t>
            </a:fld>
            <a:endParaRPr lang="es-ES"/>
          </a:p>
        </p:txBody>
      </p:sp>
    </p:spTree>
    <p:extLst>
      <p:ext uri="{BB962C8B-B14F-4D97-AF65-F5344CB8AC3E}">
        <p14:creationId xmlns:p14="http://schemas.microsoft.com/office/powerpoint/2010/main" val="1816638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9E9E09E-7948-145F-8D44-1C0A31EFF01B}"/>
              </a:ext>
            </a:extLst>
          </p:cNvPr>
          <p:cNvSpPr>
            <a:spLocks noGrp="1"/>
          </p:cNvSpPr>
          <p:nvPr>
            <p:ph sz="quarter" idx="15"/>
          </p:nvPr>
        </p:nvSpPr>
        <p:spPr>
          <a:xfrm>
            <a:off x="594360" y="2676525"/>
            <a:ext cx="10872576" cy="3597470"/>
          </a:xfrm>
        </p:spPr>
        <p:txBody>
          <a:bodyPr vert="horz" lIns="0" tIns="45720" rIns="0" bIns="0" rtlCol="0" anchor="t">
            <a:normAutofit fontScale="85000" lnSpcReduction="20000"/>
          </a:bodyPr>
          <a:lstStyle/>
          <a:p>
            <a:pPr marL="285750" indent="-285750">
              <a:buFont typeface="Arial"/>
              <a:buChar char="•"/>
            </a:pPr>
            <a:r>
              <a:rPr lang="es-ES" b="1">
                <a:ea typeface="+mn-lt"/>
                <a:cs typeface="+mn-lt"/>
              </a:rPr>
              <a:t>Componente</a:t>
            </a:r>
            <a:r>
              <a:rPr lang="es-ES">
                <a:ea typeface="+mn-lt"/>
                <a:cs typeface="+mn-lt"/>
              </a:rPr>
              <a:t>: Esta columna enumera los diferentes elementos que contribuyen a los costos de comunicación en redes.</a:t>
            </a:r>
            <a:endParaRPr lang="es-ES"/>
          </a:p>
          <a:p>
            <a:pPr marL="285750" indent="-285750">
              <a:buFont typeface="Arial"/>
              <a:buChar char="•"/>
            </a:pPr>
            <a:r>
              <a:rPr lang="es-ES" b="1">
                <a:ea typeface="+mn-lt"/>
                <a:cs typeface="+mn-lt"/>
              </a:rPr>
              <a:t>Costo Anual ($)</a:t>
            </a:r>
            <a:r>
              <a:rPr lang="es-ES">
                <a:ea typeface="+mn-lt"/>
                <a:cs typeface="+mn-lt"/>
              </a:rPr>
              <a:t>: Aquí se muestra el costo estimado mensual para cada componente. Estos valores se basan en las estimaciones que proporcionamos anteriormente.</a:t>
            </a:r>
            <a:endParaRPr lang="es-ES"/>
          </a:p>
          <a:p>
            <a:pPr marL="285750" indent="-285750">
              <a:buFont typeface="Arial"/>
              <a:buChar char="•"/>
            </a:pPr>
            <a:r>
              <a:rPr lang="es-ES" b="1">
                <a:ea typeface="+mn-lt"/>
                <a:cs typeface="+mn-lt"/>
              </a:rPr>
              <a:t>Porcentaje del Total</a:t>
            </a:r>
            <a:r>
              <a:rPr lang="es-ES">
                <a:ea typeface="+mn-lt"/>
                <a:cs typeface="+mn-lt"/>
              </a:rPr>
              <a:t>: Esta columna muestra el porcentaje de los costos totales que representa cada componente. Ayuda a visualizar la distribución relativa de los gastos.</a:t>
            </a:r>
            <a:endParaRPr lang="es-ES"/>
          </a:p>
          <a:p>
            <a:pPr marL="285750" indent="-285750">
              <a:buFont typeface="Arial"/>
              <a:buChar char="•"/>
            </a:pPr>
            <a:r>
              <a:rPr lang="es-ES" b="1">
                <a:ea typeface="+mn-lt"/>
                <a:cs typeface="+mn-lt"/>
              </a:rPr>
              <a:t>Total</a:t>
            </a:r>
            <a:r>
              <a:rPr lang="es-ES">
                <a:ea typeface="+mn-lt"/>
                <a:cs typeface="+mn-lt"/>
              </a:rPr>
              <a:t>: Esta fila resume el costo total mensual de todos los componentes.</a:t>
            </a:r>
            <a:endParaRPr lang="es-ES"/>
          </a:p>
          <a:p>
            <a:r>
              <a:rPr lang="es-ES">
                <a:ea typeface="+mn-lt"/>
                <a:cs typeface="+mn-lt"/>
              </a:rPr>
              <a:t>El objetivo de este cuadro es proporcionar una visión clara de cómo se distribuyen los costos entre los diferentes aspectos de la implementación de la </a:t>
            </a:r>
            <a:r>
              <a:rPr lang="es-ES" sz="2100" b="1">
                <a:ea typeface="+mn-lt"/>
                <a:cs typeface="+mn-lt"/>
              </a:rPr>
              <a:t>línea de doble red en la nube</a:t>
            </a:r>
            <a:r>
              <a:rPr lang="es-ES">
                <a:ea typeface="+mn-lt"/>
                <a:cs typeface="+mn-lt"/>
              </a:rPr>
              <a:t>. Esta información permite destacar qué áreas representan los mayores gastos y dónde se pueden ajustar o priorizar los recursos financieros.</a:t>
            </a:r>
            <a:endParaRPr lang="es-ES"/>
          </a:p>
          <a:p>
            <a:br>
              <a:rPr lang="en-US"/>
            </a:br>
            <a:endParaRPr lang="en-US"/>
          </a:p>
          <a:p>
            <a:endParaRPr lang="es-ES"/>
          </a:p>
        </p:txBody>
      </p:sp>
      <p:sp>
        <p:nvSpPr>
          <p:cNvPr id="6" name="Título 1">
            <a:extLst>
              <a:ext uri="{FF2B5EF4-FFF2-40B4-BE49-F238E27FC236}">
                <a16:creationId xmlns:a16="http://schemas.microsoft.com/office/drawing/2014/main" id="{70FE1F22-E382-8A24-2154-BE92E7EE5A4C}"/>
              </a:ext>
            </a:extLst>
          </p:cNvPr>
          <p:cNvSpPr>
            <a:spLocks noGrp="1"/>
          </p:cNvSpPr>
          <p:nvPr>
            <p:ph type="title"/>
          </p:nvPr>
        </p:nvSpPr>
        <p:spPr>
          <a:xfrm>
            <a:off x="594360" y="278129"/>
            <a:ext cx="9778365" cy="1494596"/>
          </a:xfrm>
        </p:spPr>
        <p:txBody>
          <a:bodyPr/>
          <a:lstStyle/>
          <a:p>
            <a:r>
              <a:rPr lang="es-ES"/>
              <a:t>Costes (Comunicaciones)</a:t>
            </a:r>
          </a:p>
        </p:txBody>
      </p:sp>
      <p:sp>
        <p:nvSpPr>
          <p:cNvPr id="2" name="Marcador de número de diapositiva 1">
            <a:extLst>
              <a:ext uri="{FF2B5EF4-FFF2-40B4-BE49-F238E27FC236}">
                <a16:creationId xmlns:a16="http://schemas.microsoft.com/office/drawing/2014/main" id="{6ACB42BE-123D-7432-2538-F226CEBC3771}"/>
              </a:ext>
            </a:extLst>
          </p:cNvPr>
          <p:cNvSpPr>
            <a:spLocks noGrp="1"/>
          </p:cNvSpPr>
          <p:nvPr>
            <p:ph type="sldNum" sz="quarter" idx="12"/>
          </p:nvPr>
        </p:nvSpPr>
        <p:spPr/>
        <p:txBody>
          <a:bodyPr/>
          <a:lstStyle/>
          <a:p>
            <a:pPr rtl="0"/>
            <a:fld id="{294A09A9-5501-47C1-A89A-A340965A2BE2}" type="slidenum">
              <a:rPr lang="es-ES" smtClean="0"/>
              <a:pPr rtl="0"/>
              <a:t>25</a:t>
            </a:fld>
            <a:endParaRPr lang="es-ES"/>
          </a:p>
        </p:txBody>
      </p:sp>
    </p:spTree>
    <p:extLst>
      <p:ext uri="{BB962C8B-B14F-4D97-AF65-F5344CB8AC3E}">
        <p14:creationId xmlns:p14="http://schemas.microsoft.com/office/powerpoint/2010/main" val="3121442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9E9E09E-7948-145F-8D44-1C0A31EFF01B}"/>
              </a:ext>
            </a:extLst>
          </p:cNvPr>
          <p:cNvSpPr>
            <a:spLocks noGrp="1"/>
          </p:cNvSpPr>
          <p:nvPr>
            <p:ph sz="quarter" idx="15"/>
          </p:nvPr>
        </p:nvSpPr>
        <p:spPr>
          <a:xfrm>
            <a:off x="594360" y="2676525"/>
            <a:ext cx="10872576" cy="3597470"/>
          </a:xfrm>
        </p:spPr>
        <p:txBody>
          <a:bodyPr vert="horz" lIns="0" tIns="45720" rIns="0" bIns="0" rtlCol="0" anchor="t">
            <a:normAutofit/>
          </a:bodyPr>
          <a:lstStyle/>
          <a:p>
            <a:pPr marL="342900" indent="-342900">
              <a:buFont typeface="Arial" panose="020B0604020202020204" pitchFamily="34" charset="0"/>
              <a:buChar char="•"/>
            </a:pPr>
            <a:r>
              <a:rPr lang="es-ES">
                <a:solidFill>
                  <a:srgbClr val="0D0D0D"/>
                </a:solidFill>
                <a:ea typeface="+mn-lt"/>
                <a:cs typeface="+mn-lt"/>
              </a:rPr>
              <a:t>Tras una exhaustiva evaluación, hemos tomado la determinación de </a:t>
            </a:r>
            <a:r>
              <a:rPr lang="es-ES" b="1">
                <a:solidFill>
                  <a:srgbClr val="0D0D0D"/>
                </a:solidFill>
                <a:ea typeface="+mn-lt"/>
                <a:cs typeface="+mn-lt"/>
              </a:rPr>
              <a:t>incorporar un 5% del costo total</a:t>
            </a:r>
            <a:r>
              <a:rPr lang="es-ES">
                <a:solidFill>
                  <a:srgbClr val="0D0D0D"/>
                </a:solidFill>
                <a:ea typeface="+mn-lt"/>
                <a:cs typeface="+mn-lt"/>
              </a:rPr>
              <a:t> del proyecto como una partida destinada al manejo del cambio del proyecto. Esta medida tiene como objetivo </a:t>
            </a:r>
            <a:r>
              <a:rPr lang="es-ES" b="1">
                <a:solidFill>
                  <a:srgbClr val="0D0D0D"/>
                </a:solidFill>
                <a:ea typeface="+mn-lt"/>
                <a:cs typeface="+mn-lt"/>
              </a:rPr>
              <a:t>proporcionar los recursos necesarios para hacer frente a los posibles gastos imprevistos</a:t>
            </a:r>
            <a:r>
              <a:rPr lang="es-ES">
                <a:solidFill>
                  <a:srgbClr val="0D0D0D"/>
                </a:solidFill>
                <a:ea typeface="+mn-lt"/>
                <a:cs typeface="+mn-lt"/>
              </a:rPr>
              <a:t> que puedan surgir durante la fase inicial del proyecto en España y Rumania.</a:t>
            </a:r>
            <a:endParaRPr lang="es-ES">
              <a:solidFill>
                <a:srgbClr val="000000"/>
              </a:solidFill>
              <a:ea typeface="+mn-lt"/>
              <a:cs typeface="+mn-lt"/>
            </a:endParaRPr>
          </a:p>
          <a:p>
            <a:pPr marL="342900" indent="-342900">
              <a:buFont typeface="Arial" panose="020B0604020202020204" pitchFamily="34" charset="0"/>
              <a:buChar char="•"/>
            </a:pPr>
            <a:r>
              <a:rPr lang="es-ES" b="1">
                <a:solidFill>
                  <a:srgbClr val="0D0D0D"/>
                </a:solidFill>
                <a:ea typeface="+mn-lt"/>
                <a:cs typeface="+mn-lt"/>
              </a:rPr>
              <a:t>Consideramos </a:t>
            </a:r>
            <a:r>
              <a:rPr lang="es-ES">
                <a:solidFill>
                  <a:srgbClr val="0D0D0D"/>
                </a:solidFill>
                <a:ea typeface="+mn-lt"/>
                <a:cs typeface="+mn-lt"/>
              </a:rPr>
              <a:t>que asignar este porcentaje del presupuesto global </a:t>
            </a:r>
            <a:r>
              <a:rPr lang="es-ES" b="1">
                <a:solidFill>
                  <a:srgbClr val="0D0D0D"/>
                </a:solidFill>
                <a:ea typeface="+mn-lt"/>
                <a:cs typeface="+mn-lt"/>
              </a:rPr>
              <a:t>garantizará una gestión eficaz</a:t>
            </a:r>
            <a:r>
              <a:rPr lang="es-ES">
                <a:solidFill>
                  <a:srgbClr val="0D0D0D"/>
                </a:solidFill>
                <a:ea typeface="+mn-lt"/>
                <a:cs typeface="+mn-lt"/>
              </a:rPr>
              <a:t> de los cambios que puedan surgir, permitiéndonos adaptarnos ágilmente a las condiciones cambiantes y asegurando así el éxito del proyecto en ambos países. </a:t>
            </a:r>
            <a:endParaRPr lang="es-ES">
              <a:solidFill>
                <a:srgbClr val="000000"/>
              </a:solidFill>
              <a:ea typeface="+mn-lt"/>
              <a:cs typeface="+mn-lt"/>
            </a:endParaRPr>
          </a:p>
          <a:p>
            <a:pPr marL="342900" indent="-342900">
              <a:buFont typeface="Arial" panose="020B0604020202020204" pitchFamily="34" charset="0"/>
              <a:buChar char="•"/>
            </a:pPr>
            <a:r>
              <a:rPr lang="es-ES">
                <a:solidFill>
                  <a:srgbClr val="0D0D0D"/>
                </a:solidFill>
                <a:ea typeface="+mn-lt"/>
                <a:cs typeface="+mn-lt"/>
              </a:rPr>
              <a:t>Estamos convencidos de que esta decisión </a:t>
            </a:r>
            <a:r>
              <a:rPr lang="es-ES" b="1">
                <a:solidFill>
                  <a:srgbClr val="0D0D0D"/>
                </a:solidFill>
                <a:ea typeface="+mn-lt"/>
                <a:cs typeface="+mn-lt"/>
              </a:rPr>
              <a:t>fortalecerá nuestra capacidad para abordar cualquier desafío</a:t>
            </a:r>
            <a:r>
              <a:rPr lang="es-ES">
                <a:solidFill>
                  <a:srgbClr val="0D0D0D"/>
                </a:solidFill>
                <a:ea typeface="+mn-lt"/>
                <a:cs typeface="+mn-lt"/>
              </a:rPr>
              <a:t> que se presente durante el proceso de implementación en estas nuevas regiones, </a:t>
            </a:r>
            <a:r>
              <a:rPr lang="es-ES" b="1">
                <a:solidFill>
                  <a:srgbClr val="0D0D0D"/>
                </a:solidFill>
                <a:ea typeface="+mn-lt"/>
                <a:cs typeface="+mn-lt"/>
              </a:rPr>
              <a:t>asegurando que el proyecto se desarrolle de manera fluida y eficiente.</a:t>
            </a:r>
            <a:endParaRPr lang="es-ES" b="1"/>
          </a:p>
          <a:p>
            <a:pPr marL="285750" indent="-285750">
              <a:buFont typeface="Arial"/>
              <a:buChar char="•"/>
            </a:pPr>
            <a:endParaRPr lang="es-ES"/>
          </a:p>
        </p:txBody>
      </p:sp>
      <p:sp>
        <p:nvSpPr>
          <p:cNvPr id="6" name="Título 1">
            <a:extLst>
              <a:ext uri="{FF2B5EF4-FFF2-40B4-BE49-F238E27FC236}">
                <a16:creationId xmlns:a16="http://schemas.microsoft.com/office/drawing/2014/main" id="{70FE1F22-E382-8A24-2154-BE92E7EE5A4C}"/>
              </a:ext>
            </a:extLst>
          </p:cNvPr>
          <p:cNvSpPr>
            <a:spLocks noGrp="1"/>
          </p:cNvSpPr>
          <p:nvPr>
            <p:ph type="title"/>
          </p:nvPr>
        </p:nvSpPr>
        <p:spPr>
          <a:xfrm>
            <a:off x="594360" y="278129"/>
            <a:ext cx="9778365" cy="1494596"/>
          </a:xfrm>
        </p:spPr>
        <p:txBody>
          <a:bodyPr/>
          <a:lstStyle/>
          <a:p>
            <a:r>
              <a:rPr lang="es-ES"/>
              <a:t>Costes (</a:t>
            </a:r>
            <a:r>
              <a:rPr lang="en-US" err="1"/>
              <a:t>Gestión</a:t>
            </a:r>
            <a:r>
              <a:rPr lang="en-US"/>
              <a:t> del </a:t>
            </a:r>
            <a:r>
              <a:rPr lang="en-US" err="1"/>
              <a:t>cambio</a:t>
            </a:r>
            <a:r>
              <a:rPr lang="en-US"/>
              <a:t> </a:t>
            </a:r>
            <a:r>
              <a:rPr lang="es-ES"/>
              <a:t>)</a:t>
            </a:r>
          </a:p>
        </p:txBody>
      </p:sp>
      <p:sp>
        <p:nvSpPr>
          <p:cNvPr id="2" name="Marcador de número de diapositiva 1">
            <a:extLst>
              <a:ext uri="{FF2B5EF4-FFF2-40B4-BE49-F238E27FC236}">
                <a16:creationId xmlns:a16="http://schemas.microsoft.com/office/drawing/2014/main" id="{E07BD813-300D-D3A2-28FF-C28AA9C0496F}"/>
              </a:ext>
            </a:extLst>
          </p:cNvPr>
          <p:cNvSpPr>
            <a:spLocks noGrp="1"/>
          </p:cNvSpPr>
          <p:nvPr>
            <p:ph type="sldNum" sz="quarter" idx="12"/>
          </p:nvPr>
        </p:nvSpPr>
        <p:spPr/>
        <p:txBody>
          <a:bodyPr/>
          <a:lstStyle/>
          <a:p>
            <a:pPr rtl="0"/>
            <a:fld id="{294A09A9-5501-47C1-A89A-A340965A2BE2}" type="slidenum">
              <a:rPr lang="es-ES" smtClean="0"/>
              <a:pPr rtl="0"/>
              <a:t>26</a:t>
            </a:fld>
            <a:endParaRPr lang="es-ES"/>
          </a:p>
        </p:txBody>
      </p:sp>
    </p:spTree>
    <p:extLst>
      <p:ext uri="{BB962C8B-B14F-4D97-AF65-F5344CB8AC3E}">
        <p14:creationId xmlns:p14="http://schemas.microsoft.com/office/powerpoint/2010/main" val="1735183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93E4E-D7AE-B5AF-3784-F859DC3161BA}"/>
              </a:ext>
            </a:extLst>
          </p:cNvPr>
          <p:cNvSpPr>
            <a:spLocks noGrp="1"/>
          </p:cNvSpPr>
          <p:nvPr>
            <p:ph type="title"/>
          </p:nvPr>
        </p:nvSpPr>
        <p:spPr/>
        <p:txBody>
          <a:bodyPr/>
          <a:lstStyle/>
          <a:p>
            <a:r>
              <a:rPr lang="es-ES"/>
              <a:t>Costes </a:t>
            </a:r>
          </a:p>
        </p:txBody>
      </p:sp>
      <p:sp>
        <p:nvSpPr>
          <p:cNvPr id="3" name="Marcador de contenido 2">
            <a:extLst>
              <a:ext uri="{FF2B5EF4-FFF2-40B4-BE49-F238E27FC236}">
                <a16:creationId xmlns:a16="http://schemas.microsoft.com/office/drawing/2014/main" id="{08FA448D-8180-D61D-6F54-08B95C2A83B1}"/>
              </a:ext>
            </a:extLst>
          </p:cNvPr>
          <p:cNvSpPr>
            <a:spLocks noGrp="1"/>
          </p:cNvSpPr>
          <p:nvPr>
            <p:ph sz="quarter" idx="15"/>
          </p:nvPr>
        </p:nvSpPr>
        <p:spPr>
          <a:xfrm>
            <a:off x="640369" y="2619016"/>
            <a:ext cx="4230680" cy="3597470"/>
          </a:xfrm>
        </p:spPr>
        <p:txBody>
          <a:bodyPr>
            <a:normAutofit lnSpcReduction="10000"/>
          </a:bodyPr>
          <a:lstStyle/>
          <a:p>
            <a:r>
              <a:rPr lang="es-ES"/>
              <a:t>Tarea Colchón:</a:t>
            </a:r>
          </a:p>
          <a:p>
            <a:pPr marL="342900" indent="-342900">
              <a:buFontTx/>
              <a:buChar char="-"/>
            </a:pPr>
            <a:r>
              <a:rPr lang="es-ES"/>
              <a:t>14.000€ (20% del coste)</a:t>
            </a:r>
          </a:p>
          <a:p>
            <a:pPr marL="342900" indent="-342900">
              <a:buFontTx/>
              <a:buChar char="-"/>
            </a:pPr>
            <a:r>
              <a:rPr lang="es-ES"/>
              <a:t>Hasta el 31 de diciembre (los ERP se arrancan a principio de mes)</a:t>
            </a:r>
          </a:p>
          <a:p>
            <a:pPr marL="342900" indent="-342900">
              <a:buFontTx/>
              <a:buChar char="-"/>
            </a:pPr>
            <a:endParaRPr lang="es-ES"/>
          </a:p>
          <a:p>
            <a:r>
              <a:rPr lang="es-ES"/>
              <a:t>Project Manager:</a:t>
            </a:r>
          </a:p>
          <a:p>
            <a:pPr marL="342900" indent="-342900">
              <a:buFontTx/>
              <a:buChar char="-"/>
            </a:pPr>
            <a:r>
              <a:rPr lang="es-ES"/>
              <a:t>Cobra lo mismo que un director</a:t>
            </a:r>
          </a:p>
          <a:p>
            <a:pPr marL="342900" indent="-342900">
              <a:buFontTx/>
              <a:buChar char="-"/>
            </a:pPr>
            <a:r>
              <a:rPr lang="es-ES"/>
              <a:t>Dura todo el proyecto</a:t>
            </a:r>
          </a:p>
        </p:txBody>
      </p:sp>
      <p:pic>
        <p:nvPicPr>
          <p:cNvPr id="6" name="Imagen 5" descr="Interfaz de usuario gráfica, Aplicación, Tabla, Excel&#10;&#10;Descripción generada automáticamente">
            <a:extLst>
              <a:ext uri="{FF2B5EF4-FFF2-40B4-BE49-F238E27FC236}">
                <a16:creationId xmlns:a16="http://schemas.microsoft.com/office/drawing/2014/main" id="{457A2C11-C0F2-3DC3-5037-C5E2BA56BA42}"/>
              </a:ext>
            </a:extLst>
          </p:cNvPr>
          <p:cNvPicPr>
            <a:picLocks noChangeAspect="1"/>
          </p:cNvPicPr>
          <p:nvPr/>
        </p:nvPicPr>
        <p:blipFill>
          <a:blip r:embed="rId2"/>
          <a:stretch>
            <a:fillRect/>
          </a:stretch>
        </p:blipFill>
        <p:spPr>
          <a:xfrm>
            <a:off x="6605380" y="2135187"/>
            <a:ext cx="3619500" cy="3095625"/>
          </a:xfrm>
          <a:prstGeom prst="rect">
            <a:avLst/>
          </a:prstGeom>
        </p:spPr>
      </p:pic>
      <p:sp>
        <p:nvSpPr>
          <p:cNvPr id="4" name="Marcador de número de diapositiva 3">
            <a:extLst>
              <a:ext uri="{FF2B5EF4-FFF2-40B4-BE49-F238E27FC236}">
                <a16:creationId xmlns:a16="http://schemas.microsoft.com/office/drawing/2014/main" id="{6EEA7903-1CDB-AEC7-0628-0FA809AC4193}"/>
              </a:ext>
            </a:extLst>
          </p:cNvPr>
          <p:cNvSpPr>
            <a:spLocks noGrp="1"/>
          </p:cNvSpPr>
          <p:nvPr>
            <p:ph type="sldNum" sz="quarter" idx="12"/>
          </p:nvPr>
        </p:nvSpPr>
        <p:spPr/>
        <p:txBody>
          <a:bodyPr/>
          <a:lstStyle/>
          <a:p>
            <a:pPr rtl="0"/>
            <a:fld id="{294A09A9-5501-47C1-A89A-A340965A2BE2}" type="slidenum">
              <a:rPr lang="es-ES" smtClean="0"/>
              <a:pPr rtl="0"/>
              <a:t>27</a:t>
            </a:fld>
            <a:endParaRPr lang="es-ES"/>
          </a:p>
        </p:txBody>
      </p:sp>
    </p:spTree>
    <p:extLst>
      <p:ext uri="{BB962C8B-B14F-4D97-AF65-F5344CB8AC3E}">
        <p14:creationId xmlns:p14="http://schemas.microsoft.com/office/powerpoint/2010/main" val="4268485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93E4E-D7AE-B5AF-3784-F859DC3161BA}"/>
              </a:ext>
            </a:extLst>
          </p:cNvPr>
          <p:cNvSpPr>
            <a:spLocks noGrp="1"/>
          </p:cNvSpPr>
          <p:nvPr>
            <p:ph type="title"/>
          </p:nvPr>
        </p:nvSpPr>
        <p:spPr/>
        <p:txBody>
          <a:bodyPr/>
          <a:lstStyle/>
          <a:p>
            <a:r>
              <a:rPr lang="es-ES"/>
              <a:t>Costes </a:t>
            </a:r>
          </a:p>
        </p:txBody>
      </p:sp>
      <p:sp>
        <p:nvSpPr>
          <p:cNvPr id="6" name="Marcador de contenido 5">
            <a:extLst>
              <a:ext uri="{FF2B5EF4-FFF2-40B4-BE49-F238E27FC236}">
                <a16:creationId xmlns:a16="http://schemas.microsoft.com/office/drawing/2014/main" id="{B2A41B08-0588-3051-5B9E-B1DB11562152}"/>
              </a:ext>
            </a:extLst>
          </p:cNvPr>
          <p:cNvSpPr>
            <a:spLocks noGrp="1"/>
          </p:cNvSpPr>
          <p:nvPr>
            <p:ph sz="quarter" idx="15"/>
          </p:nvPr>
        </p:nvSpPr>
        <p:spPr>
          <a:xfrm>
            <a:off x="594360" y="2676525"/>
            <a:ext cx="8957957" cy="423233"/>
          </a:xfrm>
        </p:spPr>
        <p:txBody>
          <a:bodyPr/>
          <a:lstStyle/>
          <a:p>
            <a:r>
              <a:rPr lang="es-ES"/>
              <a:t>Ningún recurso supera su 100% de capacidad</a:t>
            </a:r>
          </a:p>
        </p:txBody>
      </p:sp>
      <p:pic>
        <p:nvPicPr>
          <p:cNvPr id="3" name="Imagen 2" descr="Imagen que contiene Interfaz de usuario gráfica&#10;&#10;Descripción generada automáticamente">
            <a:extLst>
              <a:ext uri="{FF2B5EF4-FFF2-40B4-BE49-F238E27FC236}">
                <a16:creationId xmlns:a16="http://schemas.microsoft.com/office/drawing/2014/main" id="{326D5C32-77E4-C8E5-E628-0792FC2B4276}"/>
              </a:ext>
            </a:extLst>
          </p:cNvPr>
          <p:cNvPicPr>
            <a:picLocks noChangeAspect="1"/>
          </p:cNvPicPr>
          <p:nvPr/>
        </p:nvPicPr>
        <p:blipFill>
          <a:blip r:embed="rId2"/>
          <a:stretch>
            <a:fillRect/>
          </a:stretch>
        </p:blipFill>
        <p:spPr>
          <a:xfrm>
            <a:off x="2407478" y="3431710"/>
            <a:ext cx="7145131" cy="2887972"/>
          </a:xfrm>
          <a:prstGeom prst="rect">
            <a:avLst/>
          </a:prstGeom>
        </p:spPr>
      </p:pic>
      <p:sp>
        <p:nvSpPr>
          <p:cNvPr id="4" name="Marcador de número de diapositiva 3">
            <a:extLst>
              <a:ext uri="{FF2B5EF4-FFF2-40B4-BE49-F238E27FC236}">
                <a16:creationId xmlns:a16="http://schemas.microsoft.com/office/drawing/2014/main" id="{8841783F-B947-8D9A-6CEC-50170850A9AA}"/>
              </a:ext>
            </a:extLst>
          </p:cNvPr>
          <p:cNvSpPr>
            <a:spLocks noGrp="1"/>
          </p:cNvSpPr>
          <p:nvPr>
            <p:ph type="sldNum" sz="quarter" idx="12"/>
          </p:nvPr>
        </p:nvSpPr>
        <p:spPr/>
        <p:txBody>
          <a:bodyPr/>
          <a:lstStyle/>
          <a:p>
            <a:pPr rtl="0"/>
            <a:fld id="{294A09A9-5501-47C1-A89A-A340965A2BE2}" type="slidenum">
              <a:rPr lang="es-ES" smtClean="0"/>
              <a:pPr rtl="0"/>
              <a:t>28</a:t>
            </a:fld>
            <a:endParaRPr lang="es-ES"/>
          </a:p>
        </p:txBody>
      </p:sp>
    </p:spTree>
    <p:extLst>
      <p:ext uri="{BB962C8B-B14F-4D97-AF65-F5344CB8AC3E}">
        <p14:creationId xmlns:p14="http://schemas.microsoft.com/office/powerpoint/2010/main" val="2561417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2CE355BE-49D0-BA2B-AAD2-EE3E33944382}"/>
              </a:ext>
            </a:extLst>
          </p:cNvPr>
          <p:cNvSpPr>
            <a:spLocks noGrp="1"/>
          </p:cNvSpPr>
          <p:nvPr>
            <p:ph type="pic" sz="quarter" idx="13"/>
          </p:nvPr>
        </p:nvSpPr>
        <p:spPr/>
        <p:txBody>
          <a:bodyPr/>
          <a:lstStyle/>
          <a:p>
            <a:r>
              <a:rPr lang="es-ES"/>
              <a:t>INDCAR</a:t>
            </a:r>
          </a:p>
        </p:txBody>
      </p:sp>
      <p:sp>
        <p:nvSpPr>
          <p:cNvPr id="3" name="Título 2">
            <a:extLst>
              <a:ext uri="{FF2B5EF4-FFF2-40B4-BE49-F238E27FC236}">
                <a16:creationId xmlns:a16="http://schemas.microsoft.com/office/drawing/2014/main" id="{CAAEDDA0-6B15-E615-0D03-F7023248B86C}"/>
              </a:ext>
            </a:extLst>
          </p:cNvPr>
          <p:cNvSpPr>
            <a:spLocks noGrp="1"/>
          </p:cNvSpPr>
          <p:nvPr>
            <p:ph type="title"/>
          </p:nvPr>
        </p:nvSpPr>
        <p:spPr/>
        <p:txBody>
          <a:bodyPr/>
          <a:lstStyle/>
          <a:p>
            <a:r>
              <a:rPr lang="es-ES"/>
              <a:t>Gestión de riesgos</a:t>
            </a:r>
          </a:p>
        </p:txBody>
      </p:sp>
    </p:spTree>
    <p:extLst>
      <p:ext uri="{BB962C8B-B14F-4D97-AF65-F5344CB8AC3E}">
        <p14:creationId xmlns:p14="http://schemas.microsoft.com/office/powerpoint/2010/main" val="26205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2CE355BE-49D0-BA2B-AAD2-EE3E33944382}"/>
              </a:ext>
            </a:extLst>
          </p:cNvPr>
          <p:cNvSpPr>
            <a:spLocks noGrp="1"/>
          </p:cNvSpPr>
          <p:nvPr>
            <p:ph type="pic" sz="quarter" idx="13"/>
          </p:nvPr>
        </p:nvSpPr>
        <p:spPr/>
        <p:txBody>
          <a:bodyPr/>
          <a:lstStyle/>
          <a:p>
            <a:r>
              <a:rPr lang="es-ES"/>
              <a:t>INDCAR</a:t>
            </a:r>
          </a:p>
        </p:txBody>
      </p:sp>
      <p:sp>
        <p:nvSpPr>
          <p:cNvPr id="3" name="Título 2">
            <a:extLst>
              <a:ext uri="{FF2B5EF4-FFF2-40B4-BE49-F238E27FC236}">
                <a16:creationId xmlns:a16="http://schemas.microsoft.com/office/drawing/2014/main" id="{CAAEDDA0-6B15-E615-0D03-F7023248B86C}"/>
              </a:ext>
            </a:extLst>
          </p:cNvPr>
          <p:cNvSpPr>
            <a:spLocks noGrp="1"/>
          </p:cNvSpPr>
          <p:nvPr>
            <p:ph type="title"/>
          </p:nvPr>
        </p:nvSpPr>
        <p:spPr/>
        <p:txBody>
          <a:bodyPr/>
          <a:lstStyle/>
          <a:p>
            <a:r>
              <a:rPr lang="es-ES"/>
              <a:t>Objetivos</a:t>
            </a:r>
          </a:p>
        </p:txBody>
      </p:sp>
      <p:sp>
        <p:nvSpPr>
          <p:cNvPr id="4" name="CuadroTexto 3">
            <a:extLst>
              <a:ext uri="{FF2B5EF4-FFF2-40B4-BE49-F238E27FC236}">
                <a16:creationId xmlns:a16="http://schemas.microsoft.com/office/drawing/2014/main" id="{A23A5C5A-DDFF-13FF-A2E7-1508CCFF18C2}"/>
              </a:ext>
            </a:extLst>
          </p:cNvPr>
          <p:cNvSpPr txBox="1"/>
          <p:nvPr/>
        </p:nvSpPr>
        <p:spPr>
          <a:xfrm>
            <a:off x="1295400" y="3117105"/>
            <a:ext cx="3253455" cy="646331"/>
          </a:xfrm>
          <a:prstGeom prst="rect">
            <a:avLst/>
          </a:prstGeom>
          <a:noFill/>
        </p:spPr>
        <p:txBody>
          <a:bodyPr wrap="none" rtlCol="0">
            <a:spAutoFit/>
          </a:bodyPr>
          <a:lstStyle/>
          <a:p>
            <a:r>
              <a:rPr lang="es-ES"/>
              <a:t>Proyecto de Recepción del ERP </a:t>
            </a:r>
          </a:p>
          <a:p>
            <a:r>
              <a:rPr lang="es-ES"/>
              <a:t>para la empresa INDCAR</a:t>
            </a:r>
          </a:p>
        </p:txBody>
      </p:sp>
    </p:spTree>
    <p:extLst>
      <p:ext uri="{BB962C8B-B14F-4D97-AF65-F5344CB8AC3E}">
        <p14:creationId xmlns:p14="http://schemas.microsoft.com/office/powerpoint/2010/main" val="3554933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FA448D-8180-D61D-6F54-08B95C2A83B1}"/>
              </a:ext>
            </a:extLst>
          </p:cNvPr>
          <p:cNvSpPr>
            <a:spLocks noGrp="1"/>
          </p:cNvSpPr>
          <p:nvPr>
            <p:ph sz="quarter" idx="15"/>
          </p:nvPr>
        </p:nvSpPr>
        <p:spPr>
          <a:xfrm>
            <a:off x="640368" y="2619016"/>
            <a:ext cx="9314515" cy="2694856"/>
          </a:xfrm>
        </p:spPr>
        <p:txBody>
          <a:bodyPr>
            <a:normAutofit/>
          </a:bodyPr>
          <a:lstStyle/>
          <a:p>
            <a:r>
              <a:rPr lang="es-ES"/>
              <a:t>Para gestionar los riesgos hemos añadido un extra de tiempo y de dinero.</a:t>
            </a:r>
          </a:p>
          <a:p>
            <a:r>
              <a:rPr lang="es-ES"/>
              <a:t>Tarea Colchón:</a:t>
            </a:r>
          </a:p>
          <a:p>
            <a:pPr marL="342900" indent="-342900">
              <a:buFontTx/>
              <a:buChar char="-"/>
            </a:pPr>
            <a:r>
              <a:rPr lang="es-ES"/>
              <a:t>14.000€ (20% del coste)</a:t>
            </a:r>
          </a:p>
          <a:p>
            <a:pPr marL="342900" indent="-342900">
              <a:buFontTx/>
              <a:buChar char="-"/>
            </a:pPr>
            <a:r>
              <a:rPr lang="es-ES"/>
              <a:t>Hasta el 31 de diciembre (los ERP se arrancan a principio de mes)</a:t>
            </a:r>
          </a:p>
        </p:txBody>
      </p:sp>
      <p:pic>
        <p:nvPicPr>
          <p:cNvPr id="5" name="Imagen 4">
            <a:extLst>
              <a:ext uri="{FF2B5EF4-FFF2-40B4-BE49-F238E27FC236}">
                <a16:creationId xmlns:a16="http://schemas.microsoft.com/office/drawing/2014/main" id="{399D95D4-1442-C492-D067-246A11A2A2B8}"/>
              </a:ext>
            </a:extLst>
          </p:cNvPr>
          <p:cNvPicPr>
            <a:picLocks noChangeAspect="1"/>
          </p:cNvPicPr>
          <p:nvPr/>
        </p:nvPicPr>
        <p:blipFill rotWithShape="1">
          <a:blip r:embed="rId2"/>
          <a:srcRect t="81508" b="8360"/>
          <a:stretch/>
        </p:blipFill>
        <p:spPr>
          <a:xfrm>
            <a:off x="931250" y="5313872"/>
            <a:ext cx="9254933" cy="550653"/>
          </a:xfrm>
          <a:prstGeom prst="rect">
            <a:avLst/>
          </a:prstGeom>
        </p:spPr>
      </p:pic>
      <p:sp>
        <p:nvSpPr>
          <p:cNvPr id="7" name="Título 1">
            <a:extLst>
              <a:ext uri="{FF2B5EF4-FFF2-40B4-BE49-F238E27FC236}">
                <a16:creationId xmlns:a16="http://schemas.microsoft.com/office/drawing/2014/main" id="{BE78D460-BBC8-9B1B-B2D9-56577FC52041}"/>
              </a:ext>
            </a:extLst>
          </p:cNvPr>
          <p:cNvSpPr>
            <a:spLocks noGrp="1"/>
          </p:cNvSpPr>
          <p:nvPr>
            <p:ph type="title"/>
          </p:nvPr>
        </p:nvSpPr>
        <p:spPr>
          <a:xfrm>
            <a:off x="594360" y="278129"/>
            <a:ext cx="9778365" cy="1494596"/>
          </a:xfrm>
        </p:spPr>
        <p:txBody>
          <a:bodyPr/>
          <a:lstStyle/>
          <a:p>
            <a:r>
              <a:rPr lang="es-ES"/>
              <a:t>Gestión de Riesgos</a:t>
            </a:r>
          </a:p>
        </p:txBody>
      </p:sp>
      <p:sp>
        <p:nvSpPr>
          <p:cNvPr id="2" name="Marcador de número de diapositiva 1">
            <a:extLst>
              <a:ext uri="{FF2B5EF4-FFF2-40B4-BE49-F238E27FC236}">
                <a16:creationId xmlns:a16="http://schemas.microsoft.com/office/drawing/2014/main" id="{880A1342-B6C3-19F8-2E6F-7817ED006B1B}"/>
              </a:ext>
            </a:extLst>
          </p:cNvPr>
          <p:cNvSpPr>
            <a:spLocks noGrp="1"/>
          </p:cNvSpPr>
          <p:nvPr>
            <p:ph type="sldNum" sz="quarter" idx="12"/>
          </p:nvPr>
        </p:nvSpPr>
        <p:spPr/>
        <p:txBody>
          <a:bodyPr/>
          <a:lstStyle/>
          <a:p>
            <a:pPr rtl="0"/>
            <a:fld id="{294A09A9-5501-47C1-A89A-A340965A2BE2}" type="slidenum">
              <a:rPr lang="es-ES" smtClean="0"/>
              <a:pPr rtl="0"/>
              <a:t>30</a:t>
            </a:fld>
            <a:endParaRPr lang="es-ES"/>
          </a:p>
        </p:txBody>
      </p:sp>
    </p:spTree>
    <p:extLst>
      <p:ext uri="{BB962C8B-B14F-4D97-AF65-F5344CB8AC3E}">
        <p14:creationId xmlns:p14="http://schemas.microsoft.com/office/powerpoint/2010/main" val="2294066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2CE355BE-49D0-BA2B-AAD2-EE3E33944382}"/>
              </a:ext>
            </a:extLst>
          </p:cNvPr>
          <p:cNvSpPr>
            <a:spLocks noGrp="1"/>
          </p:cNvSpPr>
          <p:nvPr>
            <p:ph type="pic" sz="quarter" idx="13"/>
          </p:nvPr>
        </p:nvSpPr>
        <p:spPr/>
        <p:txBody>
          <a:bodyPr/>
          <a:lstStyle/>
          <a:p>
            <a:r>
              <a:rPr lang="es-ES"/>
              <a:t>INDCAR</a:t>
            </a:r>
          </a:p>
        </p:txBody>
      </p:sp>
      <p:sp>
        <p:nvSpPr>
          <p:cNvPr id="3" name="Título 2">
            <a:extLst>
              <a:ext uri="{FF2B5EF4-FFF2-40B4-BE49-F238E27FC236}">
                <a16:creationId xmlns:a16="http://schemas.microsoft.com/office/drawing/2014/main" id="{CAAEDDA0-6B15-E615-0D03-F7023248B86C}"/>
              </a:ext>
            </a:extLst>
          </p:cNvPr>
          <p:cNvSpPr>
            <a:spLocks noGrp="1"/>
          </p:cNvSpPr>
          <p:nvPr>
            <p:ph type="title"/>
          </p:nvPr>
        </p:nvSpPr>
        <p:spPr/>
        <p:txBody>
          <a:bodyPr/>
          <a:lstStyle/>
          <a:p>
            <a:r>
              <a:rPr lang="es-ES"/>
              <a:t>Gestión del cambio</a:t>
            </a:r>
          </a:p>
        </p:txBody>
      </p:sp>
    </p:spTree>
    <p:extLst>
      <p:ext uri="{BB962C8B-B14F-4D97-AF65-F5344CB8AC3E}">
        <p14:creationId xmlns:p14="http://schemas.microsoft.com/office/powerpoint/2010/main" val="1440668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93E4E-D7AE-B5AF-3784-F859DC3161BA}"/>
              </a:ext>
            </a:extLst>
          </p:cNvPr>
          <p:cNvSpPr>
            <a:spLocks noGrp="1"/>
          </p:cNvSpPr>
          <p:nvPr>
            <p:ph type="title"/>
          </p:nvPr>
        </p:nvSpPr>
        <p:spPr/>
        <p:txBody>
          <a:bodyPr/>
          <a:lstStyle/>
          <a:p>
            <a:r>
              <a:rPr lang="es-ES"/>
              <a:t>Gestión del Cambio</a:t>
            </a:r>
          </a:p>
        </p:txBody>
      </p:sp>
      <p:sp>
        <p:nvSpPr>
          <p:cNvPr id="6" name="Rectángulo: esquinas redondeadas 5">
            <a:extLst>
              <a:ext uri="{FF2B5EF4-FFF2-40B4-BE49-F238E27FC236}">
                <a16:creationId xmlns:a16="http://schemas.microsoft.com/office/drawing/2014/main" id="{E12E7F04-C5D6-2349-BF79-8E67E23B2974}"/>
              </a:ext>
            </a:extLst>
          </p:cNvPr>
          <p:cNvSpPr/>
          <p:nvPr/>
        </p:nvSpPr>
        <p:spPr>
          <a:xfrm>
            <a:off x="594360" y="2622550"/>
            <a:ext cx="2491740" cy="872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Evaluación Necesidad de Cambio</a:t>
            </a:r>
          </a:p>
        </p:txBody>
      </p:sp>
      <p:sp>
        <p:nvSpPr>
          <p:cNvPr id="7" name="Rectángulo: esquinas redondeadas 6">
            <a:extLst>
              <a:ext uri="{FF2B5EF4-FFF2-40B4-BE49-F238E27FC236}">
                <a16:creationId xmlns:a16="http://schemas.microsoft.com/office/drawing/2014/main" id="{401777DA-1AFA-B72C-1D2E-BE748104D111}"/>
              </a:ext>
            </a:extLst>
          </p:cNvPr>
          <p:cNvSpPr/>
          <p:nvPr/>
        </p:nvSpPr>
        <p:spPr>
          <a:xfrm>
            <a:off x="3722371" y="2622550"/>
            <a:ext cx="2491740" cy="872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Identificación de Cambios Requeridos</a:t>
            </a:r>
          </a:p>
        </p:txBody>
      </p:sp>
      <p:sp>
        <p:nvSpPr>
          <p:cNvPr id="8" name="Rectángulo: esquinas redondeadas 7">
            <a:extLst>
              <a:ext uri="{FF2B5EF4-FFF2-40B4-BE49-F238E27FC236}">
                <a16:creationId xmlns:a16="http://schemas.microsoft.com/office/drawing/2014/main" id="{F1C36553-64BA-3D4A-5B39-BCA312E99D9D}"/>
              </a:ext>
            </a:extLst>
          </p:cNvPr>
          <p:cNvSpPr/>
          <p:nvPr/>
        </p:nvSpPr>
        <p:spPr>
          <a:xfrm>
            <a:off x="7223760" y="2622550"/>
            <a:ext cx="2491740" cy="872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Desarrollo de propuestas de cambio</a:t>
            </a:r>
          </a:p>
        </p:txBody>
      </p:sp>
      <p:sp>
        <p:nvSpPr>
          <p:cNvPr id="9" name="Rectángulo: esquinas redondeadas 8">
            <a:extLst>
              <a:ext uri="{FF2B5EF4-FFF2-40B4-BE49-F238E27FC236}">
                <a16:creationId xmlns:a16="http://schemas.microsoft.com/office/drawing/2014/main" id="{D813133D-A9B9-E0F1-BBC8-3CC33CC7531C}"/>
              </a:ext>
            </a:extLst>
          </p:cNvPr>
          <p:cNvSpPr/>
          <p:nvPr/>
        </p:nvSpPr>
        <p:spPr>
          <a:xfrm>
            <a:off x="7223762" y="3994150"/>
            <a:ext cx="2491740" cy="872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Comunicación y consulta</a:t>
            </a:r>
          </a:p>
        </p:txBody>
      </p:sp>
      <p:sp>
        <p:nvSpPr>
          <p:cNvPr id="10" name="Rectángulo: esquinas redondeadas 9">
            <a:extLst>
              <a:ext uri="{FF2B5EF4-FFF2-40B4-BE49-F238E27FC236}">
                <a16:creationId xmlns:a16="http://schemas.microsoft.com/office/drawing/2014/main" id="{2ADB4CB5-5131-7D62-0EAD-0A153C504F5A}"/>
              </a:ext>
            </a:extLst>
          </p:cNvPr>
          <p:cNvSpPr/>
          <p:nvPr/>
        </p:nvSpPr>
        <p:spPr>
          <a:xfrm>
            <a:off x="7223760" y="5365750"/>
            <a:ext cx="2491740" cy="872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Planificación y preparación</a:t>
            </a:r>
          </a:p>
        </p:txBody>
      </p:sp>
      <p:sp>
        <p:nvSpPr>
          <p:cNvPr id="11" name="Rectángulo: esquinas redondeadas 10">
            <a:extLst>
              <a:ext uri="{FF2B5EF4-FFF2-40B4-BE49-F238E27FC236}">
                <a16:creationId xmlns:a16="http://schemas.microsoft.com/office/drawing/2014/main" id="{E6766954-B0B9-270C-1585-B22FB63D389B}"/>
              </a:ext>
            </a:extLst>
          </p:cNvPr>
          <p:cNvSpPr/>
          <p:nvPr/>
        </p:nvSpPr>
        <p:spPr>
          <a:xfrm>
            <a:off x="3722371" y="5365750"/>
            <a:ext cx="2491740" cy="872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Implementación de cambios</a:t>
            </a:r>
          </a:p>
        </p:txBody>
      </p:sp>
      <p:sp>
        <p:nvSpPr>
          <p:cNvPr id="12" name="Rectángulo: esquinas redondeadas 11">
            <a:extLst>
              <a:ext uri="{FF2B5EF4-FFF2-40B4-BE49-F238E27FC236}">
                <a16:creationId xmlns:a16="http://schemas.microsoft.com/office/drawing/2014/main" id="{80AB3421-AA1B-C432-6969-AA7471086AC7}"/>
              </a:ext>
            </a:extLst>
          </p:cNvPr>
          <p:cNvSpPr/>
          <p:nvPr/>
        </p:nvSpPr>
        <p:spPr>
          <a:xfrm>
            <a:off x="543560" y="5365750"/>
            <a:ext cx="2491740" cy="872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Monitoreo y evaluación</a:t>
            </a:r>
          </a:p>
        </p:txBody>
      </p:sp>
      <p:sp>
        <p:nvSpPr>
          <p:cNvPr id="13" name="Rectángulo: esquinas redondeadas 12">
            <a:extLst>
              <a:ext uri="{FF2B5EF4-FFF2-40B4-BE49-F238E27FC236}">
                <a16:creationId xmlns:a16="http://schemas.microsoft.com/office/drawing/2014/main" id="{D524D1BE-6914-0414-4364-9454AD4C5F58}"/>
              </a:ext>
            </a:extLst>
          </p:cNvPr>
          <p:cNvSpPr/>
          <p:nvPr/>
        </p:nvSpPr>
        <p:spPr>
          <a:xfrm>
            <a:off x="543560" y="3994150"/>
            <a:ext cx="2491740" cy="872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Gestión del cambio continuo</a:t>
            </a:r>
          </a:p>
        </p:txBody>
      </p:sp>
      <p:cxnSp>
        <p:nvCxnSpPr>
          <p:cNvPr id="15" name="Conector recto de flecha 14">
            <a:extLst>
              <a:ext uri="{FF2B5EF4-FFF2-40B4-BE49-F238E27FC236}">
                <a16:creationId xmlns:a16="http://schemas.microsoft.com/office/drawing/2014/main" id="{E021A5B2-5E76-2E00-AEB8-75BFE710DBDA}"/>
              </a:ext>
            </a:extLst>
          </p:cNvPr>
          <p:cNvCxnSpPr>
            <a:stCxn id="6" idx="3"/>
            <a:endCxn id="7" idx="1"/>
          </p:cNvCxnSpPr>
          <p:nvPr/>
        </p:nvCxnSpPr>
        <p:spPr>
          <a:xfrm>
            <a:off x="3086100" y="3058698"/>
            <a:ext cx="63627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Conector recto de flecha 15">
            <a:extLst>
              <a:ext uri="{FF2B5EF4-FFF2-40B4-BE49-F238E27FC236}">
                <a16:creationId xmlns:a16="http://schemas.microsoft.com/office/drawing/2014/main" id="{1E8347AC-21D0-9F51-40DD-93D338931293}"/>
              </a:ext>
            </a:extLst>
          </p:cNvPr>
          <p:cNvCxnSpPr>
            <a:cxnSpLocks/>
            <a:stCxn id="7" idx="3"/>
            <a:endCxn id="8" idx="1"/>
          </p:cNvCxnSpPr>
          <p:nvPr/>
        </p:nvCxnSpPr>
        <p:spPr>
          <a:xfrm>
            <a:off x="6214111" y="3058698"/>
            <a:ext cx="100964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Conector recto de flecha 21">
            <a:extLst>
              <a:ext uri="{FF2B5EF4-FFF2-40B4-BE49-F238E27FC236}">
                <a16:creationId xmlns:a16="http://schemas.microsoft.com/office/drawing/2014/main" id="{84B6A1B9-519D-16F1-B35F-19E130047F1A}"/>
              </a:ext>
            </a:extLst>
          </p:cNvPr>
          <p:cNvCxnSpPr>
            <a:cxnSpLocks/>
            <a:stCxn id="8" idx="2"/>
            <a:endCxn id="9" idx="0"/>
          </p:cNvCxnSpPr>
          <p:nvPr/>
        </p:nvCxnSpPr>
        <p:spPr>
          <a:xfrm>
            <a:off x="8469630" y="3494846"/>
            <a:ext cx="2" cy="4993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Conector recto de flecha 25">
            <a:extLst>
              <a:ext uri="{FF2B5EF4-FFF2-40B4-BE49-F238E27FC236}">
                <a16:creationId xmlns:a16="http://schemas.microsoft.com/office/drawing/2014/main" id="{D1737E6A-4CCF-48E6-354B-55917AFB6FFD}"/>
              </a:ext>
            </a:extLst>
          </p:cNvPr>
          <p:cNvCxnSpPr>
            <a:cxnSpLocks/>
          </p:cNvCxnSpPr>
          <p:nvPr/>
        </p:nvCxnSpPr>
        <p:spPr>
          <a:xfrm>
            <a:off x="8469630" y="4866446"/>
            <a:ext cx="2" cy="4993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Conector recto de flecha 26">
            <a:extLst>
              <a:ext uri="{FF2B5EF4-FFF2-40B4-BE49-F238E27FC236}">
                <a16:creationId xmlns:a16="http://schemas.microsoft.com/office/drawing/2014/main" id="{16B9A834-9EA3-98D0-869C-A8D6AB19E4A7}"/>
              </a:ext>
            </a:extLst>
          </p:cNvPr>
          <p:cNvCxnSpPr>
            <a:cxnSpLocks/>
            <a:stCxn id="10" idx="1"/>
            <a:endCxn id="11" idx="3"/>
          </p:cNvCxnSpPr>
          <p:nvPr/>
        </p:nvCxnSpPr>
        <p:spPr>
          <a:xfrm flipH="1">
            <a:off x="6214111" y="5801898"/>
            <a:ext cx="100964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Conector recto de flecha 30">
            <a:extLst>
              <a:ext uri="{FF2B5EF4-FFF2-40B4-BE49-F238E27FC236}">
                <a16:creationId xmlns:a16="http://schemas.microsoft.com/office/drawing/2014/main" id="{FF2AF1D5-D1DC-4558-5030-AD3D20144FC4}"/>
              </a:ext>
            </a:extLst>
          </p:cNvPr>
          <p:cNvCxnSpPr>
            <a:cxnSpLocks/>
            <a:stCxn id="11" idx="1"/>
            <a:endCxn id="12" idx="3"/>
          </p:cNvCxnSpPr>
          <p:nvPr/>
        </p:nvCxnSpPr>
        <p:spPr>
          <a:xfrm flipH="1">
            <a:off x="3035300" y="5801898"/>
            <a:ext cx="68707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Conector recto de flecha 33">
            <a:extLst>
              <a:ext uri="{FF2B5EF4-FFF2-40B4-BE49-F238E27FC236}">
                <a16:creationId xmlns:a16="http://schemas.microsoft.com/office/drawing/2014/main" id="{40505178-33DB-CE12-F1AF-936865446110}"/>
              </a:ext>
            </a:extLst>
          </p:cNvPr>
          <p:cNvCxnSpPr>
            <a:cxnSpLocks/>
            <a:stCxn id="12" idx="0"/>
            <a:endCxn id="13" idx="2"/>
          </p:cNvCxnSpPr>
          <p:nvPr/>
        </p:nvCxnSpPr>
        <p:spPr>
          <a:xfrm flipV="1">
            <a:off x="1789430" y="4866446"/>
            <a:ext cx="0" cy="4993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Conector recto de flecha 36">
            <a:extLst>
              <a:ext uri="{FF2B5EF4-FFF2-40B4-BE49-F238E27FC236}">
                <a16:creationId xmlns:a16="http://schemas.microsoft.com/office/drawing/2014/main" id="{813F2E03-2FCF-54D2-CAC2-48D05D9D8436}"/>
              </a:ext>
            </a:extLst>
          </p:cNvPr>
          <p:cNvCxnSpPr>
            <a:cxnSpLocks/>
          </p:cNvCxnSpPr>
          <p:nvPr/>
        </p:nvCxnSpPr>
        <p:spPr>
          <a:xfrm flipV="1">
            <a:off x="1743710" y="3494846"/>
            <a:ext cx="0" cy="4993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 name="Marcador de número de diapositiva 2">
            <a:extLst>
              <a:ext uri="{FF2B5EF4-FFF2-40B4-BE49-F238E27FC236}">
                <a16:creationId xmlns:a16="http://schemas.microsoft.com/office/drawing/2014/main" id="{923F07B9-7C2D-0CCE-EE8E-41BB2CC3207A}"/>
              </a:ext>
            </a:extLst>
          </p:cNvPr>
          <p:cNvSpPr>
            <a:spLocks noGrp="1"/>
          </p:cNvSpPr>
          <p:nvPr>
            <p:ph type="sldNum" sz="quarter" idx="12"/>
          </p:nvPr>
        </p:nvSpPr>
        <p:spPr/>
        <p:txBody>
          <a:bodyPr/>
          <a:lstStyle/>
          <a:p>
            <a:pPr rtl="0"/>
            <a:fld id="{294A09A9-5501-47C1-A89A-A340965A2BE2}" type="slidenum">
              <a:rPr lang="es-ES" smtClean="0"/>
              <a:pPr rtl="0"/>
              <a:t>32</a:t>
            </a:fld>
            <a:endParaRPr lang="es-ES"/>
          </a:p>
        </p:txBody>
      </p:sp>
    </p:spTree>
    <p:extLst>
      <p:ext uri="{BB962C8B-B14F-4D97-AF65-F5344CB8AC3E}">
        <p14:creationId xmlns:p14="http://schemas.microsoft.com/office/powerpoint/2010/main" val="1720785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93E4E-D7AE-B5AF-3784-F859DC3161BA}"/>
              </a:ext>
            </a:extLst>
          </p:cNvPr>
          <p:cNvSpPr>
            <a:spLocks noGrp="1"/>
          </p:cNvSpPr>
          <p:nvPr>
            <p:ph type="title"/>
          </p:nvPr>
        </p:nvSpPr>
        <p:spPr/>
        <p:txBody>
          <a:bodyPr/>
          <a:lstStyle/>
          <a:p>
            <a:r>
              <a:rPr lang="es-ES"/>
              <a:t>Gestión del Cambio</a:t>
            </a:r>
          </a:p>
        </p:txBody>
      </p:sp>
      <p:sp>
        <p:nvSpPr>
          <p:cNvPr id="6" name="Rectángulo: esquinas redondeadas 5">
            <a:extLst>
              <a:ext uri="{FF2B5EF4-FFF2-40B4-BE49-F238E27FC236}">
                <a16:creationId xmlns:a16="http://schemas.microsoft.com/office/drawing/2014/main" id="{E12E7F04-C5D6-2349-BF79-8E67E23B2974}"/>
              </a:ext>
            </a:extLst>
          </p:cNvPr>
          <p:cNvSpPr/>
          <p:nvPr/>
        </p:nvSpPr>
        <p:spPr>
          <a:xfrm>
            <a:off x="594360" y="2622550"/>
            <a:ext cx="2491740" cy="872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Evaluación Necesidad de Cambio</a:t>
            </a:r>
          </a:p>
        </p:txBody>
      </p:sp>
      <p:sp>
        <p:nvSpPr>
          <p:cNvPr id="7" name="Rectángulo: esquinas redondeadas 6">
            <a:extLst>
              <a:ext uri="{FF2B5EF4-FFF2-40B4-BE49-F238E27FC236}">
                <a16:creationId xmlns:a16="http://schemas.microsoft.com/office/drawing/2014/main" id="{401777DA-1AFA-B72C-1D2E-BE748104D111}"/>
              </a:ext>
            </a:extLst>
          </p:cNvPr>
          <p:cNvSpPr/>
          <p:nvPr/>
        </p:nvSpPr>
        <p:spPr>
          <a:xfrm>
            <a:off x="3722371" y="2622550"/>
            <a:ext cx="2491740" cy="872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Identificación de Cambios Requeridos</a:t>
            </a:r>
          </a:p>
        </p:txBody>
      </p:sp>
      <p:sp>
        <p:nvSpPr>
          <p:cNvPr id="8" name="Rectángulo: esquinas redondeadas 7">
            <a:extLst>
              <a:ext uri="{FF2B5EF4-FFF2-40B4-BE49-F238E27FC236}">
                <a16:creationId xmlns:a16="http://schemas.microsoft.com/office/drawing/2014/main" id="{F1C36553-64BA-3D4A-5B39-BCA312E99D9D}"/>
              </a:ext>
            </a:extLst>
          </p:cNvPr>
          <p:cNvSpPr/>
          <p:nvPr/>
        </p:nvSpPr>
        <p:spPr>
          <a:xfrm>
            <a:off x="7223760" y="2622550"/>
            <a:ext cx="2491740" cy="872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Desarrollo de propuestas de cambio</a:t>
            </a:r>
          </a:p>
        </p:txBody>
      </p:sp>
      <p:sp>
        <p:nvSpPr>
          <p:cNvPr id="9" name="Rectángulo: esquinas redondeadas 8">
            <a:extLst>
              <a:ext uri="{FF2B5EF4-FFF2-40B4-BE49-F238E27FC236}">
                <a16:creationId xmlns:a16="http://schemas.microsoft.com/office/drawing/2014/main" id="{D813133D-A9B9-E0F1-BBC8-3CC33CC7531C}"/>
              </a:ext>
            </a:extLst>
          </p:cNvPr>
          <p:cNvSpPr/>
          <p:nvPr/>
        </p:nvSpPr>
        <p:spPr>
          <a:xfrm>
            <a:off x="7223762" y="3994150"/>
            <a:ext cx="2491740" cy="872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Comunicación y consulta</a:t>
            </a:r>
          </a:p>
        </p:txBody>
      </p:sp>
      <p:sp>
        <p:nvSpPr>
          <p:cNvPr id="10" name="Rectángulo: esquinas redondeadas 9">
            <a:extLst>
              <a:ext uri="{FF2B5EF4-FFF2-40B4-BE49-F238E27FC236}">
                <a16:creationId xmlns:a16="http://schemas.microsoft.com/office/drawing/2014/main" id="{2ADB4CB5-5131-7D62-0EAD-0A153C504F5A}"/>
              </a:ext>
            </a:extLst>
          </p:cNvPr>
          <p:cNvSpPr/>
          <p:nvPr/>
        </p:nvSpPr>
        <p:spPr>
          <a:xfrm>
            <a:off x="7223760" y="5365750"/>
            <a:ext cx="2491740" cy="872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Planificación y preparación</a:t>
            </a:r>
          </a:p>
        </p:txBody>
      </p:sp>
      <p:sp>
        <p:nvSpPr>
          <p:cNvPr id="11" name="Rectángulo: esquinas redondeadas 10">
            <a:extLst>
              <a:ext uri="{FF2B5EF4-FFF2-40B4-BE49-F238E27FC236}">
                <a16:creationId xmlns:a16="http://schemas.microsoft.com/office/drawing/2014/main" id="{E6766954-B0B9-270C-1585-B22FB63D389B}"/>
              </a:ext>
            </a:extLst>
          </p:cNvPr>
          <p:cNvSpPr/>
          <p:nvPr/>
        </p:nvSpPr>
        <p:spPr>
          <a:xfrm>
            <a:off x="3722371" y="5365750"/>
            <a:ext cx="2491740" cy="872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Implementación de cambios</a:t>
            </a:r>
          </a:p>
        </p:txBody>
      </p:sp>
      <p:sp>
        <p:nvSpPr>
          <p:cNvPr id="12" name="Rectángulo: esquinas redondeadas 11">
            <a:extLst>
              <a:ext uri="{FF2B5EF4-FFF2-40B4-BE49-F238E27FC236}">
                <a16:creationId xmlns:a16="http://schemas.microsoft.com/office/drawing/2014/main" id="{80AB3421-AA1B-C432-6969-AA7471086AC7}"/>
              </a:ext>
            </a:extLst>
          </p:cNvPr>
          <p:cNvSpPr/>
          <p:nvPr/>
        </p:nvSpPr>
        <p:spPr>
          <a:xfrm>
            <a:off x="543560" y="5365750"/>
            <a:ext cx="2491740" cy="872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Monitoreo y evaluación</a:t>
            </a:r>
          </a:p>
        </p:txBody>
      </p:sp>
      <p:sp>
        <p:nvSpPr>
          <p:cNvPr id="13" name="Rectángulo: esquinas redondeadas 12">
            <a:extLst>
              <a:ext uri="{FF2B5EF4-FFF2-40B4-BE49-F238E27FC236}">
                <a16:creationId xmlns:a16="http://schemas.microsoft.com/office/drawing/2014/main" id="{D524D1BE-6914-0414-4364-9454AD4C5F58}"/>
              </a:ext>
            </a:extLst>
          </p:cNvPr>
          <p:cNvSpPr/>
          <p:nvPr/>
        </p:nvSpPr>
        <p:spPr>
          <a:xfrm>
            <a:off x="543560" y="3994150"/>
            <a:ext cx="2491740" cy="872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Gestión del cambio continuo</a:t>
            </a:r>
          </a:p>
        </p:txBody>
      </p:sp>
      <p:cxnSp>
        <p:nvCxnSpPr>
          <p:cNvPr id="15" name="Conector recto de flecha 14">
            <a:extLst>
              <a:ext uri="{FF2B5EF4-FFF2-40B4-BE49-F238E27FC236}">
                <a16:creationId xmlns:a16="http://schemas.microsoft.com/office/drawing/2014/main" id="{E021A5B2-5E76-2E00-AEB8-75BFE710DBDA}"/>
              </a:ext>
            </a:extLst>
          </p:cNvPr>
          <p:cNvCxnSpPr>
            <a:stCxn id="6" idx="3"/>
            <a:endCxn id="7" idx="1"/>
          </p:cNvCxnSpPr>
          <p:nvPr/>
        </p:nvCxnSpPr>
        <p:spPr>
          <a:xfrm>
            <a:off x="3086100" y="3058698"/>
            <a:ext cx="63627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Conector recto de flecha 15">
            <a:extLst>
              <a:ext uri="{FF2B5EF4-FFF2-40B4-BE49-F238E27FC236}">
                <a16:creationId xmlns:a16="http://schemas.microsoft.com/office/drawing/2014/main" id="{1E8347AC-21D0-9F51-40DD-93D338931293}"/>
              </a:ext>
            </a:extLst>
          </p:cNvPr>
          <p:cNvCxnSpPr>
            <a:cxnSpLocks/>
            <a:stCxn id="7" idx="3"/>
            <a:endCxn id="8" idx="1"/>
          </p:cNvCxnSpPr>
          <p:nvPr/>
        </p:nvCxnSpPr>
        <p:spPr>
          <a:xfrm>
            <a:off x="6214111" y="3058698"/>
            <a:ext cx="100964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Conector recto de flecha 21">
            <a:extLst>
              <a:ext uri="{FF2B5EF4-FFF2-40B4-BE49-F238E27FC236}">
                <a16:creationId xmlns:a16="http://schemas.microsoft.com/office/drawing/2014/main" id="{84B6A1B9-519D-16F1-B35F-19E130047F1A}"/>
              </a:ext>
            </a:extLst>
          </p:cNvPr>
          <p:cNvCxnSpPr>
            <a:cxnSpLocks/>
            <a:stCxn id="8" idx="2"/>
            <a:endCxn id="9" idx="0"/>
          </p:cNvCxnSpPr>
          <p:nvPr/>
        </p:nvCxnSpPr>
        <p:spPr>
          <a:xfrm>
            <a:off x="8469630" y="3494846"/>
            <a:ext cx="2" cy="4993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Conector recto de flecha 25">
            <a:extLst>
              <a:ext uri="{FF2B5EF4-FFF2-40B4-BE49-F238E27FC236}">
                <a16:creationId xmlns:a16="http://schemas.microsoft.com/office/drawing/2014/main" id="{D1737E6A-4CCF-48E6-354B-55917AFB6FFD}"/>
              </a:ext>
            </a:extLst>
          </p:cNvPr>
          <p:cNvCxnSpPr>
            <a:cxnSpLocks/>
          </p:cNvCxnSpPr>
          <p:nvPr/>
        </p:nvCxnSpPr>
        <p:spPr>
          <a:xfrm>
            <a:off x="8469630" y="4866446"/>
            <a:ext cx="2" cy="4993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Conector recto de flecha 26">
            <a:extLst>
              <a:ext uri="{FF2B5EF4-FFF2-40B4-BE49-F238E27FC236}">
                <a16:creationId xmlns:a16="http://schemas.microsoft.com/office/drawing/2014/main" id="{16B9A834-9EA3-98D0-869C-A8D6AB19E4A7}"/>
              </a:ext>
            </a:extLst>
          </p:cNvPr>
          <p:cNvCxnSpPr>
            <a:cxnSpLocks/>
            <a:stCxn id="10" idx="1"/>
            <a:endCxn id="11" idx="3"/>
          </p:cNvCxnSpPr>
          <p:nvPr/>
        </p:nvCxnSpPr>
        <p:spPr>
          <a:xfrm flipH="1">
            <a:off x="6214111" y="5801898"/>
            <a:ext cx="100964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Conector recto de flecha 30">
            <a:extLst>
              <a:ext uri="{FF2B5EF4-FFF2-40B4-BE49-F238E27FC236}">
                <a16:creationId xmlns:a16="http://schemas.microsoft.com/office/drawing/2014/main" id="{FF2AF1D5-D1DC-4558-5030-AD3D20144FC4}"/>
              </a:ext>
            </a:extLst>
          </p:cNvPr>
          <p:cNvCxnSpPr>
            <a:cxnSpLocks/>
            <a:stCxn id="11" idx="1"/>
            <a:endCxn id="12" idx="3"/>
          </p:cNvCxnSpPr>
          <p:nvPr/>
        </p:nvCxnSpPr>
        <p:spPr>
          <a:xfrm flipH="1">
            <a:off x="3035300" y="5801898"/>
            <a:ext cx="68707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Conector recto de flecha 33">
            <a:extLst>
              <a:ext uri="{FF2B5EF4-FFF2-40B4-BE49-F238E27FC236}">
                <a16:creationId xmlns:a16="http://schemas.microsoft.com/office/drawing/2014/main" id="{40505178-33DB-CE12-F1AF-936865446110}"/>
              </a:ext>
            </a:extLst>
          </p:cNvPr>
          <p:cNvCxnSpPr>
            <a:cxnSpLocks/>
            <a:stCxn id="12" idx="0"/>
            <a:endCxn id="13" idx="2"/>
          </p:cNvCxnSpPr>
          <p:nvPr/>
        </p:nvCxnSpPr>
        <p:spPr>
          <a:xfrm flipV="1">
            <a:off x="1789430" y="4866446"/>
            <a:ext cx="0" cy="4993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Conector recto de flecha 36">
            <a:extLst>
              <a:ext uri="{FF2B5EF4-FFF2-40B4-BE49-F238E27FC236}">
                <a16:creationId xmlns:a16="http://schemas.microsoft.com/office/drawing/2014/main" id="{813F2E03-2FCF-54D2-CAC2-48D05D9D8436}"/>
              </a:ext>
            </a:extLst>
          </p:cNvPr>
          <p:cNvCxnSpPr>
            <a:cxnSpLocks/>
          </p:cNvCxnSpPr>
          <p:nvPr/>
        </p:nvCxnSpPr>
        <p:spPr>
          <a:xfrm flipV="1">
            <a:off x="1743710" y="3494846"/>
            <a:ext cx="0" cy="4993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1" name="CuadroTexto 40">
            <a:extLst>
              <a:ext uri="{FF2B5EF4-FFF2-40B4-BE49-F238E27FC236}">
                <a16:creationId xmlns:a16="http://schemas.microsoft.com/office/drawing/2014/main" id="{C3B2D2A0-0045-4F85-7D3D-D78CF922312A}"/>
              </a:ext>
            </a:extLst>
          </p:cNvPr>
          <p:cNvSpPr txBox="1"/>
          <p:nvPr/>
        </p:nvSpPr>
        <p:spPr>
          <a:xfrm>
            <a:off x="9855201" y="4014799"/>
            <a:ext cx="2051050" cy="830997"/>
          </a:xfrm>
          <a:prstGeom prst="rect">
            <a:avLst/>
          </a:prstGeom>
          <a:noFill/>
        </p:spPr>
        <p:txBody>
          <a:bodyPr wrap="square">
            <a:spAutoFit/>
          </a:bodyPr>
          <a:lstStyle/>
          <a:p>
            <a:r>
              <a:rPr lang="es-ES" sz="1600">
                <a:solidFill>
                  <a:schemeClr val="bg1"/>
                </a:solidFill>
              </a:rPr>
              <a:t> A todos los usuarios y partes interesadas afectada</a:t>
            </a:r>
          </a:p>
        </p:txBody>
      </p:sp>
      <p:sp>
        <p:nvSpPr>
          <p:cNvPr id="45" name="CuadroTexto 44">
            <a:extLst>
              <a:ext uri="{FF2B5EF4-FFF2-40B4-BE49-F238E27FC236}">
                <a16:creationId xmlns:a16="http://schemas.microsoft.com/office/drawing/2014/main" id="{E902D096-7C73-17B8-B1F2-5BBAF942AB02}"/>
              </a:ext>
            </a:extLst>
          </p:cNvPr>
          <p:cNvSpPr txBox="1"/>
          <p:nvPr/>
        </p:nvSpPr>
        <p:spPr>
          <a:xfrm>
            <a:off x="3035299" y="3994150"/>
            <a:ext cx="2692400" cy="954107"/>
          </a:xfrm>
          <a:prstGeom prst="rect">
            <a:avLst/>
          </a:prstGeom>
          <a:noFill/>
        </p:spPr>
        <p:txBody>
          <a:bodyPr wrap="square">
            <a:spAutoFit/>
          </a:bodyPr>
          <a:lstStyle/>
          <a:p>
            <a:r>
              <a:rPr lang="es-ES" sz="1400">
                <a:solidFill>
                  <a:schemeClr val="bg1"/>
                </a:solidFill>
              </a:rPr>
              <a:t>Fomentar una cultura de mejora continua y participación de los usuarios en la evolución del sistema ERP.</a:t>
            </a:r>
          </a:p>
        </p:txBody>
      </p:sp>
      <p:sp>
        <p:nvSpPr>
          <p:cNvPr id="3" name="Marcador de número de diapositiva 2">
            <a:extLst>
              <a:ext uri="{FF2B5EF4-FFF2-40B4-BE49-F238E27FC236}">
                <a16:creationId xmlns:a16="http://schemas.microsoft.com/office/drawing/2014/main" id="{B687AA45-6E38-AB90-1C17-EDAEC493F0B3}"/>
              </a:ext>
            </a:extLst>
          </p:cNvPr>
          <p:cNvSpPr>
            <a:spLocks noGrp="1"/>
          </p:cNvSpPr>
          <p:nvPr>
            <p:ph type="sldNum" sz="quarter" idx="12"/>
          </p:nvPr>
        </p:nvSpPr>
        <p:spPr/>
        <p:txBody>
          <a:bodyPr/>
          <a:lstStyle/>
          <a:p>
            <a:pPr rtl="0"/>
            <a:fld id="{294A09A9-5501-47C1-A89A-A340965A2BE2}" type="slidenum">
              <a:rPr lang="es-ES" smtClean="0"/>
              <a:pPr rtl="0"/>
              <a:t>33</a:t>
            </a:fld>
            <a:endParaRPr lang="es-ES"/>
          </a:p>
        </p:txBody>
      </p:sp>
    </p:spTree>
    <p:extLst>
      <p:ext uri="{BB962C8B-B14F-4D97-AF65-F5344CB8AC3E}">
        <p14:creationId xmlns:p14="http://schemas.microsoft.com/office/powerpoint/2010/main" val="3994909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93E4E-D7AE-B5AF-3784-F859DC3161BA}"/>
              </a:ext>
            </a:extLst>
          </p:cNvPr>
          <p:cNvSpPr>
            <a:spLocks noGrp="1"/>
          </p:cNvSpPr>
          <p:nvPr>
            <p:ph type="title"/>
          </p:nvPr>
        </p:nvSpPr>
        <p:spPr/>
        <p:txBody>
          <a:bodyPr/>
          <a:lstStyle/>
          <a:p>
            <a:r>
              <a:rPr lang="es-ES"/>
              <a:t>Gestión del Cambio Continuo </a:t>
            </a:r>
          </a:p>
        </p:txBody>
      </p:sp>
      <p:sp>
        <p:nvSpPr>
          <p:cNvPr id="3" name="Marcador de contenido 2">
            <a:extLst>
              <a:ext uri="{FF2B5EF4-FFF2-40B4-BE49-F238E27FC236}">
                <a16:creationId xmlns:a16="http://schemas.microsoft.com/office/drawing/2014/main" id="{08FA448D-8180-D61D-6F54-08B95C2A83B1}"/>
              </a:ext>
            </a:extLst>
          </p:cNvPr>
          <p:cNvSpPr>
            <a:spLocks noGrp="1"/>
          </p:cNvSpPr>
          <p:nvPr>
            <p:ph sz="quarter" idx="15"/>
          </p:nvPr>
        </p:nvSpPr>
        <p:spPr>
          <a:xfrm>
            <a:off x="594360" y="2676525"/>
            <a:ext cx="8267844" cy="3597470"/>
          </a:xfrm>
        </p:spPr>
        <p:txBody>
          <a:bodyPr/>
          <a:lstStyle/>
          <a:p>
            <a:r>
              <a:rPr lang="es-ES"/>
              <a:t>Dividiremos la gestión de cambios en 3 fases:</a:t>
            </a:r>
          </a:p>
          <a:p>
            <a:pPr marL="457200" indent="-457200">
              <a:buAutoNum type="arabicPeriod"/>
            </a:pPr>
            <a:r>
              <a:rPr lang="es-ES"/>
              <a:t>Información: </a:t>
            </a:r>
          </a:p>
          <a:p>
            <a:pPr marL="457200" indent="-457200">
              <a:buAutoNum type="arabicPeriod"/>
            </a:pPr>
            <a:r>
              <a:rPr lang="es-ES"/>
              <a:t>Impactos Organizacionales</a:t>
            </a:r>
          </a:p>
          <a:p>
            <a:pPr marL="457200" indent="-457200">
              <a:buAutoNum type="arabicPeriod"/>
            </a:pPr>
            <a:r>
              <a:rPr lang="es-ES"/>
              <a:t>Formación</a:t>
            </a:r>
          </a:p>
        </p:txBody>
      </p:sp>
      <p:sp>
        <p:nvSpPr>
          <p:cNvPr id="4" name="Marcador de número de diapositiva 3">
            <a:extLst>
              <a:ext uri="{FF2B5EF4-FFF2-40B4-BE49-F238E27FC236}">
                <a16:creationId xmlns:a16="http://schemas.microsoft.com/office/drawing/2014/main" id="{BA0677D3-FEF5-31CA-D0F2-1916E3149DCB}"/>
              </a:ext>
            </a:extLst>
          </p:cNvPr>
          <p:cNvSpPr>
            <a:spLocks noGrp="1"/>
          </p:cNvSpPr>
          <p:nvPr>
            <p:ph type="sldNum" sz="quarter" idx="12"/>
          </p:nvPr>
        </p:nvSpPr>
        <p:spPr/>
        <p:txBody>
          <a:bodyPr/>
          <a:lstStyle/>
          <a:p>
            <a:pPr rtl="0"/>
            <a:fld id="{294A09A9-5501-47C1-A89A-A340965A2BE2}" type="slidenum">
              <a:rPr lang="es-ES" smtClean="0"/>
              <a:pPr rtl="0"/>
              <a:t>34</a:t>
            </a:fld>
            <a:endParaRPr lang="es-ES"/>
          </a:p>
        </p:txBody>
      </p:sp>
    </p:spTree>
    <p:extLst>
      <p:ext uri="{BB962C8B-B14F-4D97-AF65-F5344CB8AC3E}">
        <p14:creationId xmlns:p14="http://schemas.microsoft.com/office/powerpoint/2010/main" val="183896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FA448D-8180-D61D-6F54-08B95C2A83B1}"/>
              </a:ext>
            </a:extLst>
          </p:cNvPr>
          <p:cNvSpPr>
            <a:spLocks noGrp="1"/>
          </p:cNvSpPr>
          <p:nvPr>
            <p:ph sz="quarter" idx="15"/>
          </p:nvPr>
        </p:nvSpPr>
        <p:spPr>
          <a:xfrm>
            <a:off x="594359" y="2676525"/>
            <a:ext cx="10591225" cy="3597470"/>
          </a:xfrm>
        </p:spPr>
        <p:txBody>
          <a:bodyPr>
            <a:normAutofit/>
          </a:bodyPr>
          <a:lstStyle/>
          <a:p>
            <a:r>
              <a:rPr lang="es-ES"/>
              <a:t>1. Información:</a:t>
            </a:r>
          </a:p>
          <a:p>
            <a:r>
              <a:rPr lang="es-ES">
                <a:solidFill>
                  <a:schemeClr val="tx1">
                    <a:lumMod val="65000"/>
                  </a:schemeClr>
                </a:solidFill>
              </a:rPr>
              <a:t>Ejemplo Práctico:</a:t>
            </a:r>
            <a:endParaRPr lang="es-ES"/>
          </a:p>
          <a:p>
            <a:r>
              <a:rPr lang="es-ES"/>
              <a:t>Para familiarizar a los usuarios finales con la nueva aplicación, organizaremos sesiones informativas semanales donde se realizarán demostraciones en vivo del ERP. Por ejemplo, mostraremos cómo realizar pedidos de materiales utilizando el nuevo sistema, destacando las mejoras en eficiencia y seguimiento de inventario. Además, durante estas sesiones, el equipo de desarrollo del ERP estará presente para responder preguntas y explicar las decisiones de diseño detrás de la interfaz de usuario.</a:t>
            </a:r>
          </a:p>
        </p:txBody>
      </p:sp>
      <p:sp>
        <p:nvSpPr>
          <p:cNvPr id="5" name="Título 1">
            <a:extLst>
              <a:ext uri="{FF2B5EF4-FFF2-40B4-BE49-F238E27FC236}">
                <a16:creationId xmlns:a16="http://schemas.microsoft.com/office/drawing/2014/main" id="{DC76A752-C4B7-ED3E-EB5E-DCF6051F1CFC}"/>
              </a:ext>
            </a:extLst>
          </p:cNvPr>
          <p:cNvSpPr>
            <a:spLocks noGrp="1"/>
          </p:cNvSpPr>
          <p:nvPr>
            <p:ph type="title"/>
          </p:nvPr>
        </p:nvSpPr>
        <p:spPr>
          <a:xfrm>
            <a:off x="594360" y="278129"/>
            <a:ext cx="9778365" cy="1494596"/>
          </a:xfrm>
        </p:spPr>
        <p:txBody>
          <a:bodyPr/>
          <a:lstStyle/>
          <a:p>
            <a:r>
              <a:rPr lang="es-ES"/>
              <a:t>Gestión del Cambio Continuo </a:t>
            </a:r>
          </a:p>
        </p:txBody>
      </p:sp>
      <p:sp>
        <p:nvSpPr>
          <p:cNvPr id="2" name="Marcador de número de diapositiva 1">
            <a:extLst>
              <a:ext uri="{FF2B5EF4-FFF2-40B4-BE49-F238E27FC236}">
                <a16:creationId xmlns:a16="http://schemas.microsoft.com/office/drawing/2014/main" id="{6E5D76F6-F45D-EFFD-5EC1-97E9A767B5B2}"/>
              </a:ext>
            </a:extLst>
          </p:cNvPr>
          <p:cNvSpPr>
            <a:spLocks noGrp="1"/>
          </p:cNvSpPr>
          <p:nvPr>
            <p:ph type="sldNum" sz="quarter" idx="12"/>
          </p:nvPr>
        </p:nvSpPr>
        <p:spPr/>
        <p:txBody>
          <a:bodyPr/>
          <a:lstStyle/>
          <a:p>
            <a:pPr rtl="0"/>
            <a:fld id="{294A09A9-5501-47C1-A89A-A340965A2BE2}" type="slidenum">
              <a:rPr lang="es-ES" smtClean="0"/>
              <a:pPr rtl="0"/>
              <a:t>35</a:t>
            </a:fld>
            <a:endParaRPr lang="es-ES"/>
          </a:p>
        </p:txBody>
      </p:sp>
    </p:spTree>
    <p:extLst>
      <p:ext uri="{BB962C8B-B14F-4D97-AF65-F5344CB8AC3E}">
        <p14:creationId xmlns:p14="http://schemas.microsoft.com/office/powerpoint/2010/main" val="686847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FA448D-8180-D61D-6F54-08B95C2A83B1}"/>
              </a:ext>
            </a:extLst>
          </p:cNvPr>
          <p:cNvSpPr>
            <a:spLocks noGrp="1"/>
          </p:cNvSpPr>
          <p:nvPr>
            <p:ph sz="quarter" idx="15"/>
          </p:nvPr>
        </p:nvSpPr>
        <p:spPr>
          <a:xfrm>
            <a:off x="594359" y="2676525"/>
            <a:ext cx="10591225" cy="3597470"/>
          </a:xfrm>
        </p:spPr>
        <p:txBody>
          <a:bodyPr>
            <a:normAutofit/>
          </a:bodyPr>
          <a:lstStyle/>
          <a:p>
            <a:r>
              <a:rPr lang="es-ES"/>
              <a:t>2. Impactos Organizacionales:</a:t>
            </a:r>
          </a:p>
          <a:p>
            <a:r>
              <a:rPr lang="es-ES">
                <a:solidFill>
                  <a:schemeClr val="tx1">
                    <a:lumMod val="65000"/>
                  </a:schemeClr>
                </a:solidFill>
              </a:rPr>
              <a:t>Ejemplo Práctico:</a:t>
            </a:r>
          </a:p>
          <a:p>
            <a:r>
              <a:rPr lang="es-ES"/>
              <a:t>Identificaremos y explicaremos los cambios organizativos a través de una presentación detallada durante una reunión general. Por ejemplo, describiremos cómo la implementación del ERP afectará a los diferentes departamentos, como producción, compras y ventas. Además, proporcionaremos una tabla visual que muestre los cambios en los roles y responsabilidades de los empleados, asegurando una comprensión clara de cómo se ajustarán las funciones de cada persona.</a:t>
            </a:r>
          </a:p>
        </p:txBody>
      </p:sp>
      <p:sp>
        <p:nvSpPr>
          <p:cNvPr id="5" name="Título 1">
            <a:extLst>
              <a:ext uri="{FF2B5EF4-FFF2-40B4-BE49-F238E27FC236}">
                <a16:creationId xmlns:a16="http://schemas.microsoft.com/office/drawing/2014/main" id="{352C4939-D00D-7C0F-0F0E-CE169DDA9FC0}"/>
              </a:ext>
            </a:extLst>
          </p:cNvPr>
          <p:cNvSpPr>
            <a:spLocks noGrp="1"/>
          </p:cNvSpPr>
          <p:nvPr>
            <p:ph type="title"/>
          </p:nvPr>
        </p:nvSpPr>
        <p:spPr>
          <a:xfrm>
            <a:off x="594360" y="278129"/>
            <a:ext cx="9778365" cy="1494596"/>
          </a:xfrm>
        </p:spPr>
        <p:txBody>
          <a:bodyPr/>
          <a:lstStyle/>
          <a:p>
            <a:r>
              <a:rPr lang="es-ES"/>
              <a:t>Gestión del Cambio Continuo </a:t>
            </a:r>
          </a:p>
        </p:txBody>
      </p:sp>
      <p:sp>
        <p:nvSpPr>
          <p:cNvPr id="2" name="Marcador de número de diapositiva 1">
            <a:extLst>
              <a:ext uri="{FF2B5EF4-FFF2-40B4-BE49-F238E27FC236}">
                <a16:creationId xmlns:a16="http://schemas.microsoft.com/office/drawing/2014/main" id="{C7EC0FE5-C2A3-8B1C-C509-64EC820A5E23}"/>
              </a:ext>
            </a:extLst>
          </p:cNvPr>
          <p:cNvSpPr>
            <a:spLocks noGrp="1"/>
          </p:cNvSpPr>
          <p:nvPr>
            <p:ph type="sldNum" sz="quarter" idx="12"/>
          </p:nvPr>
        </p:nvSpPr>
        <p:spPr/>
        <p:txBody>
          <a:bodyPr/>
          <a:lstStyle/>
          <a:p>
            <a:pPr rtl="0"/>
            <a:fld id="{294A09A9-5501-47C1-A89A-A340965A2BE2}" type="slidenum">
              <a:rPr lang="es-ES" smtClean="0"/>
              <a:pPr rtl="0"/>
              <a:t>36</a:t>
            </a:fld>
            <a:endParaRPr lang="es-ES"/>
          </a:p>
        </p:txBody>
      </p:sp>
    </p:spTree>
    <p:extLst>
      <p:ext uri="{BB962C8B-B14F-4D97-AF65-F5344CB8AC3E}">
        <p14:creationId xmlns:p14="http://schemas.microsoft.com/office/powerpoint/2010/main" val="3229368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FA448D-8180-D61D-6F54-08B95C2A83B1}"/>
              </a:ext>
            </a:extLst>
          </p:cNvPr>
          <p:cNvSpPr>
            <a:spLocks noGrp="1"/>
          </p:cNvSpPr>
          <p:nvPr>
            <p:ph sz="quarter" idx="15"/>
          </p:nvPr>
        </p:nvSpPr>
        <p:spPr>
          <a:xfrm>
            <a:off x="594360" y="2653522"/>
            <a:ext cx="10591225" cy="3597470"/>
          </a:xfrm>
        </p:spPr>
        <p:txBody>
          <a:bodyPr>
            <a:normAutofit/>
          </a:bodyPr>
          <a:lstStyle/>
          <a:p>
            <a:r>
              <a:rPr lang="es-ES"/>
              <a:t>3. Formación</a:t>
            </a:r>
          </a:p>
          <a:p>
            <a:r>
              <a:rPr lang="es-ES">
                <a:solidFill>
                  <a:schemeClr val="tx1">
                    <a:lumMod val="65000"/>
                  </a:schemeClr>
                </a:solidFill>
              </a:rPr>
              <a:t>Ejemplo Práctico:</a:t>
            </a:r>
          </a:p>
          <a:p>
            <a:r>
              <a:rPr lang="es-ES"/>
              <a:t>La formación será impartida por nuestros expertos internos (</a:t>
            </a:r>
            <a:r>
              <a:rPr lang="es-ES" err="1"/>
              <a:t>kusers</a:t>
            </a:r>
            <a:r>
              <a:rPr lang="es-ES"/>
              <a:t>) en sesiones presenciales y a través de tutoriales en línea. Por ejemplo, durante una sesión de formación, los empleados aprenderán a utilizar el módulo de gestión de inventario del ERP mediante ejercicios prácticos donde realizarán conteos físicos y registrarán las actualizaciones en el sistema. Además, se proporcionarán cuestionarios al final de cada sesión para evaluar la comprensión y ofrecer retroalimentación.</a:t>
            </a:r>
          </a:p>
        </p:txBody>
      </p:sp>
      <p:sp>
        <p:nvSpPr>
          <p:cNvPr id="5" name="Título 1">
            <a:extLst>
              <a:ext uri="{FF2B5EF4-FFF2-40B4-BE49-F238E27FC236}">
                <a16:creationId xmlns:a16="http://schemas.microsoft.com/office/drawing/2014/main" id="{FBB68B7C-CF24-55D3-0C78-DF73905AC122}"/>
              </a:ext>
            </a:extLst>
          </p:cNvPr>
          <p:cNvSpPr>
            <a:spLocks noGrp="1"/>
          </p:cNvSpPr>
          <p:nvPr>
            <p:ph type="title"/>
          </p:nvPr>
        </p:nvSpPr>
        <p:spPr>
          <a:xfrm>
            <a:off x="594360" y="278129"/>
            <a:ext cx="9778365" cy="1494596"/>
          </a:xfrm>
        </p:spPr>
        <p:txBody>
          <a:bodyPr/>
          <a:lstStyle/>
          <a:p>
            <a:r>
              <a:rPr lang="es-ES"/>
              <a:t>Gestión del Cambio Continuo </a:t>
            </a:r>
          </a:p>
        </p:txBody>
      </p:sp>
      <p:sp>
        <p:nvSpPr>
          <p:cNvPr id="2" name="Marcador de número de diapositiva 1">
            <a:extLst>
              <a:ext uri="{FF2B5EF4-FFF2-40B4-BE49-F238E27FC236}">
                <a16:creationId xmlns:a16="http://schemas.microsoft.com/office/drawing/2014/main" id="{C3B2AADA-EB96-4B65-92E8-E51EB5C3FDD7}"/>
              </a:ext>
            </a:extLst>
          </p:cNvPr>
          <p:cNvSpPr>
            <a:spLocks noGrp="1"/>
          </p:cNvSpPr>
          <p:nvPr>
            <p:ph type="sldNum" sz="quarter" idx="12"/>
          </p:nvPr>
        </p:nvSpPr>
        <p:spPr/>
        <p:txBody>
          <a:bodyPr/>
          <a:lstStyle/>
          <a:p>
            <a:pPr rtl="0"/>
            <a:fld id="{294A09A9-5501-47C1-A89A-A340965A2BE2}" type="slidenum">
              <a:rPr lang="es-ES" smtClean="0"/>
              <a:pPr rtl="0"/>
              <a:t>37</a:t>
            </a:fld>
            <a:endParaRPr lang="es-ES"/>
          </a:p>
        </p:txBody>
      </p:sp>
    </p:spTree>
    <p:extLst>
      <p:ext uri="{BB962C8B-B14F-4D97-AF65-F5344CB8AC3E}">
        <p14:creationId xmlns:p14="http://schemas.microsoft.com/office/powerpoint/2010/main" val="2116105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18E226-B07C-DDCD-06F4-692472EFED29}"/>
              </a:ext>
            </a:extLst>
          </p:cNvPr>
          <p:cNvSpPr>
            <a:spLocks noGrp="1"/>
          </p:cNvSpPr>
          <p:nvPr>
            <p:ph type="title"/>
          </p:nvPr>
        </p:nvSpPr>
        <p:spPr/>
        <p:txBody>
          <a:bodyPr/>
          <a:lstStyle/>
          <a:p>
            <a:r>
              <a:rPr lang="es-ES"/>
              <a:t>Objetivos </a:t>
            </a:r>
          </a:p>
        </p:txBody>
      </p:sp>
      <p:sp>
        <p:nvSpPr>
          <p:cNvPr id="3" name="Marcador de contenido 2">
            <a:extLst>
              <a:ext uri="{FF2B5EF4-FFF2-40B4-BE49-F238E27FC236}">
                <a16:creationId xmlns:a16="http://schemas.microsoft.com/office/drawing/2014/main" id="{2FC9B01B-658E-1FBF-081B-853F008D4B97}"/>
              </a:ext>
            </a:extLst>
          </p:cNvPr>
          <p:cNvSpPr>
            <a:spLocks noGrp="1"/>
          </p:cNvSpPr>
          <p:nvPr>
            <p:ph sz="quarter" idx="13"/>
          </p:nvPr>
        </p:nvSpPr>
        <p:spPr/>
        <p:txBody>
          <a:bodyPr>
            <a:normAutofit lnSpcReduction="10000"/>
          </a:bodyPr>
          <a:lstStyle/>
          <a:p>
            <a:pPr marL="342900" indent="-342900">
              <a:buFont typeface="+mj-lt"/>
              <a:buAutoNum type="arabicPeriod"/>
            </a:pPr>
            <a:r>
              <a:rPr lang="es-ES"/>
              <a:t>Mejorar la atención a los clientes</a:t>
            </a:r>
          </a:p>
          <a:p>
            <a:pPr marL="342900" indent="-342900">
              <a:buFont typeface="+mj-lt"/>
              <a:buAutoNum type="arabicPeriod"/>
            </a:pPr>
            <a:r>
              <a:rPr lang="es-ES"/>
              <a:t>Tener un control de costes detallado</a:t>
            </a:r>
          </a:p>
          <a:p>
            <a:pPr marL="342900" indent="-342900">
              <a:buFont typeface="+mj-lt"/>
              <a:buAutoNum type="arabicPeriod"/>
            </a:pPr>
            <a:r>
              <a:rPr lang="es-ES"/>
              <a:t>Disponer de una plataforma común para España y Rumanía y dar servicio a nuestras filiales y distribuidores.</a:t>
            </a:r>
          </a:p>
          <a:p>
            <a:pPr marL="342900" indent="-342900">
              <a:buFont typeface="+mj-lt"/>
              <a:buAutoNum type="arabicPeriod"/>
            </a:pPr>
            <a:r>
              <a:rPr lang="es-ES"/>
              <a:t>Implantar un sistema Cloud para todos los clientes en ingles en cualquier tipo de plataforma</a:t>
            </a:r>
          </a:p>
          <a:p>
            <a:pPr marL="342900" indent="-342900">
              <a:buFont typeface="+mj-lt"/>
              <a:buAutoNum type="arabicPeriod"/>
            </a:pPr>
            <a:r>
              <a:rPr lang="es-ES"/>
              <a:t>Cumplir con las regulaciones internacionales para la construcción de autobuses</a:t>
            </a:r>
          </a:p>
          <a:p>
            <a:pPr marL="342900" indent="-342900">
              <a:buFont typeface="+mj-lt"/>
              <a:buAutoNum type="arabicPeriod"/>
            </a:pPr>
            <a:r>
              <a:rPr lang="es-ES"/>
              <a:t>Cuadros de mandos para una toma de decisiones rápida.</a:t>
            </a:r>
          </a:p>
        </p:txBody>
      </p:sp>
      <p:sp>
        <p:nvSpPr>
          <p:cNvPr id="4" name="Marcador de número de diapositiva 3">
            <a:extLst>
              <a:ext uri="{FF2B5EF4-FFF2-40B4-BE49-F238E27FC236}">
                <a16:creationId xmlns:a16="http://schemas.microsoft.com/office/drawing/2014/main" id="{B027C84D-2D35-51E5-41D0-9C61C8B10787}"/>
              </a:ext>
            </a:extLst>
          </p:cNvPr>
          <p:cNvSpPr>
            <a:spLocks noGrp="1"/>
          </p:cNvSpPr>
          <p:nvPr>
            <p:ph type="sldNum" sz="quarter" idx="22"/>
          </p:nvPr>
        </p:nvSpPr>
        <p:spPr/>
        <p:txBody>
          <a:bodyPr/>
          <a:lstStyle/>
          <a:p>
            <a:pPr rtl="0"/>
            <a:fld id="{294A09A9-5501-47C1-A89A-A340965A2BE2}" type="slidenum">
              <a:rPr lang="es-ES" smtClean="0"/>
              <a:pPr rtl="0"/>
              <a:t>4</a:t>
            </a:fld>
            <a:endParaRPr lang="es-ES"/>
          </a:p>
        </p:txBody>
      </p:sp>
    </p:spTree>
    <p:extLst>
      <p:ext uri="{BB962C8B-B14F-4D97-AF65-F5344CB8AC3E}">
        <p14:creationId xmlns:p14="http://schemas.microsoft.com/office/powerpoint/2010/main" val="3279753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18E226-B07C-DDCD-06F4-692472EFED29}"/>
              </a:ext>
            </a:extLst>
          </p:cNvPr>
          <p:cNvSpPr>
            <a:spLocks noGrp="1"/>
          </p:cNvSpPr>
          <p:nvPr>
            <p:ph type="title"/>
          </p:nvPr>
        </p:nvSpPr>
        <p:spPr/>
        <p:txBody>
          <a:bodyPr/>
          <a:lstStyle/>
          <a:p>
            <a:r>
              <a:rPr lang="es-ES"/>
              <a:t>Objetivos </a:t>
            </a:r>
          </a:p>
        </p:txBody>
      </p:sp>
      <p:sp>
        <p:nvSpPr>
          <p:cNvPr id="3" name="Marcador de contenido 2">
            <a:extLst>
              <a:ext uri="{FF2B5EF4-FFF2-40B4-BE49-F238E27FC236}">
                <a16:creationId xmlns:a16="http://schemas.microsoft.com/office/drawing/2014/main" id="{2FC9B01B-658E-1FBF-081B-853F008D4B97}"/>
              </a:ext>
            </a:extLst>
          </p:cNvPr>
          <p:cNvSpPr>
            <a:spLocks noGrp="1"/>
          </p:cNvSpPr>
          <p:nvPr>
            <p:ph sz="quarter" idx="13"/>
          </p:nvPr>
        </p:nvSpPr>
        <p:spPr>
          <a:xfrm>
            <a:off x="3113313" y="2341879"/>
            <a:ext cx="8746671" cy="4189549"/>
          </a:xfrm>
        </p:spPr>
        <p:txBody>
          <a:bodyPr>
            <a:normAutofit fontScale="70000" lnSpcReduction="20000"/>
          </a:bodyPr>
          <a:lstStyle/>
          <a:p>
            <a:pPr marL="0" indent="0">
              <a:buNone/>
            </a:pPr>
            <a:r>
              <a:rPr lang="es-ES"/>
              <a:t>Por tanto , la compañía se enfrenta a una serie de cuestiones que espera se resuelvan con la  herramienta elegida. Estas son:</a:t>
            </a:r>
          </a:p>
          <a:p>
            <a:pPr marL="285750" indent="-285750">
              <a:buFont typeface="Arial" panose="020B0604020202020204" pitchFamily="34" charset="0"/>
              <a:buChar char="•"/>
            </a:pPr>
            <a:r>
              <a:rPr lang="es-ES"/>
              <a:t>El sistema dispone de </a:t>
            </a:r>
            <a:r>
              <a:rPr lang="es-ES" b="1" u="sng"/>
              <a:t>cuadros de mando </a:t>
            </a:r>
            <a:r>
              <a:rPr lang="es-ES"/>
              <a:t>para poder tomar rápidamente las decisiones correctas.</a:t>
            </a:r>
          </a:p>
          <a:p>
            <a:pPr marL="285750" indent="-285750">
              <a:buFont typeface="Arial" panose="020B0604020202020204" pitchFamily="34" charset="0"/>
              <a:buChar char="•"/>
            </a:pPr>
            <a:r>
              <a:rPr lang="es-ES" b="1" u="sng"/>
              <a:t>Todos los datos </a:t>
            </a:r>
            <a:r>
              <a:rPr lang="es-ES"/>
              <a:t>de la empresa los tengo disponibles para los cuadros de mando, estén donde estén.</a:t>
            </a:r>
          </a:p>
          <a:p>
            <a:pPr marL="285750" indent="-285750">
              <a:buFont typeface="Arial" panose="020B0604020202020204" pitchFamily="34" charset="0"/>
              <a:buChar char="•"/>
            </a:pPr>
            <a:r>
              <a:rPr lang="es-ES"/>
              <a:t>Puedo actualizar la herramienta </a:t>
            </a:r>
            <a:r>
              <a:rPr lang="es-ES" b="1" u="sng"/>
              <a:t>rápidamente</a:t>
            </a:r>
            <a:r>
              <a:rPr lang="es-ES"/>
              <a:t> y añadir software nuevo a medida que surgen nuevas necesidades. </a:t>
            </a:r>
            <a:r>
              <a:rPr lang="es-ES" b="1" u="sng"/>
              <a:t>Flexibilidad.</a:t>
            </a:r>
            <a:endParaRPr lang="es-ES"/>
          </a:p>
          <a:p>
            <a:pPr marL="285750" indent="-285750">
              <a:buFont typeface="Arial" panose="020B0604020202020204" pitchFamily="34" charset="0"/>
              <a:buChar char="•"/>
            </a:pPr>
            <a:r>
              <a:rPr lang="es-ES" b="1" u="sng"/>
              <a:t>Complejidad.</a:t>
            </a:r>
            <a:r>
              <a:rPr lang="es-ES"/>
              <a:t> El sistema es capaz de pilotar los servicios y productos actuales y nuevos cada vez más adaptados a las necesidades del cliente.</a:t>
            </a:r>
          </a:p>
          <a:p>
            <a:pPr marL="285750" indent="-285750">
              <a:buFont typeface="Arial" panose="020B0604020202020204" pitchFamily="34" charset="0"/>
              <a:buChar char="•"/>
            </a:pPr>
            <a:r>
              <a:rPr lang="es-ES" b="1" u="sng"/>
              <a:t>Productividad </a:t>
            </a:r>
            <a:r>
              <a:rPr lang="es-ES"/>
              <a:t>El sistema es capaz de mejorar los procesos, reducir los tiempos y hacer más eficiente mi  </a:t>
            </a:r>
            <a:r>
              <a:rPr lang="es-ES" err="1"/>
              <a:t>supply</a:t>
            </a:r>
            <a:r>
              <a:rPr lang="es-ES"/>
              <a:t> </a:t>
            </a:r>
            <a:r>
              <a:rPr lang="es-ES" err="1"/>
              <a:t>chain</a:t>
            </a:r>
            <a:r>
              <a:rPr lang="es-ES"/>
              <a:t>.</a:t>
            </a:r>
          </a:p>
          <a:p>
            <a:pPr marL="285750" indent="-285750">
              <a:buFont typeface="Arial" panose="020B0604020202020204" pitchFamily="34" charset="0"/>
              <a:buChar char="•"/>
            </a:pPr>
            <a:r>
              <a:rPr lang="es-ES" b="1" u="sng"/>
              <a:t>Ahorros.</a:t>
            </a:r>
            <a:r>
              <a:rPr lang="es-ES"/>
              <a:t> Un elemento que ayuda a la toma  de una decisión es realizar una cuantificación de los ahorros para facilitar la venta del proceso.</a:t>
            </a:r>
          </a:p>
          <a:p>
            <a:pPr marL="285750" indent="-285750">
              <a:buFont typeface="Arial" panose="020B0604020202020204" pitchFamily="34" charset="0"/>
              <a:buChar char="•"/>
            </a:pPr>
            <a:r>
              <a:rPr lang="es-ES" b="1" u="sng"/>
              <a:t>Multiplataforma.</a:t>
            </a:r>
            <a:r>
              <a:rPr lang="es-ES"/>
              <a:t> Ser capaces de trabajar con cualquier tipo de dispositivo y S.O.</a:t>
            </a:r>
            <a:endParaRPr lang="es-ES" b="1" u="sng"/>
          </a:p>
          <a:p>
            <a:pPr marL="285750" indent="-285750">
              <a:buFont typeface="Arial" panose="020B0604020202020204" pitchFamily="34" charset="0"/>
              <a:buChar char="•"/>
            </a:pPr>
            <a:endParaRPr lang="es-ES"/>
          </a:p>
        </p:txBody>
      </p:sp>
      <p:sp>
        <p:nvSpPr>
          <p:cNvPr id="4" name="Marcador de número de diapositiva 3">
            <a:extLst>
              <a:ext uri="{FF2B5EF4-FFF2-40B4-BE49-F238E27FC236}">
                <a16:creationId xmlns:a16="http://schemas.microsoft.com/office/drawing/2014/main" id="{B9A00A08-9A00-C7B6-CCAA-F08952C2F5E5}"/>
              </a:ext>
            </a:extLst>
          </p:cNvPr>
          <p:cNvSpPr>
            <a:spLocks noGrp="1"/>
          </p:cNvSpPr>
          <p:nvPr>
            <p:ph type="sldNum" sz="quarter" idx="22"/>
          </p:nvPr>
        </p:nvSpPr>
        <p:spPr/>
        <p:txBody>
          <a:bodyPr/>
          <a:lstStyle/>
          <a:p>
            <a:pPr rtl="0"/>
            <a:fld id="{294A09A9-5501-47C1-A89A-A340965A2BE2}" type="slidenum">
              <a:rPr lang="es-ES" smtClean="0"/>
              <a:pPr rtl="0"/>
              <a:t>5</a:t>
            </a:fld>
            <a:endParaRPr lang="es-ES"/>
          </a:p>
        </p:txBody>
      </p:sp>
    </p:spTree>
    <p:extLst>
      <p:ext uri="{BB962C8B-B14F-4D97-AF65-F5344CB8AC3E}">
        <p14:creationId xmlns:p14="http://schemas.microsoft.com/office/powerpoint/2010/main" val="130104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69F56-3036-5EC5-584A-AD678F0950C6}"/>
              </a:ext>
            </a:extLst>
          </p:cNvPr>
          <p:cNvSpPr>
            <a:spLocks noGrp="1"/>
          </p:cNvSpPr>
          <p:nvPr>
            <p:ph type="title"/>
          </p:nvPr>
        </p:nvSpPr>
        <p:spPr/>
        <p:txBody>
          <a:bodyPr/>
          <a:lstStyle/>
          <a:p>
            <a:r>
              <a:rPr lang="es-ES"/>
              <a:t>Sedes</a:t>
            </a:r>
          </a:p>
        </p:txBody>
      </p:sp>
      <p:sp>
        <p:nvSpPr>
          <p:cNvPr id="3" name="Marcador de tabla 2">
            <a:extLst>
              <a:ext uri="{FF2B5EF4-FFF2-40B4-BE49-F238E27FC236}">
                <a16:creationId xmlns:a16="http://schemas.microsoft.com/office/drawing/2014/main" id="{C01F5CEA-0957-E0B0-B9C4-433CA8BD5F4B}"/>
              </a:ext>
            </a:extLst>
          </p:cNvPr>
          <p:cNvSpPr>
            <a:spLocks noGrp="1"/>
          </p:cNvSpPr>
          <p:nvPr>
            <p:ph type="tbl" sz="quarter" idx="10"/>
          </p:nvPr>
        </p:nvSpPr>
        <p:spPr/>
        <p:txBody>
          <a:bodyPr/>
          <a:lstStyle/>
          <a:p>
            <a:endParaRPr lang="es-ES"/>
          </a:p>
        </p:txBody>
      </p:sp>
      <p:pic>
        <p:nvPicPr>
          <p:cNvPr id="4" name="Imagen 3" descr="Interfaz de usuario gráfica, Sitio web&#10;&#10;Descripción generada automáticamente">
            <a:extLst>
              <a:ext uri="{FF2B5EF4-FFF2-40B4-BE49-F238E27FC236}">
                <a16:creationId xmlns:a16="http://schemas.microsoft.com/office/drawing/2014/main" id="{98EEB4E1-1A67-1AE8-4E65-DF918166869E}"/>
              </a:ext>
            </a:extLst>
          </p:cNvPr>
          <p:cNvPicPr>
            <a:picLocks noChangeAspect="1"/>
          </p:cNvPicPr>
          <p:nvPr/>
        </p:nvPicPr>
        <p:blipFill>
          <a:blip r:embed="rId2"/>
          <a:stretch>
            <a:fillRect/>
          </a:stretch>
        </p:blipFill>
        <p:spPr>
          <a:xfrm>
            <a:off x="1275706" y="2498000"/>
            <a:ext cx="9640587" cy="4091920"/>
          </a:xfrm>
          <a:prstGeom prst="rect">
            <a:avLst/>
          </a:prstGeom>
        </p:spPr>
      </p:pic>
      <p:sp>
        <p:nvSpPr>
          <p:cNvPr id="5" name="Marcador de número de diapositiva 4">
            <a:extLst>
              <a:ext uri="{FF2B5EF4-FFF2-40B4-BE49-F238E27FC236}">
                <a16:creationId xmlns:a16="http://schemas.microsoft.com/office/drawing/2014/main" id="{EE4D6676-23C0-3303-B0F2-5F765BE5C477}"/>
              </a:ext>
            </a:extLst>
          </p:cNvPr>
          <p:cNvSpPr>
            <a:spLocks noGrp="1"/>
          </p:cNvSpPr>
          <p:nvPr>
            <p:ph type="sldNum" sz="quarter" idx="12"/>
          </p:nvPr>
        </p:nvSpPr>
        <p:spPr/>
        <p:txBody>
          <a:bodyPr/>
          <a:lstStyle/>
          <a:p>
            <a:pPr rtl="0"/>
            <a:fld id="{294A09A9-5501-47C1-A89A-A340965A2BE2}" type="slidenum">
              <a:rPr lang="es-ES" smtClean="0"/>
              <a:pPr rtl="0"/>
              <a:t>6</a:t>
            </a:fld>
            <a:endParaRPr lang="es-ES"/>
          </a:p>
        </p:txBody>
      </p:sp>
    </p:spTree>
    <p:extLst>
      <p:ext uri="{BB962C8B-B14F-4D97-AF65-F5344CB8AC3E}">
        <p14:creationId xmlns:p14="http://schemas.microsoft.com/office/powerpoint/2010/main" val="282354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18E226-B07C-DDCD-06F4-692472EFED29}"/>
              </a:ext>
            </a:extLst>
          </p:cNvPr>
          <p:cNvSpPr>
            <a:spLocks noGrp="1"/>
          </p:cNvSpPr>
          <p:nvPr>
            <p:ph type="title"/>
          </p:nvPr>
        </p:nvSpPr>
        <p:spPr/>
        <p:txBody>
          <a:bodyPr/>
          <a:lstStyle/>
          <a:p>
            <a:r>
              <a:rPr lang="es-ES"/>
              <a:t>Objetivos </a:t>
            </a:r>
          </a:p>
        </p:txBody>
      </p:sp>
      <p:sp>
        <p:nvSpPr>
          <p:cNvPr id="3" name="Marcador de contenido 2">
            <a:extLst>
              <a:ext uri="{FF2B5EF4-FFF2-40B4-BE49-F238E27FC236}">
                <a16:creationId xmlns:a16="http://schemas.microsoft.com/office/drawing/2014/main" id="{2FC9B01B-658E-1FBF-081B-853F008D4B97}"/>
              </a:ext>
            </a:extLst>
          </p:cNvPr>
          <p:cNvSpPr>
            <a:spLocks noGrp="1"/>
          </p:cNvSpPr>
          <p:nvPr>
            <p:ph sz="quarter" idx="13"/>
          </p:nvPr>
        </p:nvSpPr>
        <p:spPr/>
        <p:txBody>
          <a:bodyPr/>
          <a:lstStyle/>
          <a:p>
            <a:pPr marL="0" indent="0">
              <a:buNone/>
            </a:pPr>
            <a:r>
              <a:rPr lang="es-ES"/>
              <a:t>Subprocesos:</a:t>
            </a:r>
          </a:p>
          <a:p>
            <a:endParaRPr lang="es-ES"/>
          </a:p>
        </p:txBody>
      </p:sp>
      <p:graphicFrame>
        <p:nvGraphicFramePr>
          <p:cNvPr id="4" name="Tabla 3">
            <a:extLst>
              <a:ext uri="{FF2B5EF4-FFF2-40B4-BE49-F238E27FC236}">
                <a16:creationId xmlns:a16="http://schemas.microsoft.com/office/drawing/2014/main" id="{DAB92E03-B239-1525-33BC-5C6741774FCA}"/>
              </a:ext>
            </a:extLst>
          </p:cNvPr>
          <p:cNvGraphicFramePr>
            <a:graphicFrameLocks noGrp="1"/>
          </p:cNvGraphicFramePr>
          <p:nvPr>
            <p:extLst>
              <p:ext uri="{D42A27DB-BD31-4B8C-83A1-F6EECF244321}">
                <p14:modId xmlns:p14="http://schemas.microsoft.com/office/powerpoint/2010/main" val="4238265942"/>
              </p:ext>
            </p:extLst>
          </p:nvPr>
        </p:nvGraphicFramePr>
        <p:xfrm>
          <a:off x="3657600" y="2955472"/>
          <a:ext cx="5377542" cy="2939139"/>
        </p:xfrm>
        <a:graphic>
          <a:graphicData uri="http://schemas.openxmlformats.org/drawingml/2006/table">
            <a:tbl>
              <a:tblPr>
                <a:tableStyleId>{8A107856-5554-42FB-B03E-39F5DBC370BA}</a:tableStyleId>
              </a:tblPr>
              <a:tblGrid>
                <a:gridCol w="5377542">
                  <a:extLst>
                    <a:ext uri="{9D8B030D-6E8A-4147-A177-3AD203B41FA5}">
                      <a16:colId xmlns:a16="http://schemas.microsoft.com/office/drawing/2014/main" val="2421994736"/>
                    </a:ext>
                  </a:extLst>
                </a:gridCol>
              </a:tblGrid>
              <a:tr h="419877">
                <a:tc>
                  <a:txBody>
                    <a:bodyPr/>
                    <a:lstStyle/>
                    <a:p>
                      <a:pPr algn="l" fontAlgn="b"/>
                      <a:r>
                        <a:rPr lang="es-ES" sz="1600" u="none" strike="noStrike">
                          <a:effectLst/>
                        </a:rPr>
                        <a:t>ENTRADA MERCANCIA</a:t>
                      </a:r>
                      <a:endParaRPr lang="es-ES"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472301133"/>
                  </a:ext>
                </a:extLst>
              </a:tr>
              <a:tr h="419877">
                <a:tc>
                  <a:txBody>
                    <a:bodyPr/>
                    <a:lstStyle/>
                    <a:p>
                      <a:pPr algn="l" fontAlgn="b"/>
                      <a:r>
                        <a:rPr lang="es-ES" sz="1600" u="none" strike="noStrike">
                          <a:effectLst/>
                        </a:rPr>
                        <a:t>CONTROL CALIDAD</a:t>
                      </a:r>
                      <a:endParaRPr lang="es-ES"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04061532"/>
                  </a:ext>
                </a:extLst>
              </a:tr>
              <a:tr h="419877">
                <a:tc>
                  <a:txBody>
                    <a:bodyPr/>
                    <a:lstStyle/>
                    <a:p>
                      <a:pPr algn="l" fontAlgn="b"/>
                      <a:r>
                        <a:rPr lang="es-ES" sz="1600" u="none" strike="noStrike">
                          <a:effectLst/>
                        </a:rPr>
                        <a:t>DEVOLUCIONES</a:t>
                      </a:r>
                      <a:endParaRPr lang="es-ES"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58936837"/>
                  </a:ext>
                </a:extLst>
              </a:tr>
              <a:tr h="419877">
                <a:tc>
                  <a:txBody>
                    <a:bodyPr/>
                    <a:lstStyle/>
                    <a:p>
                      <a:pPr algn="l" fontAlgn="b"/>
                      <a:r>
                        <a:rPr lang="es-ES" sz="1600" u="none" strike="noStrike">
                          <a:effectLst/>
                        </a:rPr>
                        <a:t>ALMACENAJE</a:t>
                      </a:r>
                      <a:endParaRPr lang="es-ES"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42393697"/>
                  </a:ext>
                </a:extLst>
              </a:tr>
              <a:tr h="419877">
                <a:tc>
                  <a:txBody>
                    <a:bodyPr/>
                    <a:lstStyle/>
                    <a:p>
                      <a:pPr algn="l" fontAlgn="b"/>
                      <a:r>
                        <a:rPr lang="es-ES" sz="1600" u="none" strike="noStrike">
                          <a:effectLst/>
                        </a:rPr>
                        <a:t>SUBCONTRACION</a:t>
                      </a:r>
                      <a:endParaRPr lang="es-ES"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69573354"/>
                  </a:ext>
                </a:extLst>
              </a:tr>
              <a:tr h="419877">
                <a:tc>
                  <a:txBody>
                    <a:bodyPr/>
                    <a:lstStyle/>
                    <a:p>
                      <a:pPr algn="l" fontAlgn="b"/>
                      <a:r>
                        <a:rPr lang="es-ES" sz="1600" u="none" strike="noStrike">
                          <a:effectLst/>
                        </a:rPr>
                        <a:t>COMPRAS DE MATERIALES</a:t>
                      </a:r>
                      <a:endParaRPr lang="es-ES"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55932353"/>
                  </a:ext>
                </a:extLst>
              </a:tr>
              <a:tr h="419877">
                <a:tc>
                  <a:txBody>
                    <a:bodyPr/>
                    <a:lstStyle/>
                    <a:p>
                      <a:pPr algn="l" fontAlgn="b"/>
                      <a:r>
                        <a:rPr lang="es-ES" sz="1600" u="none" strike="noStrike">
                          <a:effectLst/>
                        </a:rPr>
                        <a:t>MAESTRO MATERIALES</a:t>
                      </a:r>
                      <a:endParaRPr lang="es-ES"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79439646"/>
                  </a:ext>
                </a:extLst>
              </a:tr>
            </a:tbl>
          </a:graphicData>
        </a:graphic>
      </p:graphicFrame>
      <p:sp>
        <p:nvSpPr>
          <p:cNvPr id="5" name="Marcador de número de diapositiva 4">
            <a:extLst>
              <a:ext uri="{FF2B5EF4-FFF2-40B4-BE49-F238E27FC236}">
                <a16:creationId xmlns:a16="http://schemas.microsoft.com/office/drawing/2014/main" id="{B8702D35-EDF8-87AA-9E25-15A5566823B2}"/>
              </a:ext>
            </a:extLst>
          </p:cNvPr>
          <p:cNvSpPr>
            <a:spLocks noGrp="1"/>
          </p:cNvSpPr>
          <p:nvPr>
            <p:ph type="sldNum" sz="quarter" idx="22"/>
          </p:nvPr>
        </p:nvSpPr>
        <p:spPr/>
        <p:txBody>
          <a:bodyPr/>
          <a:lstStyle/>
          <a:p>
            <a:pPr rtl="0"/>
            <a:fld id="{294A09A9-5501-47C1-A89A-A340965A2BE2}" type="slidenum">
              <a:rPr lang="es-ES" smtClean="0"/>
              <a:pPr rtl="0"/>
              <a:t>7</a:t>
            </a:fld>
            <a:endParaRPr lang="es-ES"/>
          </a:p>
        </p:txBody>
      </p:sp>
    </p:spTree>
    <p:extLst>
      <p:ext uri="{BB962C8B-B14F-4D97-AF65-F5344CB8AC3E}">
        <p14:creationId xmlns:p14="http://schemas.microsoft.com/office/powerpoint/2010/main" val="363395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2CE355BE-49D0-BA2B-AAD2-EE3E33944382}"/>
              </a:ext>
            </a:extLst>
          </p:cNvPr>
          <p:cNvSpPr>
            <a:spLocks noGrp="1"/>
          </p:cNvSpPr>
          <p:nvPr>
            <p:ph type="pic" sz="quarter" idx="13"/>
          </p:nvPr>
        </p:nvSpPr>
        <p:spPr/>
        <p:txBody>
          <a:bodyPr/>
          <a:lstStyle/>
          <a:p>
            <a:r>
              <a:rPr lang="es-ES"/>
              <a:t>INDCAR</a:t>
            </a:r>
          </a:p>
        </p:txBody>
      </p:sp>
      <p:sp>
        <p:nvSpPr>
          <p:cNvPr id="3" name="Título 2">
            <a:extLst>
              <a:ext uri="{FF2B5EF4-FFF2-40B4-BE49-F238E27FC236}">
                <a16:creationId xmlns:a16="http://schemas.microsoft.com/office/drawing/2014/main" id="{CAAEDDA0-6B15-E615-0D03-F7023248B86C}"/>
              </a:ext>
            </a:extLst>
          </p:cNvPr>
          <p:cNvSpPr>
            <a:spLocks noGrp="1"/>
          </p:cNvSpPr>
          <p:nvPr>
            <p:ph type="title"/>
          </p:nvPr>
        </p:nvSpPr>
        <p:spPr/>
        <p:txBody>
          <a:bodyPr/>
          <a:lstStyle/>
          <a:p>
            <a:r>
              <a:rPr lang="es-ES"/>
              <a:t>Perímetro</a:t>
            </a:r>
          </a:p>
        </p:txBody>
      </p:sp>
    </p:spTree>
    <p:extLst>
      <p:ext uri="{BB962C8B-B14F-4D97-AF65-F5344CB8AC3E}">
        <p14:creationId xmlns:p14="http://schemas.microsoft.com/office/powerpoint/2010/main" val="807239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382262-79D1-CFCB-5199-86EE7968F606}"/>
              </a:ext>
            </a:extLst>
          </p:cNvPr>
          <p:cNvSpPr>
            <a:spLocks noGrp="1"/>
          </p:cNvSpPr>
          <p:nvPr>
            <p:ph type="title"/>
          </p:nvPr>
        </p:nvSpPr>
        <p:spPr/>
        <p:txBody>
          <a:bodyPr/>
          <a:lstStyle/>
          <a:p>
            <a:r>
              <a:rPr lang="es-ES"/>
              <a:t>Perímetro del ERP</a:t>
            </a:r>
          </a:p>
        </p:txBody>
      </p:sp>
      <p:pic>
        <p:nvPicPr>
          <p:cNvPr id="6" name="Imagen 5" descr="Diagrama&#10;&#10;Descripción generada automáticamente">
            <a:extLst>
              <a:ext uri="{FF2B5EF4-FFF2-40B4-BE49-F238E27FC236}">
                <a16:creationId xmlns:a16="http://schemas.microsoft.com/office/drawing/2014/main" id="{57BB126F-5023-1CF8-D184-26B38176EC1C}"/>
              </a:ext>
            </a:extLst>
          </p:cNvPr>
          <p:cNvPicPr>
            <a:picLocks noChangeAspect="1"/>
          </p:cNvPicPr>
          <p:nvPr/>
        </p:nvPicPr>
        <p:blipFill>
          <a:blip r:embed="rId2"/>
          <a:stretch>
            <a:fillRect/>
          </a:stretch>
        </p:blipFill>
        <p:spPr>
          <a:xfrm>
            <a:off x="3221832" y="2061771"/>
            <a:ext cx="5312568" cy="4117571"/>
          </a:xfrm>
          <a:prstGeom prst="rect">
            <a:avLst/>
          </a:prstGeom>
          <a:ln>
            <a:noFill/>
          </a:ln>
          <a:effectLst>
            <a:softEdge rad="112500"/>
          </a:effectLst>
        </p:spPr>
      </p:pic>
      <p:sp>
        <p:nvSpPr>
          <p:cNvPr id="7" name="Marcador de contenido 2">
            <a:extLst>
              <a:ext uri="{FF2B5EF4-FFF2-40B4-BE49-F238E27FC236}">
                <a16:creationId xmlns:a16="http://schemas.microsoft.com/office/drawing/2014/main" id="{D61C9DF5-A197-E933-1B50-A1C19B81E9DE}"/>
              </a:ext>
            </a:extLst>
          </p:cNvPr>
          <p:cNvSpPr>
            <a:spLocks noGrp="1"/>
          </p:cNvSpPr>
          <p:nvPr>
            <p:ph sz="quarter" idx="13"/>
          </p:nvPr>
        </p:nvSpPr>
        <p:spPr>
          <a:xfrm>
            <a:off x="8692242" y="2358208"/>
            <a:ext cx="3374572" cy="3699328"/>
          </a:xfrm>
        </p:spPr>
        <p:txBody>
          <a:bodyPr>
            <a:noAutofit/>
          </a:bodyPr>
          <a:lstStyle/>
          <a:p>
            <a:r>
              <a:rPr lang="es-ES" sz="1400"/>
              <a:t>Implantaremos el ERP en España y más tarde en Rumanía (la mayoría de </a:t>
            </a:r>
            <a:r>
              <a:rPr lang="es-ES" sz="1400" err="1"/>
              <a:t>stakeholders</a:t>
            </a:r>
            <a:r>
              <a:rPr lang="es-ES" sz="1400"/>
              <a:t> del ERP se encuentran en España) </a:t>
            </a:r>
          </a:p>
          <a:p>
            <a:r>
              <a:rPr lang="es-ES" sz="1400"/>
              <a:t>Arranque primero en España y cuando se valide el sistema lo implantaremos en Rumanía</a:t>
            </a:r>
          </a:p>
          <a:p>
            <a:r>
              <a:rPr lang="es-ES" sz="1400"/>
              <a:t>El idioma común será el Inglés</a:t>
            </a:r>
          </a:p>
          <a:p>
            <a:r>
              <a:rPr lang="es-ES" sz="1400"/>
              <a:t>Un equipo de producción con un empleado y responsable de España además de un empleado y Responsable de Rumanía</a:t>
            </a:r>
          </a:p>
        </p:txBody>
      </p:sp>
      <p:sp>
        <p:nvSpPr>
          <p:cNvPr id="3" name="Marcador de número de diapositiva 2">
            <a:extLst>
              <a:ext uri="{FF2B5EF4-FFF2-40B4-BE49-F238E27FC236}">
                <a16:creationId xmlns:a16="http://schemas.microsoft.com/office/drawing/2014/main" id="{D3368916-DE91-6EBF-D076-8BA46FF086B0}"/>
              </a:ext>
            </a:extLst>
          </p:cNvPr>
          <p:cNvSpPr>
            <a:spLocks noGrp="1"/>
          </p:cNvSpPr>
          <p:nvPr>
            <p:ph type="sldNum" sz="quarter" idx="22"/>
          </p:nvPr>
        </p:nvSpPr>
        <p:spPr/>
        <p:txBody>
          <a:bodyPr/>
          <a:lstStyle/>
          <a:p>
            <a:pPr rtl="0"/>
            <a:fld id="{294A09A9-5501-47C1-A89A-A340965A2BE2}" type="slidenum">
              <a:rPr lang="es-ES" smtClean="0"/>
              <a:pPr rtl="0"/>
              <a:t>9</a:t>
            </a:fld>
            <a:endParaRPr lang="es-ES"/>
          </a:p>
        </p:txBody>
      </p:sp>
    </p:spTree>
    <p:extLst>
      <p:ext uri="{BB962C8B-B14F-4D97-AF65-F5344CB8AC3E}">
        <p14:creationId xmlns:p14="http://schemas.microsoft.com/office/powerpoint/2010/main" val="1014378613"/>
      </p:ext>
    </p:extLst>
  </p:cSld>
  <p:clrMapOvr>
    <a:masterClrMapping/>
  </p:clrMapOvr>
</p:sld>
</file>

<file path=ppt/theme/theme1.xml><?xml version="1.0" encoding="utf-8"?>
<a:theme xmlns:a="http://schemas.openxmlformats.org/drawingml/2006/main" name="Personalizar">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7_TF78853419_Win32" id="{89881BBC-4720-4DBD-B653-230ED84EDDDD}" vid="{D5D0700E-9D65-401B-B37B-B3D39C01EE2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4B194E-8B30-4377-8C59-ECFB902D2A2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 ds:uri="http://www.w3.org/2000/xmlns/"/>
    <ds:schemaRef ds:uri="http://www.w3.org/2001/XMLSchema-instance"/>
  </ds:schemaRefs>
</ds:datastoreItem>
</file>

<file path=customXml/itemProps2.xml><?xml version="1.0" encoding="utf-8"?>
<ds:datastoreItem xmlns:ds="http://schemas.openxmlformats.org/officeDocument/2006/customXml" ds:itemID="{92DB9E12-8AC3-4138-BF4D-720A5525AB10}">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{57CEF196-C224-4DEF-A61A-BCE61781C616}tf78853419_win32</Template>
  <TotalTime>0</TotalTime>
  <Words>1941</Words>
  <Application>Microsoft Office PowerPoint</Application>
  <PresentationFormat>Panorámica</PresentationFormat>
  <Paragraphs>225</Paragraphs>
  <Slides>37</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37</vt:i4>
      </vt:variant>
    </vt:vector>
  </HeadingPairs>
  <TitlesOfParts>
    <vt:vector size="43" baseType="lpstr">
      <vt:lpstr>Arial</vt:lpstr>
      <vt:lpstr>Calibri</vt:lpstr>
      <vt:lpstr>Courier New</vt:lpstr>
      <vt:lpstr>Franklin Gothic Book</vt:lpstr>
      <vt:lpstr>Franklin Gothic Demi</vt:lpstr>
      <vt:lpstr>Personalizar</vt:lpstr>
      <vt:lpstr>Business  Case</vt:lpstr>
      <vt:lpstr>Agenda</vt:lpstr>
      <vt:lpstr>Objetivos</vt:lpstr>
      <vt:lpstr>Objetivos </vt:lpstr>
      <vt:lpstr>Objetivos </vt:lpstr>
      <vt:lpstr>Sedes</vt:lpstr>
      <vt:lpstr>Objetivos </vt:lpstr>
      <vt:lpstr>Perímetro</vt:lpstr>
      <vt:lpstr>Perímetro del ERP</vt:lpstr>
      <vt:lpstr>Perímetro del ERP</vt:lpstr>
      <vt:lpstr>Perímetro del ERP</vt:lpstr>
      <vt:lpstr>Organización</vt:lpstr>
      <vt:lpstr>Organigrama de la Empresa</vt:lpstr>
      <vt:lpstr>Organigrama del proyecto</vt:lpstr>
      <vt:lpstr>Toma de decisiones </vt:lpstr>
      <vt:lpstr>Planning</vt:lpstr>
      <vt:lpstr>Planning</vt:lpstr>
      <vt:lpstr>Planning</vt:lpstr>
      <vt:lpstr>Planning</vt:lpstr>
      <vt:lpstr>Costes</vt:lpstr>
      <vt:lpstr>Costes </vt:lpstr>
      <vt:lpstr>Costes </vt:lpstr>
      <vt:lpstr>Costes </vt:lpstr>
      <vt:lpstr>Costes (Comunicaciones)</vt:lpstr>
      <vt:lpstr>Costes (Comunicaciones)</vt:lpstr>
      <vt:lpstr>Costes (Gestión del cambio )</vt:lpstr>
      <vt:lpstr>Costes </vt:lpstr>
      <vt:lpstr>Costes </vt:lpstr>
      <vt:lpstr>Gestión de riesgos</vt:lpstr>
      <vt:lpstr>Gestión de Riesgos</vt:lpstr>
      <vt:lpstr>Gestión del cambio</vt:lpstr>
      <vt:lpstr>Gestión del Cambio</vt:lpstr>
      <vt:lpstr>Gestión del Cambio</vt:lpstr>
      <vt:lpstr>Gestión del Cambio Continuo </vt:lpstr>
      <vt:lpstr>Gestión del Cambio Continuo </vt:lpstr>
      <vt:lpstr>Gestión del Cambio Continuo </vt:lpstr>
      <vt:lpstr>Gestión del Cambio Continuo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dc:title>
  <dc:creator>Paloma Pérez De Madrid Laguna</dc:creator>
  <cp:lastModifiedBy>Paloma Pérez De Madrid Laguna</cp:lastModifiedBy>
  <cp:revision>3</cp:revision>
  <dcterms:created xsi:type="dcterms:W3CDTF">2024-04-17T09:38:49Z</dcterms:created>
  <dcterms:modified xsi:type="dcterms:W3CDTF">2024-05-29T06:23:21Z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