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</p:sldIdLst>
  <p:sldSz cx="9144000" cy="5143500" type="screen16x9"/>
  <p:notesSz cx="6858000" cy="9144000"/>
  <p:embeddedFontLst>
    <p:embeddedFont>
      <p:font typeface="Roboto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4B39D300-7CC9-409C-8B65-BDE87D085AC9}">
  <a:tblStyle styleId="{4B39D300-7CC9-409C-8B65-BDE87D085A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22" autoAdjust="0"/>
  </p:normalViewPr>
  <p:slideViewPr>
    <p:cSldViewPr snapToGrid="0">
      <p:cViewPr>
        <p:scale>
          <a:sx n="156" d="100"/>
          <a:sy n="156" d="100"/>
        </p:scale>
        <p:origin x="-330" y="-48"/>
      </p:cViewPr>
      <p:guideLst>
        <p:guide orient="horz" pos="179"/>
        <p:guide pos="5533"/>
        <p:guide pos="2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869720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07fba8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07fba8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7fba8f9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7fba8f9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07fba8f9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07fba8f9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04b8b675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04b8b675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e04b8b6756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e04b8b6756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e04b8b67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e04b8b67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jpe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26" Type="http://schemas.openxmlformats.org/officeDocument/2006/relationships/image" Target="../media/image52.png"/><Relationship Id="rId39" Type="http://schemas.openxmlformats.org/officeDocument/2006/relationships/image" Target="../media/image65.png"/><Relationship Id="rId3" Type="http://schemas.openxmlformats.org/officeDocument/2006/relationships/image" Target="../media/image29.png"/><Relationship Id="rId21" Type="http://schemas.openxmlformats.org/officeDocument/2006/relationships/image" Target="../media/image47.png"/><Relationship Id="rId34" Type="http://schemas.openxmlformats.org/officeDocument/2006/relationships/image" Target="../media/image60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5" Type="http://schemas.openxmlformats.org/officeDocument/2006/relationships/image" Target="../media/image51.png"/><Relationship Id="rId33" Type="http://schemas.openxmlformats.org/officeDocument/2006/relationships/image" Target="../media/image59.png"/><Relationship Id="rId38" Type="http://schemas.openxmlformats.org/officeDocument/2006/relationships/image" Target="../media/image6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24" Type="http://schemas.openxmlformats.org/officeDocument/2006/relationships/image" Target="../media/image50.png"/><Relationship Id="rId32" Type="http://schemas.openxmlformats.org/officeDocument/2006/relationships/image" Target="../media/image58.png"/><Relationship Id="rId37" Type="http://schemas.openxmlformats.org/officeDocument/2006/relationships/image" Target="../media/image63.png"/><Relationship Id="rId40" Type="http://schemas.openxmlformats.org/officeDocument/2006/relationships/image" Target="../media/image66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28" Type="http://schemas.openxmlformats.org/officeDocument/2006/relationships/image" Target="../media/image54.png"/><Relationship Id="rId36" Type="http://schemas.openxmlformats.org/officeDocument/2006/relationships/image" Target="../media/image62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31" Type="http://schemas.openxmlformats.org/officeDocument/2006/relationships/image" Target="../media/image57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Relationship Id="rId27" Type="http://schemas.openxmlformats.org/officeDocument/2006/relationships/image" Target="../media/image53.png"/><Relationship Id="rId30" Type="http://schemas.openxmlformats.org/officeDocument/2006/relationships/image" Target="../media/image56.png"/><Relationship Id="rId35" Type="http://schemas.openxmlformats.org/officeDocument/2006/relationships/image" Target="../media/image6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26" Type="http://schemas.openxmlformats.org/officeDocument/2006/relationships/image" Target="../media/image90.png"/><Relationship Id="rId39" Type="http://schemas.openxmlformats.org/officeDocument/2006/relationships/image" Target="../media/image103.png"/><Relationship Id="rId3" Type="http://schemas.openxmlformats.org/officeDocument/2006/relationships/image" Target="../media/image67.png"/><Relationship Id="rId21" Type="http://schemas.openxmlformats.org/officeDocument/2006/relationships/image" Target="../media/image85.png"/><Relationship Id="rId34" Type="http://schemas.openxmlformats.org/officeDocument/2006/relationships/image" Target="../media/image98.png"/><Relationship Id="rId42" Type="http://schemas.openxmlformats.org/officeDocument/2006/relationships/image" Target="../media/image106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5" Type="http://schemas.openxmlformats.org/officeDocument/2006/relationships/image" Target="../media/image89.png"/><Relationship Id="rId33" Type="http://schemas.openxmlformats.org/officeDocument/2006/relationships/image" Target="../media/image97.png"/><Relationship Id="rId38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80.png"/><Relationship Id="rId20" Type="http://schemas.openxmlformats.org/officeDocument/2006/relationships/image" Target="../media/image84.png"/><Relationship Id="rId29" Type="http://schemas.openxmlformats.org/officeDocument/2006/relationships/image" Target="../media/image93.png"/><Relationship Id="rId41" Type="http://schemas.openxmlformats.org/officeDocument/2006/relationships/image" Target="../media/image105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24" Type="http://schemas.openxmlformats.org/officeDocument/2006/relationships/image" Target="../media/image88.png"/><Relationship Id="rId32" Type="http://schemas.openxmlformats.org/officeDocument/2006/relationships/image" Target="../media/image96.png"/><Relationship Id="rId37" Type="http://schemas.openxmlformats.org/officeDocument/2006/relationships/image" Target="../media/image101.png"/><Relationship Id="rId40" Type="http://schemas.openxmlformats.org/officeDocument/2006/relationships/image" Target="../media/image104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23" Type="http://schemas.openxmlformats.org/officeDocument/2006/relationships/image" Target="../media/image87.png"/><Relationship Id="rId28" Type="http://schemas.openxmlformats.org/officeDocument/2006/relationships/image" Target="../media/image92.png"/><Relationship Id="rId36" Type="http://schemas.openxmlformats.org/officeDocument/2006/relationships/image" Target="../media/image100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31" Type="http://schemas.openxmlformats.org/officeDocument/2006/relationships/image" Target="../media/image95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Relationship Id="rId22" Type="http://schemas.openxmlformats.org/officeDocument/2006/relationships/image" Target="../media/image86.png"/><Relationship Id="rId27" Type="http://schemas.openxmlformats.org/officeDocument/2006/relationships/image" Target="../media/image91.png"/><Relationship Id="rId30" Type="http://schemas.openxmlformats.org/officeDocument/2006/relationships/image" Target="../media/image94.png"/><Relationship Id="rId35" Type="http://schemas.openxmlformats.org/officeDocument/2006/relationships/image" Target="../media/image99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26" Type="http://schemas.openxmlformats.org/officeDocument/2006/relationships/image" Target="../media/image129.png"/><Relationship Id="rId39" Type="http://schemas.openxmlformats.org/officeDocument/2006/relationships/image" Target="../media/image141.png"/><Relationship Id="rId3" Type="http://schemas.openxmlformats.org/officeDocument/2006/relationships/image" Target="../media/image107.png"/><Relationship Id="rId21" Type="http://schemas.openxmlformats.org/officeDocument/2006/relationships/image" Target="../media/image124.png"/><Relationship Id="rId34" Type="http://schemas.openxmlformats.org/officeDocument/2006/relationships/image" Target="../media/image136.png"/><Relationship Id="rId42" Type="http://schemas.openxmlformats.org/officeDocument/2006/relationships/image" Target="../media/image144.png"/><Relationship Id="rId47" Type="http://schemas.openxmlformats.org/officeDocument/2006/relationships/image" Target="../media/image149.png"/><Relationship Id="rId7" Type="http://schemas.openxmlformats.org/officeDocument/2006/relationships/image" Target="../media/image111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5" Type="http://schemas.openxmlformats.org/officeDocument/2006/relationships/image" Target="../media/image128.png"/><Relationship Id="rId33" Type="http://schemas.openxmlformats.org/officeDocument/2006/relationships/image" Target="../media/image135.png"/><Relationship Id="rId38" Type="http://schemas.openxmlformats.org/officeDocument/2006/relationships/image" Target="../media/image140.png"/><Relationship Id="rId46" Type="http://schemas.openxmlformats.org/officeDocument/2006/relationships/image" Target="../media/image148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19.png"/><Relationship Id="rId20" Type="http://schemas.openxmlformats.org/officeDocument/2006/relationships/image" Target="../media/image123.png"/><Relationship Id="rId29" Type="http://schemas.openxmlformats.org/officeDocument/2006/relationships/image" Target="../media/image131.png"/><Relationship Id="rId41" Type="http://schemas.openxmlformats.org/officeDocument/2006/relationships/image" Target="../media/image14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0.png"/><Relationship Id="rId11" Type="http://schemas.openxmlformats.org/officeDocument/2006/relationships/image" Target="../media/image114.png"/><Relationship Id="rId24" Type="http://schemas.openxmlformats.org/officeDocument/2006/relationships/image" Target="../media/image127.png"/><Relationship Id="rId32" Type="http://schemas.openxmlformats.org/officeDocument/2006/relationships/image" Target="../media/image134.png"/><Relationship Id="rId37" Type="http://schemas.openxmlformats.org/officeDocument/2006/relationships/image" Target="../media/image139.png"/><Relationship Id="rId40" Type="http://schemas.openxmlformats.org/officeDocument/2006/relationships/image" Target="../media/image142.png"/><Relationship Id="rId45" Type="http://schemas.openxmlformats.org/officeDocument/2006/relationships/image" Target="../media/image147.png"/><Relationship Id="rId5" Type="http://schemas.openxmlformats.org/officeDocument/2006/relationships/image" Target="../media/image109.png"/><Relationship Id="rId15" Type="http://schemas.openxmlformats.org/officeDocument/2006/relationships/image" Target="../media/image118.png"/><Relationship Id="rId23" Type="http://schemas.openxmlformats.org/officeDocument/2006/relationships/image" Target="../media/image126.png"/><Relationship Id="rId28" Type="http://schemas.openxmlformats.org/officeDocument/2006/relationships/image" Target="../media/image130.png"/><Relationship Id="rId36" Type="http://schemas.openxmlformats.org/officeDocument/2006/relationships/image" Target="../media/image138.png"/><Relationship Id="rId49" Type="http://schemas.openxmlformats.org/officeDocument/2006/relationships/image" Target="../media/image151.png"/><Relationship Id="rId10" Type="http://schemas.openxmlformats.org/officeDocument/2006/relationships/image" Target="../media/image5.png"/><Relationship Id="rId19" Type="http://schemas.openxmlformats.org/officeDocument/2006/relationships/image" Target="../media/image122.png"/><Relationship Id="rId31" Type="http://schemas.openxmlformats.org/officeDocument/2006/relationships/image" Target="../media/image133.png"/><Relationship Id="rId44" Type="http://schemas.openxmlformats.org/officeDocument/2006/relationships/image" Target="../media/image146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7.png"/><Relationship Id="rId22" Type="http://schemas.openxmlformats.org/officeDocument/2006/relationships/image" Target="../media/image125.png"/><Relationship Id="rId27" Type="http://schemas.openxmlformats.org/officeDocument/2006/relationships/image" Target="../media/image4.png"/><Relationship Id="rId30" Type="http://schemas.openxmlformats.org/officeDocument/2006/relationships/image" Target="../media/image132.png"/><Relationship Id="rId35" Type="http://schemas.openxmlformats.org/officeDocument/2006/relationships/image" Target="../media/image137.png"/><Relationship Id="rId43" Type="http://schemas.openxmlformats.org/officeDocument/2006/relationships/image" Target="../media/image145.png"/><Relationship Id="rId48" Type="http://schemas.openxmlformats.org/officeDocument/2006/relationships/image" Target="../media/image150.png"/><Relationship Id="rId8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ru-RU" dirty="0"/>
              <a:t>Расширенное администрирование РЕД ОС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83255" y="264603"/>
            <a:ext cx="7646445" cy="277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ru" sz="1100" b="1" dirty="0">
                <a:latin typeface="Roboto"/>
                <a:ea typeface="Roboto"/>
                <a:cs typeface="Roboto"/>
                <a:sym typeface="Roboto"/>
              </a:rPr>
              <a:t>Автоматизированая установка и настройка агента </a:t>
            </a:r>
            <a:r>
              <a:rPr lang="en-US" sz="1100" b="1" dirty="0" err="1">
                <a:latin typeface="Roboto"/>
                <a:ea typeface="Roboto"/>
                <a:cs typeface="Roboto"/>
                <a:sym typeface="Roboto"/>
              </a:rPr>
              <a:t>Zabbix</a:t>
            </a:r>
            <a:r>
              <a:rPr lang="en-US" sz="11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100" b="1" dirty="0">
                <a:latin typeface="Roboto"/>
                <a:ea typeface="Roboto"/>
                <a:cs typeface="Roboto"/>
                <a:sym typeface="Roboto"/>
              </a:rPr>
              <a:t>и сопутствующего ПО на клиентских машинах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232022" y="486156"/>
            <a:ext cx="7646445" cy="1635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>
                <a:ea typeface="Roboto"/>
              </a:rPr>
              <a:t>Устанавливаем на сервере </a:t>
            </a:r>
            <a:r>
              <a:rPr lang="en-US" sz="1200" dirty="0" err="1" smtClean="0">
                <a:ea typeface="Roboto"/>
              </a:rPr>
              <a:t>Ansible</a:t>
            </a:r>
            <a:r>
              <a:rPr lang="en-US" sz="1200" dirty="0" smtClean="0">
                <a:ea typeface="Roboto"/>
              </a:rPr>
              <a:t>: </a:t>
            </a:r>
            <a:r>
              <a:rPr lang="en-US" sz="1100" b="1" dirty="0" err="1"/>
              <a:t>dnf</a:t>
            </a:r>
            <a:r>
              <a:rPr lang="en-US" sz="1100" b="1" dirty="0"/>
              <a:t> install </a:t>
            </a:r>
            <a:r>
              <a:rPr lang="en-US" sz="1100" b="1" dirty="0" err="1"/>
              <a:t>ansible</a:t>
            </a:r>
            <a:endParaRPr lang="ru-RU" sz="1200" b="1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r>
              <a:rPr lang="ru-RU" sz="1200" dirty="0" smtClean="0">
                <a:ea typeface="Roboto"/>
              </a:rPr>
              <a:t>Далее на сервере были созданы две виртуальные машины в среде </a:t>
            </a:r>
            <a:r>
              <a:rPr lang="en-US" sz="1200" dirty="0" err="1">
                <a:ea typeface="Roboto"/>
              </a:rPr>
              <a:t>VirtualBox</a:t>
            </a:r>
            <a:r>
              <a:rPr lang="ru-RU" sz="1200" dirty="0" smtClean="0">
                <a:ea typeface="Roboto"/>
              </a:rPr>
              <a:t> и произведена настройка Ред ОС, </a:t>
            </a:r>
            <a:r>
              <a:rPr lang="en-US" sz="1200" dirty="0" smtClean="0">
                <a:ea typeface="Roboto"/>
              </a:rPr>
              <a:t>zab1 </a:t>
            </a:r>
            <a:r>
              <a:rPr lang="ru-RU" sz="1200" dirty="0" smtClean="0">
                <a:ea typeface="Roboto"/>
              </a:rPr>
              <a:t>и </a:t>
            </a:r>
            <a:r>
              <a:rPr lang="en-US" sz="1200" dirty="0" smtClean="0">
                <a:ea typeface="Roboto"/>
              </a:rPr>
              <a:t>zab2</a:t>
            </a:r>
            <a:r>
              <a:rPr lang="ru-RU" sz="1200" dirty="0" smtClean="0">
                <a:ea typeface="Roboto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200" dirty="0" smtClean="0">
                <a:ea typeface="Roboto"/>
              </a:rPr>
              <a:t>Хосты были добавлены в группу </a:t>
            </a:r>
            <a:r>
              <a:rPr lang="ru-RU" sz="1200" dirty="0" err="1" smtClean="0"/>
              <a:t>Ansible</a:t>
            </a:r>
            <a:r>
              <a:rPr lang="ru-RU" sz="1200" dirty="0" smtClean="0"/>
              <a:t> </a:t>
            </a:r>
            <a:endParaRPr lang="ru-RU" sz="1200" dirty="0"/>
          </a:p>
          <a:p>
            <a:pPr lvl="0">
              <a:lnSpc>
                <a:spcPct val="90000"/>
              </a:lnSpc>
            </a:pPr>
            <a:r>
              <a:rPr lang="ru-RU" sz="1100" dirty="0"/>
              <a:t>Подключение к хостам осуществляется по протоколу </a:t>
            </a:r>
            <a:r>
              <a:rPr lang="ru-RU" sz="1100" b="1" dirty="0" err="1"/>
              <a:t>ssh</a:t>
            </a:r>
            <a:r>
              <a:rPr lang="ru-RU" sz="1100" dirty="0"/>
              <a:t> с помощью </a:t>
            </a:r>
            <a:r>
              <a:rPr lang="ru-RU" sz="1100" dirty="0" err="1"/>
              <a:t>rsa</a:t>
            </a:r>
            <a:r>
              <a:rPr lang="ru-RU" sz="1100" dirty="0"/>
              <a:t> ключей</a:t>
            </a:r>
            <a:r>
              <a:rPr lang="ru-RU" sz="1100" dirty="0" smtClean="0"/>
              <a:t>.</a:t>
            </a:r>
            <a:endParaRPr lang="en-US" sz="1200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r>
              <a:rPr lang="en-US" sz="1050" b="1" dirty="0" err="1"/>
              <a:t>ssh-keygen</a:t>
            </a:r>
            <a:r>
              <a:rPr lang="en-US" sz="1050" b="1" dirty="0"/>
              <a:t> -C "$(</a:t>
            </a:r>
            <a:r>
              <a:rPr lang="en-US" sz="1050" b="1" dirty="0" err="1"/>
              <a:t>whoami</a:t>
            </a:r>
            <a:r>
              <a:rPr lang="en-US" sz="1050" b="1" dirty="0"/>
              <a:t>)@$(hostname)-$(date -I</a:t>
            </a:r>
            <a:r>
              <a:rPr lang="en-US" sz="1050" b="1" dirty="0" smtClean="0"/>
              <a:t>)«</a:t>
            </a:r>
            <a:endParaRPr lang="ru-RU" sz="1050" b="1" dirty="0" smtClean="0"/>
          </a:p>
          <a:p>
            <a:pPr lvl="0">
              <a:lnSpc>
                <a:spcPct val="90000"/>
              </a:lnSpc>
            </a:pPr>
            <a:r>
              <a:rPr lang="ru-RU" sz="1100" dirty="0"/>
              <a:t>Далее нужно распространить ключ на все подключенные хосты</a:t>
            </a:r>
            <a:r>
              <a:rPr lang="ru-RU" sz="1100" dirty="0" smtClean="0"/>
              <a:t>.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ssh</a:t>
            </a:r>
            <a:r>
              <a:rPr lang="en-US" sz="1100" b="1" dirty="0"/>
              <a:t>-copy-id </a:t>
            </a:r>
            <a:r>
              <a:rPr lang="en-US" sz="1100" b="1" dirty="0" smtClean="0"/>
              <a:t>root@</a:t>
            </a:r>
            <a:r>
              <a:rPr lang="ru-RU" sz="1100" b="1" dirty="0" smtClean="0"/>
              <a:t>190.9.128.2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ssh</a:t>
            </a:r>
            <a:r>
              <a:rPr lang="en-US" sz="1100" b="1" dirty="0"/>
              <a:t>-copy-id </a:t>
            </a:r>
            <a:r>
              <a:rPr lang="en-US" sz="1100" b="1" dirty="0" smtClean="0"/>
              <a:t>root@</a:t>
            </a:r>
            <a:r>
              <a:rPr lang="ru-RU" sz="1100" b="1" dirty="0" smtClean="0"/>
              <a:t>190.9.128.3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232022" y="1855470"/>
            <a:ext cx="8311287" cy="107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ru-RU" sz="1200" dirty="0" smtClean="0"/>
              <a:t>Далее, был создан </a:t>
            </a:r>
            <a:r>
              <a:rPr lang="ru-RU" sz="1200" dirty="0" err="1" smtClean="0"/>
              <a:t>плейбук</a:t>
            </a:r>
            <a:r>
              <a:rPr lang="ru-RU" sz="1200" dirty="0" smtClean="0"/>
              <a:t>, функционал которого содержит следующие действия</a:t>
            </a:r>
          </a:p>
          <a:p>
            <a:pPr lvl="0">
              <a:lnSpc>
                <a:spcPct val="90000"/>
              </a:lnSpc>
            </a:pP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ru-RU" sz="1200" dirty="0" smtClean="0"/>
              <a:t>1. Установка агента </a:t>
            </a:r>
            <a:r>
              <a:rPr lang="en-US" sz="1200" dirty="0" err="1" smtClean="0"/>
              <a:t>zabbix</a:t>
            </a:r>
            <a:r>
              <a:rPr lang="ru-RU" sz="1200" dirty="0" smtClean="0"/>
              <a:t>, </a:t>
            </a:r>
            <a:r>
              <a:rPr lang="en-US" sz="1200" dirty="0" smtClean="0"/>
              <a:t>VNC</a:t>
            </a:r>
            <a:r>
              <a:rPr lang="ru-RU" sz="1200" dirty="0" smtClean="0"/>
              <a:t>,</a:t>
            </a:r>
            <a:r>
              <a:rPr lang="en-US" sz="1200" dirty="0" smtClean="0"/>
              <a:t> HTOP</a:t>
            </a:r>
          </a:p>
          <a:p>
            <a:pPr lvl="0">
              <a:lnSpc>
                <a:spcPct val="90000"/>
              </a:lnSpc>
            </a:pPr>
            <a:r>
              <a:rPr lang="ru-RU" sz="1200" dirty="0" smtClean="0"/>
              <a:t>2. Конфигурирование клиентов </a:t>
            </a:r>
            <a:r>
              <a:rPr lang="en-US" sz="1200" dirty="0" smtClean="0"/>
              <a:t>VNC</a:t>
            </a:r>
            <a:r>
              <a:rPr lang="ru-RU" sz="1200" dirty="0" smtClean="0"/>
              <a:t>, </a:t>
            </a:r>
            <a:r>
              <a:rPr lang="en-US" sz="1200" dirty="0" err="1" smtClean="0"/>
              <a:t>zabbix</a:t>
            </a:r>
            <a:endParaRPr lang="en-US" sz="1200" dirty="0" smtClean="0"/>
          </a:p>
          <a:p>
            <a:pPr lvl="0">
              <a:lnSpc>
                <a:spcPct val="90000"/>
              </a:lnSpc>
            </a:pPr>
            <a:r>
              <a:rPr lang="ru-RU" sz="1200" dirty="0" smtClean="0"/>
              <a:t>3. Добавление служб в автозагрузку, и их запуск  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4571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4" y="2981325"/>
            <a:ext cx="5199887" cy="1752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700" y="103536"/>
            <a:ext cx="876300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700" y="999075"/>
            <a:ext cx="2059584" cy="373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812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83255" y="264603"/>
            <a:ext cx="764644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232022" y="144780"/>
            <a:ext cx="7646445" cy="592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>
                <a:ea typeface="Roboto"/>
              </a:rPr>
              <a:t>Проверяем результат на клиентах</a:t>
            </a:r>
            <a:r>
              <a:rPr lang="en-US" sz="1200" dirty="0" smtClean="0">
                <a:ea typeface="Roboto"/>
              </a:rPr>
              <a:t>:</a:t>
            </a:r>
            <a:endParaRPr lang="ru-RU" sz="1200" dirty="0"/>
          </a:p>
          <a:p>
            <a:pPr lvl="0">
              <a:lnSpc>
                <a:spcPct val="90000"/>
              </a:lnSpc>
            </a:pPr>
            <a:endParaRPr lang="en-US" sz="1200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298704" y="2368427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Добавляем клиентов на сервер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4571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5" y="441198"/>
            <a:ext cx="5041392" cy="868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05" y="1363029"/>
            <a:ext cx="5041392" cy="1005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Рисунок 9" descr="Добров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92" y="2896104"/>
            <a:ext cx="8729472" cy="1085326"/>
          </a:xfrm>
          <a:prstGeom prst="rect">
            <a:avLst/>
          </a:prstGeom>
        </p:spPr>
      </p:pic>
      <p:sp>
        <p:nvSpPr>
          <p:cNvPr id="9" name="Google Shape;130;p23"/>
          <p:cNvSpPr txBox="1"/>
          <p:nvPr/>
        </p:nvSpPr>
        <p:spPr>
          <a:xfrm>
            <a:off x="183255" y="4185035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Файл </a:t>
            </a:r>
            <a:r>
              <a:rPr lang="ru-RU" sz="1200" dirty="0" err="1" smtClean="0"/>
              <a:t>плейбука</a:t>
            </a:r>
            <a:r>
              <a:rPr lang="ru-RU" sz="1200" dirty="0" smtClean="0"/>
              <a:t> </a:t>
            </a:r>
            <a:r>
              <a:rPr lang="en-US" sz="1200" dirty="0" smtClean="0"/>
              <a:t>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ansible</a:t>
            </a:r>
            <a:r>
              <a:rPr lang="en-US" sz="1200" dirty="0" smtClean="0"/>
              <a:t>/</a:t>
            </a:r>
            <a:r>
              <a:rPr lang="en-US" sz="1200" dirty="0" err="1" smtClean="0"/>
              <a:t>test.yml</a:t>
            </a:r>
            <a:endParaRPr lang="ru-RU" sz="1200" dirty="0" smtClean="0"/>
          </a:p>
        </p:txBody>
      </p:sp>
    </p:spTree>
    <p:extLst>
      <p:ext uri="{BB962C8B-B14F-4D97-AF65-F5344CB8AC3E}">
        <p14:creationId xmlns:p14="http://schemas.microsoft.com/office/powerpoint/2010/main" val="2625308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83255" y="983931"/>
            <a:ext cx="764644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177157" y="412429"/>
            <a:ext cx="8162170" cy="3957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>
                <a:ea typeface="Roboto"/>
              </a:rPr>
              <a:t>Процесс </a:t>
            </a:r>
            <a:r>
              <a:rPr lang="ru-RU" sz="1200" dirty="0" err="1" smtClean="0">
                <a:ea typeface="Roboto"/>
              </a:rPr>
              <a:t>бэкапа</a:t>
            </a:r>
            <a:r>
              <a:rPr lang="ru-RU" sz="1200" dirty="0">
                <a:ea typeface="Roboto"/>
              </a:rPr>
              <a:t> </a:t>
            </a:r>
            <a:r>
              <a:rPr lang="ru-RU" sz="1200" dirty="0" smtClean="0">
                <a:ea typeface="Roboto"/>
              </a:rPr>
              <a:t>будет осуществляться средствами программного обеспечения </a:t>
            </a:r>
            <a:r>
              <a:rPr lang="en-US" sz="1200" dirty="0" err="1" smtClean="0">
                <a:ea typeface="Roboto"/>
              </a:rPr>
              <a:t>Rsync</a:t>
            </a:r>
            <a:endParaRPr lang="en-US" sz="1200" dirty="0" smtClean="0">
              <a:ea typeface="Roboto"/>
            </a:endParaRPr>
          </a:p>
          <a:p>
            <a:r>
              <a:rPr lang="ru-RU" sz="1200" dirty="0"/>
              <a:t>В итоге список того, что надо </a:t>
            </a:r>
            <a:r>
              <a:rPr lang="ru-RU" sz="1200" dirty="0" err="1"/>
              <a:t>забэкапить</a:t>
            </a:r>
            <a:r>
              <a:rPr lang="ru-RU" sz="1200" dirty="0"/>
              <a:t> будет таким:</a:t>
            </a:r>
          </a:p>
          <a:p>
            <a:r>
              <a:rPr lang="ru-RU" sz="1200" dirty="0"/>
              <a:t>Базу данных в которой </a:t>
            </a:r>
            <a:r>
              <a:rPr lang="ru-RU" sz="1200" dirty="0" err="1"/>
              <a:t>zabbix</a:t>
            </a:r>
            <a:r>
              <a:rPr lang="ru-RU" sz="1200" dirty="0"/>
              <a:t> хранит настройки и данные.</a:t>
            </a:r>
          </a:p>
          <a:p>
            <a:r>
              <a:rPr lang="ru-RU" sz="1200" dirty="0"/>
              <a:t>Директорию </a:t>
            </a:r>
            <a:r>
              <a:rPr lang="ru-RU" sz="1200" b="1" dirty="0"/>
              <a:t>/</a:t>
            </a:r>
            <a:r>
              <a:rPr lang="ru-RU" sz="1200" b="1" dirty="0" err="1"/>
              <a:t>etc</a:t>
            </a:r>
            <a:r>
              <a:rPr lang="ru-RU" sz="1200" b="1" dirty="0"/>
              <a:t>/</a:t>
            </a:r>
            <a:r>
              <a:rPr lang="ru-RU" sz="1200" b="1" dirty="0" err="1"/>
              <a:t>zabbix</a:t>
            </a:r>
            <a:r>
              <a:rPr lang="ru-RU" sz="1200" dirty="0"/>
              <a:t> с настройками </a:t>
            </a:r>
            <a:r>
              <a:rPr lang="ru-RU" sz="1200" dirty="0" err="1"/>
              <a:t>zabbix</a:t>
            </a:r>
            <a:r>
              <a:rPr lang="ru-RU" sz="1200" dirty="0"/>
              <a:t> агента и сервера.</a:t>
            </a:r>
          </a:p>
          <a:p>
            <a:r>
              <a:rPr lang="ru-RU" sz="1200" dirty="0"/>
              <a:t>Директорию </a:t>
            </a:r>
            <a:r>
              <a:rPr lang="ru-RU" sz="1200" b="1" dirty="0"/>
              <a:t>/</a:t>
            </a:r>
            <a:r>
              <a:rPr lang="ru-RU" sz="1200" b="1" dirty="0" err="1"/>
              <a:t>usr</a:t>
            </a:r>
            <a:r>
              <a:rPr lang="ru-RU" sz="1200" b="1" dirty="0"/>
              <a:t>/</a:t>
            </a:r>
            <a:r>
              <a:rPr lang="ru-RU" sz="1200" b="1" dirty="0" err="1"/>
              <a:t>share</a:t>
            </a:r>
            <a:r>
              <a:rPr lang="ru-RU" sz="1200" b="1" dirty="0"/>
              <a:t>/</a:t>
            </a:r>
            <a:r>
              <a:rPr lang="ru-RU" sz="1200" b="1" dirty="0" err="1"/>
              <a:t>zabbix</a:t>
            </a:r>
            <a:r>
              <a:rPr lang="ru-RU" sz="1200" dirty="0"/>
              <a:t> с файлами веб-интерфейса и скриптами.</a:t>
            </a:r>
          </a:p>
          <a:p>
            <a:r>
              <a:rPr lang="ru-RU" sz="1200" dirty="0"/>
              <a:t>Выборочно или целиком директорию </a:t>
            </a:r>
            <a:r>
              <a:rPr lang="ru-RU" sz="1200" b="1" dirty="0"/>
              <a:t>/</a:t>
            </a:r>
            <a:r>
              <a:rPr lang="ru-RU" sz="1200" b="1" dirty="0" err="1"/>
              <a:t>etc</a:t>
            </a:r>
            <a:r>
              <a:rPr lang="ru-RU" sz="1200" b="1" dirty="0"/>
              <a:t>/</a:t>
            </a:r>
            <a:r>
              <a:rPr lang="ru-RU" sz="1200" b="1" dirty="0" err="1"/>
              <a:t>httpd</a:t>
            </a:r>
            <a:r>
              <a:rPr lang="ru-RU" sz="1200" dirty="0"/>
              <a:t> с настройками </a:t>
            </a:r>
            <a:r>
              <a:rPr lang="ru-RU" sz="1200" dirty="0" err="1"/>
              <a:t>apache</a:t>
            </a:r>
            <a:r>
              <a:rPr lang="ru-RU" sz="1200" dirty="0"/>
              <a:t> агента и сервера.</a:t>
            </a:r>
          </a:p>
          <a:p>
            <a:pPr lvl="0">
              <a:lnSpc>
                <a:spcPct val="90000"/>
              </a:lnSpc>
            </a:pPr>
            <a:r>
              <a:rPr lang="ru-RU" sz="1200" dirty="0" smtClean="0"/>
              <a:t>Копирование в целях безопасности и сохранности данных осуществляется на файловое хранилище с адресом </a:t>
            </a:r>
            <a:r>
              <a:rPr lang="en-US" sz="1200" b="1" dirty="0" smtClean="0"/>
              <a:t>172.17.192.240</a:t>
            </a:r>
            <a:endParaRPr lang="ru-RU" sz="1200" b="1" dirty="0" smtClean="0"/>
          </a:p>
          <a:p>
            <a:pPr lvl="0">
              <a:lnSpc>
                <a:spcPct val="90000"/>
              </a:lnSpc>
            </a:pPr>
            <a:r>
              <a:rPr lang="en-US" sz="1000" b="1" dirty="0" err="1" smtClean="0"/>
              <a:t>rsync</a:t>
            </a:r>
            <a:r>
              <a:rPr lang="en-US" sz="1000" b="1" dirty="0" smtClean="0"/>
              <a:t> </a:t>
            </a:r>
            <a:r>
              <a:rPr lang="en-US" sz="1000" b="1" dirty="0"/>
              <a:t>$ROPT --password-file=/home/admin/</a:t>
            </a:r>
            <a:r>
              <a:rPr lang="en-US" sz="1000" b="1" dirty="0" err="1"/>
              <a:t>client.scrt</a:t>
            </a:r>
            <a:r>
              <a:rPr lang="en-US" sz="1000" b="1" dirty="0"/>
              <a:t> /</a:t>
            </a:r>
            <a:r>
              <a:rPr lang="en-US" sz="1000" b="1" dirty="0" err="1"/>
              <a:t>etc</a:t>
            </a:r>
            <a:r>
              <a:rPr lang="en-US" sz="1000" b="1" dirty="0"/>
              <a:t>/</a:t>
            </a:r>
            <a:r>
              <a:rPr lang="en-US" sz="1000" b="1" dirty="0" err="1"/>
              <a:t>zabbix</a:t>
            </a:r>
            <a:r>
              <a:rPr lang="en-US" sz="1000" b="1" dirty="0"/>
              <a:t>/ test@172.17.192.240::</a:t>
            </a:r>
            <a:r>
              <a:rPr lang="en-US" sz="1000" b="1" dirty="0" err="1"/>
              <a:t>Arhiv</a:t>
            </a:r>
            <a:r>
              <a:rPr lang="en-US" sz="1000" b="1" dirty="0"/>
              <a:t>/</a:t>
            </a:r>
            <a:r>
              <a:rPr lang="en-US" sz="1000" b="1" dirty="0" err="1"/>
              <a:t>etc_zabbix</a:t>
            </a:r>
            <a:endParaRPr lang="en-US" sz="1000" b="1" dirty="0"/>
          </a:p>
          <a:p>
            <a:pPr lvl="0">
              <a:lnSpc>
                <a:spcPct val="90000"/>
              </a:lnSpc>
            </a:pPr>
            <a:r>
              <a:rPr lang="en-US" sz="1000" b="1" dirty="0" err="1"/>
              <a:t>rsync</a:t>
            </a:r>
            <a:r>
              <a:rPr lang="en-US" sz="1000" b="1" dirty="0"/>
              <a:t> $ROPT --password-file=/home/admin/</a:t>
            </a:r>
            <a:r>
              <a:rPr lang="en-US" sz="1000" b="1" dirty="0" err="1"/>
              <a:t>client.scrt</a:t>
            </a:r>
            <a:r>
              <a:rPr lang="en-US" sz="1000" b="1" dirty="0"/>
              <a:t> /</a:t>
            </a:r>
            <a:r>
              <a:rPr lang="en-US" sz="1000" b="1" dirty="0" err="1"/>
              <a:t>usr</a:t>
            </a:r>
            <a:r>
              <a:rPr lang="en-US" sz="1000" b="1" dirty="0"/>
              <a:t>/share/</a:t>
            </a:r>
            <a:r>
              <a:rPr lang="en-US" sz="1000" b="1" dirty="0" err="1"/>
              <a:t>zabbix</a:t>
            </a:r>
            <a:r>
              <a:rPr lang="en-US" sz="1000" b="1" dirty="0"/>
              <a:t> test@172.17.192.240::</a:t>
            </a:r>
            <a:r>
              <a:rPr lang="en-US" sz="1000" b="1" dirty="0" err="1"/>
              <a:t>Arhiv</a:t>
            </a:r>
            <a:r>
              <a:rPr lang="en-US" sz="1000" b="1" dirty="0"/>
              <a:t>/</a:t>
            </a:r>
            <a:r>
              <a:rPr lang="en-US" sz="1000" b="1" dirty="0" err="1"/>
              <a:t>usr_share_zabbix</a:t>
            </a:r>
            <a:endParaRPr lang="en-US" sz="1000" b="1" dirty="0"/>
          </a:p>
          <a:p>
            <a:pPr lvl="0">
              <a:lnSpc>
                <a:spcPct val="90000"/>
              </a:lnSpc>
            </a:pPr>
            <a:r>
              <a:rPr lang="en-US" sz="1000" b="1" dirty="0" err="1"/>
              <a:t>rsync</a:t>
            </a:r>
            <a:r>
              <a:rPr lang="en-US" sz="1000" b="1" dirty="0"/>
              <a:t> $ROPT --password-file=/home/admin/</a:t>
            </a:r>
            <a:r>
              <a:rPr lang="en-US" sz="1000" b="1" dirty="0" err="1"/>
              <a:t>client.scrt</a:t>
            </a:r>
            <a:r>
              <a:rPr lang="en-US" sz="1000" b="1" dirty="0"/>
              <a:t> /</a:t>
            </a:r>
            <a:r>
              <a:rPr lang="en-US" sz="1000" b="1" dirty="0" err="1"/>
              <a:t>etc</a:t>
            </a:r>
            <a:r>
              <a:rPr lang="en-US" sz="1000" b="1" dirty="0"/>
              <a:t>/</a:t>
            </a:r>
            <a:r>
              <a:rPr lang="en-US" sz="1000" b="1" dirty="0" err="1"/>
              <a:t>httpd</a:t>
            </a:r>
            <a:r>
              <a:rPr lang="en-US" sz="1000" b="1" dirty="0"/>
              <a:t>/ test@172.17.192.240::</a:t>
            </a:r>
            <a:r>
              <a:rPr lang="en-US" sz="1000" b="1" dirty="0" err="1"/>
              <a:t>Arhiv</a:t>
            </a:r>
            <a:r>
              <a:rPr lang="en-US" sz="1000" b="1" dirty="0"/>
              <a:t>/</a:t>
            </a:r>
            <a:r>
              <a:rPr lang="en-US" sz="1000" b="1" dirty="0" err="1"/>
              <a:t>etc_httpd</a:t>
            </a:r>
            <a:endParaRPr lang="en-US" sz="1000" b="1" dirty="0"/>
          </a:p>
          <a:p>
            <a:pPr lvl="0">
              <a:lnSpc>
                <a:spcPct val="90000"/>
              </a:lnSpc>
            </a:pPr>
            <a:endParaRPr lang="ru-RU" sz="800" dirty="0" smtClean="0"/>
          </a:p>
          <a:p>
            <a:pPr lvl="0">
              <a:lnSpc>
                <a:spcPct val="90000"/>
              </a:lnSpc>
            </a:pPr>
            <a:r>
              <a:rPr lang="ru-RU" sz="1200" dirty="0" smtClean="0"/>
              <a:t>  Для того, чтобы операци</a:t>
            </a:r>
            <a:r>
              <a:rPr lang="ru-RU" sz="1200" dirty="0"/>
              <a:t>и</a:t>
            </a:r>
            <a:r>
              <a:rPr lang="ru-RU" sz="1200" dirty="0" smtClean="0"/>
              <a:t> </a:t>
            </a:r>
            <a:r>
              <a:rPr lang="en-US" sz="1200" dirty="0" err="1" smtClean="0"/>
              <a:t>rsync</a:t>
            </a:r>
            <a:r>
              <a:rPr lang="en-US" sz="1200" dirty="0" smtClean="0"/>
              <a:t> </a:t>
            </a:r>
            <a:r>
              <a:rPr lang="ru-RU" sz="1200" dirty="0" smtClean="0"/>
              <a:t>выполнялись без запроса пароля, создал файл с данным параметром</a:t>
            </a:r>
            <a:endParaRPr lang="ru-RU" sz="1200" b="1" dirty="0" smtClean="0"/>
          </a:p>
          <a:p>
            <a:pPr lvl="0">
              <a:lnSpc>
                <a:spcPct val="90000"/>
              </a:lnSpc>
            </a:pPr>
            <a:r>
              <a:rPr lang="ru-RU" sz="1200" b="1" dirty="0" smtClean="0"/>
              <a:t>/</a:t>
            </a:r>
            <a:r>
              <a:rPr lang="en-US" sz="1200" b="1" dirty="0" smtClean="0"/>
              <a:t>home/admin/</a:t>
            </a:r>
            <a:r>
              <a:rPr lang="en-US" sz="1200" b="1" dirty="0" err="1" smtClean="0"/>
              <a:t>client.scrt</a:t>
            </a:r>
            <a:endParaRPr lang="ru-RU" sz="1200" b="1" dirty="0"/>
          </a:p>
          <a:p>
            <a:pPr lvl="0">
              <a:lnSpc>
                <a:spcPct val="90000"/>
              </a:lnSpc>
            </a:pPr>
            <a:endParaRPr lang="ru-RU" sz="1200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r>
              <a:rPr lang="en-US" sz="1200" dirty="0" smtClean="0">
                <a:ea typeface="Roboto"/>
              </a:rPr>
              <a:t>  </a:t>
            </a:r>
            <a:endParaRPr lang="ru-RU" sz="1200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r>
              <a:rPr lang="ru-RU" sz="1200" dirty="0">
                <a:ea typeface="Roboto"/>
              </a:rPr>
              <a:t> </a:t>
            </a:r>
            <a:r>
              <a:rPr lang="ru-RU" sz="1200" dirty="0" smtClean="0">
                <a:ea typeface="Roboto"/>
              </a:rPr>
              <a:t>  Дамп базы данных осуществляется по средствам сервиса </a:t>
            </a:r>
            <a:r>
              <a:rPr lang="en-US" sz="1200" dirty="0" err="1" smtClean="0">
                <a:ea typeface="Roboto"/>
              </a:rPr>
              <a:t>pg_dump</a:t>
            </a:r>
            <a:r>
              <a:rPr lang="ru-RU" sz="1200" dirty="0" smtClean="0">
                <a:ea typeface="Roboto"/>
              </a:rPr>
              <a:t>, для него в свою очередь так же был создан файл с конфигурацией для выполнения без запроса пароля</a:t>
            </a:r>
          </a:p>
          <a:p>
            <a:pPr lvl="0">
              <a:lnSpc>
                <a:spcPct val="90000"/>
              </a:lnSpc>
            </a:pPr>
            <a:r>
              <a:rPr lang="en-US" sz="1200" dirty="0" smtClean="0">
                <a:ea typeface="Roboto"/>
              </a:rPr>
              <a:t>/root/.</a:t>
            </a:r>
            <a:r>
              <a:rPr lang="en-US" sz="1200" dirty="0" err="1" smtClean="0">
                <a:ea typeface="Roboto"/>
              </a:rPr>
              <a:t>pgpass</a:t>
            </a:r>
            <a:endParaRPr lang="en-US" sz="1200" dirty="0" smtClean="0">
              <a:ea typeface="Roboto"/>
            </a:endParaRPr>
          </a:p>
          <a:p>
            <a:pPr lvl="0">
              <a:lnSpc>
                <a:spcPct val="90000"/>
              </a:lnSpc>
            </a:pPr>
            <a:r>
              <a:rPr lang="ru" sz="1200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ru" sz="1000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Добавлненна архивация базы данных для экономия места</a:t>
            </a:r>
          </a:p>
          <a:p>
            <a:pPr lvl="0">
              <a:lnSpc>
                <a:spcPct val="90000"/>
              </a:lnSpc>
            </a:pPr>
            <a:r>
              <a:rPr lang="en-US" sz="1000" b="1" dirty="0" err="1" smtClean="0">
                <a:latin typeface="Roboto"/>
                <a:ea typeface="Roboto"/>
                <a:cs typeface="Roboto"/>
                <a:sym typeface="Roboto"/>
              </a:rPr>
              <a:t>g_dump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-h localhost -U 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zabbix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zabbix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&gt; 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tmp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arhiv.dump</a:t>
            </a:r>
            <a:endParaRPr lang="en-US" sz="1000" b="1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tar 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czvf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tmp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/arhiv.tar.gz -C 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tmp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arhiv.dump</a:t>
            </a:r>
            <a:endParaRPr lang="en-US" sz="1000" b="1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rsync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$ROPT --password-file=/home/admin/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client.scrt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/</a:t>
            </a:r>
            <a:r>
              <a:rPr lang="en-US" sz="1000" b="1" dirty="0" err="1" smtClean="0">
                <a:latin typeface="Roboto"/>
                <a:ea typeface="Roboto"/>
                <a:cs typeface="Roboto"/>
                <a:sym typeface="Roboto"/>
              </a:rPr>
              <a:t>tmp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arhiv.tar.gz 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000" b="1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000" b="1" dirty="0" smtClean="0">
                <a:latin typeface="Roboto"/>
                <a:ea typeface="Roboto"/>
                <a:cs typeface="Roboto"/>
                <a:sym typeface="Roboto"/>
              </a:rPr>
              <a:t>test@172.17.192.240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::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Arhiv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psql</a:t>
            </a:r>
            <a:endParaRPr lang="en-US" sz="1000" b="1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" sz="1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792480" y="4369951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304800"/>
          </a:xfrm>
        </p:spPr>
        <p:txBody>
          <a:bodyPr/>
          <a:lstStyle/>
          <a:p>
            <a:r>
              <a:rPr lang="ru-RU" sz="1200" dirty="0" smtClean="0"/>
              <a:t>Резервное копирование по расписанию</a:t>
            </a:r>
            <a:r>
              <a:rPr lang="en-US" sz="1200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497" y="2610264"/>
            <a:ext cx="1332166" cy="446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91" y="3300494"/>
            <a:ext cx="2129218" cy="41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598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183255" y="983931"/>
            <a:ext cx="7646445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274693" y="272221"/>
            <a:ext cx="8162170" cy="1891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" sz="1000" dirty="0" smtClean="0">
                <a:latin typeface="Roboto"/>
                <a:ea typeface="Roboto"/>
                <a:cs typeface="Roboto"/>
                <a:sym typeface="Roboto"/>
              </a:rPr>
              <a:t>Делаем наш файл исполняемым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С</a:t>
            </a: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оздаём </a:t>
            </a: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команду в 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Cron</a:t>
            </a: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, посредством которой данный скрипт будет выполняться каждый день в 3 часа ночи</a:t>
            </a:r>
            <a:endParaRPr lang="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" sz="10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792480" y="4369951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4571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3" y="623524"/>
            <a:ext cx="8083945" cy="1078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93" y="2168266"/>
            <a:ext cx="6822593" cy="472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3631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219829" y="499046"/>
            <a:ext cx="7646445" cy="40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1100" b="1" dirty="0" err="1" smtClean="0">
                <a:latin typeface="Roboto"/>
                <a:ea typeface="Roboto"/>
                <a:cs typeface="Roboto"/>
                <a:sym typeface="Roboto"/>
              </a:rPr>
              <a:t>Firewalld</a:t>
            </a:r>
            <a:r>
              <a:rPr lang="en-US" sz="1100" b="1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219829" y="801523"/>
            <a:ext cx="8162170" cy="38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На сервере устанавливаем 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firewalld</a:t>
            </a: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000" b="1" dirty="0" err="1">
                <a:latin typeface="Roboto"/>
                <a:ea typeface="Roboto"/>
                <a:cs typeface="Roboto"/>
                <a:sym typeface="Roboto"/>
              </a:rPr>
              <a:t>dnf</a:t>
            </a:r>
            <a:r>
              <a:rPr lang="en-US" sz="1000" b="1" dirty="0">
                <a:latin typeface="Roboto"/>
                <a:ea typeface="Roboto"/>
                <a:cs typeface="Roboto"/>
                <a:sym typeface="Roboto"/>
              </a:rPr>
              <a:t> install </a:t>
            </a:r>
            <a:r>
              <a:rPr lang="en-US" sz="1000" b="1" dirty="0" err="1" smtClean="0">
                <a:latin typeface="Roboto"/>
                <a:ea typeface="Roboto"/>
                <a:cs typeface="Roboto"/>
                <a:sym typeface="Roboto"/>
              </a:rPr>
              <a:t>firewalld</a:t>
            </a:r>
            <a:endParaRPr lang="ru-RU" sz="1000" b="1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>
                <a:latin typeface="Roboto"/>
                <a:ea typeface="Roboto"/>
                <a:cs typeface="Roboto"/>
                <a:sym typeface="Roboto"/>
              </a:rPr>
              <a:t>и</a:t>
            </a: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 задаём следующие правила</a:t>
            </a: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firewall-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cmd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--add-service={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http,https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} --permanent</a:t>
            </a:r>
          </a:p>
          <a:p>
            <a:pPr lvl="0">
              <a:lnSpc>
                <a:spcPct val="90000"/>
              </a:lnSpc>
            </a:pP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firewall-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cmd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 --add-port={10051/tcp,10050/</a:t>
            </a: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tcp</a:t>
            </a:r>
            <a:r>
              <a:rPr lang="en-US" sz="1000" dirty="0">
                <a:latin typeface="Roboto"/>
                <a:ea typeface="Roboto"/>
                <a:cs typeface="Roboto"/>
                <a:sym typeface="Roboto"/>
              </a:rPr>
              <a:t>} –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permanent</a:t>
            </a: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Для клиентов был создан </a:t>
            </a:r>
            <a:r>
              <a:rPr lang="ru-RU" sz="1000" dirty="0" err="1" smtClean="0">
                <a:latin typeface="Roboto"/>
                <a:ea typeface="Roboto"/>
                <a:cs typeface="Roboto"/>
                <a:sym typeface="Roboto"/>
              </a:rPr>
              <a:t>плейбук</a:t>
            </a: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, посредством выполнения которого происходит комплексное определение правил и перезапуск служб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000" dirty="0" err="1"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tc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ansible</a:t>
            </a:r>
            <a:r>
              <a:rPr lang="en-US" sz="1000" dirty="0" smtClean="0"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000" dirty="0" err="1" smtClean="0">
                <a:latin typeface="Roboto"/>
                <a:ea typeface="Roboto"/>
                <a:cs typeface="Roboto"/>
                <a:sym typeface="Roboto"/>
              </a:rPr>
              <a:t>firewall.yml</a:t>
            </a: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1103377" y="1484520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1249" y="79248"/>
            <a:ext cx="8520600" cy="402336"/>
          </a:xfrm>
        </p:spPr>
        <p:txBody>
          <a:bodyPr/>
          <a:lstStyle/>
          <a:p>
            <a:r>
              <a:rPr lang="ru-RU" sz="1600" dirty="0" smtClean="0"/>
              <a:t>Настройка правил безопасности</a:t>
            </a:r>
            <a:r>
              <a:rPr lang="en-US" sz="1600" dirty="0" smtClean="0"/>
              <a:t>: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31" y="2013777"/>
            <a:ext cx="4257865" cy="1717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950" y="1835802"/>
            <a:ext cx="3535428" cy="170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0062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311269" y="151574"/>
            <a:ext cx="7646445" cy="409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sz="1100" b="1" dirty="0" err="1" smtClean="0">
                <a:latin typeface="Roboto"/>
                <a:ea typeface="Roboto"/>
                <a:cs typeface="Roboto"/>
                <a:sym typeface="Roboto"/>
              </a:rPr>
              <a:t>SELinux</a:t>
            </a:r>
            <a:r>
              <a:rPr lang="en-US" sz="1100" b="1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219829" y="478435"/>
            <a:ext cx="8162170" cy="3898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>
                <a:latin typeface="Roboto"/>
                <a:ea typeface="Roboto"/>
                <a:cs typeface="Roboto"/>
                <a:sym typeface="Roboto"/>
              </a:rPr>
              <a:t>Включаем </a:t>
            </a:r>
            <a:r>
              <a:rPr lang="en-US" sz="1200" dirty="0" err="1" smtClean="0">
                <a:latin typeface="Roboto"/>
                <a:ea typeface="Roboto"/>
                <a:cs typeface="Roboto"/>
                <a:sym typeface="Roboto"/>
              </a:rPr>
              <a:t>Selnux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:</a:t>
            </a:r>
          </a:p>
          <a:p>
            <a:pPr lvl="0">
              <a:lnSpc>
                <a:spcPct val="90000"/>
              </a:lnSpc>
            </a:pPr>
            <a:r>
              <a:rPr lang="en-US" sz="1200" dirty="0" smtClean="0"/>
              <a:t>SELINUX=enforcing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ru-RU" sz="1200" dirty="0" smtClean="0">
                <a:latin typeface="Roboto"/>
                <a:ea typeface="Roboto"/>
                <a:cs typeface="Roboto"/>
                <a:sym typeface="Roboto"/>
              </a:rPr>
              <a:t>Пр</a:t>
            </a:r>
            <a:r>
              <a:rPr lang="ru-RU" sz="1200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200" dirty="0" smtClean="0">
                <a:latin typeface="Roboto"/>
                <a:ea typeface="Roboto"/>
                <a:cs typeface="Roboto"/>
                <a:sym typeface="Roboto"/>
              </a:rPr>
              <a:t>веряем статус</a:t>
            </a:r>
            <a:r>
              <a:rPr lang="en-US" sz="1200" dirty="0" smtClean="0">
                <a:latin typeface="Roboto"/>
                <a:ea typeface="Roboto"/>
                <a:cs typeface="Roboto"/>
                <a:sym typeface="Roboto"/>
              </a:rPr>
              <a:t>: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Применяем следующие правила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/>
          </a:p>
          <a:p>
            <a:pPr lvl="0">
              <a:lnSpc>
                <a:spcPct val="90000"/>
              </a:lnSpc>
            </a:pPr>
            <a:r>
              <a:rPr lang="en-US" sz="1000" dirty="0" err="1" smtClean="0"/>
              <a:t>setsebool</a:t>
            </a:r>
            <a:r>
              <a:rPr lang="en-US" sz="1000" dirty="0" smtClean="0"/>
              <a:t> </a:t>
            </a:r>
            <a:r>
              <a:rPr lang="en-US" sz="1000" dirty="0"/>
              <a:t>-P </a:t>
            </a:r>
            <a:r>
              <a:rPr lang="en-US" sz="1000" dirty="0" err="1"/>
              <a:t>zabbix_can_network</a:t>
            </a:r>
            <a:r>
              <a:rPr lang="en-US" sz="1000" dirty="0"/>
              <a:t> 1</a:t>
            </a:r>
            <a:r>
              <a:rPr lang="en-US" sz="1000" dirty="0" smtClean="0"/>
              <a:t>;</a:t>
            </a:r>
            <a:endParaRPr lang="ru-RU" sz="1000" dirty="0" smtClean="0"/>
          </a:p>
          <a:p>
            <a:pPr lvl="0">
              <a:lnSpc>
                <a:spcPct val="90000"/>
              </a:lnSpc>
            </a:pPr>
            <a:r>
              <a:rPr lang="en-US" sz="1000" dirty="0" err="1" smtClean="0"/>
              <a:t>setsebool</a:t>
            </a:r>
            <a:r>
              <a:rPr lang="en-US" sz="1000" dirty="0" smtClean="0"/>
              <a:t> </a:t>
            </a:r>
            <a:r>
              <a:rPr lang="en-US" sz="1000" dirty="0"/>
              <a:t>-P </a:t>
            </a:r>
            <a:r>
              <a:rPr lang="en-US" sz="1000" dirty="0" err="1"/>
              <a:t>httpd_can_connect_zabbix</a:t>
            </a:r>
            <a:r>
              <a:rPr lang="en-US" sz="1000" dirty="0"/>
              <a:t> 1</a:t>
            </a:r>
            <a:r>
              <a:rPr lang="en-US" sz="1000" dirty="0" smtClean="0"/>
              <a:t>;</a:t>
            </a:r>
            <a:endParaRPr lang="ru-RU" sz="1000" dirty="0" smtClean="0"/>
          </a:p>
          <a:p>
            <a:pPr lvl="0">
              <a:lnSpc>
                <a:spcPct val="90000"/>
              </a:lnSpc>
            </a:pPr>
            <a:r>
              <a:rPr lang="en-US" sz="1000" dirty="0" err="1" smtClean="0"/>
              <a:t>setsebool</a:t>
            </a:r>
            <a:r>
              <a:rPr lang="en-US" sz="1000" dirty="0" smtClean="0"/>
              <a:t> </a:t>
            </a:r>
            <a:r>
              <a:rPr lang="en-US" sz="1000" dirty="0"/>
              <a:t>-P </a:t>
            </a:r>
            <a:r>
              <a:rPr lang="en-US" sz="1000" dirty="0" err="1"/>
              <a:t>httpd_can_network_connect</a:t>
            </a:r>
            <a:r>
              <a:rPr lang="en-US" sz="1000" dirty="0"/>
              <a:t> 1; </a:t>
            </a: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После применение правил приведённых выше, </a:t>
            </a: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доступа к серверу так и не появилось</a:t>
            </a: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/>
              <a:t>Смотрим ошибки и </a:t>
            </a:r>
            <a:r>
              <a:rPr lang="ru-RU" sz="1000" dirty="0" smtClean="0"/>
              <a:t>рекомендации, </a:t>
            </a:r>
            <a:r>
              <a:rPr lang="en-US" sz="1000" dirty="0" smtClean="0"/>
              <a:t>audit2why</a:t>
            </a:r>
            <a:r>
              <a:rPr lang="ru-RU" sz="1000" dirty="0"/>
              <a:t>.</a:t>
            </a:r>
            <a:r>
              <a:rPr lang="ru-RU" sz="1000" dirty="0" smtClean="0"/>
              <a:t> </a:t>
            </a:r>
          </a:p>
          <a:p>
            <a:pPr lvl="0">
              <a:lnSpc>
                <a:spcPct val="90000"/>
              </a:lnSpc>
            </a:pPr>
            <a:r>
              <a:rPr lang="ru-RU" sz="1000" dirty="0" smtClean="0"/>
              <a:t>Формируем </a:t>
            </a:r>
            <a:r>
              <a:rPr lang="ru-RU" sz="1000" dirty="0"/>
              <a:t>модуль с правилами для </a:t>
            </a:r>
            <a:r>
              <a:rPr lang="en-US" sz="1000" dirty="0" err="1"/>
              <a:t>SELinux</a:t>
            </a:r>
            <a:r>
              <a:rPr lang="en-US" sz="1000" dirty="0"/>
              <a:t> </a:t>
            </a:r>
            <a:r>
              <a:rPr lang="ru-RU" sz="1000" dirty="0"/>
              <a:t>из данных лога</a:t>
            </a:r>
            <a:br>
              <a:rPr lang="ru-RU" sz="1000" dirty="0"/>
            </a:br>
            <a:r>
              <a:rPr lang="ru-RU" sz="1000" dirty="0" smtClean="0"/>
              <a:t>Загружаем </a:t>
            </a:r>
            <a:r>
              <a:rPr lang="ru-RU" sz="1000" dirty="0"/>
              <a:t>модуль (сохраняется после перезагрузки)</a:t>
            </a:r>
            <a:br>
              <a:rPr lang="ru-RU" sz="1000" dirty="0"/>
            </a:br>
            <a:r>
              <a:rPr lang="en-US" sz="1000" dirty="0" smtClean="0"/>
              <a:t> </a:t>
            </a:r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 err="1"/>
              <a:t>checkmodule</a:t>
            </a:r>
            <a:r>
              <a:rPr lang="en-US" sz="1000" dirty="0"/>
              <a:t> -M -m -o my-zabbixserver1.mod zabbix1.te</a:t>
            </a:r>
          </a:p>
          <a:p>
            <a:pPr lvl="0">
              <a:lnSpc>
                <a:spcPct val="90000"/>
              </a:lnSpc>
            </a:pPr>
            <a:r>
              <a:rPr lang="en-US" sz="1000" dirty="0" err="1"/>
              <a:t>semodule_package</a:t>
            </a:r>
            <a:r>
              <a:rPr lang="en-US" sz="1000" dirty="0"/>
              <a:t> -o </a:t>
            </a:r>
            <a:r>
              <a:rPr lang="en-US" sz="1000" dirty="0" smtClean="0"/>
              <a:t>my-zabbix1.pp </a:t>
            </a:r>
            <a:r>
              <a:rPr lang="en-US" sz="1000" dirty="0"/>
              <a:t>-m my-zabbixserver1.mod</a:t>
            </a:r>
          </a:p>
          <a:p>
            <a:pPr lvl="0">
              <a:lnSpc>
                <a:spcPct val="90000"/>
              </a:lnSpc>
            </a:pPr>
            <a:r>
              <a:rPr lang="en-US" sz="1000" dirty="0" err="1"/>
              <a:t>semodule</a:t>
            </a:r>
            <a:r>
              <a:rPr lang="en-US" sz="1000" dirty="0"/>
              <a:t> -</a:t>
            </a:r>
            <a:r>
              <a:rPr lang="en-US" sz="1000" dirty="0" err="1"/>
              <a:t>i</a:t>
            </a:r>
            <a:r>
              <a:rPr lang="en-US" sz="1000" dirty="0"/>
              <a:t> zabbix1.pp</a:t>
            </a: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en-US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0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endParaRPr lang="ru-RU" sz="10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1103377" y="1484520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58" y="96710"/>
            <a:ext cx="8520600" cy="61786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26" y="1115568"/>
            <a:ext cx="4031929" cy="353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6665" y="356515"/>
            <a:ext cx="24860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126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30;p23"/>
          <p:cNvSpPr txBox="1"/>
          <p:nvPr/>
        </p:nvSpPr>
        <p:spPr>
          <a:xfrm>
            <a:off x="1103377" y="1484520"/>
            <a:ext cx="8040623" cy="351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286" y="78422"/>
            <a:ext cx="8520600" cy="598234"/>
          </a:xfrm>
        </p:spPr>
        <p:txBody>
          <a:bodyPr/>
          <a:lstStyle/>
          <a:p>
            <a:r>
              <a:rPr lang="ru-RU" sz="1200" dirty="0" smtClean="0"/>
              <a:t>Проверяем работоспособность сервера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58" y="556055"/>
            <a:ext cx="8309582" cy="350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363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250198315"/>
              </p:ext>
            </p:extLst>
          </p:nvPr>
        </p:nvGraphicFramePr>
        <p:xfrm>
          <a:off x="952500" y="1544194"/>
          <a:ext cx="7239000" cy="1428076"/>
        </p:xfrm>
        <a:graphic>
          <a:graphicData uri="http://schemas.openxmlformats.org/drawingml/2006/table">
            <a:tbl>
              <a:tblPr>
                <a:noFill/>
                <a:tableStyleId>{4B39D300-7CC9-409C-8B65-BDE87D085AC9}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r>
                        <a:rPr lang="ru" sz="1300" b="1" baseline="0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Система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Zabbix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совместима с РЕД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ОС и подходит для её эксплуатации в работе.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Рассмотрение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других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програмных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комплексов для использования в РЕД ОС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Инструкции для работы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 презентацией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787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87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787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787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8"/>
          <p:cNvSpPr txBox="1"/>
          <p:nvPr/>
        </p:nvSpPr>
        <p:spPr>
          <a:xfrm>
            <a:off x="544450" y="1126669"/>
            <a:ext cx="25881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Работа с данными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13117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3117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311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311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8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0850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8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0850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8"/>
          <p:cNvSpPr txBox="1"/>
          <p:nvPr/>
        </p:nvSpPr>
        <p:spPr>
          <a:xfrm>
            <a:off x="3111675" y="1126669"/>
            <a:ext cx="1579800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Интернет/Сети</a:t>
            </a:r>
            <a:endParaRPr sz="15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1" name="Google Shape;171;p28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197202" y="38519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319720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197202" y="1597223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197202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8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90381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8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390381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8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390381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8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610570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8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46105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8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6105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8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531731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8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5317315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8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5317315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8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08368" y="3113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8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2008368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3903671" y="385192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317176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10430" y="38519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/>
          <p:nvPr/>
        </p:nvSpPr>
        <p:spPr>
          <a:xfrm>
            <a:off x="6135375" y="330725"/>
            <a:ext cx="2655300" cy="620700"/>
          </a:xfrm>
          <a:prstGeom prst="wedgeRectCallout">
            <a:avLst>
              <a:gd name="adj1" fmla="val -20904"/>
              <a:gd name="adj2" fmla="val 84002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Используйте иллюстрации. Они облегчают восприятие материала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545327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538852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8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5285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5285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8"/>
          <p:cNvSpPr txBox="1">
            <a:spLocks noGrp="1"/>
          </p:cNvSpPr>
          <p:nvPr>
            <p:ph type="subTitle" idx="4294967295"/>
          </p:nvPr>
        </p:nvSpPr>
        <p:spPr>
          <a:xfrm>
            <a:off x="6455100" y="11266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Люди</a:t>
            </a:r>
            <a:endParaRPr sz="1500" b="1"/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260470" y="38519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8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253995" y="311336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243670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243670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7958827" y="1597225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7958827" y="2355181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0452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7627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78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78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>
            <a:spLocks noGrp="1"/>
          </p:cNvSpPr>
          <p:nvPr>
            <p:ph type="subTitle" idx="4294967295"/>
          </p:nvPr>
        </p:nvSpPr>
        <p:spPr>
          <a:xfrm>
            <a:off x="5442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Обучение, исследование</a:t>
            </a:r>
            <a:endParaRPr sz="1500" b="1"/>
          </a:p>
        </p:txBody>
      </p:sp>
      <p:pic>
        <p:nvPicPr>
          <p:cNvPr id="211" name="Google Shape;2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3232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319495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19683" y="1597219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319683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0442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0442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44017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9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056846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9"/>
          <p:cNvSpPr txBox="1">
            <a:spLocks noGrp="1"/>
          </p:cNvSpPr>
          <p:nvPr>
            <p:ph type="subTitle" idx="4294967295"/>
          </p:nvPr>
        </p:nvSpPr>
        <p:spPr>
          <a:xfrm>
            <a:off x="3243750" y="1126669"/>
            <a:ext cx="25881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Компьютерные игры</a:t>
            </a:r>
            <a:endParaRPr sz="1500" b="1"/>
          </a:p>
        </p:txBody>
      </p:sp>
      <p:pic>
        <p:nvPicPr>
          <p:cNvPr id="220" name="Google Shape;220;p29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311302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9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311302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311302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404737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404737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4047370" y="23456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9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311289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9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4783583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9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4047370" y="387133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9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4783443" y="233388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9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4783443" y="31128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9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4783443" y="3871050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9"/>
          <p:cNvSpPr txBox="1">
            <a:spLocks noGrp="1"/>
          </p:cNvSpPr>
          <p:nvPr>
            <p:ph type="subTitle" idx="4294967295"/>
          </p:nvPr>
        </p:nvSpPr>
        <p:spPr>
          <a:xfrm>
            <a:off x="584830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Технологии</a:t>
            </a:r>
            <a:endParaRPr sz="1500" b="1"/>
          </a:p>
        </p:txBody>
      </p:sp>
      <p:pic>
        <p:nvPicPr>
          <p:cNvPr id="233" name="Google Shape;233;p29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5926889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9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59268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9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5926889" y="1597218"/>
            <a:ext cx="620721" cy="620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9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59268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9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6651520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9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6651520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9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6651520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9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6651520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9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7376158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7376158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7376158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7376158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9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8084314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9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8084314" y="15972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9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8084314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9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8084314" y="3833013"/>
            <a:ext cx="620721" cy="620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>
            <a:spLocks noGrp="1"/>
          </p:cNvSpPr>
          <p:nvPr>
            <p:ph type="title"/>
          </p:nvPr>
        </p:nvSpPr>
        <p:spPr>
          <a:xfrm>
            <a:off x="500550" y="330732"/>
            <a:ext cx="8520600" cy="8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Слайд с иллюстрациями</a:t>
            </a:r>
            <a:endParaRPr/>
          </a:p>
        </p:txBody>
      </p:sp>
      <p:sp>
        <p:nvSpPr>
          <p:cNvPr id="254" name="Google Shape;254;p30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27240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>
                <a:solidFill>
                  <a:srgbClr val="013D85"/>
                </a:solidFill>
              </a:rPr>
              <a:t>Коммуникации</a:t>
            </a:r>
            <a:endParaRPr sz="1500" b="1">
              <a:solidFill>
                <a:srgbClr val="013D85"/>
              </a:solidFill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3189" y="3113094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93202" y="1596906"/>
            <a:ext cx="621001" cy="621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3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93189" y="2355156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293196" y="383301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033151" y="2358356"/>
            <a:ext cx="620719" cy="62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3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33163" y="159690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032787" y="31162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032954" y="3836213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0"/>
          <p:cNvSpPr txBox="1">
            <a:spLocks noGrp="1"/>
          </p:cNvSpPr>
          <p:nvPr>
            <p:ph type="subTitle" idx="4294967295"/>
          </p:nvPr>
        </p:nvSpPr>
        <p:spPr>
          <a:xfrm>
            <a:off x="7211550" y="11309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Коммуникации</a:t>
            </a:r>
            <a:endParaRPr sz="1500" b="1"/>
          </a:p>
        </p:txBody>
      </p:sp>
      <p:pic>
        <p:nvPicPr>
          <p:cNvPr id="264" name="Google Shape;264;p3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2087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3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348999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079953" y="3124836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3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348999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3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618023" y="3884128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079813" y="3883848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3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348859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30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617884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0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816814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2079813" y="1605694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0"/>
          <p:cNvPicPr preferRelativeResize="0"/>
          <p:nvPr/>
        </p:nvPicPr>
        <p:blipFill rotWithShape="1">
          <a:blip r:embed="rId21">
            <a:alphaModFix/>
          </a:blip>
          <a:srcRect/>
          <a:stretch/>
        </p:blipFill>
        <p:spPr>
          <a:xfrm>
            <a:off x="3553827" y="3875373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0"/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3553827" y="3116081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0"/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2816814" y="2356790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0"/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3553827" y="1597219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0"/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623721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30"/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2079813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0"/>
          <p:cNvPicPr preferRelativeResize="0"/>
          <p:nvPr/>
        </p:nvPicPr>
        <p:blipFill rotWithShape="1">
          <a:blip r:embed="rId27">
            <a:alphaModFix/>
          </a:blip>
          <a:srcRect/>
          <a:stretch/>
        </p:blipFill>
        <p:spPr>
          <a:xfrm>
            <a:off x="1348859" y="2365265"/>
            <a:ext cx="621000" cy="62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0"/>
          <p:cNvPicPr preferRelativeResize="0"/>
          <p:nvPr/>
        </p:nvPicPr>
        <p:blipFill rotWithShape="1">
          <a:blip r:embed="rId28">
            <a:alphaModFix/>
          </a:blip>
          <a:srcRect/>
          <a:stretch/>
        </p:blipFill>
        <p:spPr>
          <a:xfrm>
            <a:off x="2816954" y="3116361"/>
            <a:ext cx="620721" cy="62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30"/>
          <p:cNvPicPr preferRelativeResize="0"/>
          <p:nvPr/>
        </p:nvPicPr>
        <p:blipFill rotWithShape="1">
          <a:blip r:embed="rId29">
            <a:alphaModFix/>
          </a:blip>
          <a:srcRect/>
          <a:stretch/>
        </p:blipFill>
        <p:spPr>
          <a:xfrm>
            <a:off x="2816954" y="3875653"/>
            <a:ext cx="620721" cy="62072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0"/>
          <p:cNvSpPr txBox="1">
            <a:spLocks noGrp="1"/>
          </p:cNvSpPr>
          <p:nvPr>
            <p:ph type="subTitle" idx="4294967295"/>
          </p:nvPr>
        </p:nvSpPr>
        <p:spPr>
          <a:xfrm>
            <a:off x="527075" y="1137569"/>
            <a:ext cx="15798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Разное</a:t>
            </a:r>
            <a:endParaRPr sz="1500" b="1"/>
          </a:p>
        </p:txBody>
      </p:sp>
      <p:sp>
        <p:nvSpPr>
          <p:cNvPr id="284" name="Google Shape;284;p30"/>
          <p:cNvSpPr txBox="1">
            <a:spLocks noGrp="1"/>
          </p:cNvSpPr>
          <p:nvPr>
            <p:ph type="subTitle" idx="4294967295"/>
          </p:nvPr>
        </p:nvSpPr>
        <p:spPr>
          <a:xfrm>
            <a:off x="4520400" y="1137569"/>
            <a:ext cx="19743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b="1"/>
              <a:t>Флажки/Метки</a:t>
            </a:r>
            <a:endParaRPr sz="1500" b="1"/>
          </a:p>
        </p:txBody>
      </p:sp>
      <p:pic>
        <p:nvPicPr>
          <p:cNvPr id="285" name="Google Shape;285;p30"/>
          <p:cNvPicPr preferRelativeResize="0"/>
          <p:nvPr/>
        </p:nvPicPr>
        <p:blipFill rotWithShape="1">
          <a:blip r:embed="rId30">
            <a:alphaModFix/>
          </a:blip>
          <a:srcRect/>
          <a:stretch/>
        </p:blipFill>
        <p:spPr>
          <a:xfrm>
            <a:off x="4631421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0"/>
          <p:cNvPicPr preferRelativeResize="0"/>
          <p:nvPr/>
        </p:nvPicPr>
        <p:blipFill rotWithShape="1">
          <a:blip r:embed="rId31">
            <a:alphaModFix/>
          </a:blip>
          <a:srcRect/>
          <a:stretch/>
        </p:blipFill>
        <p:spPr>
          <a:xfrm>
            <a:off x="5173419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0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13766" y="2185128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0"/>
          <p:cNvPicPr preferRelativeResize="0"/>
          <p:nvPr/>
        </p:nvPicPr>
        <p:blipFill rotWithShape="1">
          <a:blip r:embed="rId33">
            <a:alphaModFix/>
          </a:blip>
          <a:srcRect/>
          <a:stretch/>
        </p:blipFill>
        <p:spPr>
          <a:xfrm>
            <a:off x="5713766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0"/>
          <p:cNvPicPr preferRelativeResize="0"/>
          <p:nvPr/>
        </p:nvPicPr>
        <p:blipFill rotWithShape="1">
          <a:blip r:embed="rId34">
            <a:alphaModFix/>
          </a:blip>
          <a:srcRect/>
          <a:stretch/>
        </p:blipFill>
        <p:spPr>
          <a:xfrm>
            <a:off x="4631421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35">
            <a:alphaModFix/>
          </a:blip>
          <a:srcRect/>
          <a:stretch/>
        </p:blipFill>
        <p:spPr>
          <a:xfrm>
            <a:off x="6281732" y="1643401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36">
            <a:alphaModFix/>
          </a:blip>
          <a:srcRect/>
          <a:stretch/>
        </p:blipFill>
        <p:spPr>
          <a:xfrm>
            <a:off x="5173419" y="1643400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6281732" y="2185129"/>
            <a:ext cx="442772" cy="442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0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644772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 rotWithShape="1">
          <a:blip r:embed="rId39">
            <a:alphaModFix/>
          </a:blip>
          <a:srcRect/>
          <a:stretch/>
        </p:blipFill>
        <p:spPr>
          <a:xfrm>
            <a:off x="5186769" y="2714786"/>
            <a:ext cx="416071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40">
            <a:alphaModFix/>
          </a:blip>
          <a:srcRect/>
          <a:stretch/>
        </p:blipFill>
        <p:spPr>
          <a:xfrm>
            <a:off x="5727116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/>
          <p:cNvPicPr preferRelativeResize="0"/>
          <p:nvPr/>
        </p:nvPicPr>
        <p:blipFill rotWithShape="1">
          <a:blip r:embed="rId41">
            <a:alphaModFix/>
          </a:blip>
          <a:srcRect/>
          <a:stretch/>
        </p:blipFill>
        <p:spPr>
          <a:xfrm>
            <a:off x="6295082" y="2714786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42">
            <a:alphaModFix/>
          </a:blip>
          <a:srcRect/>
          <a:stretch/>
        </p:blipFill>
        <p:spPr>
          <a:xfrm>
            <a:off x="4644771" y="3730164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143535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44">
            <a:alphaModFix/>
          </a:blip>
          <a:srcRect/>
          <a:stretch/>
        </p:blipFill>
        <p:spPr>
          <a:xfrm>
            <a:off x="4644771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45">
            <a:alphaModFix/>
          </a:blip>
          <a:srcRect/>
          <a:stretch/>
        </p:blipFill>
        <p:spPr>
          <a:xfrm>
            <a:off x="5727116" y="3223610"/>
            <a:ext cx="416072" cy="416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 rotWithShape="1">
          <a:blip r:embed="rId46">
            <a:alphaModFix/>
          </a:blip>
          <a:srcRect/>
          <a:stretch/>
        </p:blipFill>
        <p:spPr>
          <a:xfrm>
            <a:off x="5186769" y="3223612"/>
            <a:ext cx="416072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 rotWithShape="1">
          <a:blip r:embed="rId47">
            <a:alphaModFix/>
          </a:blip>
          <a:srcRect/>
          <a:stretch/>
        </p:blipFill>
        <p:spPr>
          <a:xfrm>
            <a:off x="6295066" y="3223612"/>
            <a:ext cx="416073" cy="4160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48">
            <a:alphaModFix/>
          </a:blip>
          <a:srcRect/>
          <a:stretch/>
        </p:blipFill>
        <p:spPr>
          <a:xfrm>
            <a:off x="6256500" y="3691583"/>
            <a:ext cx="493236" cy="4932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 rotWithShape="1">
          <a:blip r:embed="rId43">
            <a:alphaModFix/>
          </a:blip>
          <a:srcRect/>
          <a:stretch/>
        </p:blipFill>
        <p:spPr>
          <a:xfrm>
            <a:off x="5700013" y="3716288"/>
            <a:ext cx="443815" cy="443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 rotWithShape="1">
          <a:blip r:embed="rId49">
            <a:alphaModFix/>
          </a:blip>
          <a:srcRect/>
          <a:stretch/>
        </p:blipFill>
        <p:spPr>
          <a:xfrm>
            <a:off x="3553824" y="2356650"/>
            <a:ext cx="621000" cy="62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t="7798" b="7806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360000" y="3625575"/>
            <a:ext cx="3004800" cy="847800"/>
          </a:xfrm>
          <a:prstGeom prst="wedgeRectCallout">
            <a:avLst>
              <a:gd name="adj1" fmla="val -21766"/>
              <a:gd name="adj2" fmla="val 82835"/>
            </a:avLst>
          </a:prstGeom>
          <a:solidFill>
            <a:srgbClr val="F3F3F3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98000" tIns="126000" rIns="198000" bIns="1260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Чтобы добавить картинку на весь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слайд (так органичнее и эффектнее), используйте этот мастер-слайд</a:t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быстро заменить картинку</a:t>
            </a:r>
            <a:endParaRPr/>
          </a:p>
        </p:txBody>
      </p:sp>
      <p:sp>
        <p:nvSpPr>
          <p:cNvPr id="317" name="Google Shape;317;p32"/>
          <p:cNvSpPr txBox="1">
            <a:spLocks noGrp="1"/>
          </p:cNvSpPr>
          <p:nvPr>
            <p:ph type="subTitle" idx="4294967295"/>
          </p:nvPr>
        </p:nvSpPr>
        <p:spPr>
          <a:xfrm>
            <a:off x="5509200" y="1187525"/>
            <a:ext cx="3341700" cy="18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Кликните правой кнопкой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мыши на изображение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Перейдите в пункт «заменить изображение», далее выберите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нужный вариант загрузки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ru" sz="1100"/>
              <a:t>Двойным щелчком по картинке вы сможете настроить нужный размер</a:t>
            </a:r>
            <a:endParaRPr sz="11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и положение изображения</a:t>
            </a:r>
            <a:endParaRPr sz="1100"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l="1603"/>
          <a:stretch/>
        </p:blipFill>
        <p:spPr>
          <a:xfrm>
            <a:off x="619700" y="1290525"/>
            <a:ext cx="4714251" cy="3432275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4">
            <a:alphaModFix/>
          </a:blip>
          <a:srcRect r="6872"/>
          <a:stretch/>
        </p:blipFill>
        <p:spPr>
          <a:xfrm>
            <a:off x="5765891" y="3258848"/>
            <a:ext cx="2143109" cy="1463951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Шаблоны слайдов</a:t>
            </a:r>
            <a:endParaRPr/>
          </a:p>
        </p:txBody>
      </p:sp>
      <p:sp>
        <p:nvSpPr>
          <p:cNvPr id="325" name="Google Shape;325;p33"/>
          <p:cNvSpPr txBox="1">
            <a:spLocks noGrp="1"/>
          </p:cNvSpPr>
          <p:nvPr>
            <p:ph type="subTitle" idx="4294967295"/>
          </p:nvPr>
        </p:nvSpPr>
        <p:spPr>
          <a:xfrm>
            <a:off x="6408425" y="1316150"/>
            <a:ext cx="2415900" cy="14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Чтобы использовать готовые решения слайдов, нужно перейти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в пункт меню «Слайд»,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/>
              <a:t>далее в выпадающем списке найти подпункт «Выбрать макет». </a:t>
            </a:r>
            <a:endParaRPr sz="1100"/>
          </a:p>
        </p:txBody>
      </p:sp>
      <p:pic>
        <p:nvPicPr>
          <p:cNvPr id="326" name="Google Shape;32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175" y="1316150"/>
            <a:ext cx="5582577" cy="3238749"/>
          </a:xfrm>
          <a:prstGeom prst="rect">
            <a:avLst/>
          </a:prstGeom>
          <a:noFill/>
          <a:ln w="19050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Веб приложение </a:t>
            </a:r>
            <a:r>
              <a:rPr lang="ru-RU" sz="2800" b="0" dirty="0" err="1"/>
              <a:t>Zabbix</a:t>
            </a:r>
            <a:r>
              <a:rPr lang="ru-RU" sz="2800" b="0" dirty="0"/>
              <a:t> в среде Ред ОС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Фамилия </a:t>
            </a: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Имя</a:t>
            </a:r>
            <a:r>
              <a:rPr lang="en-US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Добров Владимир</a:t>
            </a: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Должность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инженер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отдела информационных технологий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Компания</a:t>
            </a:r>
            <a:r>
              <a:rPr lang="en-US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АО «Газпром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трубинвест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»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1961629028"/>
              </p:ext>
            </p:extLst>
          </p:nvPr>
        </p:nvGraphicFramePr>
        <p:xfrm>
          <a:off x="970788" y="1494448"/>
          <a:ext cx="7239001" cy="2791030"/>
        </p:xfrm>
        <a:graphic>
          <a:graphicData uri="http://schemas.openxmlformats.org/drawingml/2006/table">
            <a:tbl>
              <a:tblPr>
                <a:noFill/>
                <a:tableStyleId>{4B39D300-7CC9-409C-8B65-BDE87D085AC9}</a:tableStyleId>
              </a:tblPr>
              <a:tblGrid>
                <a:gridCol w="489425"/>
                <a:gridCol w="3374788"/>
                <a:gridCol w="3374788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Установка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и настройка с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истемы мониторинга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Zabbix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базы данных </a:t>
                      </a: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postgresql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lang="ru-RU" sz="1400" b="1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веб-сервера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Apache</a:t>
                      </a: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в среде Ред ОС</a:t>
                      </a: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Автоматизированая установка и настройка агента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Zabbix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 сопутствующего ПО на клиентских машинах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697084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1300" b="1" dirty="0" smtClean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1300" b="1" dirty="0" smtClean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ru" sz="1300" b="1" smtClean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</a:t>
                      </a: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dirty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Резервное</a:t>
                      </a:r>
                      <a:r>
                        <a:rPr lang="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копирование данных согласно расписанию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254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Настройка</a:t>
                      </a:r>
                      <a:r>
                        <a:rPr lang="ru-RU" sz="1300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ru-RU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системы контроля доступа </a:t>
                      </a:r>
                      <a:r>
                        <a:rPr lang="en-US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SELinux</a:t>
                      </a:r>
                      <a:r>
                        <a:rPr lang="ru-RU" sz="1400" b="0" i="0" u="none" strike="noStrike" cap="none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для</a:t>
                      </a:r>
                      <a:r>
                        <a:rPr lang="ru-RU" sz="1400" b="0" i="0" u="none" strike="noStrike" cap="none" baseline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функционирования системы и резервного копирвоания.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9852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1100"/>
            </a:pPr>
            <a:r>
              <a:rPr lang="ru-RU" sz="2800" i="1" dirty="0" err="1">
                <a:latin typeface="+mj-lt"/>
              </a:rPr>
              <a:t>Zabbix</a:t>
            </a:r>
            <a:r>
              <a:rPr lang="ru-RU" sz="2800" i="1" dirty="0">
                <a:latin typeface="+mj-lt"/>
              </a:rPr>
              <a:t> — это универсальный инструмент мониторинга, способный отслеживать динамику работы серверов и сетевого оборудования, быстро реагировать на внештатные ситуации и предупреждать возможные проблемы с нагрузкой. Система мониторинга </a:t>
            </a:r>
            <a:r>
              <a:rPr lang="ru-RU" sz="2800" i="1" dirty="0" err="1">
                <a:latin typeface="+mj-lt"/>
              </a:rPr>
              <a:t>Zabbix</a:t>
            </a:r>
            <a:r>
              <a:rPr lang="ru-RU" sz="2800" i="1" dirty="0">
                <a:latin typeface="+mj-lt"/>
              </a:rPr>
              <a:t> может собирать статистику в указанной рабочей среде и действовать в определенных случаях заданным образом.</a:t>
            </a:r>
            <a:endParaRPr i="1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164467781"/>
              </p:ext>
            </p:extLst>
          </p:nvPr>
        </p:nvGraphicFramePr>
        <p:xfrm>
          <a:off x="952500" y="1440562"/>
          <a:ext cx="7239000" cy="1877518"/>
        </p:xfrm>
        <a:graphic>
          <a:graphicData uri="http://schemas.openxmlformats.org/drawingml/2006/table">
            <a:tbl>
              <a:tblPr>
                <a:noFill/>
                <a:tableStyleId>{4B39D300-7CC9-409C-8B65-BDE87D085AC9}</a:tableStyleId>
              </a:tblPr>
              <a:tblGrid>
                <a:gridCol w="489425"/>
                <a:gridCol w="6749575"/>
              </a:tblGrid>
              <a:tr h="364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Ред ОС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416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Система управления </a:t>
                      </a:r>
                      <a:r>
                        <a:rPr lang="en-US" sz="13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Ansible</a:t>
                      </a:r>
                      <a:endParaRPr lang="en-US" sz="13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6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Планировщик 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CRON</a:t>
                      </a:r>
                      <a:endParaRPr sz="1300" b="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6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Сценарии 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Bash</a:t>
                      </a:r>
                      <a:endParaRPr lang="ru-RU" sz="1400" b="0" i="0" u="none" strike="noStrike" cap="none" dirty="0" smtClean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816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Система контроля доступа </a:t>
                      </a:r>
                      <a:r>
                        <a:rPr lang="ru-RU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SELinux</a:t>
                      </a:r>
                      <a:r>
                        <a:rPr lang="ru-RU" sz="1400" b="0" i="0" u="none" strike="noStrike" cap="none" baseline="0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ru-RU" sz="1300" b="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3703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" sz="1400" dirty="0" smtClean="0"/>
              <a:t>Установка и настройка </a:t>
            </a:r>
            <a:r>
              <a:rPr lang="en-US" sz="1400" dirty="0" err="1" smtClean="0"/>
              <a:t>Zabbix</a:t>
            </a:r>
            <a:r>
              <a:rPr lang="ru-RU" sz="1400" dirty="0" smtClean="0"/>
              <a:t>, </a:t>
            </a:r>
            <a:r>
              <a:rPr lang="en-US" sz="1400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postgresql</a:t>
            </a:r>
            <a:r>
              <a:rPr lang="ru-RU" sz="1400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4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Apache</a:t>
            </a:r>
            <a:endParaRPr sz="1400" dirty="0"/>
          </a:p>
        </p:txBody>
      </p:sp>
      <p:sp>
        <p:nvSpPr>
          <p:cNvPr id="130" name="Google Shape;130;p23"/>
          <p:cNvSpPr txBox="1"/>
          <p:nvPr/>
        </p:nvSpPr>
        <p:spPr>
          <a:xfrm>
            <a:off x="559801" y="703518"/>
            <a:ext cx="7646445" cy="37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Устанавливаю и добавляю в автозагрузку пакет</a:t>
            </a:r>
            <a:r>
              <a:rPr lang="ru-RU" sz="1200" dirty="0"/>
              <a:t> </a:t>
            </a:r>
            <a:r>
              <a:rPr lang="ru-RU" sz="1200" b="1" dirty="0" err="1" smtClean="0"/>
              <a:t>httpd</a:t>
            </a:r>
            <a:r>
              <a:rPr lang="ru-RU" sz="1200" b="1" dirty="0" smtClean="0"/>
              <a:t>.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" y="1078992"/>
            <a:ext cx="3939159" cy="45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Google Shape;130;p23"/>
          <p:cNvSpPr txBox="1"/>
          <p:nvPr/>
        </p:nvSpPr>
        <p:spPr>
          <a:xfrm>
            <a:off x="620761" y="1531369"/>
            <a:ext cx="7646445" cy="37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Устанавливаю </a:t>
            </a:r>
            <a:r>
              <a:rPr lang="ru-RU" sz="1200" dirty="0"/>
              <a:t>сервер баз данных </a:t>
            </a:r>
            <a:r>
              <a:rPr lang="ru-RU" sz="1200" b="1" dirty="0" err="1"/>
              <a:t>postgresql</a:t>
            </a:r>
            <a:r>
              <a:rPr lang="ru-RU" sz="1200" dirty="0"/>
              <a:t> и </a:t>
            </a:r>
            <a:r>
              <a:rPr lang="ru-RU" sz="1200" dirty="0" err="1" smtClean="0"/>
              <a:t>добавьляю</a:t>
            </a:r>
            <a:r>
              <a:rPr lang="ru-RU" sz="1200" dirty="0" smtClean="0"/>
              <a:t> </a:t>
            </a:r>
            <a:r>
              <a:rPr lang="ru-RU" sz="1200" dirty="0"/>
              <a:t>его в автозагрузку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664844" y="2239137"/>
            <a:ext cx="7646445" cy="375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Инициализация </a:t>
            </a:r>
            <a:r>
              <a:rPr lang="ru-RU" sz="1200" dirty="0"/>
              <a:t>нового сервера баз данных </a:t>
            </a:r>
            <a:r>
              <a:rPr lang="ru-RU" sz="1200" b="1" dirty="0" err="1"/>
              <a:t>postgresql</a:t>
            </a:r>
            <a:r>
              <a:rPr lang="ru-RU" sz="1200" dirty="0"/>
              <a:t>:</a:t>
            </a:r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" y="1834229"/>
            <a:ext cx="4333875" cy="464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44" y="2497836"/>
            <a:ext cx="3619500" cy="263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Google Shape;130;p23"/>
          <p:cNvSpPr txBox="1"/>
          <p:nvPr/>
        </p:nvSpPr>
        <p:spPr>
          <a:xfrm>
            <a:off x="664843" y="2761488"/>
            <a:ext cx="7646445" cy="35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Запуск </a:t>
            </a:r>
            <a:r>
              <a:rPr lang="en-US" sz="1200" b="1" dirty="0" err="1" smtClean="0"/>
              <a:t>postgres</a:t>
            </a:r>
            <a:r>
              <a:rPr lang="en-US" sz="1200" dirty="0"/>
              <a:t>: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1" y="3081240"/>
            <a:ext cx="2857500" cy="20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Google Shape;130;p23"/>
          <p:cNvSpPr txBox="1"/>
          <p:nvPr/>
        </p:nvSpPr>
        <p:spPr>
          <a:xfrm>
            <a:off x="620760" y="3290220"/>
            <a:ext cx="7646445" cy="35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Устанавливаю</a:t>
            </a:r>
            <a:r>
              <a:rPr lang="ru-RU" sz="1200" dirty="0"/>
              <a:t> </a:t>
            </a:r>
            <a:r>
              <a:rPr lang="en-US" sz="1200" b="1" dirty="0" err="1"/>
              <a:t>zabbix</a:t>
            </a:r>
            <a:r>
              <a:rPr lang="en-US" sz="1200" dirty="0"/>
              <a:t>: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0" y="3564825"/>
            <a:ext cx="5867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Google Shape;130;p23"/>
          <p:cNvSpPr txBox="1"/>
          <p:nvPr/>
        </p:nvSpPr>
        <p:spPr>
          <a:xfrm>
            <a:off x="620761" y="3869625"/>
            <a:ext cx="7646445" cy="354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Следует отредактировать файл</a:t>
            </a:r>
            <a:r>
              <a:rPr lang="ru-RU" sz="1200" dirty="0"/>
              <a:t> </a:t>
            </a:r>
            <a:r>
              <a:rPr lang="en-US" sz="1200" dirty="0"/>
              <a:t>/</a:t>
            </a:r>
            <a:r>
              <a:rPr lang="en-US" sz="1200" dirty="0" err="1" smtClean="0"/>
              <a:t>etc</a:t>
            </a:r>
            <a:r>
              <a:rPr lang="ru-RU" sz="1200" dirty="0" smtClean="0"/>
              <a:t>/</a:t>
            </a:r>
            <a:r>
              <a:rPr lang="en-US" sz="1200" dirty="0" smtClean="0"/>
              <a:t>php.ini</a:t>
            </a:r>
            <a:r>
              <a:rPr lang="ru-RU" sz="1200" dirty="0" smtClean="0"/>
              <a:t>, приведя его к следующему виду</a:t>
            </a:r>
            <a:endParaRPr lang="ru" sz="1200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0" y="4142802"/>
            <a:ext cx="2287143" cy="870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96504" y="435291"/>
            <a:ext cx="7646445" cy="262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ru-RU" sz="1100" dirty="0"/>
              <a:t>Н</a:t>
            </a:r>
            <a:r>
              <a:rPr lang="ru-RU" sz="1100" dirty="0" smtClean="0"/>
              <a:t>ужно </a:t>
            </a:r>
            <a:r>
              <a:rPr lang="ru-RU" sz="1100" dirty="0"/>
              <a:t>создать пользователя и базу данных, для этого необходимо выполнить команду</a:t>
            </a:r>
            <a:r>
              <a:rPr lang="ru-RU" sz="1100" dirty="0" smtClean="0"/>
              <a:t>:</a:t>
            </a:r>
            <a:endParaRPr lang="ru-RU" sz="1100" b="1" dirty="0"/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su</a:t>
            </a:r>
            <a:r>
              <a:rPr lang="en-US" sz="1100" b="1" dirty="0"/>
              <a:t> </a:t>
            </a:r>
            <a:r>
              <a:rPr lang="en-US" sz="1100" b="1" dirty="0" err="1" smtClean="0"/>
              <a:t>postgres</a:t>
            </a:r>
            <a:endParaRPr lang="ru-RU" sz="1100" b="1" dirty="0" smtClean="0"/>
          </a:p>
          <a:p>
            <a:pPr lvl="0">
              <a:lnSpc>
                <a:spcPct val="90000"/>
              </a:lnSpc>
            </a:pPr>
            <a:r>
              <a:rPr lang="ru-RU" sz="1100" dirty="0"/>
              <a:t>подключиться к серверу базы данных</a:t>
            </a:r>
            <a:r>
              <a:rPr lang="ru-RU" sz="1100" dirty="0" smtClean="0"/>
              <a:t>: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 smtClean="0"/>
              <a:t>Psql</a:t>
            </a:r>
            <a:endParaRPr lang="ru-RU" sz="1100" b="1" dirty="0" smtClean="0"/>
          </a:p>
          <a:p>
            <a:pPr lvl="0">
              <a:lnSpc>
                <a:spcPct val="90000"/>
              </a:lnSpc>
            </a:pPr>
            <a:r>
              <a:rPr lang="ru-RU" sz="1100" dirty="0" smtClean="0"/>
              <a:t>Затем создать </a:t>
            </a:r>
            <a:r>
              <a:rPr lang="ru-RU" sz="1100" dirty="0"/>
              <a:t>пользователя и базу данных с именем </a:t>
            </a:r>
            <a:r>
              <a:rPr lang="ru-RU" sz="1100" b="1" dirty="0" err="1"/>
              <a:t>zabbix</a:t>
            </a:r>
            <a:r>
              <a:rPr lang="ru-RU" sz="1100" dirty="0"/>
              <a:t> и </a:t>
            </a:r>
            <a:r>
              <a:rPr lang="ru-RU" sz="1100" dirty="0" smtClean="0"/>
              <a:t>предоставить </a:t>
            </a:r>
            <a:r>
              <a:rPr lang="ru-RU" sz="1100" dirty="0"/>
              <a:t>пользователю права на использование данной БД</a:t>
            </a:r>
            <a:endParaRPr sz="11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100" b="1" dirty="0"/>
              <a:t>CREATE ROLE </a:t>
            </a:r>
            <a:r>
              <a:rPr lang="en-US" sz="1100" b="1" dirty="0" err="1"/>
              <a:t>zabbix</a:t>
            </a:r>
            <a:r>
              <a:rPr lang="en-US" sz="1100" b="1" dirty="0"/>
              <a:t> WITH NOSUPERUSER LOGIN PASSWORD </a:t>
            </a:r>
            <a:r>
              <a:rPr lang="en-US" sz="1100" b="1" dirty="0" smtClean="0"/>
              <a:t>‘Qwerty2';</a:t>
            </a:r>
          </a:p>
          <a:p>
            <a:pPr lvl="0">
              <a:lnSpc>
                <a:spcPct val="90000"/>
              </a:lnSpc>
            </a:pPr>
            <a:r>
              <a:rPr lang="en-US" sz="1100" b="1" dirty="0"/>
              <a:t>CREATE DATABASE </a:t>
            </a:r>
            <a:r>
              <a:rPr lang="en-US" sz="1100" b="1" dirty="0" err="1"/>
              <a:t>zabbix</a:t>
            </a:r>
            <a:r>
              <a:rPr lang="en-US" sz="1100" b="1" dirty="0"/>
              <a:t> WITH OWNER </a:t>
            </a:r>
            <a:r>
              <a:rPr lang="en-US" sz="1100" b="1" dirty="0" err="1"/>
              <a:t>zabbix</a:t>
            </a:r>
            <a:r>
              <a:rPr lang="en-US" sz="1100" b="1" dirty="0" smtClean="0"/>
              <a:t>;</a:t>
            </a:r>
          </a:p>
          <a:p>
            <a:pPr lvl="0">
              <a:lnSpc>
                <a:spcPct val="90000"/>
              </a:lnSpc>
            </a:pPr>
            <a:r>
              <a:rPr lang="en-US" sz="1100" b="1" dirty="0"/>
              <a:t>GRANT ALL PRIVILEGES ON DATABASE </a:t>
            </a:r>
            <a:r>
              <a:rPr lang="en-US" sz="1100" b="1" dirty="0" err="1"/>
              <a:t>zabbix</a:t>
            </a:r>
            <a:r>
              <a:rPr lang="en-US" sz="1100" b="1" dirty="0"/>
              <a:t> TO </a:t>
            </a:r>
            <a:r>
              <a:rPr lang="en-US" sz="1100" b="1" dirty="0" err="1"/>
              <a:t>zabbix</a:t>
            </a:r>
            <a:r>
              <a:rPr lang="en-US" sz="1100" b="1" dirty="0" smtClean="0"/>
              <a:t>;</a:t>
            </a:r>
            <a:endParaRPr lang="ru-RU" sz="1100" b="1" dirty="0" smtClean="0"/>
          </a:p>
          <a:p>
            <a:pPr lvl="0">
              <a:lnSpc>
                <a:spcPct val="90000"/>
              </a:lnSpc>
            </a:pPr>
            <a:endParaRPr lang="en-US" sz="1100" dirty="0" smtClean="0"/>
          </a:p>
          <a:p>
            <a:pPr lvl="0">
              <a:lnSpc>
                <a:spcPct val="90000"/>
              </a:lnSpc>
            </a:pPr>
            <a:r>
              <a:rPr lang="ru-RU" sz="1100" dirty="0" smtClean="0"/>
              <a:t>При </a:t>
            </a:r>
            <a:r>
              <a:rPr lang="ru-RU" sz="1100" dirty="0"/>
              <a:t>выполнении команд получится следующее</a:t>
            </a:r>
            <a:r>
              <a:rPr lang="ru-RU" sz="1100" dirty="0" smtClean="0"/>
              <a:t>: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postgres</a:t>
            </a:r>
            <a:r>
              <a:rPr lang="en-US" sz="1100" b="1" dirty="0"/>
              <a:t>=# CREATE ROLE </a:t>
            </a:r>
            <a:r>
              <a:rPr lang="en-US" sz="1100" b="1" dirty="0" err="1"/>
              <a:t>zabbix</a:t>
            </a:r>
            <a:r>
              <a:rPr lang="en-US" sz="1100" b="1" dirty="0"/>
              <a:t> WITH NOSUPERUSER LOGIN PASSWORD </a:t>
            </a:r>
            <a:r>
              <a:rPr lang="en-US" sz="1100" b="1" dirty="0" smtClean="0"/>
              <a:t>‘Qwerty2';</a:t>
            </a:r>
          </a:p>
          <a:p>
            <a:pPr lvl="0">
              <a:lnSpc>
                <a:spcPct val="90000"/>
              </a:lnSpc>
            </a:pPr>
            <a:r>
              <a:rPr lang="en-US" sz="1100" b="1" dirty="0"/>
              <a:t>CREATE </a:t>
            </a:r>
            <a:r>
              <a:rPr lang="en-US" sz="1100" b="1" dirty="0" smtClean="0"/>
              <a:t>ROLE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postgres</a:t>
            </a:r>
            <a:r>
              <a:rPr lang="en-US" sz="1100" b="1" dirty="0"/>
              <a:t>=# CREATE DATABASE </a:t>
            </a:r>
            <a:r>
              <a:rPr lang="en-US" sz="1100" b="1" dirty="0" err="1"/>
              <a:t>zabbix</a:t>
            </a:r>
            <a:r>
              <a:rPr lang="en-US" sz="1100" b="1" dirty="0"/>
              <a:t> WITH OWNER </a:t>
            </a:r>
            <a:r>
              <a:rPr lang="en-US" sz="1100" b="1" dirty="0" err="1"/>
              <a:t>zabbix</a:t>
            </a:r>
            <a:r>
              <a:rPr lang="en-US" sz="1100" b="1" dirty="0" smtClean="0"/>
              <a:t>;</a:t>
            </a:r>
          </a:p>
          <a:p>
            <a:pPr lvl="0">
              <a:lnSpc>
                <a:spcPct val="90000"/>
              </a:lnSpc>
            </a:pPr>
            <a:r>
              <a:rPr lang="en-US" sz="1100" b="1" dirty="0"/>
              <a:t>CREATE </a:t>
            </a:r>
            <a:r>
              <a:rPr lang="en-US" sz="1100" b="1" dirty="0" smtClean="0"/>
              <a:t>DATABASE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postgres</a:t>
            </a:r>
            <a:r>
              <a:rPr lang="en-US" sz="1100" b="1" dirty="0"/>
              <a:t>=# GRANT ALL PRIVILEGES ON DATABASE </a:t>
            </a:r>
            <a:r>
              <a:rPr lang="en-US" sz="1100" b="1" dirty="0" err="1"/>
              <a:t>zabbix</a:t>
            </a:r>
            <a:r>
              <a:rPr lang="en-US" sz="1100" b="1" dirty="0"/>
              <a:t> TO </a:t>
            </a:r>
            <a:r>
              <a:rPr lang="en-US" sz="1100" b="1" dirty="0" err="1"/>
              <a:t>zabbix</a:t>
            </a:r>
            <a:r>
              <a:rPr lang="en-US" sz="1100" b="1" dirty="0" smtClean="0"/>
              <a:t>;</a:t>
            </a:r>
          </a:p>
          <a:p>
            <a:pPr lvl="0">
              <a:lnSpc>
                <a:spcPct val="90000"/>
              </a:lnSpc>
            </a:pPr>
            <a:r>
              <a:rPr lang="en-US" sz="1100" b="1" dirty="0"/>
              <a:t>GRANT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183256" y="3290220"/>
            <a:ext cx="7646445" cy="920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/>
              <a:t>Затем необходимо перенастроить сам сервер </a:t>
            </a:r>
            <a:r>
              <a:rPr lang="ru-RU" sz="1200" dirty="0" err="1"/>
              <a:t>postgresql</a:t>
            </a:r>
            <a:r>
              <a:rPr lang="ru-RU" sz="1200" dirty="0" smtClean="0"/>
              <a:t>:</a:t>
            </a:r>
          </a:p>
          <a:p>
            <a:pPr lvl="0">
              <a:lnSpc>
                <a:spcPct val="90000"/>
              </a:lnSpc>
            </a:pPr>
            <a:r>
              <a:rPr lang="en-US" sz="1200" dirty="0" err="1"/>
              <a:t>nano</a:t>
            </a:r>
            <a:r>
              <a:rPr lang="en-US" sz="1200" dirty="0"/>
              <a:t> /</a:t>
            </a:r>
            <a:r>
              <a:rPr lang="en-US" sz="1200" dirty="0" err="1" smtClean="0"/>
              <a:t>var</a:t>
            </a:r>
            <a:r>
              <a:rPr lang="en-US" sz="1200" dirty="0" smtClean="0"/>
              <a:t>/lib/</a:t>
            </a:r>
            <a:r>
              <a:rPr lang="en-US" sz="1200" dirty="0" err="1" smtClean="0"/>
              <a:t>pgsql</a:t>
            </a:r>
            <a:r>
              <a:rPr lang="en-US" sz="1200" dirty="0" smtClean="0"/>
              <a:t>/13/data/</a:t>
            </a:r>
            <a:r>
              <a:rPr lang="en-US" sz="1200" dirty="0" err="1" smtClean="0"/>
              <a:t>postgresql.conf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050" dirty="0" err="1"/>
              <a:t>listen_addresses</a:t>
            </a:r>
            <a:r>
              <a:rPr lang="en-US" sz="1050" dirty="0"/>
              <a:t> = </a:t>
            </a:r>
            <a:r>
              <a:rPr lang="en-US" sz="1050" dirty="0" smtClean="0"/>
              <a:t>'*‘</a:t>
            </a:r>
            <a:endParaRPr lang="ru-RU" sz="1050" dirty="0" smtClean="0"/>
          </a:p>
          <a:p>
            <a:pPr lvl="0">
              <a:lnSpc>
                <a:spcPct val="90000"/>
              </a:lnSpc>
            </a:pPr>
            <a:r>
              <a:rPr lang="en-US" sz="1200" dirty="0"/>
              <a:t>port = 5432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30;p23"/>
          <p:cNvSpPr txBox="1"/>
          <p:nvPr/>
        </p:nvSpPr>
        <p:spPr>
          <a:xfrm>
            <a:off x="183258" y="3111627"/>
            <a:ext cx="7646445" cy="35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Проверим, </a:t>
            </a:r>
            <a:r>
              <a:rPr lang="ru-RU" sz="1200" dirty="0"/>
              <a:t>что таблицы создались</a:t>
            </a:r>
            <a:r>
              <a:rPr lang="ru-RU" sz="1200" dirty="0" smtClean="0"/>
              <a:t>:  \</a:t>
            </a:r>
            <a:r>
              <a:rPr lang="en-US" sz="1200" dirty="0" smtClean="0"/>
              <a:t>l </a:t>
            </a:r>
            <a:r>
              <a:rPr lang="ru-RU" sz="1200" dirty="0" smtClean="0"/>
              <a:t>, отключимся от базы \</a:t>
            </a:r>
            <a:r>
              <a:rPr lang="en-US" sz="1200" dirty="0" smtClean="0"/>
              <a:t>q </a:t>
            </a:r>
            <a:r>
              <a:rPr lang="ru-RU" sz="1200" dirty="0" smtClean="0"/>
              <a:t>Завершить сессию </a:t>
            </a:r>
            <a:r>
              <a:rPr lang="ru-RU" sz="1200" dirty="0"/>
              <a:t>пользователя </a:t>
            </a:r>
            <a:r>
              <a:rPr lang="en-US" sz="1200" dirty="0" err="1"/>
              <a:t>postgres</a:t>
            </a:r>
            <a:r>
              <a:rPr lang="en-US" sz="1200" dirty="0" smtClean="0"/>
              <a:t>: exit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30;p23"/>
          <p:cNvSpPr txBox="1"/>
          <p:nvPr/>
        </p:nvSpPr>
        <p:spPr>
          <a:xfrm>
            <a:off x="683130" y="4103178"/>
            <a:ext cx="7646445" cy="357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304800"/>
          </a:xfrm>
        </p:spPr>
        <p:txBody>
          <a:bodyPr/>
          <a:lstStyle/>
          <a:p>
            <a:r>
              <a:rPr lang="ru-RU" sz="1200" b="0" dirty="0"/>
              <a:t>Настройка базы данных </a:t>
            </a:r>
            <a:r>
              <a:rPr lang="en-US" sz="1200" b="0" dirty="0" smtClean="0"/>
              <a:t>PostgreSQL</a:t>
            </a:r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sp>
        <p:nvSpPr>
          <p:cNvPr id="17" name="Google Shape;130;p23"/>
          <p:cNvSpPr txBox="1"/>
          <p:nvPr/>
        </p:nvSpPr>
        <p:spPr>
          <a:xfrm>
            <a:off x="183256" y="4019643"/>
            <a:ext cx="8311287" cy="52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/>
              <a:t>После этого необходимо предоставить права доступа пользователю </a:t>
            </a:r>
            <a:r>
              <a:rPr lang="ru-RU" sz="1200" b="1" dirty="0" err="1"/>
              <a:t>zabbix</a:t>
            </a:r>
            <a:r>
              <a:rPr lang="ru-RU" sz="1200" dirty="0"/>
              <a:t> к базе данных по паролю, для этого требуется отредактировать </a:t>
            </a:r>
            <a:r>
              <a:rPr lang="ru-RU" sz="1200" dirty="0" smtClean="0"/>
              <a:t>другой файл: </a:t>
            </a:r>
            <a:r>
              <a:rPr lang="en-US" sz="1200" dirty="0" err="1" smtClean="0"/>
              <a:t>nano</a:t>
            </a:r>
            <a:r>
              <a:rPr lang="en-US" sz="1200" dirty="0" smtClean="0"/>
              <a:t> </a:t>
            </a:r>
            <a:r>
              <a:rPr lang="en-US" sz="1200" dirty="0"/>
              <a:t>/</a:t>
            </a:r>
            <a:r>
              <a:rPr lang="en-US" sz="1200" dirty="0" err="1"/>
              <a:t>var</a:t>
            </a:r>
            <a:r>
              <a:rPr lang="en-US" sz="1200" dirty="0"/>
              <a:t>/lib/</a:t>
            </a:r>
            <a:r>
              <a:rPr lang="en-US" sz="1200" dirty="0" err="1"/>
              <a:t>pgsql</a:t>
            </a:r>
            <a:r>
              <a:rPr lang="en-US" sz="1200" dirty="0"/>
              <a:t>/13/data/</a:t>
            </a:r>
            <a:r>
              <a:rPr lang="en-US" sz="1200" dirty="0" err="1"/>
              <a:t>pg_hba.conf</a:t>
            </a:r>
            <a:endParaRPr lang="ru-RU" sz="1200" dirty="0" smtClean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66" y="4437497"/>
            <a:ext cx="5562789" cy="47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272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/>
        </p:nvSpPr>
        <p:spPr>
          <a:xfrm>
            <a:off x="96503" y="343851"/>
            <a:ext cx="7646445" cy="759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ru-RU" sz="1100" dirty="0" smtClean="0"/>
              <a:t>Перезапускаем </a:t>
            </a:r>
            <a:r>
              <a:rPr lang="ru-RU" sz="1100" dirty="0"/>
              <a:t>сервер </a:t>
            </a:r>
            <a:r>
              <a:rPr lang="en-US" sz="1100" dirty="0" err="1"/>
              <a:t>postgresql</a:t>
            </a:r>
            <a:r>
              <a:rPr lang="en-US" sz="1100" dirty="0" smtClean="0"/>
              <a:t>:</a:t>
            </a:r>
            <a:endParaRPr lang="ru-RU" sz="1100" dirty="0" smtClean="0"/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systemctl</a:t>
            </a:r>
            <a:r>
              <a:rPr lang="en-US" sz="1100" b="1" dirty="0"/>
              <a:t> restart </a:t>
            </a:r>
            <a:r>
              <a:rPr lang="en-US" sz="1100" b="1" dirty="0" smtClean="0"/>
              <a:t>postgresql-13</a:t>
            </a:r>
            <a:endParaRPr lang="ru-RU" sz="1100" b="1" dirty="0" smtClean="0"/>
          </a:p>
          <a:p>
            <a:pPr lvl="0">
              <a:lnSpc>
                <a:spcPct val="90000"/>
              </a:lnSpc>
            </a:pPr>
            <a:r>
              <a:rPr lang="ru-RU" sz="1100" dirty="0" smtClean="0"/>
              <a:t>Импортируем </a:t>
            </a:r>
            <a:r>
              <a:rPr lang="ru-RU" sz="1100" dirty="0"/>
              <a:t>содержимое SQL-дампа в базу данных</a:t>
            </a:r>
            <a:r>
              <a:rPr lang="ru-RU" sz="1100" dirty="0" smtClean="0"/>
              <a:t>:</a:t>
            </a:r>
          </a:p>
          <a:p>
            <a:pPr lvl="0">
              <a:lnSpc>
                <a:spcPct val="90000"/>
              </a:lnSpc>
            </a:pPr>
            <a:r>
              <a:rPr lang="en-US" sz="1100" b="1" dirty="0" err="1"/>
              <a:t>zcat</a:t>
            </a:r>
            <a:r>
              <a:rPr lang="en-US" sz="1100" b="1" dirty="0"/>
              <a:t> /</a:t>
            </a:r>
            <a:r>
              <a:rPr lang="en-US" sz="1100" b="1" dirty="0" err="1"/>
              <a:t>usr</a:t>
            </a:r>
            <a:r>
              <a:rPr lang="en-US" sz="1100" b="1" dirty="0"/>
              <a:t>/share/</a:t>
            </a:r>
            <a:r>
              <a:rPr lang="en-US" sz="1100" b="1" dirty="0" err="1"/>
              <a:t>zabbix</a:t>
            </a:r>
            <a:r>
              <a:rPr lang="en-US" sz="1100" b="1" dirty="0"/>
              <a:t>-</a:t>
            </a:r>
            <a:r>
              <a:rPr lang="en-US" sz="1100" b="1" dirty="0" err="1"/>
              <a:t>sql</a:t>
            </a:r>
            <a:r>
              <a:rPr lang="en-US" sz="1100" b="1" dirty="0"/>
              <a:t>-scripts/</a:t>
            </a:r>
            <a:r>
              <a:rPr lang="en-US" sz="1100" b="1" dirty="0" err="1"/>
              <a:t>postgresql</a:t>
            </a:r>
            <a:r>
              <a:rPr lang="en-US" sz="1100" b="1" dirty="0"/>
              <a:t>/server.sql.gz | </a:t>
            </a:r>
            <a:r>
              <a:rPr lang="en-US" sz="1100" b="1" dirty="0" err="1"/>
              <a:t>sudo</a:t>
            </a:r>
            <a:r>
              <a:rPr lang="en-US" sz="1100" b="1" dirty="0"/>
              <a:t> -u </a:t>
            </a:r>
            <a:r>
              <a:rPr lang="en-US" sz="1100" b="1" dirty="0" err="1"/>
              <a:t>zabbix</a:t>
            </a:r>
            <a:r>
              <a:rPr lang="en-US" sz="1100" b="1" dirty="0"/>
              <a:t> </a:t>
            </a:r>
            <a:r>
              <a:rPr lang="en-US" sz="1100" b="1" dirty="0" err="1"/>
              <a:t>psql</a:t>
            </a:r>
            <a:r>
              <a:rPr lang="en-US" sz="1100" b="1" dirty="0"/>
              <a:t> </a:t>
            </a:r>
            <a:r>
              <a:rPr lang="en-US" sz="1100" b="1" dirty="0" err="1"/>
              <a:t>zabbix</a:t>
            </a:r>
            <a:endParaRPr lang="ru" sz="11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30;p23"/>
          <p:cNvSpPr txBox="1"/>
          <p:nvPr/>
        </p:nvSpPr>
        <p:spPr>
          <a:xfrm>
            <a:off x="96503" y="1024128"/>
            <a:ext cx="7646445" cy="2273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lvl="0">
              <a:lnSpc>
                <a:spcPct val="90000"/>
              </a:lnSpc>
            </a:pPr>
            <a:r>
              <a:rPr lang="ru-RU" sz="1200" dirty="0" err="1" smtClean="0"/>
              <a:t>Далле</a:t>
            </a:r>
            <a:r>
              <a:rPr lang="ru-RU" sz="1200" dirty="0" smtClean="0"/>
              <a:t> редактируем </a:t>
            </a:r>
            <a:r>
              <a:rPr lang="ru-RU" sz="1200" dirty="0"/>
              <a:t>файл конфигурации сервера </a:t>
            </a:r>
            <a:r>
              <a:rPr lang="ru-RU" sz="1200" b="1" dirty="0" err="1" smtClean="0"/>
              <a:t>zabbix</a:t>
            </a:r>
            <a:endParaRPr lang="ru-RU" sz="1200" dirty="0"/>
          </a:p>
          <a:p>
            <a:pPr lvl="0">
              <a:lnSpc>
                <a:spcPct val="90000"/>
              </a:lnSpc>
            </a:pPr>
            <a:endParaRPr lang="en-US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nano</a:t>
            </a:r>
            <a:r>
              <a:rPr lang="en-US" sz="1200" dirty="0" smtClean="0"/>
              <a:t> </a:t>
            </a:r>
            <a:r>
              <a:rPr lang="en-US" sz="1200" dirty="0"/>
              <a:t>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zabbix</a:t>
            </a:r>
            <a:r>
              <a:rPr lang="en-US" sz="1200" dirty="0" smtClean="0"/>
              <a:t>/</a:t>
            </a:r>
            <a:r>
              <a:rPr lang="en-US" sz="1200" dirty="0" err="1" smtClean="0"/>
              <a:t>zabbix_server.conf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endParaRPr lang="en-US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DBHost</a:t>
            </a:r>
            <a:r>
              <a:rPr lang="en-US" sz="1200" dirty="0" smtClean="0"/>
              <a:t>=localhost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DBName</a:t>
            </a:r>
            <a:r>
              <a:rPr lang="en-US" sz="1200" dirty="0" smtClean="0"/>
              <a:t>=</a:t>
            </a:r>
            <a:r>
              <a:rPr lang="en-US" sz="1200" dirty="0" err="1" smtClean="0"/>
              <a:t>zabbix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DBUser</a:t>
            </a:r>
            <a:r>
              <a:rPr lang="en-US" sz="1200" dirty="0" smtClean="0"/>
              <a:t>=</a:t>
            </a:r>
            <a:r>
              <a:rPr lang="en-US" sz="1200" dirty="0" err="1" smtClean="0"/>
              <a:t>zabbix</a:t>
            </a:r>
            <a:r>
              <a:rPr lang="en-US" sz="1200" dirty="0" smtClean="0"/>
              <a:t>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DBPassword</a:t>
            </a:r>
            <a:r>
              <a:rPr lang="en-US" sz="1200" dirty="0" smtClean="0"/>
              <a:t>=Qwerty2</a:t>
            </a:r>
          </a:p>
          <a:p>
            <a:pPr lvl="0">
              <a:lnSpc>
                <a:spcPct val="90000"/>
              </a:lnSpc>
            </a:pPr>
            <a:endParaRPr lang="en-US"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ru-RU" sz="1200" b="1" dirty="0" smtClean="0">
                <a:latin typeface="Roboto"/>
                <a:ea typeface="Roboto"/>
                <a:cs typeface="Roboto"/>
                <a:sym typeface="Roboto"/>
              </a:rPr>
              <a:t>Запускаем сервер и добавляем его в автозагрузку</a:t>
            </a:r>
          </a:p>
          <a:p>
            <a:pPr lvl="0">
              <a:lnSpc>
                <a:spcPct val="90000"/>
              </a:lnSpc>
            </a:pPr>
            <a:endParaRPr lang="ru-RU" sz="1200"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90000"/>
              </a:lnSpc>
            </a:pPr>
            <a:r>
              <a:rPr lang="en-US" sz="1200" dirty="0" err="1"/>
              <a:t>systemctl</a:t>
            </a:r>
            <a:r>
              <a:rPr lang="en-US" sz="1200" dirty="0"/>
              <a:t> restart </a:t>
            </a:r>
            <a:r>
              <a:rPr lang="en-US" sz="1200" dirty="0" err="1"/>
              <a:t>zabbix</a:t>
            </a:r>
            <a:r>
              <a:rPr lang="en-US" sz="1200" dirty="0"/>
              <a:t>-server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systemctl</a:t>
            </a:r>
            <a:r>
              <a:rPr lang="en-US" sz="1200" dirty="0" smtClean="0"/>
              <a:t> </a:t>
            </a:r>
            <a:r>
              <a:rPr lang="en-US" sz="1200" dirty="0"/>
              <a:t>enable </a:t>
            </a:r>
            <a:r>
              <a:rPr lang="en-US" sz="1200" dirty="0" err="1"/>
              <a:t>zabbix</a:t>
            </a:r>
            <a:r>
              <a:rPr lang="en-US" sz="1200" dirty="0"/>
              <a:t>-server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systemctl</a:t>
            </a:r>
            <a:r>
              <a:rPr lang="en-US" sz="1200" dirty="0" smtClean="0"/>
              <a:t> </a:t>
            </a:r>
            <a:r>
              <a:rPr lang="en-US" sz="1200" dirty="0"/>
              <a:t>restart </a:t>
            </a:r>
            <a:r>
              <a:rPr lang="en-US" sz="1200" dirty="0" err="1"/>
              <a:t>zabbix</a:t>
            </a:r>
            <a:r>
              <a:rPr lang="en-US" sz="1200" dirty="0"/>
              <a:t>-agent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systemctl</a:t>
            </a:r>
            <a:r>
              <a:rPr lang="en-US" sz="1200" dirty="0" smtClean="0"/>
              <a:t> </a:t>
            </a:r>
            <a:r>
              <a:rPr lang="en-US" sz="1200" dirty="0"/>
              <a:t>enable </a:t>
            </a:r>
            <a:r>
              <a:rPr lang="en-US" sz="1200" dirty="0" err="1"/>
              <a:t>zabbix</a:t>
            </a:r>
            <a:r>
              <a:rPr lang="en-US" sz="1200" dirty="0"/>
              <a:t>-agent 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err="1" smtClean="0"/>
              <a:t>systemctl</a:t>
            </a:r>
            <a:r>
              <a:rPr lang="en-US" sz="1200" dirty="0" smtClean="0"/>
              <a:t> </a:t>
            </a:r>
            <a:r>
              <a:rPr lang="en-US" sz="1200" dirty="0"/>
              <a:t>restart </a:t>
            </a:r>
            <a:r>
              <a:rPr lang="en-US" sz="1200" dirty="0" err="1"/>
              <a:t>httpd</a:t>
            </a:r>
            <a:endParaRPr lang="ru" sz="12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30;p23"/>
          <p:cNvSpPr txBox="1"/>
          <p:nvPr/>
        </p:nvSpPr>
        <p:spPr>
          <a:xfrm>
            <a:off x="183255" y="3639312"/>
            <a:ext cx="8311287" cy="524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>
              <a:lnSpc>
                <a:spcPct val="90000"/>
              </a:lnSpc>
            </a:pPr>
            <a:r>
              <a:rPr lang="ru-RU" sz="1200" dirty="0" smtClean="0"/>
              <a:t>Проверяем</a:t>
            </a:r>
            <a:r>
              <a:rPr lang="en-US" sz="1200" dirty="0" smtClean="0"/>
              <a:t>:</a:t>
            </a:r>
            <a:endParaRPr lang="ru-RU" sz="1200" dirty="0" smtClean="0"/>
          </a:p>
          <a:p>
            <a:pPr lvl="0">
              <a:lnSpc>
                <a:spcPct val="90000"/>
              </a:lnSpc>
            </a:pPr>
            <a:r>
              <a:rPr lang="en-US" sz="1200" dirty="0" smtClean="0"/>
              <a:t>http://</a:t>
            </a:r>
            <a:r>
              <a:rPr lang="ru-RU" sz="1200" dirty="0" smtClean="0"/>
              <a:t>190.9.128.165/</a:t>
            </a:r>
            <a:r>
              <a:rPr lang="en-US" sz="1200" dirty="0" err="1"/>
              <a:t>zabbix</a:t>
            </a:r>
            <a:r>
              <a:rPr lang="en-US" sz="1200" dirty="0"/>
              <a:t>.</a:t>
            </a:r>
            <a:endParaRPr lang="ru-RU" sz="1200" dirty="0" smtClean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2723" y="115824"/>
            <a:ext cx="8520600" cy="45719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endParaRPr lang="ru-RU" dirty="0"/>
          </a:p>
        </p:txBody>
      </p:sp>
      <p:pic>
        <p:nvPicPr>
          <p:cNvPr id="2052" name="Picture 4" descr="https://redos.red-soft.ru/upload/iblock/001/zabbix6-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3510" y="2418708"/>
            <a:ext cx="3904361" cy="231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2784162"/>
      </p:ext>
    </p:extLst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699</Words>
  <Application>Microsoft Office PowerPoint</Application>
  <PresentationFormat>Экран (16:9)</PresentationFormat>
  <Paragraphs>230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Roboto</vt:lpstr>
      <vt:lpstr>Courier New</vt:lpstr>
      <vt:lpstr>Светлая тема</vt:lpstr>
      <vt:lpstr>Расширенное администрирование РЕД ОС</vt:lpstr>
      <vt:lpstr>Меня хорошо видно &amp; слышно?</vt:lpstr>
      <vt:lpstr>Защита проекта Тема: Веб приложение Zabbix в среде Ред ОС  </vt:lpstr>
      <vt:lpstr>Цели проекта</vt:lpstr>
      <vt:lpstr>Zabbix — это универсальный инструмент мониторинга, способный отслеживать динамику работы серверов и сетевого оборудования, быстро реагировать на внештатные ситуации и предупреждать возможные проблемы с нагрузкой. Система мониторинга Zabbix может собирать статистику в указанной рабочей среде и действовать в определенных случаях заданным образом.</vt:lpstr>
      <vt:lpstr>Используемые технологии  </vt:lpstr>
      <vt:lpstr>Установка и настройка Zabbix, postgresql, Apache</vt:lpstr>
      <vt:lpstr>Настройка базы данных PostgreSQL </vt:lpstr>
      <vt:lpstr> </vt:lpstr>
      <vt:lpstr> </vt:lpstr>
      <vt:lpstr> </vt:lpstr>
      <vt:lpstr>Резервное копирование по расписанию: </vt:lpstr>
      <vt:lpstr> </vt:lpstr>
      <vt:lpstr>Настройка правил безопасности: </vt:lpstr>
      <vt:lpstr> </vt:lpstr>
      <vt:lpstr>Проверяем работоспособность сервера </vt:lpstr>
      <vt:lpstr>Выводы и планы по развитию   </vt:lpstr>
      <vt:lpstr>Спасибо за внимание!  </vt:lpstr>
      <vt:lpstr>Инструкции для работы с презентацией</vt:lpstr>
      <vt:lpstr>Слайд с иллюстрациями</vt:lpstr>
      <vt:lpstr>Слайд с иллюстрациями</vt:lpstr>
      <vt:lpstr>Слайд с иллюстрациями</vt:lpstr>
      <vt:lpstr>Презентация PowerPoint</vt:lpstr>
      <vt:lpstr>Как быстро заменить картинку</vt:lpstr>
      <vt:lpstr>Шаблоны слайдов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Расширенное администрирование РЕД ОС</dc:title>
  <dc:creator>Dobrov</dc:creator>
  <cp:lastModifiedBy>user</cp:lastModifiedBy>
  <cp:revision>44</cp:revision>
  <dcterms:modified xsi:type="dcterms:W3CDTF">2024-08-23T12:47:08Z</dcterms:modified>
</cp:coreProperties>
</file>