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8" r:id="rId16"/>
    <p:sldId id="270" r:id="rId17"/>
    <p:sldId id="271" r:id="rId18"/>
    <p:sldId id="276" r:id="rId19"/>
    <p:sldId id="274" r:id="rId20"/>
    <p:sldId id="272" r:id="rId21"/>
    <p:sldId id="275" r:id="rId22"/>
    <p:sldId id="273" r:id="rId23"/>
    <p:sldId id="280" r:id="rId24"/>
    <p:sldId id="287" r:id="rId25"/>
    <p:sldId id="286" r:id="rId26"/>
    <p:sldId id="284" r:id="rId27"/>
    <p:sldId id="283" r:id="rId28"/>
    <p:sldId id="277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8839D"/>
    <a:srgbClr val="1560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8AB0FD-C3E2-44D5-8EC8-1FB30C28775E}" v="110" dt="2024-06-04T05:13:47.874"/>
    <p1510:client id="{1E11A355-64F3-40C6-ACDE-893898FD374D}" v="458" dt="2024-06-05T01:17:20.137"/>
    <p1510:client id="{70AEFB7B-A6AC-486C-A374-9A846425B337}" v="969" dt="2024-06-05T01:16:42.156"/>
    <p1510:client id="{7EE23CFC-CCEA-4551-8EBD-9FC835AEE0F5}" v="13" dt="2024-06-04T18:07:47.243"/>
    <p1510:client id="{AE9F877A-DEB9-4A65-B944-70306B9DA2D4}" v="195" dt="2024-06-05T02:05:00.991"/>
    <p1510:client id="{CCF9D7E7-8F72-4439-8BD6-53310740BAC4}" v="33" dt="2024-06-05T05:39:29.757"/>
    <p1510:client id="{E882E540-759C-4CE4-B40B-AB924646BFA0}" v="4140" dt="2024-06-04T05:01:57.40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zxQyTK8quyY" TargetMode="External"/><Relationship Id="rId3" Type="http://schemas.openxmlformats.org/officeDocument/2006/relationships/hyperlink" Target="https://huggingface.co/learn/nlp-course/chapter1/1" TargetMode="External"/><Relationship Id="rId7" Type="http://schemas.openxmlformats.org/officeDocument/2006/relationships/hyperlink" Target="https://www.youtube.com/watch?v=viZrOnJclY0" TargetMode="External"/><Relationship Id="rId2" Type="http://schemas.openxmlformats.org/officeDocument/2006/relationships/hyperlink" Target="https://huggingface.co/datasets/espejelomar/code_search_net_python_10000_examples?row=10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rxiv.org/pdf/2002.08155" TargetMode="External"/><Relationship Id="rId5" Type="http://schemas.openxmlformats.org/officeDocument/2006/relationships/hyperlink" Target="https://huggingface.co/microsoft/codebert-base" TargetMode="External"/><Relationship Id="rId4" Type="http://schemas.openxmlformats.org/officeDocument/2006/relationships/hyperlink" Target="http://Inthttps:/www.youtube.com/watch?v=t45S_MwAcOw" TargetMode="External"/><Relationship Id="rId9" Type="http://schemas.openxmlformats.org/officeDocument/2006/relationships/hyperlink" Target="https://colab.research.google.com/github/NielsRogge/Transformers-Tutorials/blob/master/T5/Fine_tune_CodeT5_for_generating_docstrings_from_Ruby_code.ipynb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huggingface.co/datasets/espejelomar/code_search_net_python_10000_examples?row=10" TargetMode="External"/><Relationship Id="rId2" Type="http://schemas.openxmlformats.org/officeDocument/2006/relationships/hyperlink" Target="https://colab.research.google.com/github/NielsRogge/Transformers-Tutorials/blob/master/T5/Fine_tune_CodeT5_for_generating_docstrings_from_Ruby_code.ipynb#scrollTo=RuHlP1MuR_tJ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oregontech-my.sharepoint.com/:v:/g/personal/sam_thach_oit_edu/EfGGDo0tBcVHr7qk1DoPPYwByr-Gvx5EGgGBwID_6UUdPg?nav=eyJyZWZlcnJhbEluZm8iOnsicmVmZXJyYWxBcHAiOiJPbmVEcml2ZUZvckJ1c2luZXNzIiwicmVmZXJyYWxBcHBQbGF0Zm9ybSI6IldlYiIsInJlZmVycmFsTW9kZSI6InZpZXciLCJyZWZlcnJhbFZpZXciOiJNeUZpbGVzTGlua0NvcHkifX0&amp;e=StKWxb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https://huggingface.co/microsoft/codebert-base" TargetMode="External"/><Relationship Id="rId3" Type="http://schemas.openxmlformats.org/officeDocument/2006/relationships/hyperlink" Target="https://www.youtube.com/watch?v=zxQyTK8quyY" TargetMode="External"/><Relationship Id="rId7" Type="http://schemas.openxmlformats.org/officeDocument/2006/relationships/hyperlink" Target="https://arxiv.org/pdf/2002.08155" TargetMode="External"/><Relationship Id="rId2" Type="http://schemas.openxmlformats.org/officeDocument/2006/relationships/hyperlink" Target="https://www.youtube.com/watch?v=viZrOnJclY0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lab.research.google.com/github/NielsRogge/Transformers-Tutorials/blob/master/T5/Fine_tune_CodeT5_for_generating_docstrings_from_Ruby_code.ipynb" TargetMode="External"/><Relationship Id="rId5" Type="http://schemas.openxmlformats.org/officeDocument/2006/relationships/hyperlink" Target="https://huggingface.co/datasets/espejelomar/code_search_net_python_10000_examples?row=10" TargetMode="External"/><Relationship Id="rId4" Type="http://schemas.openxmlformats.org/officeDocument/2006/relationships/hyperlink" Target="https://huggingface.co/learn/nlp-course/chapter1/1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Python Function Commenter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Joshua Aguayo, Caleb Hart, Parker Pratt, Sam Thach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BD1C0-7E66-A20F-E347-1AA6B3356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Chosen 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ECD7FE-67F4-3711-1463-3A9D1997AE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Code Commenter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Why?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/>
              <a:t>Useful for us as a tool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/>
              <a:t>Is an NLP problem in disguise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/>
              <a:t>Non-proprietary code exists online</a:t>
            </a:r>
          </a:p>
          <a:p>
            <a:pPr lvl="2">
              <a:buFont typeface="Wingdings" panose="020B0604020202020204" pitchFamily="34" charset="0"/>
              <a:buChar char="§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4574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FBC86-7D27-92EC-7700-87DD880C5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Code Commenter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4E0EE-BFAC-18B5-C2C3-42F5FA5673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n-US"/>
              <a:t>Original Scope: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Language: Python 3.1x.x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Pytorch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OS: Windows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Comments will generate for each line of code and be appended to each line respectively.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Will utilize </a:t>
            </a:r>
            <a:r>
              <a:rPr lang="en-US" err="1"/>
              <a:t>CodeBERT</a:t>
            </a:r>
            <a:r>
              <a:rPr lang="en-US"/>
              <a:t> model.</a:t>
            </a:r>
          </a:p>
          <a:p>
            <a:r>
              <a:rPr lang="en-US"/>
              <a:t>Final Scope:</a:t>
            </a:r>
          </a:p>
          <a:p>
            <a:pPr lvl="1">
              <a:buFont typeface="Courier New,monospace" panose="020B0604020202020204" pitchFamily="34" charset="0"/>
              <a:buChar char="o"/>
            </a:pPr>
            <a:r>
              <a:rPr lang="en-US">
                <a:latin typeface="Arial"/>
                <a:cs typeface="Arial"/>
              </a:rPr>
              <a:t>Language: Python 3.1x.x</a:t>
            </a:r>
          </a:p>
          <a:p>
            <a:pPr lvl="1">
              <a:buFont typeface="Courier New,monospace" panose="020B0604020202020204" pitchFamily="34" charset="0"/>
              <a:buChar char="o"/>
            </a:pPr>
            <a:r>
              <a:rPr lang="en-US">
                <a:latin typeface="Arial"/>
                <a:cs typeface="Arial"/>
              </a:rPr>
              <a:t>Pytorch</a:t>
            </a:r>
          </a:p>
          <a:p>
            <a:pPr lvl="1">
              <a:buFont typeface="Courier New,monospace" panose="020B0604020202020204" pitchFamily="34" charset="0"/>
              <a:buChar char="o"/>
            </a:pPr>
            <a:r>
              <a:rPr lang="en-US">
                <a:latin typeface="Arial"/>
                <a:cs typeface="Arial"/>
              </a:rPr>
              <a:t>OS: Windows</a:t>
            </a:r>
          </a:p>
          <a:p>
            <a:pPr lvl="1">
              <a:buFont typeface="Courier New,monospace" panose="020B0604020202020204" pitchFamily="34" charset="0"/>
              <a:buChar char="o"/>
            </a:pPr>
            <a:r>
              <a:rPr lang="en-US">
                <a:latin typeface="Arial"/>
                <a:cs typeface="Arial"/>
              </a:rPr>
              <a:t>Comments will generate only for function definitions and only if the file contains function definitions. Each generated comment will be appended before the function definitions.</a:t>
            </a:r>
          </a:p>
          <a:p>
            <a:pPr lvl="1">
              <a:buFont typeface="Courier New,monospace" panose="020B0604020202020204" pitchFamily="34" charset="0"/>
              <a:buChar char="o"/>
            </a:pPr>
            <a:r>
              <a:rPr lang="en-US">
                <a:latin typeface="Arial"/>
                <a:cs typeface="Arial"/>
              </a:rPr>
              <a:t>Will utilizes T5.</a:t>
            </a:r>
          </a:p>
          <a:p>
            <a:pPr lvl="1">
              <a:buFont typeface="Courier New" panose="020B0604020202020204" pitchFamily="34" charset="0"/>
              <a:buChar char="o"/>
            </a:pPr>
            <a:endParaRPr lang="en-US"/>
          </a:p>
          <a:p>
            <a:pPr lvl="1">
              <a:buFont typeface="Courier New" panose="020B0604020202020204" pitchFamily="34" charset="0"/>
              <a:buChar char="o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5353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B4E1A-60E5-DB6C-53B9-29AA601BD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Original Timeline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21C8D-3508-C140-6782-41C1238EE7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60796" cy="4351338"/>
          </a:xfrm>
        </p:spPr>
        <p:txBody>
          <a:bodyPr vert="horz" lIns="91440" tIns="45720" rIns="91440" bIns="45720" rtlCol="0" anchor="t">
            <a:normAutofit fontScale="47500" lnSpcReduction="20000"/>
          </a:bodyPr>
          <a:lstStyle/>
          <a:p>
            <a:r>
              <a:rPr lang="en-US"/>
              <a:t>Milestone 1: Development Environment Setup</a:t>
            </a:r>
          </a:p>
          <a:p>
            <a:pPr lvl="1"/>
            <a:r>
              <a:rPr lang="en-US"/>
              <a:t>Date: April 29</a:t>
            </a:r>
          </a:p>
          <a:p>
            <a:pPr lvl="1"/>
            <a:r>
              <a:rPr lang="en-US"/>
              <a:t>Activities: </a:t>
            </a:r>
          </a:p>
          <a:p>
            <a:pPr lvl="2"/>
            <a:r>
              <a:rPr lang="en-US"/>
              <a:t>Project scope set in place.</a:t>
            </a:r>
          </a:p>
          <a:p>
            <a:pPr lvl="2"/>
            <a:r>
              <a:rPr lang="en-US"/>
              <a:t>Install necessary software and tools on Windows 10 or Windows 11 systems.</a:t>
            </a:r>
          </a:p>
          <a:p>
            <a:pPr lvl="2"/>
            <a:r>
              <a:rPr lang="en-US"/>
              <a:t>Ensure all team members have Python 3 installed and configured.</a:t>
            </a:r>
          </a:p>
          <a:p>
            <a:r>
              <a:rPr lang="en-US"/>
              <a:t>Milestone 2: Prototype Development</a:t>
            </a:r>
          </a:p>
          <a:p>
            <a:pPr lvl="1"/>
            <a:r>
              <a:rPr lang="en-US"/>
              <a:t>Date: May 3</a:t>
            </a:r>
          </a:p>
          <a:p>
            <a:pPr lvl="1"/>
            <a:r>
              <a:rPr lang="en-US"/>
              <a:t>Activities: </a:t>
            </a:r>
          </a:p>
          <a:p>
            <a:pPr lvl="2"/>
            <a:r>
              <a:rPr lang="en-US"/>
              <a:t>Develop initial code to read and split Python 3 code from text files.</a:t>
            </a:r>
          </a:p>
          <a:p>
            <a:pPr lvl="2"/>
            <a:r>
              <a:rPr lang="en-US"/>
              <a:t>Begin integrating NLP GAN for generating line-by-line comments.</a:t>
            </a:r>
          </a:p>
          <a:p>
            <a:r>
              <a:rPr lang="en-US"/>
              <a:t>Milestone 3: Core Functionality Implementation</a:t>
            </a:r>
          </a:p>
          <a:p>
            <a:pPr lvl="1"/>
            <a:r>
              <a:rPr lang="en-US"/>
              <a:t>Date: May 20</a:t>
            </a:r>
          </a:p>
          <a:p>
            <a:pPr lvl="1"/>
            <a:r>
              <a:rPr lang="en-US"/>
              <a:t>Activities: </a:t>
            </a:r>
          </a:p>
          <a:p>
            <a:pPr lvl="2"/>
            <a:r>
              <a:rPr lang="en-US"/>
              <a:t>Implement functionality to automatically generate comments.</a:t>
            </a:r>
          </a:p>
          <a:p>
            <a:pPr lvl="2"/>
            <a:r>
              <a:rPr lang="en-US"/>
              <a:t>Implement error handling for non-commented or pre-commented code inputs.</a:t>
            </a:r>
          </a:p>
          <a:p>
            <a:r>
              <a:rPr lang="en-US"/>
              <a:t>Milestone 4: Testing and Feedback Collection</a:t>
            </a:r>
          </a:p>
          <a:p>
            <a:pPr lvl="1"/>
            <a:r>
              <a:rPr lang="en-US"/>
              <a:t>Date: May 25</a:t>
            </a:r>
          </a:p>
          <a:p>
            <a:pPr lvl="1"/>
            <a:r>
              <a:rPr lang="en-US"/>
              <a:t>Activities: </a:t>
            </a:r>
          </a:p>
          <a:p>
            <a:pPr lvl="2"/>
            <a:r>
              <a:rPr lang="en-US"/>
              <a:t>Conduct internal testing of the software.</a:t>
            </a:r>
          </a:p>
          <a:p>
            <a:pPr lvl="2"/>
            <a:r>
              <a:rPr lang="en-US"/>
              <a:t>Collect feedback from potential users like fellow students and instructors.</a:t>
            </a:r>
          </a:p>
          <a:p>
            <a:pPr lvl="2"/>
            <a:r>
              <a:rPr lang="en-US"/>
              <a:t>Begin making necessary adjustments based on feedback.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E45AD3-5ECD-3F85-F981-6C9DCC93B59C}"/>
              </a:ext>
            </a:extLst>
          </p:cNvPr>
          <p:cNvSpPr txBox="1"/>
          <p:nvPr/>
        </p:nvSpPr>
        <p:spPr>
          <a:xfrm>
            <a:off x="6690809" y="1825957"/>
            <a:ext cx="4790568" cy="422423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sz="1300">
                <a:latin typeface="Aptos"/>
                <a:cs typeface="Arial"/>
              </a:rPr>
              <a:t>Milestone 5: User Interface Improvement</a:t>
            </a:r>
          </a:p>
          <a:p>
            <a:pPr marL="742950" lvl="1" indent="-285750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en-US" sz="1100">
                <a:latin typeface="Aptos"/>
                <a:cs typeface="Arial"/>
              </a:rPr>
              <a:t>Date: May 29</a:t>
            </a:r>
          </a:p>
          <a:p>
            <a:pPr marL="742950" lvl="1" indent="-285750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en-US" sz="1100">
                <a:latin typeface="Aptos"/>
                <a:cs typeface="Arial"/>
              </a:rPr>
              <a:t>Activities: </a:t>
            </a:r>
          </a:p>
          <a:p>
            <a:pPr marL="1200150" lvl="2" indent="-285750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en-US" sz="1000">
                <a:latin typeface="Aptos"/>
                <a:cs typeface="Arial"/>
              </a:rPr>
              <a:t>Develop and refine user interface, possibly adding drag and drop functionality.</a:t>
            </a:r>
          </a:p>
          <a:p>
            <a:pPr marL="1200150" lvl="2" indent="-285750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en-US" sz="1000">
                <a:latin typeface="Aptos"/>
                <a:cs typeface="Arial"/>
              </a:rPr>
              <a:t>Enhance user experience based on test feedback.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sz="1300">
                <a:latin typeface="Aptos"/>
                <a:cs typeface="Arial"/>
              </a:rPr>
              <a:t>Milestone 6: Final Testing and Documentation</a:t>
            </a:r>
          </a:p>
          <a:p>
            <a:pPr marL="742950" lvl="1" indent="-285750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en-US" sz="1100">
                <a:latin typeface="Aptos"/>
                <a:cs typeface="Arial"/>
              </a:rPr>
              <a:t>Date: June 1</a:t>
            </a:r>
          </a:p>
          <a:p>
            <a:pPr marL="742950" lvl="1" indent="-285750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en-US" sz="1100">
                <a:latin typeface="Aptos"/>
                <a:cs typeface="Arial"/>
              </a:rPr>
              <a:t>Activities: </a:t>
            </a:r>
          </a:p>
          <a:p>
            <a:pPr marL="1200150" lvl="2" indent="-285750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en-US" sz="1000">
                <a:latin typeface="Aptos"/>
                <a:cs typeface="Arial"/>
              </a:rPr>
              <a:t>Conduct final thorough testing of the software.</a:t>
            </a:r>
          </a:p>
          <a:p>
            <a:pPr marL="1200150" lvl="2" indent="-285750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en-US" sz="1000">
                <a:latin typeface="Aptos"/>
                <a:cs typeface="Arial"/>
              </a:rPr>
              <a:t>Prepare user documentation and README files.</a:t>
            </a:r>
          </a:p>
          <a:p>
            <a:pPr marL="1200150" lvl="2" indent="-285750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en-US" sz="1000">
                <a:latin typeface="Aptos"/>
                <a:cs typeface="Arial"/>
              </a:rPr>
              <a:t>Ensure all functionalities are working as expected.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sz="1300">
                <a:latin typeface="Aptos"/>
                <a:cs typeface="Arial"/>
              </a:rPr>
              <a:t>Milestone 7: Project Submission and Presentation</a:t>
            </a:r>
          </a:p>
          <a:p>
            <a:pPr marL="742950" lvl="1" indent="-285750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en-US" sz="1100">
                <a:latin typeface="Aptos"/>
                <a:cs typeface="Arial"/>
              </a:rPr>
              <a:t>Date: June 4</a:t>
            </a:r>
          </a:p>
          <a:p>
            <a:pPr marL="742950" lvl="1" indent="-285750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en-US" sz="1100">
                <a:latin typeface="Aptos"/>
                <a:cs typeface="Arial"/>
              </a:rPr>
              <a:t>Activities: </a:t>
            </a:r>
          </a:p>
          <a:p>
            <a:pPr marL="1200150" lvl="2" indent="-285750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en-US" sz="1000">
                <a:latin typeface="Aptos"/>
                <a:cs typeface="Arial"/>
              </a:rPr>
              <a:t>Finalize all project deliverables.</a:t>
            </a:r>
          </a:p>
          <a:p>
            <a:pPr marL="1200150" lvl="2" indent="-285750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en-US" sz="1000">
                <a:latin typeface="Aptos"/>
                <a:cs typeface="Arial"/>
              </a:rPr>
              <a:t>Prepare for project presentation and demonstration.</a:t>
            </a:r>
          </a:p>
          <a:p>
            <a:pPr marL="1200150" lvl="2" indent="-285750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en-US" sz="1000">
                <a:latin typeface="Aptos"/>
                <a:cs typeface="Arial"/>
              </a:rPr>
              <a:t>Submit the project to the course instructor or project panel.</a:t>
            </a:r>
          </a:p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838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B4E1A-60E5-DB6C-53B9-29AA601BD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Actual Timeline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21C8D-3508-C140-6782-41C1238EE7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60796" cy="4351338"/>
          </a:xfrm>
        </p:spPr>
        <p:txBody>
          <a:bodyPr vert="horz" lIns="91440" tIns="45720" rIns="91440" bIns="45720" rtlCol="0" anchor="t">
            <a:normAutofit fontScale="55000" lnSpcReduction="20000"/>
          </a:bodyPr>
          <a:lstStyle/>
          <a:p>
            <a:r>
              <a:rPr lang="en-US"/>
              <a:t>Milestone 1: Scope</a:t>
            </a:r>
          </a:p>
          <a:p>
            <a:pPr lvl="1"/>
            <a:r>
              <a:rPr lang="en-US"/>
              <a:t>Date: April 29 - May 1</a:t>
            </a:r>
          </a:p>
          <a:p>
            <a:pPr lvl="1"/>
            <a:r>
              <a:rPr lang="en-US"/>
              <a:t>Activities: </a:t>
            </a:r>
          </a:p>
          <a:p>
            <a:pPr lvl="2"/>
            <a:r>
              <a:rPr lang="en-US"/>
              <a:t>Project scope set in place.</a:t>
            </a:r>
          </a:p>
          <a:p>
            <a:r>
              <a:rPr lang="en-US"/>
              <a:t>Milestone 2: Setting Up Systems</a:t>
            </a:r>
          </a:p>
          <a:p>
            <a:pPr lvl="1"/>
            <a:r>
              <a:rPr lang="en-US"/>
              <a:t>Date: May 1 - May 3</a:t>
            </a:r>
          </a:p>
          <a:p>
            <a:pPr lvl="1"/>
            <a:r>
              <a:rPr lang="en-US"/>
              <a:t>Activities: </a:t>
            </a:r>
          </a:p>
          <a:p>
            <a:pPr lvl="2"/>
            <a:r>
              <a:rPr lang="en-US" sz="2100">
                <a:ea typeface="+mn-lt"/>
                <a:cs typeface="+mn-lt"/>
              </a:rPr>
              <a:t>Install necessary software and tools on Windows 10 or Windows 11 systems.</a:t>
            </a:r>
          </a:p>
          <a:p>
            <a:pPr lvl="2"/>
            <a:r>
              <a:rPr lang="en-US" sz="2100">
                <a:ea typeface="+mn-lt"/>
                <a:cs typeface="+mn-lt"/>
              </a:rPr>
              <a:t>Ensure all team members have Python 3 installed and configured.</a:t>
            </a:r>
          </a:p>
          <a:p>
            <a:pPr lvl="2"/>
            <a:r>
              <a:rPr lang="en-US" sz="2100"/>
              <a:t>Dataset(s) acquired.</a:t>
            </a:r>
          </a:p>
          <a:p>
            <a:r>
              <a:rPr lang="en-US"/>
              <a:t>Milestone 3: Research and Beginning Code</a:t>
            </a:r>
          </a:p>
          <a:p>
            <a:pPr lvl="1"/>
            <a:r>
              <a:rPr lang="en-US"/>
              <a:t>Date: May 3 - May 15</a:t>
            </a:r>
          </a:p>
          <a:p>
            <a:pPr lvl="1"/>
            <a:r>
              <a:rPr lang="en-US"/>
              <a:t>Activities: </a:t>
            </a:r>
          </a:p>
          <a:p>
            <a:pPr lvl="2"/>
            <a:r>
              <a:rPr lang="en-US"/>
              <a:t>Research on GANs and NLP</a:t>
            </a:r>
          </a:p>
          <a:p>
            <a:pPr lvl="2"/>
            <a:r>
              <a:rPr lang="en-US"/>
              <a:t>Tokenization completed.</a:t>
            </a:r>
          </a:p>
          <a:p>
            <a:r>
              <a:rPr lang="en-US"/>
              <a:t>Milestone 4: Small Scope Change and GUI</a:t>
            </a:r>
          </a:p>
          <a:p>
            <a:pPr lvl="1"/>
            <a:r>
              <a:rPr lang="en-US"/>
              <a:t>Date: May 17</a:t>
            </a:r>
          </a:p>
          <a:p>
            <a:pPr lvl="1"/>
            <a:r>
              <a:rPr lang="en-US"/>
              <a:t>Activities: </a:t>
            </a:r>
          </a:p>
          <a:p>
            <a:pPr lvl="2"/>
            <a:r>
              <a:rPr lang="en-US"/>
              <a:t>A change from </a:t>
            </a:r>
            <a:r>
              <a:rPr lang="en-US" err="1"/>
              <a:t>CodeBERT</a:t>
            </a:r>
            <a:r>
              <a:rPr lang="en-US"/>
              <a:t> to T5</a:t>
            </a:r>
          </a:p>
          <a:p>
            <a:pPr lvl="2"/>
            <a:r>
              <a:rPr lang="en-US"/>
              <a:t>Exploration in GUI</a:t>
            </a:r>
          </a:p>
          <a:p>
            <a:pPr lvl="2"/>
            <a:endParaRPr lang="en-US"/>
          </a:p>
          <a:p>
            <a:pPr marL="0" indent="0">
              <a:buNone/>
            </a:pP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E45AD3-5ECD-3F85-F981-6C9DCC93B59C}"/>
              </a:ext>
            </a:extLst>
          </p:cNvPr>
          <p:cNvSpPr txBox="1"/>
          <p:nvPr/>
        </p:nvSpPr>
        <p:spPr>
          <a:xfrm>
            <a:off x="6690809" y="1825957"/>
            <a:ext cx="4790568" cy="476284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sz="1300">
                <a:latin typeface="Aptos"/>
                <a:cs typeface="Arial"/>
              </a:rPr>
              <a:t>Milestone 5: Fine Tuning Begins</a:t>
            </a:r>
          </a:p>
          <a:p>
            <a:pPr marL="742950" lvl="1" indent="-285750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en-US" sz="1100">
                <a:latin typeface="Aptos"/>
                <a:cs typeface="Arial"/>
              </a:rPr>
              <a:t>Date: May 17 to May 23</a:t>
            </a:r>
          </a:p>
          <a:p>
            <a:pPr marL="742950" lvl="1" indent="-285750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en-US" sz="1100">
                <a:latin typeface="Aptos"/>
                <a:cs typeface="Arial"/>
              </a:rPr>
              <a:t>Activities: </a:t>
            </a:r>
          </a:p>
          <a:p>
            <a:pPr marL="1200150" lvl="2" indent="-285750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en-US" sz="1000">
                <a:latin typeface="Aptos"/>
                <a:cs typeface="Arial"/>
              </a:rPr>
              <a:t>Finalized code to enable tuning of T5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sz="1300">
                <a:latin typeface="Aptos"/>
                <a:cs typeface="Arial"/>
              </a:rPr>
              <a:t>Milestone 6: Fine Tuning Acceptably Done</a:t>
            </a:r>
          </a:p>
          <a:p>
            <a:pPr marL="742950" lvl="1" indent="-285750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en-US" sz="1100">
                <a:latin typeface="Aptos"/>
                <a:cs typeface="Arial"/>
              </a:rPr>
              <a:t>Date: May 23 to May 31</a:t>
            </a:r>
          </a:p>
          <a:p>
            <a:pPr marL="742950" lvl="1" indent="-285750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en-US" sz="1100">
                <a:latin typeface="Aptos"/>
                <a:cs typeface="Arial"/>
              </a:rPr>
              <a:t>Activities: </a:t>
            </a:r>
          </a:p>
          <a:p>
            <a:pPr marL="1200150" lvl="2" indent="-285750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en-US" sz="1000">
                <a:latin typeface="Aptos"/>
                <a:cs typeface="Arial"/>
              </a:rPr>
              <a:t>Fine tuning for T5 in acceptable state</a:t>
            </a:r>
          </a:p>
          <a:p>
            <a:pPr marL="1200150" lvl="2" indent="-285750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en-US" sz="1000">
                <a:latin typeface="Aptos"/>
                <a:cs typeface="Arial"/>
              </a:rPr>
              <a:t>Initial creation of GUI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en-US" sz="1300">
                <a:latin typeface="Aptos"/>
                <a:cs typeface="Arial"/>
              </a:rPr>
              <a:t>Milestone 7: Project Prototype Completed</a:t>
            </a:r>
          </a:p>
          <a:p>
            <a:pPr marL="742950" lvl="1" indent="-285750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en-US" sz="1100">
                <a:latin typeface="Aptos"/>
                <a:cs typeface="Arial"/>
              </a:rPr>
              <a:t>Date: May 31 to June 3</a:t>
            </a:r>
          </a:p>
          <a:p>
            <a:pPr marL="742950" lvl="1" indent="-285750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en-US" sz="1100">
                <a:latin typeface="Aptos"/>
                <a:cs typeface="Arial"/>
              </a:rPr>
              <a:t>Activities: </a:t>
            </a:r>
          </a:p>
          <a:p>
            <a:pPr marL="1200150" lvl="2" indent="-285750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en-US" sz="1000">
                <a:latin typeface="Aptos"/>
                <a:cs typeface="Arial"/>
              </a:rPr>
              <a:t>Final Prototype with GUI</a:t>
            </a:r>
          </a:p>
          <a:p>
            <a:pPr marL="1200150" lvl="2" indent="-285750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en-US" sz="1000">
                <a:cs typeface="Arial"/>
              </a:rPr>
              <a:t>ReadMe file completed.</a:t>
            </a:r>
          </a:p>
          <a:p>
            <a:pPr marL="1200150" lvl="2" indent="-285750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en-US" sz="1000">
                <a:cs typeface="Arial"/>
              </a:rPr>
              <a:t>Accuracy scores compiled/aggregated.</a:t>
            </a:r>
          </a:p>
          <a:p>
            <a:pPr marL="285750" indent="-285750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en-US" sz="1300">
                <a:ea typeface="+mn-lt"/>
                <a:cs typeface="+mn-lt"/>
              </a:rPr>
              <a:t>Milestone 8: Project Submission and Presentation</a:t>
            </a:r>
            <a:endParaRPr lang="en-US" sz="1000">
              <a:cs typeface="Arial"/>
            </a:endParaRPr>
          </a:p>
          <a:p>
            <a:pPr marL="742950" lvl="1" indent="-285750">
              <a:lnSpc>
                <a:spcPct val="90000"/>
              </a:lnSpc>
              <a:spcBef>
                <a:spcPts val="500"/>
              </a:spcBef>
              <a:buFont typeface="Arial,Sans-Serif"/>
              <a:buChar char="•"/>
            </a:pPr>
            <a:r>
              <a:rPr lang="en-US" sz="1100">
                <a:latin typeface="Arial"/>
                <a:cs typeface="Arial"/>
              </a:rPr>
              <a:t>Date: June 3 to June 7</a:t>
            </a:r>
          </a:p>
          <a:p>
            <a:pPr marL="742950" lvl="1" indent="-285750">
              <a:lnSpc>
                <a:spcPct val="90000"/>
              </a:lnSpc>
              <a:spcBef>
                <a:spcPts val="500"/>
              </a:spcBef>
              <a:buFont typeface="Arial,Sans-Serif"/>
              <a:buChar char="•"/>
            </a:pPr>
            <a:r>
              <a:rPr lang="en-US" sz="1100">
                <a:latin typeface="Arial"/>
                <a:cs typeface="Arial"/>
              </a:rPr>
              <a:t>Activities: </a:t>
            </a:r>
          </a:p>
          <a:p>
            <a:pPr marL="1200150" lvl="2" indent="-285750">
              <a:lnSpc>
                <a:spcPct val="90000"/>
              </a:lnSpc>
              <a:spcBef>
                <a:spcPts val="500"/>
              </a:spcBef>
              <a:buFont typeface="Arial,Sans-Serif"/>
              <a:buChar char="•"/>
            </a:pPr>
            <a:r>
              <a:rPr lang="en-US" sz="1000">
                <a:latin typeface="Arial"/>
                <a:cs typeface="Arial"/>
              </a:rPr>
              <a:t>Documentation completed</a:t>
            </a:r>
          </a:p>
          <a:p>
            <a:pPr marL="1200150" lvl="2" indent="-285750">
              <a:lnSpc>
                <a:spcPct val="90000"/>
              </a:lnSpc>
              <a:spcBef>
                <a:spcPts val="500"/>
              </a:spcBef>
              <a:buFont typeface="Arial,Sans-Serif"/>
              <a:buChar char="•"/>
            </a:pPr>
            <a:r>
              <a:rPr lang="en-US" sz="1000">
                <a:latin typeface="Arial"/>
                <a:cs typeface="Arial"/>
              </a:rPr>
              <a:t>Presentation</a:t>
            </a:r>
          </a:p>
          <a:p>
            <a:endParaRPr lang="en-US">
              <a:latin typeface="Aptos" panose="020B0004020202020204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681669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698F6-6EE8-DB5A-D4BB-CF613F5FD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Preliminary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E42D9-E798-B0E9-47C4-6D35A5AE46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4625"/>
            <a:ext cx="10515600" cy="4956224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/>
              <a:t>Utilized </a:t>
            </a:r>
            <a:r>
              <a:rPr lang="en-US" err="1"/>
              <a:t>HuggingFace</a:t>
            </a:r>
            <a:r>
              <a:rPr lang="en-US"/>
              <a:t> 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Data source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>
                <a:ea typeface="+mn-lt"/>
                <a:cs typeface="+mn-lt"/>
                <a:hlinkClick r:id="rId2"/>
              </a:rPr>
              <a:t>Used Dataset </a:t>
            </a:r>
            <a:r>
              <a:rPr lang="en-US">
                <a:ea typeface="+mn-lt"/>
                <a:cs typeface="+mn-lt"/>
              </a:rPr>
              <a:t> 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>
                <a:ea typeface="+mn-lt"/>
                <a:cs typeface="+mn-lt"/>
              </a:rPr>
              <a:t>NLP Research</a:t>
            </a:r>
          </a:p>
          <a:p>
            <a:pPr lvl="2">
              <a:buFont typeface="Courier New" panose="020B0604020202020204" pitchFamily="34" charset="0"/>
              <a:buChar char="§"/>
            </a:pPr>
            <a:r>
              <a:rPr lang="en-US">
                <a:ea typeface="+mn-lt"/>
                <a:cs typeface="+mn-lt"/>
                <a:hlinkClick r:id="rId3"/>
              </a:rPr>
              <a:t>NLP Course</a:t>
            </a:r>
          </a:p>
          <a:p>
            <a:r>
              <a:rPr lang="en-US" err="1">
                <a:ea typeface="+mn-lt"/>
                <a:cs typeface="+mn-lt"/>
              </a:rPr>
              <a:t>CodeBERT</a:t>
            </a:r>
            <a:r>
              <a:rPr lang="en-US">
                <a:ea typeface="+mn-lt"/>
                <a:cs typeface="+mn-lt"/>
              </a:rPr>
              <a:t> 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>
                <a:ea typeface="+mn-lt"/>
                <a:cs typeface="+mn-lt"/>
                <a:hlinkClick r:id="rId4"/>
              </a:rPr>
              <a:t>Intro To Bert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>
                <a:ea typeface="+mn-lt"/>
                <a:cs typeface="+mn-lt"/>
                <a:hlinkClick r:id="rId5"/>
              </a:rPr>
              <a:t>CodeBERT Base Data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>
                <a:ea typeface="+mn-lt"/>
                <a:cs typeface="+mn-lt"/>
                <a:hlinkClick r:id="rId6"/>
              </a:rPr>
              <a:t>CodeBERT Research Paper</a:t>
            </a:r>
          </a:p>
          <a:p>
            <a:r>
              <a:rPr lang="en-US">
                <a:ea typeface="+mn-lt"/>
                <a:cs typeface="+mn-lt"/>
              </a:rPr>
              <a:t>NLP/ML In General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>
                <a:ea typeface="+mn-lt"/>
                <a:cs typeface="+mn-lt"/>
                <a:hlinkClick r:id="rId7"/>
              </a:rPr>
              <a:t>Embedding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>
                <a:ea typeface="+mn-lt"/>
                <a:cs typeface="+mn-lt"/>
                <a:hlinkClick r:id="rId8"/>
              </a:rPr>
              <a:t>Transformers</a:t>
            </a:r>
            <a:endParaRPr lang="en-US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T5 Code Source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>
                <a:ea typeface="+mn-lt"/>
                <a:cs typeface="+mn-lt"/>
                <a:hlinkClick r:id="rId9"/>
              </a:rPr>
              <a:t>Code used as base of application</a:t>
            </a:r>
            <a:endParaRPr lang="en-US">
              <a:ea typeface="+mn-lt"/>
              <a:cs typeface="+mn-lt"/>
            </a:endParaRPr>
          </a:p>
          <a:p>
            <a:pPr lvl="1">
              <a:buFont typeface="Courier New" panose="020B0604020202020204" pitchFamily="34" charset="0"/>
              <a:buChar char="o"/>
            </a:pPr>
            <a:endParaRPr lang="en-US">
              <a:ea typeface="+mn-lt"/>
              <a:cs typeface="+mn-lt"/>
            </a:endParaRPr>
          </a:p>
          <a:p>
            <a:pPr marL="457200" lvl="1" indent="0">
              <a:buNone/>
            </a:pPr>
            <a:endParaRPr lang="en-US">
              <a:ea typeface="+mn-lt"/>
              <a:cs typeface="+mn-lt"/>
            </a:endParaRPr>
          </a:p>
          <a:p>
            <a:pPr lvl="1">
              <a:buFont typeface="Courier New" panose="020B0604020202020204" pitchFamily="34" charset="0"/>
              <a:buChar char="o"/>
            </a:pPr>
            <a:endParaRPr lang="en-US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805248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BF2A4-9113-1BC0-4393-15277087E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80562" cy="1345355"/>
          </a:xfrm>
        </p:spPr>
        <p:txBody>
          <a:bodyPr/>
          <a:lstStyle/>
          <a:p>
            <a:r>
              <a:rPr lang="en-US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F8B3F-B51C-8B7A-48BD-87CC10446C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80562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T5 Model Code - </a:t>
            </a:r>
            <a:r>
              <a:rPr lang="en-US" sz="2400">
                <a:ea typeface="+mn-lt"/>
                <a:cs typeface="+mn-lt"/>
                <a:hlinkClick r:id="rId2"/>
              </a:rPr>
              <a:t>Fine-tune CodeT5 for generating docstrings from Ruby code.ipynb - Colab (google.com)</a:t>
            </a:r>
          </a:p>
          <a:p>
            <a:r>
              <a:rPr lang="en-US"/>
              <a:t>Data Source -</a:t>
            </a:r>
            <a:r>
              <a:rPr lang="en-US" sz="2400">
                <a:ea typeface="+mn-lt"/>
                <a:cs typeface="+mn-lt"/>
                <a:hlinkClick r:id="rId3"/>
              </a:rPr>
              <a:t>espejelomar/code_search_net_python_10000_examples · Datasets at Hugging Face</a:t>
            </a:r>
            <a:endParaRPr lang="en-US" sz="2400">
              <a:ea typeface="+mn-lt"/>
              <a:cs typeface="+mn-lt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221E2D6-99B0-17E7-C223-D6D85E5086C2}"/>
              </a:ext>
            </a:extLst>
          </p:cNvPr>
          <p:cNvSpPr txBox="1">
            <a:spLocks/>
          </p:cNvSpPr>
          <p:nvPr/>
        </p:nvSpPr>
        <p:spPr>
          <a:xfrm>
            <a:off x="6116782" y="477941"/>
            <a:ext cx="5280562" cy="13453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License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D60C1A-4902-89AA-7A9F-512B0317B011}"/>
              </a:ext>
            </a:extLst>
          </p:cNvPr>
          <p:cNvSpPr txBox="1"/>
          <p:nvPr/>
        </p:nvSpPr>
        <p:spPr>
          <a:xfrm>
            <a:off x="6266795" y="1821617"/>
            <a:ext cx="4974806" cy="26776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/>
              <a:t>MIT</a:t>
            </a:r>
          </a:p>
          <a:p>
            <a:pPr marL="285750" indent="-285750">
              <a:buFont typeface="Arial"/>
              <a:buChar char="•"/>
            </a:pPr>
            <a:endParaRPr lang="en-US" sz="2800"/>
          </a:p>
          <a:p>
            <a:pPr marL="285750" indent="-285750">
              <a:buFont typeface="Arial"/>
              <a:buChar char="•"/>
            </a:pPr>
            <a:endParaRPr lang="en-US" sz="2800"/>
          </a:p>
          <a:p>
            <a:pPr marL="285750" indent="-285750">
              <a:buFont typeface="Arial"/>
              <a:buChar char="•"/>
            </a:pPr>
            <a:endParaRPr lang="en-US" sz="2800"/>
          </a:p>
          <a:p>
            <a:pPr marL="285750" indent="-285750">
              <a:buFont typeface="Arial"/>
              <a:buChar char="•"/>
            </a:pPr>
            <a:endParaRPr lang="en-US" sz="2800"/>
          </a:p>
          <a:p>
            <a:pPr marL="285750" indent="-285750">
              <a:buFont typeface="Arial"/>
              <a:buChar char="•"/>
            </a:pPr>
            <a:r>
              <a:rPr lang="en-US" sz="2800"/>
              <a:t>MIT</a:t>
            </a:r>
          </a:p>
        </p:txBody>
      </p:sp>
    </p:spTree>
    <p:extLst>
      <p:ext uri="{BB962C8B-B14F-4D97-AF65-F5344CB8AC3E}">
        <p14:creationId xmlns:p14="http://schemas.microsoft.com/office/powerpoint/2010/main" val="18932552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E9C0E-F825-8ADF-D894-0682ACCDE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Methodology Proposed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4BBD4A-897A-ED1C-1781-D718EDB986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Use </a:t>
            </a:r>
            <a:r>
              <a:rPr lang="en-US" err="1"/>
              <a:t>CodeBERT</a:t>
            </a:r>
            <a:r>
              <a:rPr lang="en-US"/>
              <a:t> as our pretrained model and fine tune using a </a:t>
            </a:r>
            <a:r>
              <a:rPr lang="en-US" err="1"/>
              <a:t>datset</a:t>
            </a:r>
            <a:r>
              <a:rPr lang="en-US"/>
              <a:t> found on </a:t>
            </a:r>
            <a:r>
              <a:rPr lang="en-US" err="1"/>
              <a:t>HuggingFace</a:t>
            </a:r>
            <a:r>
              <a:rPr lang="en-US"/>
              <a:t>, Kaggle, </a:t>
            </a:r>
            <a:r>
              <a:rPr lang="en-US" err="1"/>
              <a:t>Github</a:t>
            </a:r>
            <a:r>
              <a:rPr lang="en-US"/>
              <a:t>, or anywhere else that has an acceptable license.</a:t>
            </a:r>
          </a:p>
          <a:p>
            <a:r>
              <a:rPr lang="en-US"/>
              <a:t>GUI will utilize either R Shiny, </a:t>
            </a:r>
            <a:r>
              <a:rPr lang="en-US" err="1"/>
              <a:t>HuggingFace</a:t>
            </a:r>
            <a:r>
              <a:rPr lang="en-US"/>
              <a:t> Spaces and </a:t>
            </a:r>
            <a:r>
              <a:rPr lang="en-US" err="1"/>
              <a:t>Gradio</a:t>
            </a:r>
            <a:r>
              <a:rPr lang="en-US"/>
              <a:t>, or Flask and Heroku.</a:t>
            </a:r>
          </a:p>
          <a:p>
            <a:r>
              <a:rPr lang="en-US"/>
              <a:t>Each "word" will be tokenized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A "word" is defined as characters split by a space on both ends.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/>
              <a:t>Must be a minimum of 2 characters.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/>
              <a:t>Unique "words" that show up fewer than 10 times will be omitted.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/>
              <a:t>English</a:t>
            </a:r>
          </a:p>
        </p:txBody>
      </p:sp>
    </p:spTree>
    <p:extLst>
      <p:ext uri="{BB962C8B-B14F-4D97-AF65-F5344CB8AC3E}">
        <p14:creationId xmlns:p14="http://schemas.microsoft.com/office/powerpoint/2010/main" val="35832720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69D44-B82E-A3B1-70E6-7FED3A9BA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Methodology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C810FA-AF4C-825F-3362-3A05F2FE31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latin typeface="Arial"/>
                <a:cs typeface="Arial"/>
              </a:rPr>
              <a:t>Use T5 as our pretrained model and fine tune using a dataset found on </a:t>
            </a:r>
            <a:r>
              <a:rPr lang="en-US" err="1">
                <a:latin typeface="Arial"/>
                <a:cs typeface="Arial"/>
              </a:rPr>
              <a:t>HuggingFace</a:t>
            </a:r>
            <a:r>
              <a:rPr lang="en-US">
                <a:latin typeface="Arial"/>
                <a:cs typeface="Arial"/>
              </a:rPr>
              <a:t>.</a:t>
            </a:r>
          </a:p>
          <a:p>
            <a:r>
              <a:rPr lang="en-US">
                <a:latin typeface="Arial"/>
                <a:cs typeface="Arial"/>
              </a:rPr>
              <a:t>GUI will use the </a:t>
            </a:r>
            <a:r>
              <a:rPr lang="en-US" err="1">
                <a:latin typeface="Arial"/>
                <a:cs typeface="Arial"/>
              </a:rPr>
              <a:t>tkinter</a:t>
            </a:r>
            <a:r>
              <a:rPr lang="en-US">
                <a:latin typeface="Arial"/>
                <a:cs typeface="Arial"/>
              </a:rPr>
              <a:t> library in python.</a:t>
            </a:r>
          </a:p>
          <a:p>
            <a:r>
              <a:rPr lang="en-US">
                <a:latin typeface="Arial"/>
                <a:cs typeface="Arial"/>
              </a:rPr>
              <a:t>Each "word" will be tokenized</a:t>
            </a:r>
          </a:p>
          <a:p>
            <a:pPr lvl="1">
              <a:buFont typeface="Courier New,monospace" panose="020B0604020202020204" pitchFamily="34" charset="0"/>
              <a:buChar char="o"/>
            </a:pPr>
            <a:r>
              <a:rPr lang="en-US">
                <a:latin typeface="Arial"/>
                <a:cs typeface="Arial"/>
              </a:rPr>
              <a:t>A "word" is defined as characters split by a space on both ends.</a:t>
            </a:r>
          </a:p>
          <a:p>
            <a:pPr lvl="2">
              <a:buFont typeface="Wingdings,Sans-Serif" panose="020B0604020202020204" pitchFamily="34" charset="0"/>
              <a:buChar char="§"/>
            </a:pPr>
            <a:r>
              <a:rPr lang="en-US">
                <a:latin typeface="Arial"/>
                <a:cs typeface="Arial"/>
              </a:rPr>
              <a:t>Must be in English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7333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386DB-1A27-1FC6-4772-0F112F717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Difficulties and Helpful Things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0A8B3C-360D-39EF-DA8B-041AB59009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Difficulties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Sam went to work.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/>
              <a:t>Gone for a week and half the time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No DS computer till week 5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No teams until week 2ish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Gitlab/GitHub setup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DS computer being difficult with shared environments</a:t>
            </a:r>
          </a:p>
          <a:p>
            <a:r>
              <a:rPr lang="en-US"/>
              <a:t>Helpful Things: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Joe</a:t>
            </a:r>
          </a:p>
          <a:p>
            <a:pPr lvl="1">
              <a:buFont typeface="Courier New" panose="020B0604020202020204" pitchFamily="34" charset="0"/>
              <a:buChar char="o"/>
            </a:pP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606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E8D7C-F7C7-D9FC-058D-02381D170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Df</a:t>
            </a:r>
            <a:r>
              <a:rPr lang="en-US"/>
              <a:t> &lt;- c('Conclusion', 'Lessons learned', 'Things We Would Do Different')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D21B7A-B62D-B191-1D17-97241C98C9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Crunch exists</a:t>
            </a:r>
          </a:p>
          <a:p>
            <a:r>
              <a:rPr lang="en-US"/>
              <a:t>This was a translation problem the whole time.</a:t>
            </a:r>
          </a:p>
          <a:p>
            <a:r>
              <a:rPr lang="en-US"/>
              <a:t>A lot of this stuff exists online already</a:t>
            </a:r>
          </a:p>
          <a:p>
            <a:r>
              <a:rPr lang="en-US"/>
              <a:t>Scope creep/changes</a:t>
            </a:r>
          </a:p>
          <a:p>
            <a:r>
              <a:rPr lang="en-US"/>
              <a:t>Not use the DS computer. Lots of time wasted.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176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8D1E5-4A5E-A58A-DADC-7C77E3A5E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Overview: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6C0AC-A1AE-244F-8914-0B6DCD1796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3203"/>
            <a:ext cx="10515600" cy="5148687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/>
              <a:t>The project proposals and viability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Proposed project viability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The project chosen</a:t>
            </a:r>
          </a:p>
          <a:p>
            <a:r>
              <a:rPr lang="en-US"/>
              <a:t>The project's original scope and changes to scope overtime</a:t>
            </a:r>
          </a:p>
          <a:p>
            <a:r>
              <a:rPr lang="en-US"/>
              <a:t>Timeline proposed and timeline followed</a:t>
            </a:r>
          </a:p>
          <a:p>
            <a:r>
              <a:rPr lang="en-US"/>
              <a:t>Preliminary research on the project</a:t>
            </a:r>
          </a:p>
          <a:p>
            <a:r>
              <a:rPr lang="en-US"/>
              <a:t>Methodology chosen vs methodology used</a:t>
            </a:r>
          </a:p>
          <a:p>
            <a:r>
              <a:rPr lang="en-US"/>
              <a:t>Accuracy</a:t>
            </a:r>
          </a:p>
          <a:p>
            <a:r>
              <a:rPr lang="en-US"/>
              <a:t>Prototype documentation and requirements</a:t>
            </a:r>
          </a:p>
          <a:p>
            <a:r>
              <a:rPr lang="en-US"/>
              <a:t>Live Demo of prototype</a:t>
            </a:r>
          </a:p>
          <a:p>
            <a:r>
              <a:rPr lang="en-US"/>
              <a:t>Costs</a:t>
            </a:r>
          </a:p>
          <a:p>
            <a:r>
              <a:rPr lang="en-US"/>
              <a:t>Conclusion and lessons learned</a:t>
            </a:r>
          </a:p>
          <a:p>
            <a:pPr marL="457200" lvl="1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6121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4C497-C36C-810B-1DE2-60C7E6D4F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Accuracy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1E9882E-D8E9-D95D-0967-6520CBC4C9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5464931"/>
              </p:ext>
            </p:extLst>
          </p:nvPr>
        </p:nvGraphicFramePr>
        <p:xfrm>
          <a:off x="1727200" y="2672080"/>
          <a:ext cx="8731886" cy="37184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5943">
                  <a:extLst>
                    <a:ext uri="{9D8B030D-6E8A-4147-A177-3AD203B41FA5}">
                      <a16:colId xmlns:a16="http://schemas.microsoft.com/office/drawing/2014/main" val="4156504261"/>
                    </a:ext>
                  </a:extLst>
                </a:gridCol>
                <a:gridCol w="4365943">
                  <a:extLst>
                    <a:ext uri="{9D8B030D-6E8A-4147-A177-3AD203B41FA5}">
                      <a16:colId xmlns:a16="http://schemas.microsoft.com/office/drawing/2014/main" val="578989989"/>
                    </a:ext>
                  </a:extLst>
                </a:gridCol>
              </a:tblGrid>
              <a:tr h="619746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3200"/>
                        <a:t>Reporter 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/>
                        <a:t>Average Accuracy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4278401"/>
                  </a:ext>
                </a:extLst>
              </a:tr>
              <a:tr h="619746">
                <a:tc>
                  <a:txBody>
                    <a:bodyPr/>
                    <a:lstStyle/>
                    <a:p>
                      <a:pPr algn="ctr"/>
                      <a:r>
                        <a:rPr lang="en-US" sz="3200"/>
                        <a:t>Sam Thach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3200" b="0" i="0" u="none" strike="noStrike" noProof="0">
                          <a:latin typeface="Aptos"/>
                        </a:rPr>
                        <a:t>1.186813</a:t>
                      </a:r>
                      <a:endParaRPr lang="en-US" sz="3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0167099"/>
                  </a:ext>
                </a:extLst>
              </a:tr>
              <a:tr h="619746">
                <a:tc>
                  <a:txBody>
                    <a:bodyPr/>
                    <a:lstStyle/>
                    <a:p>
                      <a:pPr algn="ctr"/>
                      <a:r>
                        <a:rPr lang="en-US" sz="3200"/>
                        <a:t>Caleb Hart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/>
                        <a:t>1.560440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8908907"/>
                  </a:ext>
                </a:extLst>
              </a:tr>
              <a:tr h="619746">
                <a:tc>
                  <a:txBody>
                    <a:bodyPr/>
                    <a:lstStyle/>
                    <a:p>
                      <a:pPr algn="ctr"/>
                      <a:r>
                        <a:rPr lang="en-US" sz="3200"/>
                        <a:t>Parker Pratt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/>
                        <a:t>1.488889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2448523"/>
                  </a:ext>
                </a:extLst>
              </a:tr>
              <a:tr h="619746">
                <a:tc>
                  <a:txBody>
                    <a:bodyPr/>
                    <a:lstStyle/>
                    <a:p>
                      <a:pPr algn="ctr"/>
                      <a:r>
                        <a:rPr lang="en-US" sz="3200"/>
                        <a:t>Josh Aguayo</a:t>
                      </a:r>
                      <a:endParaRPr lang="en-US" sz="3200" err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/>
                        <a:t>1.488889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7422763"/>
                  </a:ext>
                </a:extLst>
              </a:tr>
              <a:tr h="619746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3200" b="1">
                          <a:solidFill>
                            <a:schemeClr val="bg1"/>
                          </a:solidFill>
                        </a:rPr>
                        <a:t>Average Score</a:t>
                      </a:r>
                    </a:p>
                  </a:txBody>
                  <a:tcPr anchor="ctr">
                    <a:solidFill>
                      <a:srgbClr val="48839D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3200" b="1">
                          <a:solidFill>
                            <a:schemeClr val="bg1"/>
                          </a:solidFill>
                        </a:rPr>
                        <a:t>1.431258</a:t>
                      </a:r>
                    </a:p>
                  </a:txBody>
                  <a:tcPr anchor="ctr">
                    <a:solidFill>
                      <a:srgbClr val="48839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5273956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228571-B174-E07B-0291-3C0CD6D95E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9112"/>
            <a:ext cx="10515600" cy="524198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600">
                <a:latin typeface="Arial"/>
                <a:cs typeface="Arial"/>
              </a:rPr>
              <a:t>A score from 0 to 2 was used to score over 90 function definitions and their generated comments.</a:t>
            </a:r>
            <a:endParaRPr lang="en-US" sz="2600">
              <a:latin typeface="Aptos" panose="020B0004020202020204"/>
              <a:cs typeface="Arial"/>
            </a:endParaRPr>
          </a:p>
          <a:p>
            <a:pPr lvl="1">
              <a:buFont typeface="Courier New,monospace" panose="020B0604020202020204" pitchFamily="34" charset="0"/>
              <a:buChar char="o"/>
            </a:pPr>
            <a:r>
              <a:rPr lang="en-US" sz="2200">
                <a:latin typeface="Arial"/>
                <a:cs typeface="Arial"/>
              </a:rPr>
              <a:t>0 is bad, 1 is neutral, 2 is good.</a:t>
            </a:r>
          </a:p>
        </p:txBody>
      </p:sp>
    </p:spTree>
    <p:extLst>
      <p:ext uri="{BB962C8B-B14F-4D97-AF65-F5344CB8AC3E}">
        <p14:creationId xmlns:p14="http://schemas.microsoft.com/office/powerpoint/2010/main" val="42353230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72EAB-C38F-154F-B3FD-7A98C6509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901" y="219795"/>
            <a:ext cx="10515600" cy="1325563"/>
          </a:xfrm>
        </p:spPr>
        <p:txBody>
          <a:bodyPr/>
          <a:lstStyle/>
          <a:p>
            <a:r>
              <a:rPr lang="en-US"/>
              <a:t>Costs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62C03EC-629D-6B7D-F18D-D6DED0EBBE54}"/>
              </a:ext>
            </a:extLst>
          </p:cNvPr>
          <p:cNvSpPr txBox="1">
            <a:spLocks/>
          </p:cNvSpPr>
          <p:nvPr/>
        </p:nvSpPr>
        <p:spPr>
          <a:xfrm>
            <a:off x="6222477" y="1420272"/>
            <a:ext cx="5487972" cy="51526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Total: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$XX,000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BC2EAC7-9469-9C4F-E6F7-F2F050A304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66691"/>
              </p:ext>
            </p:extLst>
          </p:nvPr>
        </p:nvGraphicFramePr>
        <p:xfrm>
          <a:off x="526958" y="1346902"/>
          <a:ext cx="11259628" cy="51801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4907">
                  <a:extLst>
                    <a:ext uri="{9D8B030D-6E8A-4147-A177-3AD203B41FA5}">
                      <a16:colId xmlns:a16="http://schemas.microsoft.com/office/drawing/2014/main" val="192128224"/>
                    </a:ext>
                  </a:extLst>
                </a:gridCol>
                <a:gridCol w="2814907">
                  <a:extLst>
                    <a:ext uri="{9D8B030D-6E8A-4147-A177-3AD203B41FA5}">
                      <a16:colId xmlns:a16="http://schemas.microsoft.com/office/drawing/2014/main" val="499796535"/>
                    </a:ext>
                  </a:extLst>
                </a:gridCol>
                <a:gridCol w="2814907">
                  <a:extLst>
                    <a:ext uri="{9D8B030D-6E8A-4147-A177-3AD203B41FA5}">
                      <a16:colId xmlns:a16="http://schemas.microsoft.com/office/drawing/2014/main" val="3018332786"/>
                    </a:ext>
                  </a:extLst>
                </a:gridCol>
                <a:gridCol w="2814907">
                  <a:extLst>
                    <a:ext uri="{9D8B030D-6E8A-4147-A177-3AD203B41FA5}">
                      <a16:colId xmlns:a16="http://schemas.microsoft.com/office/drawing/2014/main" val="1031022921"/>
                    </a:ext>
                  </a:extLst>
                </a:gridCol>
              </a:tblGrid>
              <a:tr h="613676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Wage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Equipment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Total Sum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3299847"/>
                  </a:ext>
                </a:extLst>
              </a:tr>
              <a:tr h="1055881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Sam Thach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40hr x $50 = $2000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$200 Laptop + $3000 PC = $3200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$5200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1533853"/>
                  </a:ext>
                </a:extLst>
              </a:tr>
              <a:tr h="613676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Caleb Hart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Aptos"/>
                        </a:rPr>
                        <a:t>32hr x $50 = $1600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Aptos"/>
                        </a:rPr>
                        <a:t>$600 Laptop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Aptos"/>
                        </a:rPr>
                        <a:t>$2200</a:t>
                      </a:r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2587054"/>
                  </a:ext>
                </a:extLst>
              </a:tr>
              <a:tr h="613676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Parker Pratt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Aptos"/>
                        </a:rPr>
                        <a:t>30hr x $50 = $1500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Aptos"/>
                        </a:rPr>
                        <a:t>$700 Laptop</a:t>
                      </a:r>
                      <a:endParaRPr lang="en-US" sz="1800" b="0" i="0" u="none" strike="noStrike" noProof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Aptos"/>
                        </a:rPr>
                        <a:t>$2200</a:t>
                      </a:r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539108"/>
                  </a:ext>
                </a:extLst>
              </a:tr>
              <a:tr h="613676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Josh Aguayo-Silva</a:t>
                      </a:r>
                      <a:endParaRPr lang="en-US" err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Aptos"/>
                        </a:rPr>
                        <a:t>27hr x $50 = $1350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Aptos"/>
                        </a:rPr>
                        <a:t>$800 Laptop</a:t>
                      </a:r>
                      <a:endParaRPr lang="en-US" sz="1800" b="0" i="0" u="none" strike="noStrike" noProof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Aptos"/>
                        </a:rPr>
                        <a:t>$2150</a:t>
                      </a:r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1392707"/>
                  </a:ext>
                </a:extLst>
              </a:tr>
              <a:tr h="1055881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Provided Equipment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$5000 PC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$5000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3316535"/>
                  </a:ext>
                </a:extLst>
              </a:tr>
              <a:tr h="613676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bg1"/>
                          </a:solidFill>
                        </a:rPr>
                        <a:t>Total</a:t>
                      </a:r>
                    </a:p>
                  </a:txBody>
                  <a:tcPr anchor="ctr">
                    <a:solidFill>
                      <a:srgbClr val="48839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bg1"/>
                          </a:solidFill>
                        </a:rPr>
                        <a:t>$6,750</a:t>
                      </a:r>
                    </a:p>
                  </a:txBody>
                  <a:tcPr anchor="ctr">
                    <a:solidFill>
                      <a:srgbClr val="48839D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1" i="0" u="none" strike="noStrike" noProof="0">
                          <a:solidFill>
                            <a:schemeClr val="bg1"/>
                          </a:solidFill>
                          <a:latin typeface="Aptos"/>
                        </a:rPr>
                        <a:t>$10,300</a:t>
                      </a:r>
                      <a:endParaRPr lang="en-US" b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48839D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1" i="0" u="none" strike="noStrike" noProof="0">
                          <a:solidFill>
                            <a:schemeClr val="bg1"/>
                          </a:solidFill>
                          <a:latin typeface="Aptos"/>
                        </a:rPr>
                        <a:t>$16,750</a:t>
                      </a:r>
                      <a:endParaRPr lang="en-US" b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48839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02220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0465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41542-BEEF-DFF1-9746-3C0A5633C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22063"/>
            <a:ext cx="10515600" cy="1325563"/>
          </a:xfrm>
        </p:spPr>
        <p:txBody>
          <a:bodyPr/>
          <a:lstStyle/>
          <a:p>
            <a:r>
              <a:rPr lang="en-US"/>
              <a:t>Prototype Demonstration and Requirements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339315-27EA-9584-7DA7-ED5E144BCAB3}"/>
              </a:ext>
            </a:extLst>
          </p:cNvPr>
          <p:cNvSpPr txBox="1"/>
          <p:nvPr/>
        </p:nvSpPr>
        <p:spPr>
          <a:xfrm>
            <a:off x="837017" y="1342576"/>
            <a:ext cx="956827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  <a:hlinkClick r:id="rId2"/>
              </a:rPr>
              <a:t>APP Demo.mkv</a:t>
            </a:r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934551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B5C4C-3165-40DA-4BB3-100C43273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it's good/bad.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46359-2BE5-DE28-D384-DB8BAFC9F0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latin typeface="Arial"/>
                <a:cs typeface="Arial"/>
              </a:rPr>
              <a:t>Issues:</a:t>
            </a:r>
          </a:p>
          <a:p>
            <a:pPr lvl="1">
              <a:buFont typeface="Courier New,monospace" panose="020B0604020202020204" pitchFamily="34" charset="0"/>
              <a:buChar char="o"/>
            </a:pPr>
            <a:r>
              <a:rPr lang="en-US">
                <a:latin typeface="Arial"/>
                <a:cs typeface="Arial"/>
              </a:rPr>
              <a:t>Only works on function definitions. </a:t>
            </a:r>
          </a:p>
          <a:p>
            <a:pPr lvl="1">
              <a:buFont typeface="Courier New,monospace" panose="020B0604020202020204" pitchFamily="34" charset="0"/>
              <a:buChar char="o"/>
            </a:pPr>
            <a:r>
              <a:rPr lang="en-US">
                <a:latin typeface="Arial"/>
                <a:cs typeface="Arial"/>
              </a:rPr>
              <a:t>Code needs to be uncommented</a:t>
            </a:r>
          </a:p>
          <a:p>
            <a:pPr>
              <a:buFont typeface="Courier New,monospace" panose="020B0604020202020204" pitchFamily="34" charset="0"/>
              <a:buChar char="o"/>
            </a:pPr>
            <a:r>
              <a:rPr lang="en-US">
                <a:latin typeface="Arial"/>
                <a:cs typeface="Arial"/>
              </a:rPr>
              <a:t>Benefits:</a:t>
            </a:r>
          </a:p>
          <a:p>
            <a:pPr lvl="1">
              <a:buFont typeface="Courier New,monospace" panose="020B0604020202020204" pitchFamily="34" charset="0"/>
              <a:buChar char="o"/>
            </a:pPr>
            <a:r>
              <a:rPr lang="en-US">
                <a:latin typeface="Arial"/>
                <a:cs typeface="Arial"/>
              </a:rPr>
              <a:t>Documents undocumented functions</a:t>
            </a:r>
          </a:p>
          <a:p>
            <a:pPr lvl="1">
              <a:buFont typeface="Courier New,monospace" panose="020B0604020202020204" pitchFamily="34" charset="0"/>
              <a:buChar char="o"/>
            </a:pPr>
            <a:r>
              <a:rPr lang="en-US">
                <a:latin typeface="Arial"/>
                <a:cs typeface="Arial"/>
              </a:rPr>
              <a:t>Good for large volume of uncommented code</a:t>
            </a:r>
          </a:p>
        </p:txBody>
      </p:sp>
    </p:spTree>
    <p:extLst>
      <p:ext uri="{BB962C8B-B14F-4D97-AF65-F5344CB8AC3E}">
        <p14:creationId xmlns:p14="http://schemas.microsoft.com/office/powerpoint/2010/main" val="4853813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Concluding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493383C-8F8F-81D2-2EA3-BF8666A995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4717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2A874-1286-4903-D326-B8D8B9F50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Code Commenter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D4FBE-CB17-D0FC-3CEB-E172C7E64B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Idea: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A user inputs a </a:t>
            </a:r>
            <a:r>
              <a:rPr lang="en-US" err="1"/>
              <a:t>txt</a:t>
            </a:r>
            <a:r>
              <a:rPr lang="en-US"/>
              <a:t> file containing uncommented python function definitions</a:t>
            </a:r>
          </a:p>
          <a:p>
            <a:r>
              <a:rPr lang="en-US"/>
              <a:t>Issues: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Code only works on function definitions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Code takes into account function names and variable names.</a:t>
            </a:r>
          </a:p>
          <a:p>
            <a:r>
              <a:rPr lang="en-US"/>
              <a:t>Benefits: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Uncommented code can now be commented which can save a lot of time at companies.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Useful for our team specifically</a:t>
            </a:r>
          </a:p>
          <a:p>
            <a:pPr lvl="1">
              <a:buFont typeface="Courier New" panose="020B0604020202020204" pitchFamily="34" charset="0"/>
              <a:buChar char="o"/>
            </a:pPr>
            <a:endParaRPr lang="en-US"/>
          </a:p>
          <a:p>
            <a:pPr lvl="1">
              <a:buFont typeface="Courier New" panose="020B0604020202020204" pitchFamily="34" charset="0"/>
              <a:buChar char="o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2378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4C497-C36C-810B-1DE2-60C7E6D4F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Accuracy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1E9882E-D8E9-D95D-0967-6520CBC4C99A}"/>
              </a:ext>
            </a:extLst>
          </p:cNvPr>
          <p:cNvGraphicFramePr>
            <a:graphicFrameLocks noGrp="1"/>
          </p:cNvGraphicFramePr>
          <p:nvPr/>
        </p:nvGraphicFramePr>
        <p:xfrm>
          <a:off x="1727200" y="2672080"/>
          <a:ext cx="8731886" cy="37184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5943">
                  <a:extLst>
                    <a:ext uri="{9D8B030D-6E8A-4147-A177-3AD203B41FA5}">
                      <a16:colId xmlns:a16="http://schemas.microsoft.com/office/drawing/2014/main" val="4156504261"/>
                    </a:ext>
                  </a:extLst>
                </a:gridCol>
                <a:gridCol w="4365943">
                  <a:extLst>
                    <a:ext uri="{9D8B030D-6E8A-4147-A177-3AD203B41FA5}">
                      <a16:colId xmlns:a16="http://schemas.microsoft.com/office/drawing/2014/main" val="578989989"/>
                    </a:ext>
                  </a:extLst>
                </a:gridCol>
              </a:tblGrid>
              <a:tr h="619746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3200"/>
                        <a:t>Reporter 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/>
                        <a:t>Average Accuracy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4278401"/>
                  </a:ext>
                </a:extLst>
              </a:tr>
              <a:tr h="619746">
                <a:tc>
                  <a:txBody>
                    <a:bodyPr/>
                    <a:lstStyle/>
                    <a:p>
                      <a:pPr algn="ctr"/>
                      <a:r>
                        <a:rPr lang="en-US" sz="3200"/>
                        <a:t>Sam Thach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3200" b="0" i="0" u="none" strike="noStrike" noProof="0">
                          <a:latin typeface="Aptos"/>
                        </a:rPr>
                        <a:t>1.186813</a:t>
                      </a:r>
                      <a:endParaRPr lang="en-US" sz="3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0167099"/>
                  </a:ext>
                </a:extLst>
              </a:tr>
              <a:tr h="619746">
                <a:tc>
                  <a:txBody>
                    <a:bodyPr/>
                    <a:lstStyle/>
                    <a:p>
                      <a:pPr algn="ctr"/>
                      <a:r>
                        <a:rPr lang="en-US" sz="3200"/>
                        <a:t>Caleb Hart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/>
                        <a:t>1.560440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8908907"/>
                  </a:ext>
                </a:extLst>
              </a:tr>
              <a:tr h="619746">
                <a:tc>
                  <a:txBody>
                    <a:bodyPr/>
                    <a:lstStyle/>
                    <a:p>
                      <a:pPr algn="ctr"/>
                      <a:r>
                        <a:rPr lang="en-US" sz="3200"/>
                        <a:t>Parker Pratt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/>
                        <a:t>1.488889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2448523"/>
                  </a:ext>
                </a:extLst>
              </a:tr>
              <a:tr h="619746">
                <a:tc>
                  <a:txBody>
                    <a:bodyPr/>
                    <a:lstStyle/>
                    <a:p>
                      <a:pPr algn="ctr"/>
                      <a:r>
                        <a:rPr lang="en-US" sz="3200"/>
                        <a:t>Josh Aguayo</a:t>
                      </a:r>
                      <a:endParaRPr lang="en-US" sz="3200" err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/>
                        <a:t>1.488889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7422763"/>
                  </a:ext>
                </a:extLst>
              </a:tr>
              <a:tr h="619746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3200" b="1">
                          <a:solidFill>
                            <a:schemeClr val="bg1"/>
                          </a:solidFill>
                        </a:rPr>
                        <a:t>Average Score</a:t>
                      </a:r>
                    </a:p>
                  </a:txBody>
                  <a:tcPr anchor="ctr">
                    <a:solidFill>
                      <a:srgbClr val="48839D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3200" b="1">
                          <a:solidFill>
                            <a:schemeClr val="bg1"/>
                          </a:solidFill>
                        </a:rPr>
                        <a:t>1.431258</a:t>
                      </a:r>
                    </a:p>
                  </a:txBody>
                  <a:tcPr anchor="ctr">
                    <a:solidFill>
                      <a:srgbClr val="48839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5273956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228571-B174-E07B-0291-3C0CD6D95E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9112"/>
            <a:ext cx="10515600" cy="524198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600">
                <a:latin typeface="Arial"/>
                <a:cs typeface="Arial"/>
              </a:rPr>
              <a:t>A score from 0 to 2 was used to score over 90 function definitions and their generated comments.</a:t>
            </a:r>
            <a:endParaRPr lang="en-US" sz="2600">
              <a:latin typeface="Aptos" panose="020B0004020202020204"/>
              <a:cs typeface="Arial"/>
            </a:endParaRPr>
          </a:p>
          <a:p>
            <a:pPr lvl="1">
              <a:buFont typeface="Courier New,monospace" panose="020B0604020202020204" pitchFamily="34" charset="0"/>
              <a:buChar char="o"/>
            </a:pPr>
            <a:r>
              <a:rPr lang="en-US" sz="2200">
                <a:latin typeface="Arial"/>
                <a:cs typeface="Arial"/>
              </a:rPr>
              <a:t>0 is bad, 1 is neutral, 2 is good.</a:t>
            </a:r>
          </a:p>
        </p:txBody>
      </p:sp>
    </p:spTree>
    <p:extLst>
      <p:ext uri="{BB962C8B-B14F-4D97-AF65-F5344CB8AC3E}">
        <p14:creationId xmlns:p14="http://schemas.microsoft.com/office/powerpoint/2010/main" val="28720175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72EAB-C38F-154F-B3FD-7A98C6509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901" y="219795"/>
            <a:ext cx="10515600" cy="1325563"/>
          </a:xfrm>
        </p:spPr>
        <p:txBody>
          <a:bodyPr/>
          <a:lstStyle/>
          <a:p>
            <a:r>
              <a:rPr lang="en-US"/>
              <a:t>Costs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62C03EC-629D-6B7D-F18D-D6DED0EBBE54}"/>
              </a:ext>
            </a:extLst>
          </p:cNvPr>
          <p:cNvSpPr txBox="1">
            <a:spLocks/>
          </p:cNvSpPr>
          <p:nvPr/>
        </p:nvSpPr>
        <p:spPr>
          <a:xfrm>
            <a:off x="6222477" y="1420272"/>
            <a:ext cx="5487972" cy="51526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Total: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$XX,000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BC2EAC7-9469-9C4F-E6F7-F2F050A304F3}"/>
              </a:ext>
            </a:extLst>
          </p:cNvPr>
          <p:cNvGraphicFramePr>
            <a:graphicFrameLocks noGrp="1"/>
          </p:cNvGraphicFramePr>
          <p:nvPr/>
        </p:nvGraphicFramePr>
        <p:xfrm>
          <a:off x="526958" y="1346902"/>
          <a:ext cx="11259628" cy="51801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4907">
                  <a:extLst>
                    <a:ext uri="{9D8B030D-6E8A-4147-A177-3AD203B41FA5}">
                      <a16:colId xmlns:a16="http://schemas.microsoft.com/office/drawing/2014/main" val="192128224"/>
                    </a:ext>
                  </a:extLst>
                </a:gridCol>
                <a:gridCol w="2814907">
                  <a:extLst>
                    <a:ext uri="{9D8B030D-6E8A-4147-A177-3AD203B41FA5}">
                      <a16:colId xmlns:a16="http://schemas.microsoft.com/office/drawing/2014/main" val="499796535"/>
                    </a:ext>
                  </a:extLst>
                </a:gridCol>
                <a:gridCol w="2814907">
                  <a:extLst>
                    <a:ext uri="{9D8B030D-6E8A-4147-A177-3AD203B41FA5}">
                      <a16:colId xmlns:a16="http://schemas.microsoft.com/office/drawing/2014/main" val="3018332786"/>
                    </a:ext>
                  </a:extLst>
                </a:gridCol>
                <a:gridCol w="2814907">
                  <a:extLst>
                    <a:ext uri="{9D8B030D-6E8A-4147-A177-3AD203B41FA5}">
                      <a16:colId xmlns:a16="http://schemas.microsoft.com/office/drawing/2014/main" val="1031022921"/>
                    </a:ext>
                  </a:extLst>
                </a:gridCol>
              </a:tblGrid>
              <a:tr h="613676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Wage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Equipment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Total Sum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3299847"/>
                  </a:ext>
                </a:extLst>
              </a:tr>
              <a:tr h="1055881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Sam Thach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40hr x $50 = $2000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$200 Laptop + $3000 PC = $3200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$5200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1533853"/>
                  </a:ext>
                </a:extLst>
              </a:tr>
              <a:tr h="613676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Caleb Hart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Aptos"/>
                        </a:rPr>
                        <a:t>32hr x $50 = $1600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Aptos"/>
                        </a:rPr>
                        <a:t>$600 Laptop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Aptos"/>
                        </a:rPr>
                        <a:t>$2200</a:t>
                      </a:r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2587054"/>
                  </a:ext>
                </a:extLst>
              </a:tr>
              <a:tr h="613676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Parker Pratt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Aptos"/>
                        </a:rPr>
                        <a:t>30hr x $50 = $1500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Aptos"/>
                        </a:rPr>
                        <a:t>$700 Laptop</a:t>
                      </a:r>
                      <a:endParaRPr lang="en-US" sz="1800" b="0" i="0" u="none" strike="noStrike" noProof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Aptos"/>
                        </a:rPr>
                        <a:t>$2200</a:t>
                      </a:r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539108"/>
                  </a:ext>
                </a:extLst>
              </a:tr>
              <a:tr h="613676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Josh Aguayo-Silva</a:t>
                      </a:r>
                      <a:endParaRPr lang="en-US" err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Aptos"/>
                        </a:rPr>
                        <a:t>27hr x $50 = $1350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Aptos"/>
                        </a:rPr>
                        <a:t>$800 Laptop</a:t>
                      </a:r>
                      <a:endParaRPr lang="en-US" sz="1800" b="0" i="0" u="none" strike="noStrike" noProof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Aptos"/>
                        </a:rPr>
                        <a:t>$2150</a:t>
                      </a:r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1392707"/>
                  </a:ext>
                </a:extLst>
              </a:tr>
              <a:tr h="1055881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Provided Equipment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$5000 PC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$5000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3316535"/>
                  </a:ext>
                </a:extLst>
              </a:tr>
              <a:tr h="613676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bg1"/>
                          </a:solidFill>
                        </a:rPr>
                        <a:t>Total</a:t>
                      </a:r>
                    </a:p>
                  </a:txBody>
                  <a:tcPr anchor="ctr">
                    <a:solidFill>
                      <a:srgbClr val="48839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bg1"/>
                          </a:solidFill>
                        </a:rPr>
                        <a:t>$6,750</a:t>
                      </a:r>
                    </a:p>
                  </a:txBody>
                  <a:tcPr anchor="ctr">
                    <a:solidFill>
                      <a:srgbClr val="48839D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1" i="0" u="none" strike="noStrike" noProof="0">
                          <a:solidFill>
                            <a:schemeClr val="bg1"/>
                          </a:solidFill>
                          <a:latin typeface="Aptos"/>
                        </a:rPr>
                        <a:t>$10,300</a:t>
                      </a:r>
                      <a:endParaRPr lang="en-US" b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48839D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1" i="0" u="none" strike="noStrike" noProof="0">
                          <a:solidFill>
                            <a:schemeClr val="bg1"/>
                          </a:solidFill>
                          <a:latin typeface="Aptos"/>
                        </a:rPr>
                        <a:t>$16,750</a:t>
                      </a:r>
                      <a:endParaRPr lang="en-US" b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48839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02220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61958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473C9-69B7-8D57-F580-0CD12342E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9201F-A495-E131-1135-CA6F43E458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>
                <a:ea typeface="+mn-lt"/>
                <a:cs typeface="+mn-lt"/>
                <a:hlinkClick r:id="rId2"/>
              </a:rPr>
              <a:t>Word Embedding and Word2Vec, Clearly Explained!!! (youtube.com)</a:t>
            </a:r>
          </a:p>
          <a:p>
            <a:r>
              <a:rPr lang="en-US">
                <a:ea typeface="+mn-lt"/>
                <a:cs typeface="+mn-lt"/>
                <a:hlinkClick r:id="rId3"/>
              </a:rPr>
              <a:t>Transformer Neural Networks, ChatGPT's foundation, Clearly Explained!!! (youtube.com)</a:t>
            </a:r>
          </a:p>
          <a:p>
            <a:r>
              <a:rPr lang="en-US">
                <a:ea typeface="+mn-lt"/>
                <a:cs typeface="+mn-lt"/>
                <a:hlinkClick r:id="rId4"/>
              </a:rPr>
              <a:t>Introduction - Hugging Face NLP Course</a:t>
            </a:r>
          </a:p>
          <a:p>
            <a:r>
              <a:rPr lang="en-US">
                <a:ea typeface="+mn-lt"/>
                <a:cs typeface="+mn-lt"/>
                <a:hlinkClick r:id="rId5"/>
              </a:rPr>
              <a:t>espejelomar/code_search_net_python_10000_examples · Datasets at Hugging Face</a:t>
            </a:r>
          </a:p>
          <a:p>
            <a:r>
              <a:rPr lang="en-US">
                <a:ea typeface="+mn-lt"/>
                <a:cs typeface="+mn-lt"/>
                <a:hlinkClick r:id="rId6"/>
              </a:rPr>
              <a:t>Fine-tune CodeT5 for generating docstrings from Ruby code.ipynb - Colab (google.com)</a:t>
            </a:r>
          </a:p>
          <a:p>
            <a:r>
              <a:rPr lang="en-US">
                <a:ea typeface="+mn-lt"/>
                <a:cs typeface="+mn-lt"/>
                <a:hlinkClick r:id="rId7"/>
              </a:rPr>
              <a:t>2002.08155 (arxiv.org)</a:t>
            </a:r>
          </a:p>
          <a:p>
            <a:r>
              <a:rPr lang="en-US">
                <a:ea typeface="+mn-lt"/>
                <a:cs typeface="+mn-lt"/>
                <a:hlinkClick r:id="rId8"/>
              </a:rPr>
              <a:t>microsoft/codebert-base · Hugging Face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47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901DF-A175-54B8-6EE3-742EE8280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Proposals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2FA40C-4D87-5E70-2C77-BB0F05816A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Image to text to translation</a:t>
            </a:r>
          </a:p>
          <a:p>
            <a:r>
              <a:rPr lang="en-US"/>
              <a:t>Audio to text to translation</a:t>
            </a:r>
          </a:p>
          <a:p>
            <a:r>
              <a:rPr lang="en-US"/>
              <a:t>Text to text translation</a:t>
            </a:r>
          </a:p>
          <a:p>
            <a:r>
              <a:rPr lang="en-US"/>
              <a:t>Auto "essay" typer</a:t>
            </a:r>
          </a:p>
          <a:p>
            <a:r>
              <a:rPr lang="en-US"/>
              <a:t>Auto report documentation</a:t>
            </a:r>
          </a:p>
          <a:p>
            <a:r>
              <a:rPr lang="en-US"/>
              <a:t>Code commenter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519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B0507-FD30-D74E-7B31-484741E9A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Image to Text Translation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E84D8-3952-8F84-34B3-5D805846CC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Idea: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A user would be able to take an image of non-English text and it will automatically translate it to English and display to the user</a:t>
            </a:r>
          </a:p>
          <a:p>
            <a:r>
              <a:rPr lang="en-US"/>
              <a:t>Issues: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None of our team members spoke anything fluent besides English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Less useful for the team since many viable options exist</a:t>
            </a:r>
          </a:p>
          <a:p>
            <a:r>
              <a:rPr lang="en-US">
                <a:latin typeface="Arial"/>
                <a:cs typeface="Arial"/>
              </a:rPr>
              <a:t>Benefits:</a:t>
            </a:r>
          </a:p>
          <a:p>
            <a:pPr lvl="1">
              <a:buFont typeface="Courier New,monospace" panose="020B0604020202020204" pitchFamily="34" charset="0"/>
              <a:buChar char="o"/>
            </a:pPr>
            <a:r>
              <a:rPr lang="en-US">
                <a:latin typeface="Arial"/>
                <a:cs typeface="Arial"/>
              </a:rPr>
              <a:t>A company that cannot use online translations can use this application.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77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26981-6BCC-0E12-5061-1FBFD624F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Audio to Text Translation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8CE0D1-7F97-6E17-B078-66898F62C6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latin typeface="Arial"/>
                <a:cs typeface="Arial"/>
              </a:rPr>
              <a:t>Idea:</a:t>
            </a:r>
          </a:p>
          <a:p>
            <a:pPr lvl="1">
              <a:buFont typeface="Courier New,monospace" panose="020B0604020202020204" pitchFamily="34" charset="0"/>
              <a:buChar char="o"/>
            </a:pPr>
            <a:r>
              <a:rPr lang="en-US">
                <a:latin typeface="Arial"/>
                <a:cs typeface="Arial"/>
              </a:rPr>
              <a:t>A user would be able to speak to their device in a non-English language and it will automatically translate it to English and display to the user</a:t>
            </a:r>
          </a:p>
          <a:p>
            <a:pPr>
              <a:buFont typeface="Courier New,monospace" panose="020B0604020202020204" pitchFamily="34" charset="0"/>
              <a:buChar char="o"/>
            </a:pPr>
            <a:r>
              <a:rPr lang="en-US">
                <a:latin typeface="Arial"/>
                <a:cs typeface="Arial"/>
              </a:rPr>
              <a:t>Issues:</a:t>
            </a:r>
          </a:p>
          <a:p>
            <a:pPr lvl="1">
              <a:buFont typeface="Courier New,monospace" panose="020B0604020202020204" pitchFamily="34" charset="0"/>
              <a:buChar char="o"/>
            </a:pPr>
            <a:r>
              <a:rPr lang="en-US">
                <a:latin typeface="Arial"/>
                <a:cs typeface="Arial"/>
              </a:rPr>
              <a:t>Same issues as Image to Text Translation</a:t>
            </a:r>
          </a:p>
          <a:p>
            <a:r>
              <a:rPr lang="en-US">
                <a:latin typeface="Arial"/>
                <a:cs typeface="Arial"/>
              </a:rPr>
              <a:t>Benefits:</a:t>
            </a:r>
          </a:p>
          <a:p>
            <a:pPr lvl="1">
              <a:buFont typeface="Courier New,monospace" panose="020B0604020202020204" pitchFamily="34" charset="0"/>
              <a:buChar char="o"/>
            </a:pPr>
            <a:r>
              <a:rPr lang="en-US">
                <a:latin typeface="Arial"/>
                <a:cs typeface="Arial"/>
              </a:rPr>
              <a:t>A company that cannot use online translations can use this application.</a:t>
            </a:r>
            <a:endParaRPr lang="en-US"/>
          </a:p>
          <a:p>
            <a:endParaRPr lang="en-US">
              <a:latin typeface="Aptos" panose="020B0004020202020204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72892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63A8D-6720-609A-9BA0-09585F5E1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Text to Text Translation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C73B84-2A9A-D8C5-2923-8B002E44F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latin typeface="Arial"/>
                <a:cs typeface="Arial"/>
              </a:rPr>
              <a:t>Idea:</a:t>
            </a:r>
          </a:p>
          <a:p>
            <a:pPr lvl="1">
              <a:buFont typeface="Courier New,monospace" panose="020B0604020202020204" pitchFamily="34" charset="0"/>
              <a:buChar char="o"/>
            </a:pPr>
            <a:r>
              <a:rPr lang="en-US">
                <a:latin typeface="Arial"/>
                <a:cs typeface="Arial"/>
              </a:rPr>
              <a:t>A user would be able to input a non-English document and the output will be in English.</a:t>
            </a:r>
          </a:p>
          <a:p>
            <a:pPr>
              <a:buFont typeface="Courier New,monospace" panose="020B0604020202020204" pitchFamily="34" charset="0"/>
              <a:buChar char="o"/>
            </a:pPr>
            <a:r>
              <a:rPr lang="en-US">
                <a:latin typeface="Arial"/>
                <a:cs typeface="Arial"/>
              </a:rPr>
              <a:t>Issues:</a:t>
            </a:r>
          </a:p>
          <a:p>
            <a:pPr lvl="1">
              <a:buFont typeface="Courier New,monospace" panose="020B0604020202020204" pitchFamily="34" charset="0"/>
              <a:buChar char="o"/>
            </a:pPr>
            <a:r>
              <a:rPr lang="en-US">
                <a:latin typeface="Arial"/>
                <a:cs typeface="Arial"/>
              </a:rPr>
              <a:t>Same issues as Image to Text Translation and Audio to Text Translation</a:t>
            </a:r>
          </a:p>
          <a:p>
            <a:r>
              <a:rPr lang="en-US">
                <a:latin typeface="Arial"/>
                <a:cs typeface="Arial"/>
              </a:rPr>
              <a:t>Benefits:</a:t>
            </a:r>
          </a:p>
          <a:p>
            <a:pPr lvl="1">
              <a:buFont typeface="Courier New,monospace" panose="020B0604020202020204" pitchFamily="34" charset="0"/>
              <a:buChar char="o"/>
            </a:pPr>
            <a:r>
              <a:rPr lang="en-US">
                <a:latin typeface="Arial"/>
                <a:cs typeface="Arial"/>
              </a:rPr>
              <a:t>A company that cannot use online translations can use this application.</a:t>
            </a:r>
          </a:p>
          <a:p>
            <a:pPr>
              <a:buFont typeface="Courier New,monospace" panose="020B0604020202020204" pitchFamily="34" charset="0"/>
              <a:buChar char="o"/>
            </a:pPr>
            <a:endParaRPr lang="en-US">
              <a:latin typeface="Arial"/>
              <a:cs typeface="Arial"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491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794F1-F790-A05E-3AD7-DDC88E9A5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ea typeface="+mj-lt"/>
                <a:cs typeface="+mj-lt"/>
              </a:rPr>
              <a:t>Auto "Essay" Typer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3C4E15-85CA-8CFF-6C7F-9C04A1D9B5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/>
              <a:t>Idea: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A user should be able to prompt the application  with a short sentence on a topic. The application should then be able to write out a short essay of at least 5 paragraphs.</a:t>
            </a:r>
          </a:p>
          <a:p>
            <a:r>
              <a:rPr lang="en-US"/>
              <a:t>Issues: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Risk of plagiarism.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Difficulty in finding open source texts and essays.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Ethical concerns on the application's outputs being considered </a:t>
            </a:r>
            <a:r>
              <a:rPr lang="en-US" err="1"/>
              <a:t>plagarism</a:t>
            </a:r>
            <a:r>
              <a:rPr lang="en-US"/>
              <a:t> if users were to use them.</a:t>
            </a:r>
          </a:p>
          <a:p>
            <a:r>
              <a:rPr lang="en-US"/>
              <a:t>Benefits: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Creating essays is quick and easy.</a:t>
            </a:r>
          </a:p>
        </p:txBody>
      </p:sp>
    </p:spTree>
    <p:extLst>
      <p:ext uri="{BB962C8B-B14F-4D97-AF65-F5344CB8AC3E}">
        <p14:creationId xmlns:p14="http://schemas.microsoft.com/office/powerpoint/2010/main" val="37431988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84D70-C21A-D624-9747-7CC1A64F5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Auto Report Documentation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33C6E3-8311-F548-F5A5-773FFA92F0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794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Idea: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A user should be able to input text and output in a documented format.</a:t>
            </a:r>
          </a:p>
          <a:p>
            <a:r>
              <a:rPr lang="en-US"/>
              <a:t>Issues: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Not a natural language processing project (a requirement of ours).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Application not useful due to each company using differing documentation</a:t>
            </a:r>
          </a:p>
          <a:p>
            <a:r>
              <a:rPr lang="en-US"/>
              <a:t>Benefits: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Having nonstandard documentation be converted to the proper format is a time saver 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If regulations require a standardized documentation then old nonstandard documents can be easily converted</a:t>
            </a:r>
          </a:p>
          <a:p>
            <a:pPr lvl="1">
              <a:buFont typeface="Courier New" panose="020B0604020202020204" pitchFamily="34" charset="0"/>
              <a:buChar char="o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2309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2A874-1286-4903-D326-B8D8B9F50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Code Commenter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D4FBE-CB17-D0FC-3CEB-E172C7E64B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Idea: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A user should be able to input code and it should output the code with comments</a:t>
            </a:r>
          </a:p>
          <a:p>
            <a:r>
              <a:rPr lang="en-US"/>
              <a:t>Issues: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Difficulty in finding accessible non-proprietary code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Many different coding languages and versions</a:t>
            </a:r>
          </a:p>
          <a:p>
            <a:r>
              <a:rPr lang="en-US"/>
              <a:t>Benefits: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Uncommented code can now be commented which can save a lot of time at companies.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Useful for our team specifically</a:t>
            </a:r>
          </a:p>
          <a:p>
            <a:pPr lvl="1">
              <a:buFont typeface="Courier New" panose="020B0604020202020204" pitchFamily="34" charset="0"/>
              <a:buChar char="o"/>
            </a:pPr>
            <a:endParaRPr lang="en-US"/>
          </a:p>
          <a:p>
            <a:pPr lvl="1">
              <a:buFont typeface="Courier New" panose="020B0604020202020204" pitchFamily="34" charset="0"/>
              <a:buChar char="o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1157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1829</Words>
  <Application>Microsoft Office PowerPoint</Application>
  <PresentationFormat>Widescreen</PresentationFormat>
  <Paragraphs>346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7" baseType="lpstr">
      <vt:lpstr>Aptos</vt:lpstr>
      <vt:lpstr>Aptos Display</vt:lpstr>
      <vt:lpstr>Arial</vt:lpstr>
      <vt:lpstr>Arial,Sans-Serif</vt:lpstr>
      <vt:lpstr>Courier New</vt:lpstr>
      <vt:lpstr>Courier New,monospace</vt:lpstr>
      <vt:lpstr>Wingdings</vt:lpstr>
      <vt:lpstr>Wingdings,Sans-Serif</vt:lpstr>
      <vt:lpstr>office theme</vt:lpstr>
      <vt:lpstr>Python Function Commenter</vt:lpstr>
      <vt:lpstr>Overview:</vt:lpstr>
      <vt:lpstr>Project Proposals</vt:lpstr>
      <vt:lpstr>Image to Text Translation</vt:lpstr>
      <vt:lpstr>Audio to Text Translation</vt:lpstr>
      <vt:lpstr>Text to Text Translation</vt:lpstr>
      <vt:lpstr>Auto "Essay" Typer</vt:lpstr>
      <vt:lpstr>Auto Report Documentation</vt:lpstr>
      <vt:lpstr>Code Commenter</vt:lpstr>
      <vt:lpstr>The Chosen One</vt:lpstr>
      <vt:lpstr>Code Commenter Scope</vt:lpstr>
      <vt:lpstr>Original Timeline</vt:lpstr>
      <vt:lpstr>Actual Timeline</vt:lpstr>
      <vt:lpstr>Preliminary Research</vt:lpstr>
      <vt:lpstr>Data</vt:lpstr>
      <vt:lpstr>Methodology Proposed</vt:lpstr>
      <vt:lpstr>Methodology Used</vt:lpstr>
      <vt:lpstr>Difficulties and Helpful Things</vt:lpstr>
      <vt:lpstr>Df &lt;- c('Conclusion', 'Lessons learned', 'Things We Would Do Different')</vt:lpstr>
      <vt:lpstr>Accuracy</vt:lpstr>
      <vt:lpstr>Costs</vt:lpstr>
      <vt:lpstr>Prototype Demonstration and Requirements</vt:lpstr>
      <vt:lpstr>Why it's good/bad.</vt:lpstr>
      <vt:lpstr>Concluding</vt:lpstr>
      <vt:lpstr>Code Commenter</vt:lpstr>
      <vt:lpstr>Accuracy</vt:lpstr>
      <vt:lpstr>Costs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ㅤ</dc:creator>
  <cp:lastModifiedBy> ㅤ</cp:lastModifiedBy>
  <cp:revision>20</cp:revision>
  <dcterms:created xsi:type="dcterms:W3CDTF">2024-05-24T16:27:03Z</dcterms:created>
  <dcterms:modified xsi:type="dcterms:W3CDTF">2025-04-04T01:26:21Z</dcterms:modified>
</cp:coreProperties>
</file>