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75933BF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D_5628F10D.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05_2E00C402.xml" ContentType="application/vnd.ms-powerpoint.comments+xml"/>
  <Override PartName="/ppt/comments/modernComment_106_84627738.xml" ContentType="application/vnd.ms-powerpoint.comments+xml"/>
  <Override PartName="/ppt/comments/modernComment_107_4B580BED.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3" r:id="rId8"/>
    <p:sldId id="269" r:id="rId9"/>
    <p:sldId id="259" r:id="rId10"/>
    <p:sldId id="260" r:id="rId11"/>
    <p:sldId id="261" r:id="rId12"/>
    <p:sldId id="262" r:id="rId13"/>
    <p:sldId id="263" r:id="rId14"/>
    <p:sldId id="264" r:id="rId15"/>
    <p:sldId id="265" r:id="rId16"/>
    <p:sldId id="266" r:id="rId17"/>
    <p:sldId id="275" r:id="rId18"/>
    <p:sldId id="267"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9DE5B590-71EE-9D08-CC3D-8A3E98BB3494}" name=" ㅤ" initials="ㅤ" userId="1d24c16bc221489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292B2-CFF7-832B-C894-267B2E5345EB}" v="34" dt="2025-03-18T17:02:43.110"/>
    <p1510:client id="{20AD5E8E-A6D8-8C3E-B283-469930C051B8}" v="1" dt="2025-03-18T07:03:21.043"/>
    <p1510:client id="{A3439E2D-DE21-45F4-A465-FFD60F25A531}" v="99" dt="2025-03-18T18:00:00.552"/>
    <p1510:client id="{BE96C4FA-C51A-4BBC-812F-763FBDDD4B61}" v="30" dt="2025-03-18T18:18:43.631"/>
    <p1510:client id="{C9687686-42F3-4180-B09E-96549B8C81ED}" v="179" dt="2025-03-18T18:10:29.118"/>
    <p1510:client id="{CF335C9C-E7F1-4347-8F5F-9D4910188793}" v="9" dt="2025-03-18T17:23:34.595"/>
    <p1510:client id="{D4E9A1D5-0EED-46F2-AAF7-09CA1A3D6B3C}" v="9" dt="2025-03-18T17:34:47.578"/>
    <p1510:client id="{E666C832-41B7-11A5-403D-EEEACCE15DF2}" v="17" dt="2025-03-18T17:03:09.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modernComment_101_75933BF0.xml><?xml version="1.0" encoding="utf-8"?>
<p188:cmLst xmlns:a="http://schemas.openxmlformats.org/drawingml/2006/main" xmlns:r="http://schemas.openxmlformats.org/officeDocument/2006/relationships" xmlns:p188="http://schemas.microsoft.com/office/powerpoint/2018/8/main">
  <p188:cm id="{365D55D4-F730-4534-8795-37CA7A3F3BAE}" authorId="{9DE5B590-71EE-9D08-CC3D-8A3E98BB3494}" created="2025-03-18T17:22:42.844">
    <pc:sldMkLst xmlns:pc="http://schemas.microsoft.com/office/powerpoint/2013/main/command">
      <pc:docMk/>
      <pc:sldMk cId="1972583408" sldId="257"/>
    </pc:sldMkLst>
    <p188:txBody>
      <a:bodyPr/>
      <a:lstStyle/>
      <a:p>
        <a:r>
          <a:rPr lang="en-US"/>
          <a:t>Travis</a:t>
        </a:r>
      </a:p>
    </p188:txBody>
  </p188:cm>
</p188:cmLst>
</file>

<file path=ppt/comments/modernComment_105_2E00C402.xml><?xml version="1.0" encoding="utf-8"?>
<p188:cmLst xmlns:a="http://schemas.openxmlformats.org/drawingml/2006/main" xmlns:r="http://schemas.openxmlformats.org/officeDocument/2006/relationships" xmlns:p188="http://schemas.microsoft.com/office/powerpoint/2018/8/main">
  <p188:cm id="{7A0ADC9E-FEBD-4EDB-B4C6-62FEAE371EEF}" authorId="{9DE5B590-71EE-9D08-CC3D-8A3E98BB3494}" created="2025-03-18T17:23:15.329">
    <pc:sldMkLst xmlns:pc="http://schemas.microsoft.com/office/powerpoint/2013/main/command">
      <pc:docMk/>
      <pc:sldMk cId="771802114" sldId="261"/>
    </pc:sldMkLst>
    <p188:txBody>
      <a:bodyPr/>
      <a:lstStyle/>
      <a:p>
        <a:r>
          <a:rPr lang="en-US"/>
          <a:t>Josh</a:t>
        </a:r>
      </a:p>
    </p188:txBody>
  </p188:cm>
</p188:cmLst>
</file>

<file path=ppt/comments/modernComment_106_84627738.xml><?xml version="1.0" encoding="utf-8"?>
<p188:cmLst xmlns:a="http://schemas.openxmlformats.org/drawingml/2006/main" xmlns:r="http://schemas.openxmlformats.org/officeDocument/2006/relationships" xmlns:p188="http://schemas.microsoft.com/office/powerpoint/2018/8/main">
  <p188:cm id="{32C0EEF8-BE1F-45F6-9A1F-E49A7F92B6D7}" authorId="{95582667-6102-27E7-ED8E-01A166EB4B6B}" created="2025-03-18T17:31:39.923">
    <pc:sldMkLst xmlns:pc="http://schemas.microsoft.com/office/powerpoint/2013/main/command">
      <pc:docMk/>
      <pc:sldMk cId="2221045560" sldId="262"/>
    </pc:sldMkLst>
    <p188:txBody>
      <a:bodyPr/>
      <a:lstStyle/>
      <a:p>
        <a:r>
          <a:rPr lang="en-US"/>
          <a:t>josh</a:t>
        </a:r>
      </a:p>
    </p188:txBody>
  </p188:cm>
</p188:cmLst>
</file>

<file path=ppt/comments/modernComment_107_4B580BED.xml><?xml version="1.0" encoding="utf-8"?>
<p188:cmLst xmlns:a="http://schemas.openxmlformats.org/drawingml/2006/main" xmlns:r="http://schemas.openxmlformats.org/officeDocument/2006/relationships" xmlns:p188="http://schemas.microsoft.com/office/powerpoint/2018/8/main">
  <p188:cm id="{756DEF00-17DF-4EDA-9A94-03888D534CAF}" authorId="{9DE5B590-71EE-9D08-CC3D-8A3E98BB3494}" created="2025-03-18T17:23:27.173">
    <pc:sldMkLst xmlns:pc="http://schemas.microsoft.com/office/powerpoint/2013/main/command">
      <pc:docMk/>
      <pc:sldMk cId="1264061421" sldId="263"/>
    </pc:sldMkLst>
    <p188:txBody>
      <a:bodyPr/>
      <a:lstStyle/>
      <a:p>
        <a:r>
          <a:rPr lang="en-US"/>
          <a:t>Parker</a:t>
        </a:r>
      </a:p>
    </p188:txBody>
  </p188:cm>
</p188:cmLst>
</file>

<file path=ppt/comments/modernComment_10D_5628F10D.xml><?xml version="1.0" encoding="utf-8"?>
<p188:cmLst xmlns:a="http://schemas.openxmlformats.org/drawingml/2006/main" xmlns:r="http://schemas.openxmlformats.org/officeDocument/2006/relationships" xmlns:p188="http://schemas.microsoft.com/office/powerpoint/2018/8/main">
  <p188:cm id="{A22971E2-8A1D-4557-8DB9-217CF16B7F42}" authorId="{9DE5B590-71EE-9D08-CC3D-8A3E98BB3494}" created="2025-03-18T17:23:05.266">
    <pc:sldMkLst xmlns:pc="http://schemas.microsoft.com/office/powerpoint/2013/main/command">
      <pc:docMk/>
      <pc:sldMk cId="1445523725" sldId="269"/>
    </pc:sldMkLst>
    <p188:txBody>
      <a:bodyPr/>
      <a:lstStyle/>
      <a:p>
        <a:r>
          <a:rPr lang="en-US"/>
          <a:t>Brendon</a:t>
        </a:r>
      </a:p>
    </p188:txBody>
  </p188:cm>
</p188:cmLst>
</file>

<file path=ppt/diagrams/_rels/data2.xml.rels><?xml version="1.0" encoding="UTF-8" standalone="yes"?>
<Relationships xmlns="http://schemas.openxmlformats.org/package/2006/relationships"><Relationship Id="rId1" Type="http://schemas.openxmlformats.org/officeDocument/2006/relationships/hyperlink" Target="https://riunet.upv.es/bitstream/handle/10251/182214/Girbes%20-%20Reconocimiento%20de%20Notas%20de%20Piano%20Clasificacion%20Usando%20una%20Red%20Neuronal%20Convolucional.pdf?sequence=1&amp;isAllowed=y"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1" Type="http://schemas.openxmlformats.org/officeDocument/2006/relationships/hyperlink" Target="https://riunet.upv.es/bitstream/handle/10251/182214/Girbes%20-%20Reconocimiento%20de%20Notas%20de%20Piano%20Clasificacion%20Usando%20una%20Red%20Neuronal%20Convolucional.pdf?sequence=1&amp;isAllowed=y"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E6A36-AE88-4AB9-AEA3-0EABA62A4EB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3E9C7D3-3A54-4293-A9E8-CD21B6566E66}">
      <dgm:prSet/>
      <dgm:spPr/>
      <dgm:t>
        <a:bodyPr/>
        <a:lstStyle/>
        <a:p>
          <a:pPr rtl="0"/>
          <a:r>
            <a:rPr lang="en-US"/>
            <a:t>Existing methods have been used to reduce noise in sounds, such as Wiener filtering, wavelet transform and improved spectral subtraction.</a:t>
          </a:r>
          <a:r>
            <a:rPr lang="en-US">
              <a:latin typeface="Calibri Light"/>
              <a:ea typeface="Calibri Light"/>
              <a:cs typeface="Calibri Light"/>
            </a:rPr>
            <a:t>  </a:t>
          </a:r>
          <a:r>
            <a:rPr lang="en-US">
              <a:latin typeface="Arial"/>
              <a:cs typeface="Arial"/>
            </a:rPr>
            <a:t>Ma, S. (2023). A comparative study of multiple music signal noise reduction algorithms in music processing. Noise &amp;amp; Vibration Worldwide, 54(6), 291–296. https://doi.org/10.1177/09574565231179732</a:t>
          </a:r>
        </a:p>
      </dgm:t>
    </dgm:pt>
    <dgm:pt modelId="{7104EF74-EEBC-4F29-86E1-3A8642304464}" type="parTrans" cxnId="{02C54A7F-65CD-4622-B095-65176A3D590E}">
      <dgm:prSet/>
      <dgm:spPr/>
      <dgm:t>
        <a:bodyPr/>
        <a:lstStyle/>
        <a:p>
          <a:endParaRPr lang="en-US"/>
        </a:p>
      </dgm:t>
    </dgm:pt>
    <dgm:pt modelId="{CA514530-D219-4227-BA41-5D0269B4CF2B}" type="sibTrans" cxnId="{02C54A7F-65CD-4622-B095-65176A3D590E}">
      <dgm:prSet/>
      <dgm:spPr/>
      <dgm:t>
        <a:bodyPr/>
        <a:lstStyle/>
        <a:p>
          <a:endParaRPr lang="en-US"/>
        </a:p>
      </dgm:t>
    </dgm:pt>
    <dgm:pt modelId="{458178F0-DE17-4225-90D3-2AD319CD3B37}">
      <dgm:prSet/>
      <dgm:spPr/>
      <dgm:t>
        <a:bodyPr/>
        <a:lstStyle/>
        <a:p>
          <a:pPr rtl="0"/>
          <a:r>
            <a:rPr lang="en-US">
              <a:latin typeface="Calibri"/>
              <a:ea typeface="Calibri"/>
              <a:cs typeface="Calibri"/>
            </a:rPr>
            <a:t>There are other forms of mathematical music analysis, such as Markov note recognition algorithms and Fast Fourier Transform. Fu, T. (2022). "model of </a:t>
          </a:r>
          <a:r>
            <a:rPr lang="en-US" err="1">
              <a:latin typeface="Calibri"/>
              <a:ea typeface="Calibri"/>
              <a:cs typeface="Calibri"/>
            </a:rPr>
            <a:t>markov</a:t>
          </a:r>
          <a:r>
            <a:rPr lang="en-US">
              <a:latin typeface="Calibri"/>
              <a:ea typeface="Calibri"/>
              <a:cs typeface="Calibri"/>
            </a:rPr>
            <a:t>‐based piano note recognition algorithm and Piano Teaching Model Construction". Journal of Environmental and Public Health, 2022(1).https://doi.org/10.1155/2022/6045597</a:t>
          </a:r>
        </a:p>
      </dgm:t>
    </dgm:pt>
    <dgm:pt modelId="{ABE85FB9-D96D-4A4D-B442-41DA3965ABD6}" type="parTrans" cxnId="{58399D39-2066-44A5-9F7B-5521CF049DF5}">
      <dgm:prSet/>
      <dgm:spPr/>
      <dgm:t>
        <a:bodyPr/>
        <a:lstStyle/>
        <a:p>
          <a:endParaRPr lang="en-US"/>
        </a:p>
      </dgm:t>
    </dgm:pt>
    <dgm:pt modelId="{E452497C-EEF6-40D6-8A87-439875923B4F}" type="sibTrans" cxnId="{58399D39-2066-44A5-9F7B-5521CF049DF5}">
      <dgm:prSet/>
      <dgm:spPr/>
      <dgm:t>
        <a:bodyPr/>
        <a:lstStyle/>
        <a:p>
          <a:endParaRPr lang="en-US"/>
        </a:p>
      </dgm:t>
    </dgm:pt>
    <dgm:pt modelId="{C38B320C-2561-45DB-9791-7B9230639228}" type="pres">
      <dgm:prSet presAssocID="{440E6A36-AE88-4AB9-AEA3-0EABA62A4EBE}" presName="linear" presStyleCnt="0">
        <dgm:presLayoutVars>
          <dgm:animLvl val="lvl"/>
          <dgm:resizeHandles val="exact"/>
        </dgm:presLayoutVars>
      </dgm:prSet>
      <dgm:spPr/>
    </dgm:pt>
    <dgm:pt modelId="{0F598DBA-2220-49EF-9E6A-EF8BCB2B51F8}" type="pres">
      <dgm:prSet presAssocID="{03E9C7D3-3A54-4293-A9E8-CD21B6566E66}" presName="parentText" presStyleLbl="node1" presStyleIdx="0" presStyleCnt="2">
        <dgm:presLayoutVars>
          <dgm:chMax val="0"/>
          <dgm:bulletEnabled val="1"/>
        </dgm:presLayoutVars>
      </dgm:prSet>
      <dgm:spPr/>
    </dgm:pt>
    <dgm:pt modelId="{5E337213-0EA3-4C18-8426-33991EB8F978}" type="pres">
      <dgm:prSet presAssocID="{CA514530-D219-4227-BA41-5D0269B4CF2B}" presName="spacer" presStyleCnt="0"/>
      <dgm:spPr/>
    </dgm:pt>
    <dgm:pt modelId="{22871990-FFCA-4C3A-A503-297064CEB1B4}" type="pres">
      <dgm:prSet presAssocID="{458178F0-DE17-4225-90D3-2AD319CD3B37}" presName="parentText" presStyleLbl="node1" presStyleIdx="1" presStyleCnt="2">
        <dgm:presLayoutVars>
          <dgm:chMax val="0"/>
          <dgm:bulletEnabled val="1"/>
        </dgm:presLayoutVars>
      </dgm:prSet>
      <dgm:spPr/>
    </dgm:pt>
  </dgm:ptLst>
  <dgm:cxnLst>
    <dgm:cxn modelId="{58399D39-2066-44A5-9F7B-5521CF049DF5}" srcId="{440E6A36-AE88-4AB9-AEA3-0EABA62A4EBE}" destId="{458178F0-DE17-4225-90D3-2AD319CD3B37}" srcOrd="1" destOrd="0" parTransId="{ABE85FB9-D96D-4A4D-B442-41DA3965ABD6}" sibTransId="{E452497C-EEF6-40D6-8A87-439875923B4F}"/>
    <dgm:cxn modelId="{B387705D-FEC9-41BD-B010-4B086B7AC5AD}" type="presOf" srcId="{03E9C7D3-3A54-4293-A9E8-CD21B6566E66}" destId="{0F598DBA-2220-49EF-9E6A-EF8BCB2B51F8}" srcOrd="0" destOrd="0" presId="urn:microsoft.com/office/officeart/2005/8/layout/vList2"/>
    <dgm:cxn modelId="{02C54A7F-65CD-4622-B095-65176A3D590E}" srcId="{440E6A36-AE88-4AB9-AEA3-0EABA62A4EBE}" destId="{03E9C7D3-3A54-4293-A9E8-CD21B6566E66}" srcOrd="0" destOrd="0" parTransId="{7104EF74-EEBC-4F29-86E1-3A8642304464}" sibTransId="{CA514530-D219-4227-BA41-5D0269B4CF2B}"/>
    <dgm:cxn modelId="{E0C307D9-5044-48C5-B38C-FDDB4A94422E}" type="presOf" srcId="{440E6A36-AE88-4AB9-AEA3-0EABA62A4EBE}" destId="{C38B320C-2561-45DB-9791-7B9230639228}" srcOrd="0" destOrd="0" presId="urn:microsoft.com/office/officeart/2005/8/layout/vList2"/>
    <dgm:cxn modelId="{03D299E9-FC68-4B53-BBFD-4FB6D322271A}" type="presOf" srcId="{458178F0-DE17-4225-90D3-2AD319CD3B37}" destId="{22871990-FFCA-4C3A-A503-297064CEB1B4}" srcOrd="0" destOrd="0" presId="urn:microsoft.com/office/officeart/2005/8/layout/vList2"/>
    <dgm:cxn modelId="{F87F3551-9837-4FF0-883C-BD234CDBA6B0}" type="presParOf" srcId="{C38B320C-2561-45DB-9791-7B9230639228}" destId="{0F598DBA-2220-49EF-9E6A-EF8BCB2B51F8}" srcOrd="0" destOrd="0" presId="urn:microsoft.com/office/officeart/2005/8/layout/vList2"/>
    <dgm:cxn modelId="{28DD1783-45CD-495E-A4D5-5CFEB9D37FE1}" type="presParOf" srcId="{C38B320C-2561-45DB-9791-7B9230639228}" destId="{5E337213-0EA3-4C18-8426-33991EB8F978}" srcOrd="1" destOrd="0" presId="urn:microsoft.com/office/officeart/2005/8/layout/vList2"/>
    <dgm:cxn modelId="{7C9A42F0-1F1E-4D7C-85DB-E37B43FC0CEC}" type="presParOf" srcId="{C38B320C-2561-45DB-9791-7B9230639228}" destId="{22871990-FFCA-4C3A-A503-297064CEB1B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0E6A36-AE88-4AB9-AEA3-0EABA62A4EB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D11AE9AC-6D4F-47AE-A7F0-46A26A1270FB}">
      <dgm:prSet custT="1"/>
      <dgm:spPr/>
      <dgm:t>
        <a:bodyPr/>
        <a:lstStyle/>
        <a:p>
          <a:pPr rtl="0"/>
          <a:r>
            <a:rPr lang="en-US" sz="2000"/>
            <a:t>Finally, we’ve seen Convolutional Neural Networks also be used to distinguish piano music, but we don’t have the resources to run one.</a:t>
          </a:r>
          <a:r>
            <a:rPr lang="en-US" sz="2000">
              <a:latin typeface="Calibri Light"/>
              <a:ea typeface="Calibri Light"/>
              <a:cs typeface="Calibri Light"/>
            </a:rPr>
            <a:t> </a:t>
          </a:r>
          <a:r>
            <a:rPr lang="en-US" sz="2000" err="1">
              <a:latin typeface="Arial"/>
              <a:cs typeface="Arial"/>
            </a:rPr>
            <a:t>Girbés</a:t>
          </a:r>
          <a:r>
            <a:rPr lang="en-US" sz="2000">
              <a:latin typeface="Arial"/>
              <a:cs typeface="Arial"/>
            </a:rPr>
            <a:t> </a:t>
          </a:r>
          <a:r>
            <a:rPr lang="en-US" sz="2000" err="1">
              <a:latin typeface="Arial"/>
              <a:cs typeface="Arial"/>
            </a:rPr>
            <a:t>Mínguez</a:t>
          </a:r>
          <a:r>
            <a:rPr lang="en-US" sz="2000">
              <a:latin typeface="Arial"/>
              <a:cs typeface="Arial"/>
            </a:rPr>
            <a:t>, J. (2021). </a:t>
          </a:r>
          <a:r>
            <a:rPr lang="en-US" sz="2000" i="1">
              <a:latin typeface="Arial"/>
              <a:cs typeface="Arial"/>
            </a:rPr>
            <a:t>Piano Note Recognition: Classification Aided by Convolutional Neural Networks</a:t>
          </a:r>
          <a:r>
            <a:rPr lang="en-US" sz="2000">
              <a:latin typeface="Arial"/>
              <a:cs typeface="Arial"/>
            </a:rPr>
            <a:t> [Review of </a:t>
          </a:r>
          <a:r>
            <a:rPr lang="en-US" sz="2000" i="1">
              <a:latin typeface="Arial"/>
              <a:cs typeface="Arial"/>
            </a:rPr>
            <a:t>Piano Note Recognition: Classification Aided by Convolutional Neural Networks</a:t>
          </a:r>
          <a:r>
            <a:rPr lang="en-US" sz="2000">
              <a:latin typeface="Arial"/>
              <a:cs typeface="Arial"/>
            </a:rPr>
            <a:t>]. </a:t>
          </a:r>
          <a:r>
            <a:rPr lang="en-US" sz="2000">
              <a:solidFill>
                <a:srgbClr val="1155CC"/>
              </a:solidFill>
              <a:latin typeface="Arial"/>
              <a:cs typeface="Arial"/>
              <a:hlinkClick xmlns:r="http://schemas.openxmlformats.org/officeDocument/2006/relationships" r:id="rId1"/>
            </a:rPr>
            <a:t>https://riunet.upv.es/bitstream/handle/10251/182214/Girbes%20-%20Reconocimiento%20de%20Notas%20de%20Piano%20Clasificacion%20Usando%20una%20Red%20Neuronal%20Convolucional.pdf?sequence=1&amp;isAllowed=y</a:t>
          </a:r>
          <a:r>
            <a:rPr lang="en-US" sz="2000">
              <a:solidFill>
                <a:srgbClr val="000000"/>
              </a:solidFill>
              <a:latin typeface="Arial"/>
              <a:cs typeface="Arial"/>
            </a:rPr>
            <a:t> </a:t>
          </a:r>
          <a:endParaRPr lang="en-US" sz="2000">
            <a:latin typeface="Calibri Light"/>
            <a:ea typeface="Calibri Light"/>
            <a:cs typeface="Calibri Light"/>
          </a:endParaRPr>
        </a:p>
      </dgm:t>
    </dgm:pt>
    <dgm:pt modelId="{1EABBAED-BAAE-4133-B3AA-43D147919BF0}" type="parTrans" cxnId="{45F0F803-AC39-4338-AAA6-93D00C0C5FA6}">
      <dgm:prSet/>
      <dgm:spPr/>
      <dgm:t>
        <a:bodyPr/>
        <a:lstStyle/>
        <a:p>
          <a:endParaRPr lang="en-US"/>
        </a:p>
      </dgm:t>
    </dgm:pt>
    <dgm:pt modelId="{A3F2AA5E-2A46-42F7-B834-B4A21B1A949F}" type="sibTrans" cxnId="{45F0F803-AC39-4338-AAA6-93D00C0C5FA6}">
      <dgm:prSet/>
      <dgm:spPr/>
      <dgm:t>
        <a:bodyPr/>
        <a:lstStyle/>
        <a:p>
          <a:endParaRPr lang="en-US"/>
        </a:p>
      </dgm:t>
    </dgm:pt>
    <dgm:pt modelId="{0C8DEB9D-C817-406C-8282-2EE4508C7E5D}" type="pres">
      <dgm:prSet presAssocID="{440E6A36-AE88-4AB9-AEA3-0EABA62A4EBE}" presName="linear" presStyleCnt="0">
        <dgm:presLayoutVars>
          <dgm:animLvl val="lvl"/>
          <dgm:resizeHandles val="exact"/>
        </dgm:presLayoutVars>
      </dgm:prSet>
      <dgm:spPr/>
    </dgm:pt>
    <dgm:pt modelId="{5B19C9BD-CFF0-401E-9047-D0CAF3F2CD99}" type="pres">
      <dgm:prSet presAssocID="{D11AE9AC-6D4F-47AE-A7F0-46A26A1270FB}" presName="parentText" presStyleLbl="node1" presStyleIdx="0" presStyleCnt="1" custScaleY="164848">
        <dgm:presLayoutVars>
          <dgm:chMax val="0"/>
          <dgm:bulletEnabled val="1"/>
        </dgm:presLayoutVars>
      </dgm:prSet>
      <dgm:spPr/>
    </dgm:pt>
  </dgm:ptLst>
  <dgm:cxnLst>
    <dgm:cxn modelId="{45F0F803-AC39-4338-AAA6-93D00C0C5FA6}" srcId="{440E6A36-AE88-4AB9-AEA3-0EABA62A4EBE}" destId="{D11AE9AC-6D4F-47AE-A7F0-46A26A1270FB}" srcOrd="0" destOrd="0" parTransId="{1EABBAED-BAAE-4133-B3AA-43D147919BF0}" sibTransId="{A3F2AA5E-2A46-42F7-B834-B4A21B1A949F}"/>
    <dgm:cxn modelId="{3C669F35-97ED-4BCF-8307-98BAFFEE7830}" type="presOf" srcId="{D11AE9AC-6D4F-47AE-A7F0-46A26A1270FB}" destId="{5B19C9BD-CFF0-401E-9047-D0CAF3F2CD99}" srcOrd="0" destOrd="0" presId="urn:microsoft.com/office/officeart/2005/8/layout/vList2"/>
    <dgm:cxn modelId="{E6AB08CC-7843-4117-B4E7-BC8DC48A7E92}" type="presOf" srcId="{440E6A36-AE88-4AB9-AEA3-0EABA62A4EBE}" destId="{0C8DEB9D-C817-406C-8282-2EE4508C7E5D}" srcOrd="0" destOrd="0" presId="urn:microsoft.com/office/officeart/2005/8/layout/vList2"/>
    <dgm:cxn modelId="{E4C29781-06E1-43BE-BE1B-72400FA69BF0}" type="presParOf" srcId="{0C8DEB9D-C817-406C-8282-2EE4508C7E5D}" destId="{5B19C9BD-CFF0-401E-9047-D0CAF3F2CD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283481-797A-4992-9CFF-8C968CEC4EB6}"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89F920A-FA09-4283-BB83-B594DB0FF683}">
      <dgm:prSet/>
      <dgm:spPr/>
      <dgm:t>
        <a:bodyPr/>
        <a:lstStyle/>
        <a:p>
          <a:pPr>
            <a:defRPr b="1"/>
          </a:pPr>
          <a:r>
            <a:rPr lang="en-US"/>
            <a:t>Our training dataset used in this project was </a:t>
          </a:r>
          <a:r>
            <a:rPr lang="en-US" err="1"/>
            <a:t>MusicNet</a:t>
          </a:r>
          <a:r>
            <a:rPr lang="en-US"/>
            <a:t>, obtained through Kaggle</a:t>
          </a:r>
        </a:p>
      </dgm:t>
    </dgm:pt>
    <dgm:pt modelId="{ACDD912B-4E9B-47AD-9700-D62108B61773}" type="parTrans" cxnId="{841D62ED-B441-45E9-8C56-0C2A67C45ECD}">
      <dgm:prSet/>
      <dgm:spPr/>
      <dgm:t>
        <a:bodyPr/>
        <a:lstStyle/>
        <a:p>
          <a:endParaRPr lang="en-US"/>
        </a:p>
      </dgm:t>
    </dgm:pt>
    <dgm:pt modelId="{F8F7B8EA-43EE-4EA6-B590-07730C54061A}" type="sibTrans" cxnId="{841D62ED-B441-45E9-8C56-0C2A67C45ECD}">
      <dgm:prSet/>
      <dgm:spPr/>
      <dgm:t>
        <a:bodyPr/>
        <a:lstStyle/>
        <a:p>
          <a:endParaRPr lang="en-US"/>
        </a:p>
      </dgm:t>
    </dgm:pt>
    <dgm:pt modelId="{C82768B0-75DB-4834-83C5-D63D0DF54792}">
      <dgm:prSet/>
      <dgm:spPr/>
      <dgm:t>
        <a:bodyPr/>
        <a:lstStyle/>
        <a:p>
          <a:r>
            <a:rPr lang="en-US" err="1"/>
            <a:t>MusicNet</a:t>
          </a:r>
          <a:r>
            <a:rPr lang="en-US"/>
            <a:t> is a bunch of MIDI audio files, perfectly synced to their notes</a:t>
          </a:r>
        </a:p>
      </dgm:t>
    </dgm:pt>
    <dgm:pt modelId="{0E70052C-E29F-40AC-9735-03951A68187C}" type="parTrans" cxnId="{EDBAE9D1-ECCB-4B7B-8956-D5892E4A5599}">
      <dgm:prSet/>
      <dgm:spPr/>
      <dgm:t>
        <a:bodyPr/>
        <a:lstStyle/>
        <a:p>
          <a:endParaRPr lang="en-US"/>
        </a:p>
      </dgm:t>
    </dgm:pt>
    <dgm:pt modelId="{231B2E40-396D-4F04-84A9-C5552D14AEBB}" type="sibTrans" cxnId="{EDBAE9D1-ECCB-4B7B-8956-D5892E4A5599}">
      <dgm:prSet/>
      <dgm:spPr/>
      <dgm:t>
        <a:bodyPr/>
        <a:lstStyle/>
        <a:p>
          <a:endParaRPr lang="en-US"/>
        </a:p>
      </dgm:t>
    </dgm:pt>
    <dgm:pt modelId="{1C10B654-B3BD-4CF6-B382-BE2F731C1A08}">
      <dgm:prSet/>
      <dgm:spPr/>
      <dgm:t>
        <a:bodyPr/>
        <a:lstStyle/>
        <a:p>
          <a:pPr>
            <a:defRPr b="1"/>
          </a:pPr>
          <a:r>
            <a:rPr lang="en-US"/>
            <a:t>Our testing dataset was a bunch of .wav files scraped from YouTube</a:t>
          </a:r>
        </a:p>
      </dgm:t>
    </dgm:pt>
    <dgm:pt modelId="{2CCFFD57-FC3E-455D-A06F-0F4105F0FC03}" type="parTrans" cxnId="{315F4C50-F3E9-4022-BE96-A46B1638A839}">
      <dgm:prSet/>
      <dgm:spPr/>
      <dgm:t>
        <a:bodyPr/>
        <a:lstStyle/>
        <a:p>
          <a:endParaRPr lang="en-US"/>
        </a:p>
      </dgm:t>
    </dgm:pt>
    <dgm:pt modelId="{70A1981C-E6BD-4E86-BFE3-65EE0AFEBC4D}" type="sibTrans" cxnId="{315F4C50-F3E9-4022-BE96-A46B1638A839}">
      <dgm:prSet/>
      <dgm:spPr/>
      <dgm:t>
        <a:bodyPr/>
        <a:lstStyle/>
        <a:p>
          <a:endParaRPr lang="en-US"/>
        </a:p>
      </dgm:t>
    </dgm:pt>
    <dgm:pt modelId="{A7E7AA8C-5206-400A-8E93-A47BECB167A7}">
      <dgm:prSet/>
      <dgm:spPr/>
      <dgm:t>
        <a:bodyPr/>
        <a:lstStyle/>
        <a:p>
          <a:r>
            <a:rPr lang="en-US"/>
            <a:t>This way, when we broke down these .wav and took the notes, we could compare to a perfectly sanitary version of the song </a:t>
          </a:r>
        </a:p>
      </dgm:t>
    </dgm:pt>
    <dgm:pt modelId="{9A98CAF6-B1C8-4053-AB54-96DD91CD8596}" type="parTrans" cxnId="{C567E5CA-64E8-4F89-8BA5-2E08883FBEC8}">
      <dgm:prSet/>
      <dgm:spPr/>
      <dgm:t>
        <a:bodyPr/>
        <a:lstStyle/>
        <a:p>
          <a:endParaRPr lang="en-US"/>
        </a:p>
      </dgm:t>
    </dgm:pt>
    <dgm:pt modelId="{A5DE5E00-0489-405B-AAF8-691759945B65}" type="sibTrans" cxnId="{C567E5CA-64E8-4F89-8BA5-2E08883FBEC8}">
      <dgm:prSet/>
      <dgm:spPr/>
      <dgm:t>
        <a:bodyPr/>
        <a:lstStyle/>
        <a:p>
          <a:endParaRPr lang="en-US"/>
        </a:p>
      </dgm:t>
    </dgm:pt>
    <dgm:pt modelId="{764A1572-2E9D-418A-8B02-CBD68BDF2648}">
      <dgm:prSet/>
      <dgm:spPr/>
      <dgm:t>
        <a:bodyPr/>
        <a:lstStyle/>
        <a:p>
          <a:pPr>
            <a:defRPr b="1"/>
          </a:pPr>
          <a:r>
            <a:rPr lang="en-US"/>
            <a:t>Finally, we would pull our Kaggle dataset from Google Drive, where it would eventually be used for our Piano Recognition</a:t>
          </a:r>
        </a:p>
      </dgm:t>
    </dgm:pt>
    <dgm:pt modelId="{1D39DE5D-4163-4841-8E15-65D00FDA9782}" type="parTrans" cxnId="{A4475AD9-3565-4646-9176-40F99ACDD5E5}">
      <dgm:prSet/>
      <dgm:spPr/>
      <dgm:t>
        <a:bodyPr/>
        <a:lstStyle/>
        <a:p>
          <a:endParaRPr lang="en-US"/>
        </a:p>
      </dgm:t>
    </dgm:pt>
    <dgm:pt modelId="{750260CB-8569-42B2-AB43-FFC23830C5BD}" type="sibTrans" cxnId="{A4475AD9-3565-4646-9176-40F99ACDD5E5}">
      <dgm:prSet/>
      <dgm:spPr/>
      <dgm:t>
        <a:bodyPr/>
        <a:lstStyle/>
        <a:p>
          <a:endParaRPr lang="en-US"/>
        </a:p>
      </dgm:t>
    </dgm:pt>
    <dgm:pt modelId="{2C5F3B8B-7FED-4DC0-BBFC-EF7011EC2DA8}" type="pres">
      <dgm:prSet presAssocID="{00283481-797A-4992-9CFF-8C968CEC4EB6}" presName="root" presStyleCnt="0">
        <dgm:presLayoutVars>
          <dgm:dir/>
          <dgm:resizeHandles val="exact"/>
        </dgm:presLayoutVars>
      </dgm:prSet>
      <dgm:spPr/>
    </dgm:pt>
    <dgm:pt modelId="{291E0392-EBDF-4B73-9B9D-888D0E8F02E2}" type="pres">
      <dgm:prSet presAssocID="{889F920A-FA09-4283-BB83-B594DB0FF683}" presName="compNode" presStyleCnt="0"/>
      <dgm:spPr/>
    </dgm:pt>
    <dgm:pt modelId="{0135770C-7CEA-4407-BBFB-09FFE83AE0B7}" type="pres">
      <dgm:prSet presAssocID="{889F920A-FA09-4283-BB83-B594DB0FF6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J"/>
        </a:ext>
      </dgm:extLst>
    </dgm:pt>
    <dgm:pt modelId="{15564929-9971-4016-ACE0-85E93587D709}" type="pres">
      <dgm:prSet presAssocID="{889F920A-FA09-4283-BB83-B594DB0FF683}" presName="iconSpace" presStyleCnt="0"/>
      <dgm:spPr/>
    </dgm:pt>
    <dgm:pt modelId="{5E71FAA0-9A1B-4F86-9E74-E3D7432BFBCA}" type="pres">
      <dgm:prSet presAssocID="{889F920A-FA09-4283-BB83-B594DB0FF683}" presName="parTx" presStyleLbl="revTx" presStyleIdx="0" presStyleCnt="6">
        <dgm:presLayoutVars>
          <dgm:chMax val="0"/>
          <dgm:chPref val="0"/>
        </dgm:presLayoutVars>
      </dgm:prSet>
      <dgm:spPr/>
    </dgm:pt>
    <dgm:pt modelId="{572831DE-8233-42DE-A97A-1CCFC7CBA3CB}" type="pres">
      <dgm:prSet presAssocID="{889F920A-FA09-4283-BB83-B594DB0FF683}" presName="txSpace" presStyleCnt="0"/>
      <dgm:spPr/>
    </dgm:pt>
    <dgm:pt modelId="{28C9308C-3A0C-4260-9BBD-954AF733BAD8}" type="pres">
      <dgm:prSet presAssocID="{889F920A-FA09-4283-BB83-B594DB0FF683}" presName="desTx" presStyleLbl="revTx" presStyleIdx="1" presStyleCnt="6">
        <dgm:presLayoutVars/>
      </dgm:prSet>
      <dgm:spPr/>
    </dgm:pt>
    <dgm:pt modelId="{067DCBDA-9BCC-46B0-A66A-3075CBE6B4D4}" type="pres">
      <dgm:prSet presAssocID="{F8F7B8EA-43EE-4EA6-B590-07730C54061A}" presName="sibTrans" presStyleCnt="0"/>
      <dgm:spPr/>
    </dgm:pt>
    <dgm:pt modelId="{54BD357C-AA9C-49E6-9E55-D7626BD4D709}" type="pres">
      <dgm:prSet presAssocID="{1C10B654-B3BD-4CF6-B382-BE2F731C1A08}" presName="compNode" presStyleCnt="0"/>
      <dgm:spPr/>
    </dgm:pt>
    <dgm:pt modelId="{A66EDEE2-37E6-47AA-B7B3-1BF3AB47579D}" type="pres">
      <dgm:prSet presAssocID="{1C10B654-B3BD-4CF6-B382-BE2F731C1A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9A017247-CE97-4296-8130-DB62C3394B34}" type="pres">
      <dgm:prSet presAssocID="{1C10B654-B3BD-4CF6-B382-BE2F731C1A08}" presName="iconSpace" presStyleCnt="0"/>
      <dgm:spPr/>
    </dgm:pt>
    <dgm:pt modelId="{89D46215-C057-41DE-922C-B611A4468ABD}" type="pres">
      <dgm:prSet presAssocID="{1C10B654-B3BD-4CF6-B382-BE2F731C1A08}" presName="parTx" presStyleLbl="revTx" presStyleIdx="2" presStyleCnt="6">
        <dgm:presLayoutVars>
          <dgm:chMax val="0"/>
          <dgm:chPref val="0"/>
        </dgm:presLayoutVars>
      </dgm:prSet>
      <dgm:spPr/>
    </dgm:pt>
    <dgm:pt modelId="{DE1A515E-E981-46EB-9DE6-4D332361EE05}" type="pres">
      <dgm:prSet presAssocID="{1C10B654-B3BD-4CF6-B382-BE2F731C1A08}" presName="txSpace" presStyleCnt="0"/>
      <dgm:spPr/>
    </dgm:pt>
    <dgm:pt modelId="{CC8F53D9-1322-4B9D-9929-0F6E5F7403C2}" type="pres">
      <dgm:prSet presAssocID="{1C10B654-B3BD-4CF6-B382-BE2F731C1A08}" presName="desTx" presStyleLbl="revTx" presStyleIdx="3" presStyleCnt="6">
        <dgm:presLayoutVars/>
      </dgm:prSet>
      <dgm:spPr/>
    </dgm:pt>
    <dgm:pt modelId="{B0230AAD-38B2-4CB3-A9F7-1C5F9655C109}" type="pres">
      <dgm:prSet presAssocID="{70A1981C-E6BD-4E86-BFE3-65EE0AFEBC4D}" presName="sibTrans" presStyleCnt="0"/>
      <dgm:spPr/>
    </dgm:pt>
    <dgm:pt modelId="{87DA8974-3673-4B3D-ABA4-14AD65ECE956}" type="pres">
      <dgm:prSet presAssocID="{764A1572-2E9D-418A-8B02-CBD68BDF2648}" presName="compNode" presStyleCnt="0"/>
      <dgm:spPr/>
    </dgm:pt>
    <dgm:pt modelId="{CFCC6B19-26D0-4E61-9096-9C983D3183A7}" type="pres">
      <dgm:prSet presAssocID="{764A1572-2E9D-418A-8B02-CBD68BDF2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ano"/>
        </a:ext>
      </dgm:extLst>
    </dgm:pt>
    <dgm:pt modelId="{50BB70C5-9FCA-4BD8-9EF5-DEA6DDBAB40E}" type="pres">
      <dgm:prSet presAssocID="{764A1572-2E9D-418A-8B02-CBD68BDF2648}" presName="iconSpace" presStyleCnt="0"/>
      <dgm:spPr/>
    </dgm:pt>
    <dgm:pt modelId="{C18499C3-EB38-4F31-83DE-17720BAEB01A}" type="pres">
      <dgm:prSet presAssocID="{764A1572-2E9D-418A-8B02-CBD68BDF2648}" presName="parTx" presStyleLbl="revTx" presStyleIdx="4" presStyleCnt="6">
        <dgm:presLayoutVars>
          <dgm:chMax val="0"/>
          <dgm:chPref val="0"/>
        </dgm:presLayoutVars>
      </dgm:prSet>
      <dgm:spPr/>
    </dgm:pt>
    <dgm:pt modelId="{C75A98B2-FEC5-4D94-80FF-BD34062D9A6A}" type="pres">
      <dgm:prSet presAssocID="{764A1572-2E9D-418A-8B02-CBD68BDF2648}" presName="txSpace" presStyleCnt="0"/>
      <dgm:spPr/>
    </dgm:pt>
    <dgm:pt modelId="{B62CA325-B883-4301-A003-B11BE0F73A15}" type="pres">
      <dgm:prSet presAssocID="{764A1572-2E9D-418A-8B02-CBD68BDF2648}" presName="desTx" presStyleLbl="revTx" presStyleIdx="5" presStyleCnt="6">
        <dgm:presLayoutVars/>
      </dgm:prSet>
      <dgm:spPr/>
    </dgm:pt>
  </dgm:ptLst>
  <dgm:cxnLst>
    <dgm:cxn modelId="{4AAE3105-6AE5-4BD7-B114-5A469FDAE4D3}" type="presOf" srcId="{00283481-797A-4992-9CFF-8C968CEC4EB6}" destId="{2C5F3B8B-7FED-4DC0-BBFC-EF7011EC2DA8}" srcOrd="0" destOrd="0" presId="urn:microsoft.com/office/officeart/2018/5/layout/CenteredIconLabelDescriptionList"/>
    <dgm:cxn modelId="{35907B3B-FB85-452B-87D1-E9BAAEAC6001}" type="presOf" srcId="{C82768B0-75DB-4834-83C5-D63D0DF54792}" destId="{28C9308C-3A0C-4260-9BBD-954AF733BAD8}" srcOrd="0" destOrd="0" presId="urn:microsoft.com/office/officeart/2018/5/layout/CenteredIconLabelDescriptionList"/>
    <dgm:cxn modelId="{6416A46D-8166-4B3A-9C2E-560D9F4970C1}" type="presOf" srcId="{1C10B654-B3BD-4CF6-B382-BE2F731C1A08}" destId="{89D46215-C057-41DE-922C-B611A4468ABD}" srcOrd="0" destOrd="0" presId="urn:microsoft.com/office/officeart/2018/5/layout/CenteredIconLabelDescriptionList"/>
    <dgm:cxn modelId="{315F4C50-F3E9-4022-BE96-A46B1638A839}" srcId="{00283481-797A-4992-9CFF-8C968CEC4EB6}" destId="{1C10B654-B3BD-4CF6-B382-BE2F731C1A08}" srcOrd="1" destOrd="0" parTransId="{2CCFFD57-FC3E-455D-A06F-0F4105F0FC03}" sibTransId="{70A1981C-E6BD-4E86-BFE3-65EE0AFEBC4D}"/>
    <dgm:cxn modelId="{C0D45C8F-C794-4F69-8858-AA4BFABCA0D3}" type="presOf" srcId="{A7E7AA8C-5206-400A-8E93-A47BECB167A7}" destId="{CC8F53D9-1322-4B9D-9929-0F6E5F7403C2}" srcOrd="0" destOrd="0" presId="urn:microsoft.com/office/officeart/2018/5/layout/CenteredIconLabelDescriptionList"/>
    <dgm:cxn modelId="{C567E5CA-64E8-4F89-8BA5-2E08883FBEC8}" srcId="{1C10B654-B3BD-4CF6-B382-BE2F731C1A08}" destId="{A7E7AA8C-5206-400A-8E93-A47BECB167A7}" srcOrd="0" destOrd="0" parTransId="{9A98CAF6-B1C8-4053-AB54-96DD91CD8596}" sibTransId="{A5DE5E00-0489-405B-AAF8-691759945B65}"/>
    <dgm:cxn modelId="{EDBAE9D1-ECCB-4B7B-8956-D5892E4A5599}" srcId="{889F920A-FA09-4283-BB83-B594DB0FF683}" destId="{C82768B0-75DB-4834-83C5-D63D0DF54792}" srcOrd="0" destOrd="0" parTransId="{0E70052C-E29F-40AC-9735-03951A68187C}" sibTransId="{231B2E40-396D-4F04-84A9-C5552D14AEBB}"/>
    <dgm:cxn modelId="{A4475AD9-3565-4646-9176-40F99ACDD5E5}" srcId="{00283481-797A-4992-9CFF-8C968CEC4EB6}" destId="{764A1572-2E9D-418A-8B02-CBD68BDF2648}" srcOrd="2" destOrd="0" parTransId="{1D39DE5D-4163-4841-8E15-65D00FDA9782}" sibTransId="{750260CB-8569-42B2-AB43-FFC23830C5BD}"/>
    <dgm:cxn modelId="{841D62ED-B441-45E9-8C56-0C2A67C45ECD}" srcId="{00283481-797A-4992-9CFF-8C968CEC4EB6}" destId="{889F920A-FA09-4283-BB83-B594DB0FF683}" srcOrd="0" destOrd="0" parTransId="{ACDD912B-4E9B-47AD-9700-D62108B61773}" sibTransId="{F8F7B8EA-43EE-4EA6-B590-07730C54061A}"/>
    <dgm:cxn modelId="{37E50CF3-FA92-45D1-B902-2E4566936B82}" type="presOf" srcId="{889F920A-FA09-4283-BB83-B594DB0FF683}" destId="{5E71FAA0-9A1B-4F86-9E74-E3D7432BFBCA}" srcOrd="0" destOrd="0" presId="urn:microsoft.com/office/officeart/2018/5/layout/CenteredIconLabelDescriptionList"/>
    <dgm:cxn modelId="{E2BDC7FE-D183-49B1-97E0-E8031AD43C73}" type="presOf" srcId="{764A1572-2E9D-418A-8B02-CBD68BDF2648}" destId="{C18499C3-EB38-4F31-83DE-17720BAEB01A}" srcOrd="0" destOrd="0" presId="urn:microsoft.com/office/officeart/2018/5/layout/CenteredIconLabelDescriptionList"/>
    <dgm:cxn modelId="{C82149E0-BE81-4780-A612-34F4A41505C7}" type="presParOf" srcId="{2C5F3B8B-7FED-4DC0-BBFC-EF7011EC2DA8}" destId="{291E0392-EBDF-4B73-9B9D-888D0E8F02E2}" srcOrd="0" destOrd="0" presId="urn:microsoft.com/office/officeart/2018/5/layout/CenteredIconLabelDescriptionList"/>
    <dgm:cxn modelId="{28B63069-D42B-4D82-A499-BCDE2E25C21E}" type="presParOf" srcId="{291E0392-EBDF-4B73-9B9D-888D0E8F02E2}" destId="{0135770C-7CEA-4407-BBFB-09FFE83AE0B7}" srcOrd="0" destOrd="0" presId="urn:microsoft.com/office/officeart/2018/5/layout/CenteredIconLabelDescriptionList"/>
    <dgm:cxn modelId="{4E5A4F4D-EBC0-4C24-914F-E54A2BA679EE}" type="presParOf" srcId="{291E0392-EBDF-4B73-9B9D-888D0E8F02E2}" destId="{15564929-9971-4016-ACE0-85E93587D709}" srcOrd="1" destOrd="0" presId="urn:microsoft.com/office/officeart/2018/5/layout/CenteredIconLabelDescriptionList"/>
    <dgm:cxn modelId="{1FFA6A2D-78E7-4B74-94F6-35FEB02EB724}" type="presParOf" srcId="{291E0392-EBDF-4B73-9B9D-888D0E8F02E2}" destId="{5E71FAA0-9A1B-4F86-9E74-E3D7432BFBCA}" srcOrd="2" destOrd="0" presId="urn:microsoft.com/office/officeart/2018/5/layout/CenteredIconLabelDescriptionList"/>
    <dgm:cxn modelId="{7317AB1C-6F17-48DF-B985-4CF5C1D3446C}" type="presParOf" srcId="{291E0392-EBDF-4B73-9B9D-888D0E8F02E2}" destId="{572831DE-8233-42DE-A97A-1CCFC7CBA3CB}" srcOrd="3" destOrd="0" presId="urn:microsoft.com/office/officeart/2018/5/layout/CenteredIconLabelDescriptionList"/>
    <dgm:cxn modelId="{917247B4-729F-42A6-9AF1-13ECBCEA05CE}" type="presParOf" srcId="{291E0392-EBDF-4B73-9B9D-888D0E8F02E2}" destId="{28C9308C-3A0C-4260-9BBD-954AF733BAD8}" srcOrd="4" destOrd="0" presId="urn:microsoft.com/office/officeart/2018/5/layout/CenteredIconLabelDescriptionList"/>
    <dgm:cxn modelId="{633032A2-0168-4115-8DE1-DA1E83A6AB63}" type="presParOf" srcId="{2C5F3B8B-7FED-4DC0-BBFC-EF7011EC2DA8}" destId="{067DCBDA-9BCC-46B0-A66A-3075CBE6B4D4}" srcOrd="1" destOrd="0" presId="urn:microsoft.com/office/officeart/2018/5/layout/CenteredIconLabelDescriptionList"/>
    <dgm:cxn modelId="{9AF38BFD-6ECA-415A-908B-4CB344A0C876}" type="presParOf" srcId="{2C5F3B8B-7FED-4DC0-BBFC-EF7011EC2DA8}" destId="{54BD357C-AA9C-49E6-9E55-D7626BD4D709}" srcOrd="2" destOrd="0" presId="urn:microsoft.com/office/officeart/2018/5/layout/CenteredIconLabelDescriptionList"/>
    <dgm:cxn modelId="{D5DEF7D0-61D1-4A4E-B97D-F07DE72938F8}" type="presParOf" srcId="{54BD357C-AA9C-49E6-9E55-D7626BD4D709}" destId="{A66EDEE2-37E6-47AA-B7B3-1BF3AB47579D}" srcOrd="0" destOrd="0" presId="urn:microsoft.com/office/officeart/2018/5/layout/CenteredIconLabelDescriptionList"/>
    <dgm:cxn modelId="{577CC63B-E414-4971-8B7F-28BAE5C06D14}" type="presParOf" srcId="{54BD357C-AA9C-49E6-9E55-D7626BD4D709}" destId="{9A017247-CE97-4296-8130-DB62C3394B34}" srcOrd="1" destOrd="0" presId="urn:microsoft.com/office/officeart/2018/5/layout/CenteredIconLabelDescriptionList"/>
    <dgm:cxn modelId="{EC721AE1-44D4-42F9-8F68-84077C180D13}" type="presParOf" srcId="{54BD357C-AA9C-49E6-9E55-D7626BD4D709}" destId="{89D46215-C057-41DE-922C-B611A4468ABD}" srcOrd="2" destOrd="0" presId="urn:microsoft.com/office/officeart/2018/5/layout/CenteredIconLabelDescriptionList"/>
    <dgm:cxn modelId="{7262FD38-539E-46AC-AFF4-614040AC2A68}" type="presParOf" srcId="{54BD357C-AA9C-49E6-9E55-D7626BD4D709}" destId="{DE1A515E-E981-46EB-9DE6-4D332361EE05}" srcOrd="3" destOrd="0" presId="urn:microsoft.com/office/officeart/2018/5/layout/CenteredIconLabelDescriptionList"/>
    <dgm:cxn modelId="{0C2CD7F2-09C5-4CEC-B6D9-4097C2D01430}" type="presParOf" srcId="{54BD357C-AA9C-49E6-9E55-D7626BD4D709}" destId="{CC8F53D9-1322-4B9D-9929-0F6E5F7403C2}" srcOrd="4" destOrd="0" presId="urn:microsoft.com/office/officeart/2018/5/layout/CenteredIconLabelDescriptionList"/>
    <dgm:cxn modelId="{93887093-6007-40F2-AA25-1E8E21F4D508}" type="presParOf" srcId="{2C5F3B8B-7FED-4DC0-BBFC-EF7011EC2DA8}" destId="{B0230AAD-38B2-4CB3-A9F7-1C5F9655C109}" srcOrd="3" destOrd="0" presId="urn:microsoft.com/office/officeart/2018/5/layout/CenteredIconLabelDescriptionList"/>
    <dgm:cxn modelId="{AFE3757C-9FB6-40D1-8B71-D2819060FC96}" type="presParOf" srcId="{2C5F3B8B-7FED-4DC0-BBFC-EF7011EC2DA8}" destId="{87DA8974-3673-4B3D-ABA4-14AD65ECE956}" srcOrd="4" destOrd="0" presId="urn:microsoft.com/office/officeart/2018/5/layout/CenteredIconLabelDescriptionList"/>
    <dgm:cxn modelId="{CFBEDF30-53FC-46BA-B6D6-2CA998F0A9DE}" type="presParOf" srcId="{87DA8974-3673-4B3D-ABA4-14AD65ECE956}" destId="{CFCC6B19-26D0-4E61-9096-9C983D3183A7}" srcOrd="0" destOrd="0" presId="urn:microsoft.com/office/officeart/2018/5/layout/CenteredIconLabelDescriptionList"/>
    <dgm:cxn modelId="{558DB50E-042A-42C3-B453-194A7699A17B}" type="presParOf" srcId="{87DA8974-3673-4B3D-ABA4-14AD65ECE956}" destId="{50BB70C5-9FCA-4BD8-9EF5-DEA6DDBAB40E}" srcOrd="1" destOrd="0" presId="urn:microsoft.com/office/officeart/2018/5/layout/CenteredIconLabelDescriptionList"/>
    <dgm:cxn modelId="{45C56B02-C3CA-4966-ADB1-A9CDB2A8B2F7}" type="presParOf" srcId="{87DA8974-3673-4B3D-ABA4-14AD65ECE956}" destId="{C18499C3-EB38-4F31-83DE-17720BAEB01A}" srcOrd="2" destOrd="0" presId="urn:microsoft.com/office/officeart/2018/5/layout/CenteredIconLabelDescriptionList"/>
    <dgm:cxn modelId="{3B1FB2A5-EE0A-4E41-8E5F-759BA93584F6}" type="presParOf" srcId="{87DA8974-3673-4B3D-ABA4-14AD65ECE956}" destId="{C75A98B2-FEC5-4D94-80FF-BD34062D9A6A}" srcOrd="3" destOrd="0" presId="urn:microsoft.com/office/officeart/2018/5/layout/CenteredIconLabelDescriptionList"/>
    <dgm:cxn modelId="{E01FC088-8EFC-4511-B2D8-3166764894C8}" type="presParOf" srcId="{87DA8974-3673-4B3D-ABA4-14AD65ECE956}" destId="{B62CA325-B883-4301-A003-B11BE0F73A1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AEDE58-9B63-468C-974A-037B5DCDF353}"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CAAEBCA3-6C2A-48A7-8F24-46DDB4040D37}">
      <dgm:prSet/>
      <dgm:spPr/>
      <dgm:t>
        <a:bodyPr/>
        <a:lstStyle/>
        <a:p>
          <a:r>
            <a:rPr lang="en-US"/>
            <a:t>First, we would pull all our .wav training/testing files together so that we can access them easily later</a:t>
          </a:r>
        </a:p>
      </dgm:t>
    </dgm:pt>
    <dgm:pt modelId="{8D282BA0-2B9D-4DA1-8534-A1C51A729F2B}" type="parTrans" cxnId="{BC77B391-BFE0-4F56-9026-A1406B44D981}">
      <dgm:prSet/>
      <dgm:spPr/>
      <dgm:t>
        <a:bodyPr/>
        <a:lstStyle/>
        <a:p>
          <a:endParaRPr lang="en-US"/>
        </a:p>
      </dgm:t>
    </dgm:pt>
    <dgm:pt modelId="{16E2D6AC-62DC-48FB-8003-1E95C7B1D033}" type="sibTrans" cxnId="{BC77B391-BFE0-4F56-9026-A1406B44D981}">
      <dgm:prSet/>
      <dgm:spPr/>
      <dgm:t>
        <a:bodyPr/>
        <a:lstStyle/>
        <a:p>
          <a:endParaRPr lang="en-US"/>
        </a:p>
      </dgm:t>
    </dgm:pt>
    <dgm:pt modelId="{3CAE1350-7D76-4520-A612-126CE6D5003A}">
      <dgm:prSet/>
      <dgm:spPr/>
      <dgm:t>
        <a:bodyPr/>
        <a:lstStyle/>
        <a:p>
          <a:r>
            <a:rPr lang="en-US"/>
            <a:t>Second, we had to convert the training/testing .wav files into mfcc files. These would be saved to a .pkl file for quicker reuse later.</a:t>
          </a:r>
        </a:p>
      </dgm:t>
    </dgm:pt>
    <dgm:pt modelId="{0F9503BA-778F-44EB-9FD0-F00B19F3D4C3}" type="parTrans" cxnId="{5376578A-02AA-473E-A800-A751EB112208}">
      <dgm:prSet/>
      <dgm:spPr/>
      <dgm:t>
        <a:bodyPr/>
        <a:lstStyle/>
        <a:p>
          <a:endParaRPr lang="en-US"/>
        </a:p>
      </dgm:t>
    </dgm:pt>
    <dgm:pt modelId="{F0890F73-7FE8-47BD-A45F-460475E069EA}" type="sibTrans" cxnId="{5376578A-02AA-473E-A800-A751EB112208}">
      <dgm:prSet/>
      <dgm:spPr/>
      <dgm:t>
        <a:bodyPr/>
        <a:lstStyle/>
        <a:p>
          <a:endParaRPr lang="en-US"/>
        </a:p>
      </dgm:t>
    </dgm:pt>
    <dgm:pt modelId="{6F864D1E-1B5B-413B-821A-29F054D16931}">
      <dgm:prSet/>
      <dgm:spPr/>
      <dgm:t>
        <a:bodyPr/>
        <a:lstStyle/>
        <a:p>
          <a:r>
            <a:rPr lang="en-US"/>
            <a:t>Third, we would “denoise” the audio and use Euclidean distance or DTW to determine the distance of the various forms of denoising from our dataset</a:t>
          </a:r>
        </a:p>
      </dgm:t>
    </dgm:pt>
    <dgm:pt modelId="{1886B211-B73F-4840-879C-444707A6381A}" type="parTrans" cxnId="{2A95480F-F037-4F67-90E0-1D60A68DB2FF}">
      <dgm:prSet/>
      <dgm:spPr/>
      <dgm:t>
        <a:bodyPr/>
        <a:lstStyle/>
        <a:p>
          <a:endParaRPr lang="en-US"/>
        </a:p>
      </dgm:t>
    </dgm:pt>
    <dgm:pt modelId="{FC7D5375-0A2D-414C-A75E-EB6CD42E898B}" type="sibTrans" cxnId="{2A95480F-F037-4F67-90E0-1D60A68DB2FF}">
      <dgm:prSet/>
      <dgm:spPr/>
      <dgm:t>
        <a:bodyPr/>
        <a:lstStyle/>
        <a:p>
          <a:endParaRPr lang="en-US"/>
        </a:p>
      </dgm:t>
    </dgm:pt>
    <dgm:pt modelId="{BF7E42AD-8C1A-4263-B097-4A4D6FE8A2C5}" type="pres">
      <dgm:prSet presAssocID="{40AEDE58-9B63-468C-974A-037B5DCDF353}" presName="CompostProcess" presStyleCnt="0">
        <dgm:presLayoutVars>
          <dgm:dir/>
          <dgm:resizeHandles val="exact"/>
        </dgm:presLayoutVars>
      </dgm:prSet>
      <dgm:spPr/>
    </dgm:pt>
    <dgm:pt modelId="{2E74FFA9-A886-4EC8-AE73-C91E37DF0845}" type="pres">
      <dgm:prSet presAssocID="{40AEDE58-9B63-468C-974A-037B5DCDF353}" presName="arrow" presStyleLbl="bgShp" presStyleIdx="0" presStyleCnt="1"/>
      <dgm:spPr/>
    </dgm:pt>
    <dgm:pt modelId="{1AD4E417-BDA6-4697-A31B-FD3A1ACD724E}" type="pres">
      <dgm:prSet presAssocID="{40AEDE58-9B63-468C-974A-037B5DCDF353}" presName="linearProcess" presStyleCnt="0"/>
      <dgm:spPr/>
    </dgm:pt>
    <dgm:pt modelId="{4DD54E82-A746-4D05-8142-F8D13F776D46}" type="pres">
      <dgm:prSet presAssocID="{CAAEBCA3-6C2A-48A7-8F24-46DDB4040D37}" presName="textNode" presStyleLbl="node1" presStyleIdx="0" presStyleCnt="3">
        <dgm:presLayoutVars>
          <dgm:bulletEnabled val="1"/>
        </dgm:presLayoutVars>
      </dgm:prSet>
      <dgm:spPr/>
    </dgm:pt>
    <dgm:pt modelId="{18F27A45-C790-499E-9105-5F623D195A41}" type="pres">
      <dgm:prSet presAssocID="{16E2D6AC-62DC-48FB-8003-1E95C7B1D033}" presName="sibTrans" presStyleCnt="0"/>
      <dgm:spPr/>
    </dgm:pt>
    <dgm:pt modelId="{6DBC5255-D4C9-46D7-AD62-95A22599EB53}" type="pres">
      <dgm:prSet presAssocID="{3CAE1350-7D76-4520-A612-126CE6D5003A}" presName="textNode" presStyleLbl="node1" presStyleIdx="1" presStyleCnt="3">
        <dgm:presLayoutVars>
          <dgm:bulletEnabled val="1"/>
        </dgm:presLayoutVars>
      </dgm:prSet>
      <dgm:spPr/>
    </dgm:pt>
    <dgm:pt modelId="{7027D242-77D4-4230-8AD1-2B59C47D61B8}" type="pres">
      <dgm:prSet presAssocID="{F0890F73-7FE8-47BD-A45F-460475E069EA}" presName="sibTrans" presStyleCnt="0"/>
      <dgm:spPr/>
    </dgm:pt>
    <dgm:pt modelId="{E9E92307-D0AC-4C4D-B581-5D1ABB8206CD}" type="pres">
      <dgm:prSet presAssocID="{6F864D1E-1B5B-413B-821A-29F054D16931}" presName="textNode" presStyleLbl="node1" presStyleIdx="2" presStyleCnt="3">
        <dgm:presLayoutVars>
          <dgm:bulletEnabled val="1"/>
        </dgm:presLayoutVars>
      </dgm:prSet>
      <dgm:spPr/>
    </dgm:pt>
  </dgm:ptLst>
  <dgm:cxnLst>
    <dgm:cxn modelId="{A8DB3304-12C4-43FB-8861-B9A9845F2D4D}" type="presOf" srcId="{6F864D1E-1B5B-413B-821A-29F054D16931}" destId="{E9E92307-D0AC-4C4D-B581-5D1ABB8206CD}" srcOrd="0" destOrd="0" presId="urn:microsoft.com/office/officeart/2005/8/layout/hProcess9"/>
    <dgm:cxn modelId="{2A95480F-F037-4F67-90E0-1D60A68DB2FF}" srcId="{40AEDE58-9B63-468C-974A-037B5DCDF353}" destId="{6F864D1E-1B5B-413B-821A-29F054D16931}" srcOrd="2" destOrd="0" parTransId="{1886B211-B73F-4840-879C-444707A6381A}" sibTransId="{FC7D5375-0A2D-414C-A75E-EB6CD42E898B}"/>
    <dgm:cxn modelId="{5376578A-02AA-473E-A800-A751EB112208}" srcId="{40AEDE58-9B63-468C-974A-037B5DCDF353}" destId="{3CAE1350-7D76-4520-A612-126CE6D5003A}" srcOrd="1" destOrd="0" parTransId="{0F9503BA-778F-44EB-9FD0-F00B19F3D4C3}" sibTransId="{F0890F73-7FE8-47BD-A45F-460475E069EA}"/>
    <dgm:cxn modelId="{BC77B391-BFE0-4F56-9026-A1406B44D981}" srcId="{40AEDE58-9B63-468C-974A-037B5DCDF353}" destId="{CAAEBCA3-6C2A-48A7-8F24-46DDB4040D37}" srcOrd="0" destOrd="0" parTransId="{8D282BA0-2B9D-4DA1-8534-A1C51A729F2B}" sibTransId="{16E2D6AC-62DC-48FB-8003-1E95C7B1D033}"/>
    <dgm:cxn modelId="{602CD9AF-EBC5-4E43-9AEF-BB9309F5491E}" type="presOf" srcId="{3CAE1350-7D76-4520-A612-126CE6D5003A}" destId="{6DBC5255-D4C9-46D7-AD62-95A22599EB53}" srcOrd="0" destOrd="0" presId="urn:microsoft.com/office/officeart/2005/8/layout/hProcess9"/>
    <dgm:cxn modelId="{556906B0-E44B-4D42-A526-7D1F299BC8A6}" type="presOf" srcId="{40AEDE58-9B63-468C-974A-037B5DCDF353}" destId="{BF7E42AD-8C1A-4263-B097-4A4D6FE8A2C5}" srcOrd="0" destOrd="0" presId="urn:microsoft.com/office/officeart/2005/8/layout/hProcess9"/>
    <dgm:cxn modelId="{DFDD8AD5-7B11-49DB-ACE2-5C7904F2546F}" type="presOf" srcId="{CAAEBCA3-6C2A-48A7-8F24-46DDB4040D37}" destId="{4DD54E82-A746-4D05-8142-F8D13F776D46}" srcOrd="0" destOrd="0" presId="urn:microsoft.com/office/officeart/2005/8/layout/hProcess9"/>
    <dgm:cxn modelId="{BA83AFC7-2076-4367-A8F0-0914B87FCBE3}" type="presParOf" srcId="{BF7E42AD-8C1A-4263-B097-4A4D6FE8A2C5}" destId="{2E74FFA9-A886-4EC8-AE73-C91E37DF0845}" srcOrd="0" destOrd="0" presId="urn:microsoft.com/office/officeart/2005/8/layout/hProcess9"/>
    <dgm:cxn modelId="{F0940D5B-5CC4-4C53-AFB5-08F6E8D85027}" type="presParOf" srcId="{BF7E42AD-8C1A-4263-B097-4A4D6FE8A2C5}" destId="{1AD4E417-BDA6-4697-A31B-FD3A1ACD724E}" srcOrd="1" destOrd="0" presId="urn:microsoft.com/office/officeart/2005/8/layout/hProcess9"/>
    <dgm:cxn modelId="{D7E5C0F6-2BE6-403A-84ED-F366EF73C47C}" type="presParOf" srcId="{1AD4E417-BDA6-4697-A31B-FD3A1ACD724E}" destId="{4DD54E82-A746-4D05-8142-F8D13F776D46}" srcOrd="0" destOrd="0" presId="urn:microsoft.com/office/officeart/2005/8/layout/hProcess9"/>
    <dgm:cxn modelId="{97426255-D61D-4DAD-9875-8C0059E605CB}" type="presParOf" srcId="{1AD4E417-BDA6-4697-A31B-FD3A1ACD724E}" destId="{18F27A45-C790-499E-9105-5F623D195A41}" srcOrd="1" destOrd="0" presId="urn:microsoft.com/office/officeart/2005/8/layout/hProcess9"/>
    <dgm:cxn modelId="{EFD5AD2F-292A-46F2-8AE0-834600E2EFEB}" type="presParOf" srcId="{1AD4E417-BDA6-4697-A31B-FD3A1ACD724E}" destId="{6DBC5255-D4C9-46D7-AD62-95A22599EB53}" srcOrd="2" destOrd="0" presId="urn:microsoft.com/office/officeart/2005/8/layout/hProcess9"/>
    <dgm:cxn modelId="{B5E46B44-C888-4E25-BD09-2CB8BD52C133}" type="presParOf" srcId="{1AD4E417-BDA6-4697-A31B-FD3A1ACD724E}" destId="{7027D242-77D4-4230-8AD1-2B59C47D61B8}" srcOrd="3" destOrd="0" presId="urn:microsoft.com/office/officeart/2005/8/layout/hProcess9"/>
    <dgm:cxn modelId="{AE0F4F9E-6122-4165-A11A-2FEC5AC4E9FB}" type="presParOf" srcId="{1AD4E417-BDA6-4697-A31B-FD3A1ACD724E}" destId="{E9E92307-D0AC-4C4D-B581-5D1ABB8206C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CF3E6A-425A-4CB3-A510-0E0D3A106BD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8CCBB58-20CF-4690-B84C-5FB8148F8062}">
      <dgm:prSet/>
      <dgm:spPr/>
      <dgm:t>
        <a:bodyPr/>
        <a:lstStyle/>
        <a:p>
          <a:r>
            <a:rPr lang="en-US"/>
            <a:t>To allow for more randomized testing, we introduced gaussian noise functions into our code to distort our testing clips when gathering simulator accuracy.</a:t>
          </a:r>
        </a:p>
      </dgm:t>
    </dgm:pt>
    <dgm:pt modelId="{E659BA43-F196-4989-B430-9413AB5DAC1C}" type="parTrans" cxnId="{D85680ED-B192-4538-BB5B-6BDC91FC23EE}">
      <dgm:prSet/>
      <dgm:spPr/>
      <dgm:t>
        <a:bodyPr/>
        <a:lstStyle/>
        <a:p>
          <a:endParaRPr lang="en-US"/>
        </a:p>
      </dgm:t>
    </dgm:pt>
    <dgm:pt modelId="{D78A0BA4-E6D7-4ACD-945E-A1D1F4C5FBA5}" type="sibTrans" cxnId="{D85680ED-B192-4538-BB5B-6BDC91FC23EE}">
      <dgm:prSet/>
      <dgm:spPr/>
      <dgm:t>
        <a:bodyPr/>
        <a:lstStyle/>
        <a:p>
          <a:endParaRPr lang="en-US"/>
        </a:p>
      </dgm:t>
    </dgm:pt>
    <dgm:pt modelId="{5B0085C7-913F-4DF4-8139-6ACA1DA8D2BE}">
      <dgm:prSet/>
      <dgm:spPr/>
      <dgm:t>
        <a:bodyPr/>
        <a:lstStyle/>
        <a:p>
          <a:r>
            <a:rPr lang="en-US"/>
            <a:t>In our code, we mainly used 2 forms of denoising. Wiener filter and spectral gating were the best methods we had to denoise audio clips</a:t>
          </a:r>
        </a:p>
      </dgm:t>
    </dgm:pt>
    <dgm:pt modelId="{04425106-4398-4934-BA75-6142D03C5C2D}" type="parTrans" cxnId="{58355EDC-9F6A-4352-BDA3-04DA0B83222F}">
      <dgm:prSet/>
      <dgm:spPr/>
      <dgm:t>
        <a:bodyPr/>
        <a:lstStyle/>
        <a:p>
          <a:endParaRPr lang="en-US"/>
        </a:p>
      </dgm:t>
    </dgm:pt>
    <dgm:pt modelId="{0EAF6DB4-A786-4554-A5E0-B34FB35F58A4}" type="sibTrans" cxnId="{58355EDC-9F6A-4352-BDA3-04DA0B83222F}">
      <dgm:prSet/>
      <dgm:spPr/>
      <dgm:t>
        <a:bodyPr/>
        <a:lstStyle/>
        <a:p>
          <a:endParaRPr lang="en-US"/>
        </a:p>
      </dgm:t>
    </dgm:pt>
    <dgm:pt modelId="{84B2C371-2B92-4DBF-A47A-23CB7BE2BDD4}">
      <dgm:prSet/>
      <dgm:spPr/>
      <dgm:t>
        <a:bodyPr/>
        <a:lstStyle/>
        <a:p>
          <a:r>
            <a:rPr lang="en-US"/>
            <a:t>In</a:t>
          </a:r>
          <a:r>
            <a:rPr lang="en-US" baseline="0"/>
            <a:t> the end, with all the modifications to the audio, hamming distance became very difficult to use and therefore replaced by Euclidean Distance in our code</a:t>
          </a:r>
          <a:endParaRPr lang="en-US"/>
        </a:p>
      </dgm:t>
    </dgm:pt>
    <dgm:pt modelId="{05987991-B789-4C61-8671-B3ADF1392FD3}" type="parTrans" cxnId="{4C4B93D2-7727-4158-8CB9-7DBC8E4236EF}">
      <dgm:prSet/>
      <dgm:spPr/>
      <dgm:t>
        <a:bodyPr/>
        <a:lstStyle/>
        <a:p>
          <a:endParaRPr lang="en-US"/>
        </a:p>
      </dgm:t>
    </dgm:pt>
    <dgm:pt modelId="{548BC297-67E8-4CCB-B263-396ABFD21AA2}" type="sibTrans" cxnId="{4C4B93D2-7727-4158-8CB9-7DBC8E4236EF}">
      <dgm:prSet/>
      <dgm:spPr/>
      <dgm:t>
        <a:bodyPr/>
        <a:lstStyle/>
        <a:p>
          <a:endParaRPr lang="en-US"/>
        </a:p>
      </dgm:t>
    </dgm:pt>
    <dgm:pt modelId="{AE33FA65-137B-4C3A-AF09-AA213E485BA2}" type="pres">
      <dgm:prSet presAssocID="{C2CF3E6A-425A-4CB3-A510-0E0D3A106BDD}" presName="root" presStyleCnt="0">
        <dgm:presLayoutVars>
          <dgm:dir/>
          <dgm:resizeHandles val="exact"/>
        </dgm:presLayoutVars>
      </dgm:prSet>
      <dgm:spPr/>
    </dgm:pt>
    <dgm:pt modelId="{8356EF58-3D2B-4AE9-816B-AB766CE43E3C}" type="pres">
      <dgm:prSet presAssocID="{08CCBB58-20CF-4690-B84C-5FB8148F8062}" presName="compNode" presStyleCnt="0"/>
      <dgm:spPr/>
    </dgm:pt>
    <dgm:pt modelId="{F8DA4554-B55B-4C68-8F7B-97BA29D6A51A}" type="pres">
      <dgm:prSet presAssocID="{08CCBB58-20CF-4690-B84C-5FB8148F8062}" presName="bgRect" presStyleLbl="bgShp" presStyleIdx="0" presStyleCnt="3"/>
      <dgm:spPr/>
    </dgm:pt>
    <dgm:pt modelId="{6D485667-B195-4310-98F9-FDAC2260FD5D}" type="pres">
      <dgm:prSet presAssocID="{08CCBB58-20CF-4690-B84C-5FB8148F80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C13DCF1-3169-45D7-95A8-D6617C67B7AB}" type="pres">
      <dgm:prSet presAssocID="{08CCBB58-20CF-4690-B84C-5FB8148F8062}" presName="spaceRect" presStyleCnt="0"/>
      <dgm:spPr/>
    </dgm:pt>
    <dgm:pt modelId="{59C9A7D4-E2D7-4B33-8CBA-929479C9E610}" type="pres">
      <dgm:prSet presAssocID="{08CCBB58-20CF-4690-B84C-5FB8148F8062}" presName="parTx" presStyleLbl="revTx" presStyleIdx="0" presStyleCnt="3">
        <dgm:presLayoutVars>
          <dgm:chMax val="0"/>
          <dgm:chPref val="0"/>
        </dgm:presLayoutVars>
      </dgm:prSet>
      <dgm:spPr/>
    </dgm:pt>
    <dgm:pt modelId="{A6A8ACEA-AD01-4CFB-AC61-2A71F5D85C25}" type="pres">
      <dgm:prSet presAssocID="{D78A0BA4-E6D7-4ACD-945E-A1D1F4C5FBA5}" presName="sibTrans" presStyleCnt="0"/>
      <dgm:spPr/>
    </dgm:pt>
    <dgm:pt modelId="{91B01EF9-AE62-43CC-A00C-E947AFA56062}" type="pres">
      <dgm:prSet presAssocID="{5B0085C7-913F-4DF4-8139-6ACA1DA8D2BE}" presName="compNode" presStyleCnt="0"/>
      <dgm:spPr/>
    </dgm:pt>
    <dgm:pt modelId="{074A30D2-C182-4EE0-87DF-286CA840F5AE}" type="pres">
      <dgm:prSet presAssocID="{5B0085C7-913F-4DF4-8139-6ACA1DA8D2BE}" presName="bgRect" presStyleLbl="bgShp" presStyleIdx="1" presStyleCnt="3"/>
      <dgm:spPr/>
    </dgm:pt>
    <dgm:pt modelId="{34D5F432-A3E8-47FD-977E-C00D243939F1}" type="pres">
      <dgm:prSet presAssocID="{5B0085C7-913F-4DF4-8139-6ACA1DA8D2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427A111-53CB-4091-9E24-851F11D48BF6}" type="pres">
      <dgm:prSet presAssocID="{5B0085C7-913F-4DF4-8139-6ACA1DA8D2BE}" presName="spaceRect" presStyleCnt="0"/>
      <dgm:spPr/>
    </dgm:pt>
    <dgm:pt modelId="{05E98EA1-367E-4261-B53A-42334ABFA2D7}" type="pres">
      <dgm:prSet presAssocID="{5B0085C7-913F-4DF4-8139-6ACA1DA8D2BE}" presName="parTx" presStyleLbl="revTx" presStyleIdx="1" presStyleCnt="3">
        <dgm:presLayoutVars>
          <dgm:chMax val="0"/>
          <dgm:chPref val="0"/>
        </dgm:presLayoutVars>
      </dgm:prSet>
      <dgm:spPr/>
    </dgm:pt>
    <dgm:pt modelId="{6DF675C3-9DFB-4A42-901D-199E437DFE6C}" type="pres">
      <dgm:prSet presAssocID="{0EAF6DB4-A786-4554-A5E0-B34FB35F58A4}" presName="sibTrans" presStyleCnt="0"/>
      <dgm:spPr/>
    </dgm:pt>
    <dgm:pt modelId="{2E668D54-8782-479D-8E72-1D9C4942BF92}" type="pres">
      <dgm:prSet presAssocID="{84B2C371-2B92-4DBF-A47A-23CB7BE2BDD4}" presName="compNode" presStyleCnt="0"/>
      <dgm:spPr/>
    </dgm:pt>
    <dgm:pt modelId="{8D1C59C7-290E-4D5B-9B10-03616B91A5D1}" type="pres">
      <dgm:prSet presAssocID="{84B2C371-2B92-4DBF-A47A-23CB7BE2BDD4}" presName="bgRect" presStyleLbl="bgShp" presStyleIdx="2" presStyleCnt="3"/>
      <dgm:spPr/>
    </dgm:pt>
    <dgm:pt modelId="{75739673-24BB-4538-B61E-D912ACC70FD2}" type="pres">
      <dgm:prSet presAssocID="{84B2C371-2B92-4DBF-A47A-23CB7BE2BD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3C9AEEB3-E3A2-48F5-BC0A-39A898C2890A}" type="pres">
      <dgm:prSet presAssocID="{84B2C371-2B92-4DBF-A47A-23CB7BE2BDD4}" presName="spaceRect" presStyleCnt="0"/>
      <dgm:spPr/>
    </dgm:pt>
    <dgm:pt modelId="{9C3DDD7C-0C5A-45F5-80BD-194304F46861}" type="pres">
      <dgm:prSet presAssocID="{84B2C371-2B92-4DBF-A47A-23CB7BE2BDD4}" presName="parTx" presStyleLbl="revTx" presStyleIdx="2" presStyleCnt="3">
        <dgm:presLayoutVars>
          <dgm:chMax val="0"/>
          <dgm:chPref val="0"/>
        </dgm:presLayoutVars>
      </dgm:prSet>
      <dgm:spPr/>
    </dgm:pt>
  </dgm:ptLst>
  <dgm:cxnLst>
    <dgm:cxn modelId="{E27EE61E-8EE0-44F7-95D0-0223A486BD62}" type="presOf" srcId="{5B0085C7-913F-4DF4-8139-6ACA1DA8D2BE}" destId="{05E98EA1-367E-4261-B53A-42334ABFA2D7}" srcOrd="0" destOrd="0" presId="urn:microsoft.com/office/officeart/2018/2/layout/IconVerticalSolidList"/>
    <dgm:cxn modelId="{DC078EB0-B282-47F2-B867-4CE95571DF5E}" type="presOf" srcId="{84B2C371-2B92-4DBF-A47A-23CB7BE2BDD4}" destId="{9C3DDD7C-0C5A-45F5-80BD-194304F46861}" srcOrd="0" destOrd="0" presId="urn:microsoft.com/office/officeart/2018/2/layout/IconVerticalSolidList"/>
    <dgm:cxn modelId="{35C942BB-EE68-455F-9446-F500A6CD7652}" type="presOf" srcId="{08CCBB58-20CF-4690-B84C-5FB8148F8062}" destId="{59C9A7D4-E2D7-4B33-8CBA-929479C9E610}" srcOrd="0" destOrd="0" presId="urn:microsoft.com/office/officeart/2018/2/layout/IconVerticalSolidList"/>
    <dgm:cxn modelId="{4C4B93D2-7727-4158-8CB9-7DBC8E4236EF}" srcId="{C2CF3E6A-425A-4CB3-A510-0E0D3A106BDD}" destId="{84B2C371-2B92-4DBF-A47A-23CB7BE2BDD4}" srcOrd="2" destOrd="0" parTransId="{05987991-B789-4C61-8671-B3ADF1392FD3}" sibTransId="{548BC297-67E8-4CCB-B263-396ABFD21AA2}"/>
    <dgm:cxn modelId="{58355EDC-9F6A-4352-BDA3-04DA0B83222F}" srcId="{C2CF3E6A-425A-4CB3-A510-0E0D3A106BDD}" destId="{5B0085C7-913F-4DF4-8139-6ACA1DA8D2BE}" srcOrd="1" destOrd="0" parTransId="{04425106-4398-4934-BA75-6142D03C5C2D}" sibTransId="{0EAF6DB4-A786-4554-A5E0-B34FB35F58A4}"/>
    <dgm:cxn modelId="{D85680ED-B192-4538-BB5B-6BDC91FC23EE}" srcId="{C2CF3E6A-425A-4CB3-A510-0E0D3A106BDD}" destId="{08CCBB58-20CF-4690-B84C-5FB8148F8062}" srcOrd="0" destOrd="0" parTransId="{E659BA43-F196-4989-B430-9413AB5DAC1C}" sibTransId="{D78A0BA4-E6D7-4ACD-945E-A1D1F4C5FBA5}"/>
    <dgm:cxn modelId="{0642C0F6-7139-424F-BA74-DD1A520B87B6}" type="presOf" srcId="{C2CF3E6A-425A-4CB3-A510-0E0D3A106BDD}" destId="{AE33FA65-137B-4C3A-AF09-AA213E485BA2}" srcOrd="0" destOrd="0" presId="urn:microsoft.com/office/officeart/2018/2/layout/IconVerticalSolidList"/>
    <dgm:cxn modelId="{E7E45A08-3EDE-46D5-B619-5F236C4A1D6C}" type="presParOf" srcId="{AE33FA65-137B-4C3A-AF09-AA213E485BA2}" destId="{8356EF58-3D2B-4AE9-816B-AB766CE43E3C}" srcOrd="0" destOrd="0" presId="urn:microsoft.com/office/officeart/2018/2/layout/IconVerticalSolidList"/>
    <dgm:cxn modelId="{94F8C0C1-7AFC-44F7-A230-B195D34F9E7E}" type="presParOf" srcId="{8356EF58-3D2B-4AE9-816B-AB766CE43E3C}" destId="{F8DA4554-B55B-4C68-8F7B-97BA29D6A51A}" srcOrd="0" destOrd="0" presId="urn:microsoft.com/office/officeart/2018/2/layout/IconVerticalSolidList"/>
    <dgm:cxn modelId="{AEE3137D-E03E-4A52-BE60-B140D68D0194}" type="presParOf" srcId="{8356EF58-3D2B-4AE9-816B-AB766CE43E3C}" destId="{6D485667-B195-4310-98F9-FDAC2260FD5D}" srcOrd="1" destOrd="0" presId="urn:microsoft.com/office/officeart/2018/2/layout/IconVerticalSolidList"/>
    <dgm:cxn modelId="{2281F8C7-380A-4BAD-99CF-FA3627DEED92}" type="presParOf" srcId="{8356EF58-3D2B-4AE9-816B-AB766CE43E3C}" destId="{AC13DCF1-3169-45D7-95A8-D6617C67B7AB}" srcOrd="2" destOrd="0" presId="urn:microsoft.com/office/officeart/2018/2/layout/IconVerticalSolidList"/>
    <dgm:cxn modelId="{438F78DF-B325-44BC-AC8D-C3046E798C12}" type="presParOf" srcId="{8356EF58-3D2B-4AE9-816B-AB766CE43E3C}" destId="{59C9A7D4-E2D7-4B33-8CBA-929479C9E610}" srcOrd="3" destOrd="0" presId="urn:microsoft.com/office/officeart/2018/2/layout/IconVerticalSolidList"/>
    <dgm:cxn modelId="{AD8E0448-6045-4125-A3D8-C9C2C6C9A85B}" type="presParOf" srcId="{AE33FA65-137B-4C3A-AF09-AA213E485BA2}" destId="{A6A8ACEA-AD01-4CFB-AC61-2A71F5D85C25}" srcOrd="1" destOrd="0" presId="urn:microsoft.com/office/officeart/2018/2/layout/IconVerticalSolidList"/>
    <dgm:cxn modelId="{4246F93E-8471-48AC-81FF-F98BAB226439}" type="presParOf" srcId="{AE33FA65-137B-4C3A-AF09-AA213E485BA2}" destId="{91B01EF9-AE62-43CC-A00C-E947AFA56062}" srcOrd="2" destOrd="0" presId="urn:microsoft.com/office/officeart/2018/2/layout/IconVerticalSolidList"/>
    <dgm:cxn modelId="{1F11A243-C4E3-4E86-AA62-3D22CC06CF1A}" type="presParOf" srcId="{91B01EF9-AE62-43CC-A00C-E947AFA56062}" destId="{074A30D2-C182-4EE0-87DF-286CA840F5AE}" srcOrd="0" destOrd="0" presId="urn:microsoft.com/office/officeart/2018/2/layout/IconVerticalSolidList"/>
    <dgm:cxn modelId="{175E828A-1FBA-4170-807B-C2BB54E16C7C}" type="presParOf" srcId="{91B01EF9-AE62-43CC-A00C-E947AFA56062}" destId="{34D5F432-A3E8-47FD-977E-C00D243939F1}" srcOrd="1" destOrd="0" presId="urn:microsoft.com/office/officeart/2018/2/layout/IconVerticalSolidList"/>
    <dgm:cxn modelId="{F9D43BAE-A333-4228-89F6-131D24E9AB49}" type="presParOf" srcId="{91B01EF9-AE62-43CC-A00C-E947AFA56062}" destId="{7427A111-53CB-4091-9E24-851F11D48BF6}" srcOrd="2" destOrd="0" presId="urn:microsoft.com/office/officeart/2018/2/layout/IconVerticalSolidList"/>
    <dgm:cxn modelId="{7EA39665-D2FA-4895-8F66-BED8108459AF}" type="presParOf" srcId="{91B01EF9-AE62-43CC-A00C-E947AFA56062}" destId="{05E98EA1-367E-4261-B53A-42334ABFA2D7}" srcOrd="3" destOrd="0" presId="urn:microsoft.com/office/officeart/2018/2/layout/IconVerticalSolidList"/>
    <dgm:cxn modelId="{40D4EEC9-70E5-450C-9815-7F284A221792}" type="presParOf" srcId="{AE33FA65-137B-4C3A-AF09-AA213E485BA2}" destId="{6DF675C3-9DFB-4A42-901D-199E437DFE6C}" srcOrd="3" destOrd="0" presId="urn:microsoft.com/office/officeart/2018/2/layout/IconVerticalSolidList"/>
    <dgm:cxn modelId="{02182B26-2F5D-4B1B-BCE8-0E520E9EFE6D}" type="presParOf" srcId="{AE33FA65-137B-4C3A-AF09-AA213E485BA2}" destId="{2E668D54-8782-479D-8E72-1D9C4942BF92}" srcOrd="4" destOrd="0" presId="urn:microsoft.com/office/officeart/2018/2/layout/IconVerticalSolidList"/>
    <dgm:cxn modelId="{7FA7678E-8C0E-4AA7-8439-8BA0FF024CC1}" type="presParOf" srcId="{2E668D54-8782-479D-8E72-1D9C4942BF92}" destId="{8D1C59C7-290E-4D5B-9B10-03616B91A5D1}" srcOrd="0" destOrd="0" presId="urn:microsoft.com/office/officeart/2018/2/layout/IconVerticalSolidList"/>
    <dgm:cxn modelId="{4CDC6090-61C2-4DD1-960B-2D4FF5C29F1D}" type="presParOf" srcId="{2E668D54-8782-479D-8E72-1D9C4942BF92}" destId="{75739673-24BB-4538-B61E-D912ACC70FD2}" srcOrd="1" destOrd="0" presId="urn:microsoft.com/office/officeart/2018/2/layout/IconVerticalSolidList"/>
    <dgm:cxn modelId="{7EC7203B-BC86-4347-A12E-EDCD0360355B}" type="presParOf" srcId="{2E668D54-8782-479D-8E72-1D9C4942BF92}" destId="{3C9AEEB3-E3A2-48F5-BC0A-39A898C2890A}" srcOrd="2" destOrd="0" presId="urn:microsoft.com/office/officeart/2018/2/layout/IconVerticalSolidList"/>
    <dgm:cxn modelId="{49568556-3549-4467-B215-B89A7A307813}" type="presParOf" srcId="{2E668D54-8782-479D-8E72-1D9C4942BF92}" destId="{9C3DDD7C-0C5A-45F5-80BD-194304F4686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547FE3-60F3-4FA8-9773-36695ADFBEE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DBF019C-57DB-40ED-BDD0-0D816C47FF4F}">
      <dgm:prSet/>
      <dgm:spPr/>
      <dgm:t>
        <a:bodyPr/>
        <a:lstStyle/>
        <a:p>
          <a:pPr rtl="0"/>
          <a:r>
            <a:rPr lang="en-US">
              <a:latin typeface="Calibri"/>
              <a:ea typeface="Calibri"/>
              <a:cs typeface="Calibri"/>
            </a:rPr>
            <a:t>DTW allowed us to find the most similar audio clips even with heavily modified copies of the music.</a:t>
          </a:r>
        </a:p>
      </dgm:t>
    </dgm:pt>
    <dgm:pt modelId="{1584E166-5436-463A-B4D6-15A13DEFD0FC}" type="parTrans" cxnId="{067C4CAF-73E6-483B-8C36-C2B8A57EEA57}">
      <dgm:prSet/>
      <dgm:spPr/>
      <dgm:t>
        <a:bodyPr/>
        <a:lstStyle/>
        <a:p>
          <a:endParaRPr lang="en-US"/>
        </a:p>
      </dgm:t>
    </dgm:pt>
    <dgm:pt modelId="{E05429A6-7B85-4005-9B0E-04BB42801337}" type="sibTrans" cxnId="{067C4CAF-73E6-483B-8C36-C2B8A57EEA57}">
      <dgm:prSet/>
      <dgm:spPr/>
      <dgm:t>
        <a:bodyPr/>
        <a:lstStyle/>
        <a:p>
          <a:endParaRPr lang="en-US"/>
        </a:p>
      </dgm:t>
    </dgm:pt>
    <dgm:pt modelId="{EC1B81A9-A567-491E-9A2F-D038324C0AFE}">
      <dgm:prSet/>
      <dgm:spPr/>
      <dgm:t>
        <a:bodyPr/>
        <a:lstStyle/>
        <a:p>
          <a:pPr rtl="0"/>
          <a:r>
            <a:rPr lang="en-US">
              <a:latin typeface="Calibri"/>
              <a:ea typeface="Calibri"/>
              <a:cs typeface="Calibri"/>
            </a:rPr>
            <a:t>We used the </a:t>
          </a:r>
          <a:r>
            <a:rPr lang="en-US" err="1">
              <a:latin typeface="Calibri"/>
              <a:ea typeface="Calibri"/>
              <a:cs typeface="Calibri"/>
            </a:rPr>
            <a:t>Librosa</a:t>
          </a:r>
          <a:r>
            <a:rPr lang="en-US">
              <a:latin typeface="Calibri"/>
              <a:ea typeface="Calibri"/>
              <a:cs typeface="Calibri"/>
            </a:rPr>
            <a:t> provided version of DTW, and we had to break apart the MFCC files to get the correct shape for use with DTW in order to get accurate readings on the distance.</a:t>
          </a:r>
        </a:p>
      </dgm:t>
    </dgm:pt>
    <dgm:pt modelId="{5B6D59C3-2319-426C-81FF-297387593626}" type="parTrans" cxnId="{8FDD692E-7BF7-4325-89A1-5BDE8F29D8A8}">
      <dgm:prSet/>
      <dgm:spPr/>
      <dgm:t>
        <a:bodyPr/>
        <a:lstStyle/>
        <a:p>
          <a:endParaRPr lang="en-US"/>
        </a:p>
      </dgm:t>
    </dgm:pt>
    <dgm:pt modelId="{E0F86826-CFBE-4E1E-8A50-76E89207810A}" type="sibTrans" cxnId="{8FDD692E-7BF7-4325-89A1-5BDE8F29D8A8}">
      <dgm:prSet/>
      <dgm:spPr/>
      <dgm:t>
        <a:bodyPr/>
        <a:lstStyle/>
        <a:p>
          <a:endParaRPr lang="en-US"/>
        </a:p>
      </dgm:t>
    </dgm:pt>
    <dgm:pt modelId="{BB233F0E-B524-4F0A-B087-ED963D18E614}">
      <dgm:prSet/>
      <dgm:spPr/>
      <dgm:t>
        <a:bodyPr/>
        <a:lstStyle/>
        <a:p>
          <a:pPr rtl="0"/>
          <a:r>
            <a:rPr lang="en-US" b="0">
              <a:latin typeface="Calibri"/>
              <a:ea typeface="Calibri"/>
              <a:cs typeface="Calibri"/>
            </a:rPr>
            <a:t>Finally, we sort an array of distances, and take the top match, optionally we could also return a path to the best match to our tested audio.</a:t>
          </a:r>
        </a:p>
      </dgm:t>
    </dgm:pt>
    <dgm:pt modelId="{EE06C951-A1B8-472C-B829-55853D9C1BDE}" type="parTrans" cxnId="{07C96FD7-96BE-45C8-9640-A30EF23A1626}">
      <dgm:prSet/>
      <dgm:spPr/>
      <dgm:t>
        <a:bodyPr/>
        <a:lstStyle/>
        <a:p>
          <a:endParaRPr lang="en-US"/>
        </a:p>
      </dgm:t>
    </dgm:pt>
    <dgm:pt modelId="{37306F56-4C81-40D4-9E77-83A434E98D94}" type="sibTrans" cxnId="{07C96FD7-96BE-45C8-9640-A30EF23A1626}">
      <dgm:prSet/>
      <dgm:spPr/>
      <dgm:t>
        <a:bodyPr/>
        <a:lstStyle/>
        <a:p>
          <a:endParaRPr lang="en-US"/>
        </a:p>
      </dgm:t>
    </dgm:pt>
    <dgm:pt modelId="{2D5814E3-15E9-410A-8D91-3FFDAE852F3A}" type="pres">
      <dgm:prSet presAssocID="{08547FE3-60F3-4FA8-9773-36695ADFBEE5}" presName="vert0" presStyleCnt="0">
        <dgm:presLayoutVars>
          <dgm:dir/>
          <dgm:animOne val="branch"/>
          <dgm:animLvl val="lvl"/>
        </dgm:presLayoutVars>
      </dgm:prSet>
      <dgm:spPr/>
    </dgm:pt>
    <dgm:pt modelId="{2AAF28A8-46F6-4457-BE98-B9FEB6DE1E24}" type="pres">
      <dgm:prSet presAssocID="{8DBF019C-57DB-40ED-BDD0-0D816C47FF4F}" presName="thickLine" presStyleLbl="alignNode1" presStyleIdx="0" presStyleCnt="3"/>
      <dgm:spPr/>
    </dgm:pt>
    <dgm:pt modelId="{6FA69D6D-0014-4053-B889-408F0086AC83}" type="pres">
      <dgm:prSet presAssocID="{8DBF019C-57DB-40ED-BDD0-0D816C47FF4F}" presName="horz1" presStyleCnt="0"/>
      <dgm:spPr/>
    </dgm:pt>
    <dgm:pt modelId="{40AFD73E-BCD1-4573-A41F-38444D86EEB2}" type="pres">
      <dgm:prSet presAssocID="{8DBF019C-57DB-40ED-BDD0-0D816C47FF4F}" presName="tx1" presStyleLbl="revTx" presStyleIdx="0" presStyleCnt="3"/>
      <dgm:spPr/>
    </dgm:pt>
    <dgm:pt modelId="{8F1405AA-C45A-4F8B-BABA-7A45F60A7E35}" type="pres">
      <dgm:prSet presAssocID="{8DBF019C-57DB-40ED-BDD0-0D816C47FF4F}" presName="vert1" presStyleCnt="0"/>
      <dgm:spPr/>
    </dgm:pt>
    <dgm:pt modelId="{AA8EA189-A597-401C-A1C5-85E71527E4D9}" type="pres">
      <dgm:prSet presAssocID="{EC1B81A9-A567-491E-9A2F-D038324C0AFE}" presName="thickLine" presStyleLbl="alignNode1" presStyleIdx="1" presStyleCnt="3"/>
      <dgm:spPr/>
    </dgm:pt>
    <dgm:pt modelId="{E8CF0D74-3A61-4BB4-B51A-7ACB1AE1C008}" type="pres">
      <dgm:prSet presAssocID="{EC1B81A9-A567-491E-9A2F-D038324C0AFE}" presName="horz1" presStyleCnt="0"/>
      <dgm:spPr/>
    </dgm:pt>
    <dgm:pt modelId="{176D1132-219E-4B2C-A9C1-CEB9DD3CB664}" type="pres">
      <dgm:prSet presAssocID="{EC1B81A9-A567-491E-9A2F-D038324C0AFE}" presName="tx1" presStyleLbl="revTx" presStyleIdx="1" presStyleCnt="3"/>
      <dgm:spPr/>
    </dgm:pt>
    <dgm:pt modelId="{41A1C9F0-65C1-49BA-86BA-50CBDDEBC60C}" type="pres">
      <dgm:prSet presAssocID="{EC1B81A9-A567-491E-9A2F-D038324C0AFE}" presName="vert1" presStyleCnt="0"/>
      <dgm:spPr/>
    </dgm:pt>
    <dgm:pt modelId="{8B0D7197-4859-405F-9608-52689ED1F9DA}" type="pres">
      <dgm:prSet presAssocID="{BB233F0E-B524-4F0A-B087-ED963D18E614}" presName="thickLine" presStyleLbl="alignNode1" presStyleIdx="2" presStyleCnt="3"/>
      <dgm:spPr/>
    </dgm:pt>
    <dgm:pt modelId="{EB67B4BF-9AA1-4C34-936A-F9B258B8EBCF}" type="pres">
      <dgm:prSet presAssocID="{BB233F0E-B524-4F0A-B087-ED963D18E614}" presName="horz1" presStyleCnt="0"/>
      <dgm:spPr/>
    </dgm:pt>
    <dgm:pt modelId="{F8BCD9EA-9BE5-492E-BD25-299804BEF381}" type="pres">
      <dgm:prSet presAssocID="{BB233F0E-B524-4F0A-B087-ED963D18E614}" presName="tx1" presStyleLbl="revTx" presStyleIdx="2" presStyleCnt="3"/>
      <dgm:spPr/>
    </dgm:pt>
    <dgm:pt modelId="{6F78EBBE-5779-4C8F-B85B-A5FBC0363FE5}" type="pres">
      <dgm:prSet presAssocID="{BB233F0E-B524-4F0A-B087-ED963D18E614}" presName="vert1" presStyleCnt="0"/>
      <dgm:spPr/>
    </dgm:pt>
  </dgm:ptLst>
  <dgm:cxnLst>
    <dgm:cxn modelId="{EF972B2D-A905-4E5E-B128-D88C00BACE27}" type="presOf" srcId="{8DBF019C-57DB-40ED-BDD0-0D816C47FF4F}" destId="{40AFD73E-BCD1-4573-A41F-38444D86EEB2}" srcOrd="0" destOrd="0" presId="urn:microsoft.com/office/officeart/2008/layout/LinedList"/>
    <dgm:cxn modelId="{A164042E-CAC5-4020-A601-62D24E850AF2}" type="presOf" srcId="{08547FE3-60F3-4FA8-9773-36695ADFBEE5}" destId="{2D5814E3-15E9-410A-8D91-3FFDAE852F3A}" srcOrd="0" destOrd="0" presId="urn:microsoft.com/office/officeart/2008/layout/LinedList"/>
    <dgm:cxn modelId="{8FDD692E-7BF7-4325-89A1-5BDE8F29D8A8}" srcId="{08547FE3-60F3-4FA8-9773-36695ADFBEE5}" destId="{EC1B81A9-A567-491E-9A2F-D038324C0AFE}" srcOrd="1" destOrd="0" parTransId="{5B6D59C3-2319-426C-81FF-297387593626}" sibTransId="{E0F86826-CFBE-4E1E-8A50-76E89207810A}"/>
    <dgm:cxn modelId="{067C4CAF-73E6-483B-8C36-C2B8A57EEA57}" srcId="{08547FE3-60F3-4FA8-9773-36695ADFBEE5}" destId="{8DBF019C-57DB-40ED-BDD0-0D816C47FF4F}" srcOrd="0" destOrd="0" parTransId="{1584E166-5436-463A-B4D6-15A13DEFD0FC}" sibTransId="{E05429A6-7B85-4005-9B0E-04BB42801337}"/>
    <dgm:cxn modelId="{6F10E6AF-0F8F-4E76-98CD-9753BAE621F5}" type="presOf" srcId="{EC1B81A9-A567-491E-9A2F-D038324C0AFE}" destId="{176D1132-219E-4B2C-A9C1-CEB9DD3CB664}" srcOrd="0" destOrd="0" presId="urn:microsoft.com/office/officeart/2008/layout/LinedList"/>
    <dgm:cxn modelId="{B49DDEB6-D873-49A9-A2EC-D172DB6CB250}" type="presOf" srcId="{BB233F0E-B524-4F0A-B087-ED963D18E614}" destId="{F8BCD9EA-9BE5-492E-BD25-299804BEF381}" srcOrd="0" destOrd="0" presId="urn:microsoft.com/office/officeart/2008/layout/LinedList"/>
    <dgm:cxn modelId="{07C96FD7-96BE-45C8-9640-A30EF23A1626}" srcId="{08547FE3-60F3-4FA8-9773-36695ADFBEE5}" destId="{BB233F0E-B524-4F0A-B087-ED963D18E614}" srcOrd="2" destOrd="0" parTransId="{EE06C951-A1B8-472C-B829-55853D9C1BDE}" sibTransId="{37306F56-4C81-40D4-9E77-83A434E98D94}"/>
    <dgm:cxn modelId="{5D587239-6813-447D-939A-C674A8D09DD2}" type="presParOf" srcId="{2D5814E3-15E9-410A-8D91-3FFDAE852F3A}" destId="{2AAF28A8-46F6-4457-BE98-B9FEB6DE1E24}" srcOrd="0" destOrd="0" presId="urn:microsoft.com/office/officeart/2008/layout/LinedList"/>
    <dgm:cxn modelId="{544383AD-2446-4804-947D-FB4B66EFFCCD}" type="presParOf" srcId="{2D5814E3-15E9-410A-8D91-3FFDAE852F3A}" destId="{6FA69D6D-0014-4053-B889-408F0086AC83}" srcOrd="1" destOrd="0" presId="urn:microsoft.com/office/officeart/2008/layout/LinedList"/>
    <dgm:cxn modelId="{937CD77F-9B31-4890-BECA-3EED72A21074}" type="presParOf" srcId="{6FA69D6D-0014-4053-B889-408F0086AC83}" destId="{40AFD73E-BCD1-4573-A41F-38444D86EEB2}" srcOrd="0" destOrd="0" presId="urn:microsoft.com/office/officeart/2008/layout/LinedList"/>
    <dgm:cxn modelId="{7CE992E8-6214-478B-9CDE-63CD1F0316AB}" type="presParOf" srcId="{6FA69D6D-0014-4053-B889-408F0086AC83}" destId="{8F1405AA-C45A-4F8B-BABA-7A45F60A7E35}" srcOrd="1" destOrd="0" presId="urn:microsoft.com/office/officeart/2008/layout/LinedList"/>
    <dgm:cxn modelId="{051EFFFF-0A44-415D-A745-DA50811A80CA}" type="presParOf" srcId="{2D5814E3-15E9-410A-8D91-3FFDAE852F3A}" destId="{AA8EA189-A597-401C-A1C5-85E71527E4D9}" srcOrd="2" destOrd="0" presId="urn:microsoft.com/office/officeart/2008/layout/LinedList"/>
    <dgm:cxn modelId="{125C303F-B658-45BC-AFFE-EA5E8FBABE2C}" type="presParOf" srcId="{2D5814E3-15E9-410A-8D91-3FFDAE852F3A}" destId="{E8CF0D74-3A61-4BB4-B51A-7ACB1AE1C008}" srcOrd="3" destOrd="0" presId="urn:microsoft.com/office/officeart/2008/layout/LinedList"/>
    <dgm:cxn modelId="{8C3A0F8F-5430-4B5A-AA95-31551E17A462}" type="presParOf" srcId="{E8CF0D74-3A61-4BB4-B51A-7ACB1AE1C008}" destId="{176D1132-219E-4B2C-A9C1-CEB9DD3CB664}" srcOrd="0" destOrd="0" presId="urn:microsoft.com/office/officeart/2008/layout/LinedList"/>
    <dgm:cxn modelId="{A753A86E-35BC-490F-97FF-B6A7C90399DF}" type="presParOf" srcId="{E8CF0D74-3A61-4BB4-B51A-7ACB1AE1C008}" destId="{41A1C9F0-65C1-49BA-86BA-50CBDDEBC60C}" srcOrd="1" destOrd="0" presId="urn:microsoft.com/office/officeart/2008/layout/LinedList"/>
    <dgm:cxn modelId="{B559AB49-17A6-4E4A-9AE4-40D88FA51C44}" type="presParOf" srcId="{2D5814E3-15E9-410A-8D91-3FFDAE852F3A}" destId="{8B0D7197-4859-405F-9608-52689ED1F9DA}" srcOrd="4" destOrd="0" presId="urn:microsoft.com/office/officeart/2008/layout/LinedList"/>
    <dgm:cxn modelId="{2BA0FAAE-C14A-48CA-AAEB-8E0813E9C6C1}" type="presParOf" srcId="{2D5814E3-15E9-410A-8D91-3FFDAE852F3A}" destId="{EB67B4BF-9AA1-4C34-936A-F9B258B8EBCF}" srcOrd="5" destOrd="0" presId="urn:microsoft.com/office/officeart/2008/layout/LinedList"/>
    <dgm:cxn modelId="{4A18B665-3CC4-4C5F-A9DF-9D635209E8E0}" type="presParOf" srcId="{EB67B4BF-9AA1-4C34-936A-F9B258B8EBCF}" destId="{F8BCD9EA-9BE5-492E-BD25-299804BEF381}" srcOrd="0" destOrd="0" presId="urn:microsoft.com/office/officeart/2008/layout/LinedList"/>
    <dgm:cxn modelId="{05EDB8CB-4760-47DF-96EE-EE967F4A23B3}" type="presParOf" srcId="{EB67B4BF-9AA1-4C34-936A-F9B258B8EBCF}" destId="{6F78EBBE-5779-4C8F-B85B-A5FBC0363F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98DBA-2220-49EF-9E6A-EF8BCB2B51F8}">
      <dsp:nvSpPr>
        <dsp:cNvPr id="0" name=""/>
        <dsp:cNvSpPr/>
      </dsp:nvSpPr>
      <dsp:spPr>
        <a:xfrm>
          <a:off x="0" y="112485"/>
          <a:ext cx="6253721" cy="238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Existing methods have been used to reduce noise in sounds, such as Wiener filtering, wavelet transform and improved spectral subtraction.</a:t>
          </a:r>
          <a:r>
            <a:rPr lang="en-US" sz="2000" kern="1200">
              <a:latin typeface="Calibri Light"/>
              <a:ea typeface="Calibri Light"/>
              <a:cs typeface="Calibri Light"/>
            </a:rPr>
            <a:t>  </a:t>
          </a:r>
          <a:r>
            <a:rPr lang="en-US" sz="2000" kern="1200">
              <a:latin typeface="Arial"/>
              <a:cs typeface="Arial"/>
            </a:rPr>
            <a:t>Ma, S. (2023). A comparative study of multiple music signal noise reduction algorithms in music processing. Noise &amp;amp; Vibration Worldwide, 54(6), 291–296. https://doi.org/10.1177/09574565231179732</a:t>
          </a:r>
        </a:p>
      </dsp:txBody>
      <dsp:txXfrm>
        <a:off x="116514" y="228999"/>
        <a:ext cx="6020693" cy="2153772"/>
      </dsp:txXfrm>
    </dsp:sp>
    <dsp:sp modelId="{22871990-FFCA-4C3A-A503-297064CEB1B4}">
      <dsp:nvSpPr>
        <dsp:cNvPr id="0" name=""/>
        <dsp:cNvSpPr/>
      </dsp:nvSpPr>
      <dsp:spPr>
        <a:xfrm>
          <a:off x="0" y="2556884"/>
          <a:ext cx="6253721" cy="2386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Calibri"/>
              <a:ea typeface="Calibri"/>
              <a:cs typeface="Calibri"/>
            </a:rPr>
            <a:t>There are other forms of mathematical music analysis, such as Markov note recognition algorithms and Fast Fourier Transform. Fu, T. (2022). "model of </a:t>
          </a:r>
          <a:r>
            <a:rPr lang="en-US" sz="2000" kern="1200" err="1">
              <a:latin typeface="Calibri"/>
              <a:ea typeface="Calibri"/>
              <a:cs typeface="Calibri"/>
            </a:rPr>
            <a:t>markov</a:t>
          </a:r>
          <a:r>
            <a:rPr lang="en-US" sz="2000" kern="1200">
              <a:latin typeface="Calibri"/>
              <a:ea typeface="Calibri"/>
              <a:cs typeface="Calibri"/>
            </a:rPr>
            <a:t>‐based piano note recognition algorithm and Piano Teaching Model Construction". Journal of Environmental and Public Health, 2022(1).https://doi.org/10.1155/2022/6045597</a:t>
          </a:r>
        </a:p>
      </dsp:txBody>
      <dsp:txXfrm>
        <a:off x="116514" y="2673398"/>
        <a:ext cx="6020693" cy="2153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9C9BD-CFF0-401E-9047-D0CAF3F2CD99}">
      <dsp:nvSpPr>
        <dsp:cNvPr id="0" name=""/>
        <dsp:cNvSpPr/>
      </dsp:nvSpPr>
      <dsp:spPr>
        <a:xfrm>
          <a:off x="0" y="1188163"/>
          <a:ext cx="10515600" cy="19750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Finally, we’ve seen Convolutional Neural Networks also be used to distinguish piano music, but we don’t have the resources to run one.</a:t>
          </a:r>
          <a:r>
            <a:rPr lang="en-US" sz="2000" kern="1200">
              <a:latin typeface="Calibri Light"/>
              <a:ea typeface="Calibri Light"/>
              <a:cs typeface="Calibri Light"/>
            </a:rPr>
            <a:t> </a:t>
          </a:r>
          <a:r>
            <a:rPr lang="en-US" sz="2000" kern="1200" err="1">
              <a:latin typeface="Arial"/>
              <a:cs typeface="Arial"/>
            </a:rPr>
            <a:t>Girbés</a:t>
          </a:r>
          <a:r>
            <a:rPr lang="en-US" sz="2000" kern="1200">
              <a:latin typeface="Arial"/>
              <a:cs typeface="Arial"/>
            </a:rPr>
            <a:t> </a:t>
          </a:r>
          <a:r>
            <a:rPr lang="en-US" sz="2000" kern="1200" err="1">
              <a:latin typeface="Arial"/>
              <a:cs typeface="Arial"/>
            </a:rPr>
            <a:t>Mínguez</a:t>
          </a:r>
          <a:r>
            <a:rPr lang="en-US" sz="2000" kern="1200">
              <a:latin typeface="Arial"/>
              <a:cs typeface="Arial"/>
            </a:rPr>
            <a:t>, J. (2021). </a:t>
          </a:r>
          <a:r>
            <a:rPr lang="en-US" sz="2000" i="1" kern="1200">
              <a:latin typeface="Arial"/>
              <a:cs typeface="Arial"/>
            </a:rPr>
            <a:t>Piano Note Recognition: Classification Aided by Convolutional Neural Networks</a:t>
          </a:r>
          <a:r>
            <a:rPr lang="en-US" sz="2000" kern="1200">
              <a:latin typeface="Arial"/>
              <a:cs typeface="Arial"/>
            </a:rPr>
            <a:t> [Review of </a:t>
          </a:r>
          <a:r>
            <a:rPr lang="en-US" sz="2000" i="1" kern="1200">
              <a:latin typeface="Arial"/>
              <a:cs typeface="Arial"/>
            </a:rPr>
            <a:t>Piano Note Recognition: Classification Aided by Convolutional Neural Networks</a:t>
          </a:r>
          <a:r>
            <a:rPr lang="en-US" sz="2000" kern="1200">
              <a:latin typeface="Arial"/>
              <a:cs typeface="Arial"/>
            </a:rPr>
            <a:t>]. </a:t>
          </a:r>
          <a:r>
            <a:rPr lang="en-US" sz="2000" kern="1200">
              <a:solidFill>
                <a:srgbClr val="1155CC"/>
              </a:solidFill>
              <a:latin typeface="Arial"/>
              <a:cs typeface="Arial"/>
              <a:hlinkClick xmlns:r="http://schemas.openxmlformats.org/officeDocument/2006/relationships" r:id="rId1"/>
            </a:rPr>
            <a:t>https://riunet.upv.es/bitstream/handle/10251/182214/Girbes%20-%20Reconocimiento%20de%20Notas%20de%20Piano%20Clasificacion%20Usando%20una%20Red%20Neuronal%20Convolucional.pdf?sequence=1&amp;isAllowed=y</a:t>
          </a:r>
          <a:r>
            <a:rPr lang="en-US" sz="2000" kern="1200">
              <a:solidFill>
                <a:srgbClr val="000000"/>
              </a:solidFill>
              <a:latin typeface="Arial"/>
              <a:cs typeface="Arial"/>
            </a:rPr>
            <a:t> </a:t>
          </a:r>
          <a:endParaRPr lang="en-US" sz="2000" kern="1200">
            <a:latin typeface="Calibri Light"/>
            <a:ea typeface="Calibri Light"/>
            <a:cs typeface="Calibri Light"/>
          </a:endParaRPr>
        </a:p>
      </dsp:txBody>
      <dsp:txXfrm>
        <a:off x="96412" y="1284575"/>
        <a:ext cx="10322776" cy="1782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5770C-7CEA-4407-BBFB-09FFE83AE0B7}">
      <dsp:nvSpPr>
        <dsp:cNvPr id="0" name=""/>
        <dsp:cNvSpPr/>
      </dsp:nvSpPr>
      <dsp:spPr>
        <a:xfrm>
          <a:off x="1020487" y="99849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71FAA0-9A1B-4F86-9E74-E3D7432BFBCA}">
      <dsp:nvSpPr>
        <dsp:cNvPr id="0" name=""/>
        <dsp:cNvSpPr/>
      </dsp:nvSpPr>
      <dsp:spPr>
        <a:xfrm>
          <a:off x="393" y="2198347"/>
          <a:ext cx="3138750" cy="794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Our training dataset used in this project was </a:t>
          </a:r>
          <a:r>
            <a:rPr lang="en-US" sz="1400" kern="1200" err="1"/>
            <a:t>MusicNet</a:t>
          </a:r>
          <a:r>
            <a:rPr lang="en-US" sz="1400" kern="1200"/>
            <a:t>, obtained through Kaggle</a:t>
          </a:r>
        </a:p>
      </dsp:txBody>
      <dsp:txXfrm>
        <a:off x="393" y="2198347"/>
        <a:ext cx="3138750" cy="794496"/>
      </dsp:txXfrm>
    </dsp:sp>
    <dsp:sp modelId="{28C9308C-3A0C-4260-9BBD-954AF733BAD8}">
      <dsp:nvSpPr>
        <dsp:cNvPr id="0" name=""/>
        <dsp:cNvSpPr/>
      </dsp:nvSpPr>
      <dsp:spPr>
        <a:xfrm>
          <a:off x="393" y="3039954"/>
          <a:ext cx="3138750" cy="314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err="1"/>
            <a:t>MusicNet</a:t>
          </a:r>
          <a:r>
            <a:rPr lang="en-US" sz="1100" kern="1200"/>
            <a:t> is a bunch of MIDI audio files, perfectly synced to their notes</a:t>
          </a:r>
        </a:p>
      </dsp:txBody>
      <dsp:txXfrm>
        <a:off x="393" y="3039954"/>
        <a:ext cx="3138750" cy="314092"/>
      </dsp:txXfrm>
    </dsp:sp>
    <dsp:sp modelId="{A66EDEE2-37E6-47AA-B7B3-1BF3AB47579D}">
      <dsp:nvSpPr>
        <dsp:cNvPr id="0" name=""/>
        <dsp:cNvSpPr/>
      </dsp:nvSpPr>
      <dsp:spPr>
        <a:xfrm>
          <a:off x="4708518" y="91099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D46215-C057-41DE-922C-B611A4468ABD}">
      <dsp:nvSpPr>
        <dsp:cNvPr id="0" name=""/>
        <dsp:cNvSpPr/>
      </dsp:nvSpPr>
      <dsp:spPr>
        <a:xfrm>
          <a:off x="3688425" y="2118372"/>
          <a:ext cx="3138750" cy="794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Our testing dataset was a bunch of .wav files scraped from YouTube</a:t>
          </a:r>
        </a:p>
      </dsp:txBody>
      <dsp:txXfrm>
        <a:off x="3688425" y="2118372"/>
        <a:ext cx="3138750" cy="794496"/>
      </dsp:txXfrm>
    </dsp:sp>
    <dsp:sp modelId="{CC8F53D9-1322-4B9D-9929-0F6E5F7403C2}">
      <dsp:nvSpPr>
        <dsp:cNvPr id="0" name=""/>
        <dsp:cNvSpPr/>
      </dsp:nvSpPr>
      <dsp:spPr>
        <a:xfrm>
          <a:off x="3688425" y="2963479"/>
          <a:ext cx="3138750" cy="478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way, when we broke down these .wav and took the notes, we could compare to a perfectly sanitary version of the song </a:t>
          </a:r>
        </a:p>
      </dsp:txBody>
      <dsp:txXfrm>
        <a:off x="3688425" y="2963479"/>
        <a:ext cx="3138750" cy="478068"/>
      </dsp:txXfrm>
    </dsp:sp>
    <dsp:sp modelId="{CFCC6B19-26D0-4E61-9096-9C983D3183A7}">
      <dsp:nvSpPr>
        <dsp:cNvPr id="0" name=""/>
        <dsp:cNvSpPr/>
      </dsp:nvSpPr>
      <dsp:spPr>
        <a:xfrm>
          <a:off x="8396550" y="91099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8499C3-EB38-4F31-83DE-17720BAEB01A}">
      <dsp:nvSpPr>
        <dsp:cNvPr id="0" name=""/>
        <dsp:cNvSpPr/>
      </dsp:nvSpPr>
      <dsp:spPr>
        <a:xfrm>
          <a:off x="7376456" y="2118372"/>
          <a:ext cx="3138750" cy="794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Finally, we would pull our Kaggle dataset from Google Drive, where it would eventually be used for our Piano Recognition</a:t>
          </a:r>
        </a:p>
      </dsp:txBody>
      <dsp:txXfrm>
        <a:off x="7376456" y="2118372"/>
        <a:ext cx="3138750" cy="794496"/>
      </dsp:txXfrm>
    </dsp:sp>
    <dsp:sp modelId="{B62CA325-B883-4301-A003-B11BE0F73A15}">
      <dsp:nvSpPr>
        <dsp:cNvPr id="0" name=""/>
        <dsp:cNvSpPr/>
      </dsp:nvSpPr>
      <dsp:spPr>
        <a:xfrm>
          <a:off x="7376456" y="2963479"/>
          <a:ext cx="3138750" cy="47806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4FFA9-A886-4EC8-AE73-C91E37DF0845}">
      <dsp:nvSpPr>
        <dsp:cNvPr id="0" name=""/>
        <dsp:cNvSpPr/>
      </dsp:nvSpPr>
      <dsp:spPr>
        <a:xfrm>
          <a:off x="788669" y="0"/>
          <a:ext cx="8938260" cy="394887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54E82-A746-4D05-8142-F8D13F776D46}">
      <dsp:nvSpPr>
        <dsp:cNvPr id="0" name=""/>
        <dsp:cNvSpPr/>
      </dsp:nvSpPr>
      <dsp:spPr>
        <a:xfrm>
          <a:off x="11296" y="1184662"/>
          <a:ext cx="3384708" cy="15795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First, we would pull all our .wav training/testing files together so that we can access them easily later</a:t>
          </a:r>
        </a:p>
      </dsp:txBody>
      <dsp:txXfrm>
        <a:off x="88403" y="1261769"/>
        <a:ext cx="3230494" cy="1425336"/>
      </dsp:txXfrm>
    </dsp:sp>
    <dsp:sp modelId="{6DBC5255-D4C9-46D7-AD62-95A22599EB53}">
      <dsp:nvSpPr>
        <dsp:cNvPr id="0" name=""/>
        <dsp:cNvSpPr/>
      </dsp:nvSpPr>
      <dsp:spPr>
        <a:xfrm>
          <a:off x="3565445" y="1184662"/>
          <a:ext cx="3384708" cy="15795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Second, we had to convert the training/testing .wav files into mfcc files. These would be saved to a .pkl file for quicker reuse later.</a:t>
          </a:r>
        </a:p>
      </dsp:txBody>
      <dsp:txXfrm>
        <a:off x="3642552" y="1261769"/>
        <a:ext cx="3230494" cy="1425336"/>
      </dsp:txXfrm>
    </dsp:sp>
    <dsp:sp modelId="{E9E92307-D0AC-4C4D-B581-5D1ABB8206CD}">
      <dsp:nvSpPr>
        <dsp:cNvPr id="0" name=""/>
        <dsp:cNvSpPr/>
      </dsp:nvSpPr>
      <dsp:spPr>
        <a:xfrm>
          <a:off x="7119595" y="1184662"/>
          <a:ext cx="3384708" cy="15795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Third, we would “denoise” the audio and use Euclidean distance or DTW to determine the distance of the various forms of denoising from our dataset</a:t>
          </a:r>
        </a:p>
      </dsp:txBody>
      <dsp:txXfrm>
        <a:off x="7196702" y="1261769"/>
        <a:ext cx="3230494" cy="14253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A4554-B55B-4C68-8F7B-97BA29D6A51A}">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85667-B195-4310-98F9-FDAC2260FD5D}">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C9A7D4-E2D7-4B33-8CBA-929479C9E610}">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US" sz="2400" kern="1200"/>
            <a:t>To allow for more randomized testing, we introduced gaussian noise functions into our code to distort our testing clips when gathering simulator accuracy.</a:t>
          </a:r>
        </a:p>
      </dsp:txBody>
      <dsp:txXfrm>
        <a:off x="1512662" y="559"/>
        <a:ext cx="8993793" cy="1309664"/>
      </dsp:txXfrm>
    </dsp:sp>
    <dsp:sp modelId="{074A30D2-C182-4EE0-87DF-286CA840F5AE}">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D5F432-A3E8-47FD-977E-C00D243939F1}">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98EA1-367E-4261-B53A-42334ABFA2D7}">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US" sz="2400" kern="1200"/>
            <a:t>In our code, we mainly used 2 forms of denoising. Wiener filter and spectral gating were the best methods we had to denoise audio clips</a:t>
          </a:r>
        </a:p>
      </dsp:txBody>
      <dsp:txXfrm>
        <a:off x="1512662" y="1637640"/>
        <a:ext cx="8993793" cy="1309664"/>
      </dsp:txXfrm>
    </dsp:sp>
    <dsp:sp modelId="{8D1C59C7-290E-4D5B-9B10-03616B91A5D1}">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39673-24BB-4538-B61E-D912ACC70FD2}">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3DDD7C-0C5A-45F5-80BD-194304F46861}">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US" sz="2400" kern="1200"/>
            <a:t>In</a:t>
          </a:r>
          <a:r>
            <a:rPr lang="en-US" sz="2400" kern="1200" baseline="0"/>
            <a:t> the end, with all the modifications to the audio, hamming distance became very difficult to use and therefore replaced by Euclidean Distance in our code</a:t>
          </a:r>
          <a:endParaRPr lang="en-US" sz="2400" kern="1200"/>
        </a:p>
      </dsp:txBody>
      <dsp:txXfrm>
        <a:off x="1512662" y="3274721"/>
        <a:ext cx="8993793" cy="1309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F28A8-46F6-4457-BE98-B9FEB6DE1E24}">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FD73E-BCD1-4573-A41F-38444D86EEB2}">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a:latin typeface="Calibri"/>
              <a:ea typeface="Calibri"/>
              <a:cs typeface="Calibri"/>
            </a:rPr>
            <a:t>DTW allowed us to find the most similar audio clips even with heavily modified copies of the music.</a:t>
          </a:r>
        </a:p>
      </dsp:txBody>
      <dsp:txXfrm>
        <a:off x="0" y="2703"/>
        <a:ext cx="6900512" cy="1843578"/>
      </dsp:txXfrm>
    </dsp:sp>
    <dsp:sp modelId="{AA8EA189-A597-401C-A1C5-85E71527E4D9}">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6D1132-219E-4B2C-A9C1-CEB9DD3CB664}">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a:latin typeface="Calibri"/>
              <a:ea typeface="Calibri"/>
              <a:cs typeface="Calibri"/>
            </a:rPr>
            <a:t>We used the </a:t>
          </a:r>
          <a:r>
            <a:rPr lang="en-US" sz="2700" kern="1200" err="1">
              <a:latin typeface="Calibri"/>
              <a:ea typeface="Calibri"/>
              <a:cs typeface="Calibri"/>
            </a:rPr>
            <a:t>Librosa</a:t>
          </a:r>
          <a:r>
            <a:rPr lang="en-US" sz="2700" kern="1200">
              <a:latin typeface="Calibri"/>
              <a:ea typeface="Calibri"/>
              <a:cs typeface="Calibri"/>
            </a:rPr>
            <a:t> provided version of DTW, and we had to break apart the MFCC files to get the correct shape for use with DTW in order to get accurate readings on the distance.</a:t>
          </a:r>
        </a:p>
      </dsp:txBody>
      <dsp:txXfrm>
        <a:off x="0" y="1846281"/>
        <a:ext cx="6900512" cy="1843578"/>
      </dsp:txXfrm>
    </dsp:sp>
    <dsp:sp modelId="{8B0D7197-4859-405F-9608-52689ED1F9DA}">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CD9EA-9BE5-492E-BD25-299804BEF381}">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b="0" kern="1200">
              <a:latin typeface="Calibri"/>
              <a:ea typeface="Calibri"/>
              <a:cs typeface="Calibri"/>
            </a:rPr>
            <a:t>Finally, we sort an array of distances, and take the top match, optionally we could also return a path to the best match to our tested audio.</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CD98-2274-4950-A8AC-7FC8FC7AA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AE7E90-5DE6-4B20-B4F7-3C3C75B4E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D7CD7-5E32-4BE7-B281-DB3635421155}"/>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5" name="Footer Placeholder 4">
            <a:extLst>
              <a:ext uri="{FF2B5EF4-FFF2-40B4-BE49-F238E27FC236}">
                <a16:creationId xmlns:a16="http://schemas.microsoft.com/office/drawing/2014/main" id="{3DC3E377-63F1-4697-9B8E-92044FCC5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8538E-758A-4C61-A4FA-28C8177DB456}"/>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363369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9E5E-C61C-471E-B7C5-FC61D2D44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FA597D-7820-4606-BBDE-7FBDB50232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B7825-2A11-41ED-9F30-C005B8B00D4C}"/>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5" name="Footer Placeholder 4">
            <a:extLst>
              <a:ext uri="{FF2B5EF4-FFF2-40B4-BE49-F238E27FC236}">
                <a16:creationId xmlns:a16="http://schemas.microsoft.com/office/drawing/2014/main" id="{F1AA1159-8422-4405-B691-F873C58E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A3B32-5477-4F26-BEF4-EDD1F2FB6003}"/>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106768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95FA1-3763-4ECE-9972-754321F235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EE4942-7A71-4201-ACAC-CF62DF20AB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4FC69-2940-4000-B703-9CB5BFA66E6D}"/>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5" name="Footer Placeholder 4">
            <a:extLst>
              <a:ext uri="{FF2B5EF4-FFF2-40B4-BE49-F238E27FC236}">
                <a16:creationId xmlns:a16="http://schemas.microsoft.com/office/drawing/2014/main" id="{3B06E7FC-3A79-4943-B335-0EAEE8614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BDF29-F67D-42C8-BFC1-05482B7F4F49}"/>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41781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6157-228C-490C-B45B-F20BB00C7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F398F-4732-4194-B36B-5D1916A0A7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49297-E24C-48BE-B654-4B34024A2CB2}"/>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5" name="Footer Placeholder 4">
            <a:extLst>
              <a:ext uri="{FF2B5EF4-FFF2-40B4-BE49-F238E27FC236}">
                <a16:creationId xmlns:a16="http://schemas.microsoft.com/office/drawing/2014/main" id="{6D4C6B3D-2573-4E9E-9238-D9150458D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F31D4-EECE-42D9-8DA1-DB1185EB5985}"/>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167845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C0DF-87C3-4D9F-BFFD-347725ADE7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CE38A7-23D8-44F9-8EA6-66CDAED5D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962990-7D38-4844-AB46-E58257D27892}"/>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5" name="Footer Placeholder 4">
            <a:extLst>
              <a:ext uri="{FF2B5EF4-FFF2-40B4-BE49-F238E27FC236}">
                <a16:creationId xmlns:a16="http://schemas.microsoft.com/office/drawing/2014/main" id="{692BC9F0-A2D5-4555-8525-3A41FCF91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E6887-F289-41D1-8BF2-77ED22BD0FFB}"/>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308484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5C2A-6FEE-4C5C-9AF9-54AC12EB8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2F131-6BFB-4F95-BD11-BEE8554122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E19B49-BC64-40E8-A3CF-03B89B717E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A3CF88-D1F8-4459-A461-A6837F63F1F7}"/>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6" name="Footer Placeholder 5">
            <a:extLst>
              <a:ext uri="{FF2B5EF4-FFF2-40B4-BE49-F238E27FC236}">
                <a16:creationId xmlns:a16="http://schemas.microsoft.com/office/drawing/2014/main" id="{CF389A89-0BEB-42D3-84D8-E86C3507C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F8A48-B23A-4CEC-9086-366B52BB444D}"/>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36187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0748-3DAD-4298-AFCE-9B63F53F4B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AFB7AD-A4C4-4706-AD9B-36AC8B9D8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DEF66E-C2E8-4194-BBF4-68B9299509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589CF-9DA0-4C43-997E-C37AA47A00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6796FF-3294-4C95-ADC1-811A4049D9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AD2424-45D9-43B9-8614-2FFF5358FF27}"/>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8" name="Footer Placeholder 7">
            <a:extLst>
              <a:ext uri="{FF2B5EF4-FFF2-40B4-BE49-F238E27FC236}">
                <a16:creationId xmlns:a16="http://schemas.microsoft.com/office/drawing/2014/main" id="{B14CE3C5-FBDF-4DD2-B7B2-235AC261FC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A50B36-508E-421D-A3FF-DF04831EE786}"/>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135453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566B-80B0-4C0F-8077-F3E4AE04F9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6BF014-A7EB-47FB-A863-903545746F43}"/>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4" name="Footer Placeholder 3">
            <a:extLst>
              <a:ext uri="{FF2B5EF4-FFF2-40B4-BE49-F238E27FC236}">
                <a16:creationId xmlns:a16="http://schemas.microsoft.com/office/drawing/2014/main" id="{78EE15B0-E6CA-45B5-8C0F-B429EEB7E8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8FA106-B95F-42C6-9B84-5C9A4F0E5D1A}"/>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342245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85E54-F287-4022-99C0-830ED464E07F}"/>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3" name="Footer Placeholder 2">
            <a:extLst>
              <a:ext uri="{FF2B5EF4-FFF2-40B4-BE49-F238E27FC236}">
                <a16:creationId xmlns:a16="http://schemas.microsoft.com/office/drawing/2014/main" id="{CC3809E9-F875-41AC-8B42-25E216638C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230054-A89F-4EC0-ACE2-924DB0D62BC8}"/>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189340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2FCB-E858-4494-AAAC-40CC629B1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5FD88-C5BF-44B8-B6EB-77174DEB8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9D230-FAB3-4DB3-807B-D1EC98B76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C898A3-F7F0-47F6-A328-F5D762BCC5E8}"/>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6" name="Footer Placeholder 5">
            <a:extLst>
              <a:ext uri="{FF2B5EF4-FFF2-40B4-BE49-F238E27FC236}">
                <a16:creationId xmlns:a16="http://schemas.microsoft.com/office/drawing/2014/main" id="{06770E40-4370-4E6A-8457-869806B6A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99C03-5221-4847-8980-1FA432A582A5}"/>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340136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2A20-057F-4572-B9ED-122D8AA63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DAC3A3-2900-4BBD-8D42-3A93CE65F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9CA904-B211-4610-9607-9ECDE2573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CFDC48-B454-4ADD-AC12-4B0D4583DB00}"/>
              </a:ext>
            </a:extLst>
          </p:cNvPr>
          <p:cNvSpPr>
            <a:spLocks noGrp="1"/>
          </p:cNvSpPr>
          <p:nvPr>
            <p:ph type="dt" sz="half" idx="10"/>
          </p:nvPr>
        </p:nvSpPr>
        <p:spPr/>
        <p:txBody>
          <a:bodyPr/>
          <a:lstStyle/>
          <a:p>
            <a:fld id="{F7A2E71A-C940-4611-8CAF-E48C90620480}" type="datetimeFigureOut">
              <a:rPr lang="en-US" smtClean="0"/>
              <a:t>3/18/2025</a:t>
            </a:fld>
            <a:endParaRPr lang="en-US"/>
          </a:p>
        </p:txBody>
      </p:sp>
      <p:sp>
        <p:nvSpPr>
          <p:cNvPr id="6" name="Footer Placeholder 5">
            <a:extLst>
              <a:ext uri="{FF2B5EF4-FFF2-40B4-BE49-F238E27FC236}">
                <a16:creationId xmlns:a16="http://schemas.microsoft.com/office/drawing/2014/main" id="{4732E9DA-F051-44A2-9D8B-55E80D705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5556A-82DC-467B-B8C7-85963FD9F215}"/>
              </a:ext>
            </a:extLst>
          </p:cNvPr>
          <p:cNvSpPr>
            <a:spLocks noGrp="1"/>
          </p:cNvSpPr>
          <p:nvPr>
            <p:ph type="sldNum" sz="quarter" idx="12"/>
          </p:nvPr>
        </p:nvSpPr>
        <p:spPr/>
        <p:txBody>
          <a:bodyPr/>
          <a:lstStyle/>
          <a:p>
            <a:fld id="{90115D9E-97E0-4C0D-BAB4-ACFA49B67B55}" type="slidenum">
              <a:rPr lang="en-US" smtClean="0"/>
              <a:t>‹#›</a:t>
            </a:fld>
            <a:endParaRPr lang="en-US"/>
          </a:p>
        </p:txBody>
      </p:sp>
    </p:spTree>
    <p:extLst>
      <p:ext uri="{BB962C8B-B14F-4D97-AF65-F5344CB8AC3E}">
        <p14:creationId xmlns:p14="http://schemas.microsoft.com/office/powerpoint/2010/main" val="11756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01D6B-AF16-4D7B-AAEE-A8C884ACD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7E918-F88C-4A8C-B9F5-C981A7C13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7609B-2803-48EF-9EEC-B96FE750A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2E71A-C940-4611-8CAF-E48C90620480}" type="datetimeFigureOut">
              <a:rPr lang="en-US" smtClean="0"/>
              <a:t>3/18/2025</a:t>
            </a:fld>
            <a:endParaRPr lang="en-US"/>
          </a:p>
        </p:txBody>
      </p:sp>
      <p:sp>
        <p:nvSpPr>
          <p:cNvPr id="5" name="Footer Placeholder 4">
            <a:extLst>
              <a:ext uri="{FF2B5EF4-FFF2-40B4-BE49-F238E27FC236}">
                <a16:creationId xmlns:a16="http://schemas.microsoft.com/office/drawing/2014/main" id="{CA0E5CEC-7592-44FC-B96F-32F849FAA2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EA47FB-F6AE-41D5-AD95-1A66EA561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15D9E-97E0-4C0D-BAB4-ACFA49B67B55}" type="slidenum">
              <a:rPr lang="en-US" smtClean="0"/>
              <a:t>‹#›</a:t>
            </a:fld>
            <a:endParaRPr lang="en-US"/>
          </a:p>
        </p:txBody>
      </p:sp>
    </p:spTree>
    <p:extLst>
      <p:ext uri="{BB962C8B-B14F-4D97-AF65-F5344CB8AC3E}">
        <p14:creationId xmlns:p14="http://schemas.microsoft.com/office/powerpoint/2010/main" val="3931576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microsoft.com/office/2018/10/relationships/comments" Target="../comments/modernComment_107_4B580BED.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75933BF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D_5628F10D.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5_2E00C40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microsoft.com/office/2018/10/relationships/comments" Target="../comments/modernComment_106_846277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ack piano and chair at the corner">
            <a:extLst>
              <a:ext uri="{FF2B5EF4-FFF2-40B4-BE49-F238E27FC236}">
                <a16:creationId xmlns:a16="http://schemas.microsoft.com/office/drawing/2014/main" id="{B70EFC63-11B0-A683-BD4E-684218E6967D}"/>
              </a:ext>
            </a:extLst>
          </p:cNvPr>
          <p:cNvPicPr>
            <a:picLocks noChangeAspect="1"/>
          </p:cNvPicPr>
          <p:nvPr/>
        </p:nvPicPr>
        <p:blipFill>
          <a:blip r:embed="rId2">
            <a:alphaModFix amt="50000"/>
          </a:blip>
          <a:srcRect t="15605"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1D09BF80-AE54-4016-992C-3D5745FD41C6}"/>
              </a:ext>
            </a:extLst>
          </p:cNvPr>
          <p:cNvSpPr>
            <a:spLocks noGrp="1"/>
          </p:cNvSpPr>
          <p:nvPr>
            <p:ph type="ctrTitle"/>
          </p:nvPr>
        </p:nvSpPr>
        <p:spPr>
          <a:xfrm>
            <a:off x="1524000" y="1122362"/>
            <a:ext cx="9144000" cy="2900518"/>
          </a:xfrm>
        </p:spPr>
        <p:txBody>
          <a:bodyPr>
            <a:normAutofit/>
          </a:bodyPr>
          <a:lstStyle/>
          <a:p>
            <a:r>
              <a:rPr lang="en-US" sz="7200">
                <a:solidFill>
                  <a:srgbClr val="FFFFFF"/>
                </a:solidFill>
              </a:rPr>
              <a:t>Piano recognition -</a:t>
            </a:r>
          </a:p>
        </p:txBody>
      </p:sp>
      <p:sp>
        <p:nvSpPr>
          <p:cNvPr id="3" name="Subtitle 2">
            <a:extLst>
              <a:ext uri="{FF2B5EF4-FFF2-40B4-BE49-F238E27FC236}">
                <a16:creationId xmlns:a16="http://schemas.microsoft.com/office/drawing/2014/main" id="{FBA82C1A-4FE4-4D6A-93C1-F72EB37978B0}"/>
              </a:ext>
            </a:extLst>
          </p:cNvPr>
          <p:cNvSpPr>
            <a:spLocks noGrp="1"/>
          </p:cNvSpPr>
          <p:nvPr>
            <p:ph type="subTitle" idx="1"/>
          </p:nvPr>
        </p:nvSpPr>
        <p:spPr>
          <a:xfrm>
            <a:off x="1524000" y="4159404"/>
            <a:ext cx="9144000" cy="1098395"/>
          </a:xfrm>
        </p:spPr>
        <p:txBody>
          <a:bodyPr vert="horz" lIns="91440" tIns="45720" rIns="91440" bIns="45720" rtlCol="0" anchor="t">
            <a:noAutofit/>
          </a:bodyPr>
          <a:lstStyle/>
          <a:p>
            <a:r>
              <a:rPr lang="en-US" sz="1400">
                <a:solidFill>
                  <a:srgbClr val="FFFFFF"/>
                </a:solidFill>
              </a:rPr>
              <a:t>Travis Osgood</a:t>
            </a:r>
            <a:endParaRPr lang="en-US" sz="1400">
              <a:solidFill>
                <a:srgbClr val="FFFFFF"/>
              </a:solidFill>
              <a:effectLst/>
              <a:ea typeface="Calibri"/>
              <a:cs typeface="Calibri"/>
            </a:endParaRPr>
          </a:p>
          <a:p>
            <a:r>
              <a:rPr lang="en-US" sz="1400">
                <a:solidFill>
                  <a:srgbClr val="FFFFFF"/>
                </a:solidFill>
              </a:rPr>
              <a:t>Brendon Williams</a:t>
            </a:r>
            <a:endParaRPr lang="en-US" sz="1400">
              <a:solidFill>
                <a:srgbClr val="FFFFFF"/>
              </a:solidFill>
              <a:effectLst/>
              <a:ea typeface="Calibri"/>
              <a:cs typeface="Calibri"/>
            </a:endParaRPr>
          </a:p>
          <a:p>
            <a:r>
              <a:rPr lang="en-US" sz="1400">
                <a:solidFill>
                  <a:srgbClr val="FFFFFF"/>
                </a:solidFill>
              </a:rPr>
              <a:t>Caleb Hart</a:t>
            </a:r>
            <a:endParaRPr lang="en-US" sz="1400">
              <a:solidFill>
                <a:srgbClr val="FFFFFF"/>
              </a:solidFill>
              <a:effectLst/>
              <a:ea typeface="Calibri"/>
              <a:cs typeface="Calibri"/>
            </a:endParaRPr>
          </a:p>
          <a:p>
            <a:r>
              <a:rPr lang="en-US" sz="1400">
                <a:solidFill>
                  <a:srgbClr val="FFFFFF"/>
                </a:solidFill>
              </a:rPr>
              <a:t>Joshua Aguayo</a:t>
            </a:r>
            <a:endParaRPr lang="en-US" sz="1400">
              <a:solidFill>
                <a:srgbClr val="FFFFFF"/>
              </a:solidFill>
              <a:effectLst/>
              <a:ea typeface="Calibri"/>
              <a:cs typeface="Calibri"/>
            </a:endParaRPr>
          </a:p>
          <a:p>
            <a:r>
              <a:rPr lang="en-US" sz="1400">
                <a:solidFill>
                  <a:srgbClr val="FFFFFF"/>
                </a:solidFill>
              </a:rPr>
              <a:t>Parker Pratt</a:t>
            </a:r>
            <a:endParaRPr lang="en-US" sz="1400">
              <a:solidFill>
                <a:srgbClr val="FFFFFF"/>
              </a:solidFill>
              <a:effectLst/>
              <a:ea typeface="Calibri"/>
              <a:cs typeface="Calibri"/>
            </a:endParaRPr>
          </a:p>
          <a:p>
            <a:endParaRPr lang="en-US" sz="600">
              <a:solidFill>
                <a:srgbClr val="FFFFFF"/>
              </a:solidFill>
            </a:endParaRPr>
          </a:p>
        </p:txBody>
      </p:sp>
    </p:spTree>
    <p:extLst>
      <p:ext uri="{BB962C8B-B14F-4D97-AF65-F5344CB8AC3E}">
        <p14:creationId xmlns:p14="http://schemas.microsoft.com/office/powerpoint/2010/main" val="12538375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7CD3F-BF3E-45C9-9A49-07A55A1C7CBD}"/>
              </a:ext>
            </a:extLst>
          </p:cNvPr>
          <p:cNvSpPr>
            <a:spLocks noGrp="1"/>
          </p:cNvSpPr>
          <p:nvPr>
            <p:ph type="title"/>
          </p:nvPr>
        </p:nvSpPr>
        <p:spPr>
          <a:xfrm>
            <a:off x="841248" y="251312"/>
            <a:ext cx="10506456" cy="1010264"/>
          </a:xfrm>
        </p:spPr>
        <p:txBody>
          <a:bodyPr anchor="ctr">
            <a:normAutofit/>
          </a:bodyPr>
          <a:lstStyle/>
          <a:p>
            <a:r>
              <a:rPr lang="en-US" b="1"/>
              <a:t>Noise Handling &amp; Robustness Techniques</a:t>
            </a:r>
            <a:endParaRPr lang="en-US"/>
          </a:p>
        </p:txBody>
      </p:sp>
      <p:sp>
        <p:nvSpPr>
          <p:cNvPr id="17" name="Rectangle 16">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1" name="Content Placeholder 2">
            <a:extLst>
              <a:ext uri="{FF2B5EF4-FFF2-40B4-BE49-F238E27FC236}">
                <a16:creationId xmlns:a16="http://schemas.microsoft.com/office/drawing/2014/main" id="{549254FF-F186-9E0A-CDF1-7EB14E51FB0D}"/>
              </a:ext>
            </a:extLst>
          </p:cNvPr>
          <p:cNvGraphicFramePr>
            <a:graphicFrameLocks noGrp="1"/>
          </p:cNvGraphicFramePr>
          <p:nvPr>
            <p:ph idx="1"/>
            <p:extLst>
              <p:ext uri="{D42A27DB-BD31-4B8C-83A1-F6EECF244321}">
                <p14:modId xmlns:p14="http://schemas.microsoft.com/office/powerpoint/2010/main" val="207116526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406142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50">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01AF6783-6C6D-4A89-89E0-C269A017C684}"/>
              </a:ext>
            </a:extLst>
          </p:cNvPr>
          <p:cNvSpPr>
            <a:spLocks noGrp="1"/>
          </p:cNvSpPr>
          <p:nvPr>
            <p:ph type="title"/>
          </p:nvPr>
        </p:nvSpPr>
        <p:spPr>
          <a:xfrm>
            <a:off x="838200" y="365125"/>
            <a:ext cx="4347949" cy="2137273"/>
          </a:xfrm>
        </p:spPr>
        <p:txBody>
          <a:bodyPr anchor="b">
            <a:normAutofit/>
          </a:bodyPr>
          <a:lstStyle/>
          <a:p>
            <a:r>
              <a:rPr lang="en-US" sz="4100" b="1"/>
              <a:t>Visualization Techniques – Audio Feature Plots</a:t>
            </a:r>
            <a:endParaRPr lang="en-US" sz="4100"/>
          </a:p>
        </p:txBody>
      </p:sp>
      <p:sp>
        <p:nvSpPr>
          <p:cNvPr id="3" name="Content Placeholder 2">
            <a:extLst>
              <a:ext uri="{FF2B5EF4-FFF2-40B4-BE49-F238E27FC236}">
                <a16:creationId xmlns:a16="http://schemas.microsoft.com/office/drawing/2014/main" id="{C4D22618-BF97-4555-9A7C-94619E3CE5D4}"/>
              </a:ext>
            </a:extLst>
          </p:cNvPr>
          <p:cNvSpPr>
            <a:spLocks noGrp="1"/>
          </p:cNvSpPr>
          <p:nvPr>
            <p:ph idx="1"/>
          </p:nvPr>
        </p:nvSpPr>
        <p:spPr>
          <a:xfrm>
            <a:off x="838200" y="2681785"/>
            <a:ext cx="4347948" cy="3495178"/>
          </a:xfrm>
        </p:spPr>
        <p:txBody>
          <a:bodyPr>
            <a:normAutofit/>
          </a:bodyPr>
          <a:lstStyle/>
          <a:p>
            <a:r>
              <a:rPr lang="en-US" sz="2000" b="1"/>
              <a:t>Waveform:</a:t>
            </a:r>
            <a:r>
              <a:rPr lang="en-US" sz="2000"/>
              <a:t> Raw audio amplitude over time. Seen in the feature extraction slide</a:t>
            </a:r>
          </a:p>
          <a:p>
            <a:r>
              <a:rPr lang="en-US" sz="2000" b="1"/>
              <a:t>Spectrogram:</a:t>
            </a:r>
            <a:r>
              <a:rPr lang="en-US" sz="2000"/>
              <a:t> Frequency content displayed in decibels (dB) with a log-scaled Y-axis.</a:t>
            </a:r>
          </a:p>
          <a:p>
            <a:r>
              <a:rPr lang="en-US" sz="2000" b="1"/>
              <a:t>MFCCs:</a:t>
            </a:r>
            <a:r>
              <a:rPr lang="en-US" sz="2000"/>
              <a:t> Compact representation of the spectral envelope. Usually displayed in a Mel-Spectrogram itself</a:t>
            </a:r>
          </a:p>
          <a:p>
            <a:endParaRPr lang="en-US" sz="2000"/>
          </a:p>
        </p:txBody>
      </p:sp>
      <p:pic>
        <p:nvPicPr>
          <p:cNvPr id="9" name="Picture 8" descr="A close-up of a graph&#10;&#10;AI-generated content may be incorrect.">
            <a:extLst>
              <a:ext uri="{FF2B5EF4-FFF2-40B4-BE49-F238E27FC236}">
                <a16:creationId xmlns:a16="http://schemas.microsoft.com/office/drawing/2014/main" id="{24A97B4A-23B6-3C24-771F-BED0C4E95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624" y="4962964"/>
            <a:ext cx="3450164" cy="1423193"/>
          </a:xfrm>
          <a:prstGeom prst="rect">
            <a:avLst/>
          </a:prstGeom>
        </p:spPr>
      </p:pic>
      <p:pic>
        <p:nvPicPr>
          <p:cNvPr id="5" name="Picture 4" descr="A screenshot of a diagram&#10;&#10;AI-generated content may be incorrect.">
            <a:extLst>
              <a:ext uri="{FF2B5EF4-FFF2-40B4-BE49-F238E27FC236}">
                <a16:creationId xmlns:a16="http://schemas.microsoft.com/office/drawing/2014/main" id="{22905A79-9BED-84E7-2A8D-366A989F5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309" y="563626"/>
            <a:ext cx="4797354" cy="3202233"/>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E3430A32-5995-D187-E7E5-A09EE74F2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1874" y="4912979"/>
            <a:ext cx="2393796" cy="1825270"/>
          </a:xfrm>
          <a:prstGeom prst="rect">
            <a:avLst/>
          </a:prstGeom>
        </p:spPr>
      </p:pic>
      <p:sp>
        <p:nvSpPr>
          <p:cNvPr id="10" name="TextBox 9">
            <a:extLst>
              <a:ext uri="{FF2B5EF4-FFF2-40B4-BE49-F238E27FC236}">
                <a16:creationId xmlns:a16="http://schemas.microsoft.com/office/drawing/2014/main" id="{AFABBF41-27B6-A615-DB40-A77AD94FEA0A}"/>
              </a:ext>
            </a:extLst>
          </p:cNvPr>
          <p:cNvSpPr txBox="1"/>
          <p:nvPr/>
        </p:nvSpPr>
        <p:spPr>
          <a:xfrm>
            <a:off x="6288878" y="4491121"/>
            <a:ext cx="1977655" cy="369332"/>
          </a:xfrm>
          <a:prstGeom prst="rect">
            <a:avLst/>
          </a:prstGeom>
          <a:noFill/>
        </p:spPr>
        <p:txBody>
          <a:bodyPr wrap="square" rtlCol="0">
            <a:spAutoFit/>
          </a:bodyPr>
          <a:lstStyle/>
          <a:p>
            <a:pPr algn="ctr"/>
            <a:r>
              <a:rPr lang="en-US"/>
              <a:t>MFCC</a:t>
            </a:r>
          </a:p>
        </p:txBody>
      </p:sp>
      <p:sp>
        <p:nvSpPr>
          <p:cNvPr id="12" name="TextBox 11">
            <a:extLst>
              <a:ext uri="{FF2B5EF4-FFF2-40B4-BE49-F238E27FC236}">
                <a16:creationId xmlns:a16="http://schemas.microsoft.com/office/drawing/2014/main" id="{01DDC2CB-DA43-30B4-E991-EC4DA3CEFA86}"/>
              </a:ext>
            </a:extLst>
          </p:cNvPr>
          <p:cNvSpPr txBox="1"/>
          <p:nvPr/>
        </p:nvSpPr>
        <p:spPr>
          <a:xfrm>
            <a:off x="9668540" y="4543647"/>
            <a:ext cx="2140688" cy="369332"/>
          </a:xfrm>
          <a:prstGeom prst="rect">
            <a:avLst/>
          </a:prstGeom>
          <a:noFill/>
        </p:spPr>
        <p:txBody>
          <a:bodyPr wrap="square" rtlCol="0">
            <a:spAutoFit/>
          </a:bodyPr>
          <a:lstStyle/>
          <a:p>
            <a:pPr algn="ctr"/>
            <a:r>
              <a:rPr lang="en-US"/>
              <a:t>Waveform</a:t>
            </a:r>
          </a:p>
        </p:txBody>
      </p:sp>
      <p:sp>
        <p:nvSpPr>
          <p:cNvPr id="14" name="TextBox 13">
            <a:extLst>
              <a:ext uri="{FF2B5EF4-FFF2-40B4-BE49-F238E27FC236}">
                <a16:creationId xmlns:a16="http://schemas.microsoft.com/office/drawing/2014/main" id="{02DCC8CD-8B27-D52D-2E33-D0AAB4F12753}"/>
              </a:ext>
            </a:extLst>
          </p:cNvPr>
          <p:cNvSpPr txBox="1"/>
          <p:nvPr/>
        </p:nvSpPr>
        <p:spPr>
          <a:xfrm>
            <a:off x="6777309" y="170121"/>
            <a:ext cx="4797354" cy="369332"/>
          </a:xfrm>
          <a:prstGeom prst="rect">
            <a:avLst/>
          </a:prstGeom>
          <a:noFill/>
        </p:spPr>
        <p:txBody>
          <a:bodyPr wrap="square" rtlCol="0">
            <a:spAutoFit/>
          </a:bodyPr>
          <a:lstStyle/>
          <a:p>
            <a:pPr algn="ctr"/>
            <a:r>
              <a:rPr lang="en-US"/>
              <a:t>Spectrogram</a:t>
            </a:r>
          </a:p>
        </p:txBody>
      </p:sp>
    </p:spTree>
    <p:extLst>
      <p:ext uri="{BB962C8B-B14F-4D97-AF65-F5344CB8AC3E}">
        <p14:creationId xmlns:p14="http://schemas.microsoft.com/office/powerpoint/2010/main" val="155692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C0202-2A14-4C69-BB2E-33BF288FD563}"/>
              </a:ext>
            </a:extLst>
          </p:cNvPr>
          <p:cNvSpPr>
            <a:spLocks noGrp="1"/>
          </p:cNvSpPr>
          <p:nvPr>
            <p:ph type="title"/>
          </p:nvPr>
        </p:nvSpPr>
        <p:spPr>
          <a:xfrm>
            <a:off x="630936" y="457200"/>
            <a:ext cx="4343400" cy="1929384"/>
          </a:xfrm>
        </p:spPr>
        <p:txBody>
          <a:bodyPr anchor="ctr">
            <a:normAutofit/>
          </a:bodyPr>
          <a:lstStyle/>
          <a:p>
            <a:r>
              <a:rPr lang="en-US" sz="4100" b="1"/>
              <a:t>Advanced Visualization – Tonal &amp; Temporal Analysis</a:t>
            </a:r>
            <a:endParaRPr lang="en-US" sz="4100"/>
          </a:p>
        </p:txBody>
      </p:sp>
      <p:sp>
        <p:nvSpPr>
          <p:cNvPr id="1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8DAB83-7C8F-4F35-AB38-540084CE57DB}"/>
              </a:ext>
            </a:extLst>
          </p:cNvPr>
          <p:cNvSpPr>
            <a:spLocks noGrp="1"/>
          </p:cNvSpPr>
          <p:nvPr>
            <p:ph idx="1"/>
          </p:nvPr>
        </p:nvSpPr>
        <p:spPr>
          <a:xfrm>
            <a:off x="5541263" y="457200"/>
            <a:ext cx="6007608" cy="1929384"/>
          </a:xfrm>
        </p:spPr>
        <p:txBody>
          <a:bodyPr anchor="ctr">
            <a:normAutofit/>
          </a:bodyPr>
          <a:lstStyle/>
          <a:p>
            <a:r>
              <a:rPr lang="en-US" sz="2200" b="1"/>
              <a:t>Chromogram:</a:t>
            </a:r>
            <a:r>
              <a:rPr lang="en-US" sz="2200"/>
              <a:t> Mapping audio to 12 pitch classes for harmonic structure analysis.</a:t>
            </a:r>
          </a:p>
          <a:p>
            <a:r>
              <a:rPr lang="en-US" sz="2200" b="1"/>
              <a:t>Signal Wave:</a:t>
            </a:r>
            <a:r>
              <a:rPr lang="en-US" sz="2200"/>
              <a:t> Visual representation of frequency in hertz.</a:t>
            </a:r>
            <a:endParaRPr lang="en-US" sz="2200">
              <a:ea typeface="Calibri"/>
              <a:cs typeface="Calibri"/>
            </a:endParaRPr>
          </a:p>
        </p:txBody>
      </p:sp>
      <p:pic>
        <p:nvPicPr>
          <p:cNvPr id="7" name="Picture 6">
            <a:extLst>
              <a:ext uri="{FF2B5EF4-FFF2-40B4-BE49-F238E27FC236}">
                <a16:creationId xmlns:a16="http://schemas.microsoft.com/office/drawing/2014/main" id="{7D0E6132-0EF1-4A00-2BC3-C8AB6584B31D}"/>
              </a:ext>
            </a:extLst>
          </p:cNvPr>
          <p:cNvPicPr>
            <a:picLocks noChangeAspect="1"/>
          </p:cNvPicPr>
          <p:nvPr/>
        </p:nvPicPr>
        <p:blipFill>
          <a:blip r:embed="rId2"/>
          <a:stretch>
            <a:fillRect/>
          </a:stretch>
        </p:blipFill>
        <p:spPr>
          <a:xfrm>
            <a:off x="475262" y="2569464"/>
            <a:ext cx="5450275" cy="3678936"/>
          </a:xfrm>
          <a:prstGeom prst="rect">
            <a:avLst/>
          </a:prstGeom>
        </p:spPr>
      </p:pic>
      <p:pic>
        <p:nvPicPr>
          <p:cNvPr id="5" name="Picture 4" descr="A close-up of a graph&#10;&#10;AI-generated content may be incorrect.">
            <a:extLst>
              <a:ext uri="{FF2B5EF4-FFF2-40B4-BE49-F238E27FC236}">
                <a16:creationId xmlns:a16="http://schemas.microsoft.com/office/drawing/2014/main" id="{080818D7-7D35-4F87-FA07-36FD8A4D3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144431"/>
            <a:ext cx="5468112" cy="2529001"/>
          </a:xfrm>
          <a:prstGeom prst="rect">
            <a:avLst/>
          </a:prstGeom>
        </p:spPr>
      </p:pic>
    </p:spTree>
    <p:extLst>
      <p:ext uri="{BB962C8B-B14F-4D97-AF65-F5344CB8AC3E}">
        <p14:creationId xmlns:p14="http://schemas.microsoft.com/office/powerpoint/2010/main" val="131570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C6A8D-4396-4787-9147-9C498CA5CD4D}"/>
              </a:ext>
            </a:extLst>
          </p:cNvPr>
          <p:cNvSpPr>
            <a:spLocks noGrp="1"/>
          </p:cNvSpPr>
          <p:nvPr>
            <p:ph type="title"/>
          </p:nvPr>
        </p:nvSpPr>
        <p:spPr>
          <a:xfrm>
            <a:off x="635000" y="640823"/>
            <a:ext cx="3418659" cy="5583148"/>
          </a:xfrm>
        </p:spPr>
        <p:txBody>
          <a:bodyPr anchor="ctr">
            <a:normAutofit/>
          </a:bodyPr>
          <a:lstStyle/>
          <a:p>
            <a:r>
              <a:rPr lang="en-US" sz="4600" b="1"/>
              <a:t>Feature Comparison &amp; Classification</a:t>
            </a:r>
            <a:endParaRPr lang="en-US" sz="46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0C229E2-107A-9315-C572-202AE4AF63AA}"/>
              </a:ext>
            </a:extLst>
          </p:cNvPr>
          <p:cNvGraphicFramePr>
            <a:graphicFrameLocks noGrp="1"/>
          </p:cNvGraphicFramePr>
          <p:nvPr>
            <p:ph idx="1"/>
            <p:extLst>
              <p:ext uri="{D42A27DB-BD31-4B8C-83A1-F6EECF244321}">
                <p14:modId xmlns:p14="http://schemas.microsoft.com/office/powerpoint/2010/main" val="4223548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484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62C0AF-8FC6-5DC8-6F21-3A111078D3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E06ED-E451-A697-4A1F-6AEE0A4ABAF3}"/>
              </a:ext>
            </a:extLst>
          </p:cNvPr>
          <p:cNvSpPr>
            <a:spLocks noGrp="1"/>
          </p:cNvSpPr>
          <p:nvPr>
            <p:ph type="title"/>
          </p:nvPr>
        </p:nvSpPr>
        <p:spPr/>
        <p:txBody>
          <a:bodyPr>
            <a:normAutofit/>
          </a:bodyPr>
          <a:lstStyle/>
          <a:p>
            <a:r>
              <a:rPr lang="en-US" altLang="en-US" sz="4000" b="1">
                <a:latin typeface="Arial"/>
                <a:cs typeface="Arial"/>
              </a:rPr>
              <a:t>Evaluation Metrics</a:t>
            </a:r>
            <a:r>
              <a:rPr kumimoji="0" lang="en-US" altLang="en-US" sz="4000" b="1" i="0" u="none" strike="noStrike" cap="none" normalizeH="0" baseline="0">
                <a:ln>
                  <a:noFill/>
                </a:ln>
                <a:effectLst/>
                <a:latin typeface="Arial"/>
                <a:cs typeface="Arial"/>
              </a:rPr>
              <a:t>:</a:t>
            </a:r>
            <a:r>
              <a:rPr kumimoji="0" lang="en-US" altLang="en-US" sz="4000" b="0" i="0" u="none" strike="noStrike" cap="none" normalizeH="0" baseline="0">
                <a:ln>
                  <a:noFill/>
                </a:ln>
                <a:effectLst/>
                <a:latin typeface="Arial"/>
                <a:cs typeface="Arial"/>
              </a:rPr>
              <a:t> </a:t>
            </a:r>
            <a:endParaRPr lang="en-US" sz="4000">
              <a:latin typeface="Arial"/>
              <a:cs typeface="Arial"/>
            </a:endParaRPr>
          </a:p>
        </p:txBody>
      </p:sp>
      <p:sp>
        <p:nvSpPr>
          <p:cNvPr id="4" name="Rectangle 1">
            <a:extLst>
              <a:ext uri="{FF2B5EF4-FFF2-40B4-BE49-F238E27FC236}">
                <a16:creationId xmlns:a16="http://schemas.microsoft.com/office/drawing/2014/main" id="{A58AD518-6335-4311-B2E0-24695BFF9D8D}"/>
              </a:ext>
            </a:extLst>
          </p:cNvPr>
          <p:cNvSpPr>
            <a:spLocks noGrp="1" noChangeArrowheads="1"/>
          </p:cNvSpPr>
          <p:nvPr>
            <p:ph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endParaRPr lang="en-US" altLang="en-US" sz="1900" b="0" i="0" u="none" strike="noStrike" cap="none" normalizeH="0" baseline="0">
              <a:ln>
                <a:noFill/>
              </a:ln>
              <a:effectLst/>
              <a:latin typeface="Arial" panose="020B0604020202020204" pitchFamily="34" charset="0"/>
              <a:cs typeface="Arial"/>
            </a:endParaRP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a:ln>
                <a:noFill/>
              </a:ln>
              <a:effectLst/>
              <a:latin typeface="Arial" panose="020B0604020202020204" pitchFamily="34" charset="0"/>
            </a:endParaRPr>
          </a:p>
        </p:txBody>
      </p:sp>
      <p:sp>
        <p:nvSpPr>
          <p:cNvPr id="5" name="Rectangle 1">
            <a:extLst>
              <a:ext uri="{FF2B5EF4-FFF2-40B4-BE49-F238E27FC236}">
                <a16:creationId xmlns:a16="http://schemas.microsoft.com/office/drawing/2014/main" id="{E31E83AF-9055-3DFD-C978-50E0F3F038C9}"/>
              </a:ext>
            </a:extLst>
          </p:cNvPr>
          <p:cNvSpPr txBox="1">
            <a:spLocks noChangeArrowheads="1"/>
          </p:cNvSpPr>
          <p:nvPr/>
        </p:nvSpPr>
        <p:spPr bwMode="auto">
          <a:xfrm>
            <a:off x="1113509" y="2479884"/>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ts val="600"/>
              </a:spcAft>
              <a:buFont typeface="Arial"/>
              <a:buChar char="•"/>
            </a:pPr>
            <a:r>
              <a:rPr lang="en-US" altLang="en-US" sz="2400" i="1">
                <a:latin typeface="Arial"/>
                <a:cs typeface="Arial"/>
              </a:rPr>
              <a:t>Euclidean Distance</a:t>
            </a:r>
            <a:endParaRPr lang="en-US" sz="2400">
              <a:ea typeface="Calibri"/>
              <a:cs typeface="Calibri"/>
            </a:endParaRPr>
          </a:p>
          <a:p>
            <a:pPr marL="0" indent="0">
              <a:spcBef>
                <a:spcPct val="0"/>
              </a:spcBef>
              <a:spcAft>
                <a:spcPts val="600"/>
              </a:spcAft>
              <a:buNone/>
            </a:pPr>
            <a:r>
              <a:rPr lang="en-US" altLang="en-US" sz="2400" i="1">
                <a:latin typeface="Arial"/>
                <a:cs typeface="Arial"/>
              </a:rPr>
              <a:t> - </a:t>
            </a:r>
            <a:r>
              <a:rPr lang="en-US" sz="2400">
                <a:ea typeface="+mn-lt"/>
                <a:cs typeface="+mn-lt"/>
              </a:rPr>
              <a:t>Euclidean distance measures the straight-line distance between two points in multidimensional space. It’s based on the Pythagorean theorem and is most effective for highly correlated data.</a:t>
            </a:r>
            <a:endParaRPr lang="en-US" altLang="en-US" sz="2400" i="1">
              <a:latin typeface="Arial"/>
              <a:cs typeface="Arial"/>
            </a:endParaRPr>
          </a:p>
          <a:p>
            <a:pPr marL="0" indent="0">
              <a:spcBef>
                <a:spcPct val="0"/>
              </a:spcBef>
              <a:spcAft>
                <a:spcPts val="600"/>
              </a:spcAft>
              <a:buNone/>
            </a:pPr>
            <a:endParaRPr lang="en-US" sz="2400">
              <a:latin typeface="Calibri"/>
              <a:ea typeface="Calibri"/>
              <a:cs typeface="Calibri"/>
            </a:endParaRPr>
          </a:p>
          <a:p>
            <a:pPr marL="0" indent="0">
              <a:spcBef>
                <a:spcPct val="0"/>
              </a:spcBef>
              <a:spcAft>
                <a:spcPts val="600"/>
              </a:spcAft>
              <a:buFont typeface="Arial"/>
              <a:buChar char="•"/>
            </a:pPr>
            <a:r>
              <a:rPr lang="en-US" altLang="en-US" sz="2400" i="1">
                <a:latin typeface="Arial"/>
                <a:cs typeface="Arial"/>
              </a:rPr>
              <a:t>Hamming Distance</a:t>
            </a:r>
            <a:endParaRPr lang="en-US" altLang="en-US" sz="2400" i="1">
              <a:latin typeface="Arial" panose="020B0604020202020204" pitchFamily="34" charset="0"/>
              <a:cs typeface="Arial"/>
            </a:endParaRPr>
          </a:p>
          <a:p>
            <a:pPr marL="0" indent="0">
              <a:spcBef>
                <a:spcPct val="0"/>
              </a:spcBef>
              <a:spcAft>
                <a:spcPts val="600"/>
              </a:spcAft>
              <a:buNone/>
            </a:pPr>
            <a:r>
              <a:rPr lang="en-US" altLang="en-US" sz="2400" i="1">
                <a:latin typeface="Arial"/>
                <a:cs typeface="Arial"/>
              </a:rPr>
              <a:t> - </a:t>
            </a:r>
            <a:r>
              <a:rPr lang="en-US" sz="2400">
                <a:ea typeface="+mn-lt"/>
                <a:cs typeface="+mn-lt"/>
              </a:rPr>
              <a:t>Hamming distance measures the number of positions at which two strings of equal length differ for signal processing. It's mostly used for categorical or binary data, which makes it difficult to implement for continuous signals.</a:t>
            </a:r>
            <a:endParaRPr lang="en-US" altLang="en-US" sz="2400" i="1">
              <a:latin typeface="Arial" panose="020B0604020202020204" pitchFamily="34" charset="0"/>
              <a:cs typeface="Arial" panose="020B0604020202020204" pitchFamily="34" charset="0"/>
            </a:endParaRPr>
          </a:p>
          <a:p>
            <a:pPr marL="0" indent="0" eaLnBrk="0" fontAlgn="base" hangingPunct="0">
              <a:spcBef>
                <a:spcPct val="0"/>
              </a:spcBef>
              <a:spcAft>
                <a:spcPts val="600"/>
              </a:spcAft>
              <a:buNone/>
            </a:pPr>
            <a:endParaRPr lang="en-US" altLang="en-US" sz="19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209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807C3-943F-4921-817E-2412257864B0}"/>
              </a:ext>
            </a:extLst>
          </p:cNvPr>
          <p:cNvSpPr>
            <a:spLocks noGrp="1"/>
          </p:cNvSpPr>
          <p:nvPr>
            <p:ph type="title"/>
          </p:nvPr>
        </p:nvSpPr>
        <p:spPr>
          <a:xfrm>
            <a:off x="5297762" y="329184"/>
            <a:ext cx="6251110" cy="1783080"/>
          </a:xfrm>
        </p:spPr>
        <p:txBody>
          <a:bodyPr anchor="b">
            <a:normAutofit/>
          </a:bodyPr>
          <a:lstStyle/>
          <a:p>
            <a:r>
              <a:rPr lang="en-US" sz="5400" b="1"/>
              <a:t>Future Development &amp; Research Directions</a:t>
            </a:r>
            <a:endParaRPr lang="en-US" sz="5400"/>
          </a:p>
        </p:txBody>
      </p:sp>
      <p:pic>
        <p:nvPicPr>
          <p:cNvPr id="14" name="Picture 13" descr="Black piano and chair at the corner">
            <a:extLst>
              <a:ext uri="{FF2B5EF4-FFF2-40B4-BE49-F238E27FC236}">
                <a16:creationId xmlns:a16="http://schemas.microsoft.com/office/drawing/2014/main" id="{A826C8A5-E3DB-D359-08CE-1C9C731BF596}"/>
              </a:ext>
            </a:extLst>
          </p:cNvPr>
          <p:cNvPicPr>
            <a:picLocks noChangeAspect="1"/>
          </p:cNvPicPr>
          <p:nvPr/>
        </p:nvPicPr>
        <p:blipFill>
          <a:blip r:embed="rId2"/>
          <a:srcRect l="6643" r="4802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408FE2C2-D9DE-49A5-B953-57FE54FFE453}"/>
              </a:ext>
            </a:extLst>
          </p:cNvPr>
          <p:cNvSpPr>
            <a:spLocks noGrp="1"/>
          </p:cNvSpPr>
          <p:nvPr>
            <p:ph idx="1"/>
          </p:nvPr>
        </p:nvSpPr>
        <p:spPr>
          <a:xfrm>
            <a:off x="5297762" y="2706624"/>
            <a:ext cx="6251110" cy="3483864"/>
          </a:xfrm>
        </p:spPr>
        <p:txBody>
          <a:bodyPr vert="horz" lIns="91440" tIns="45720" rIns="91440" bIns="45720" rtlCol="0" anchor="t">
            <a:normAutofit/>
          </a:bodyPr>
          <a:lstStyle/>
          <a:p>
            <a:r>
              <a:rPr lang="en-US" sz="1700"/>
              <a:t>For future development, a big addition would be a larger data set and better functions to get more separation between the piano’s noise and the other noise in the background.</a:t>
            </a:r>
          </a:p>
          <a:p>
            <a:r>
              <a:rPr lang="en-US" sz="1700"/>
              <a:t>Pitch estimation through Vibrato could be a big help to improving functionality of a piano recognizer. With extra data from other ideas like past pitch tracking, we could further improve networks of information on accurately guessing music.</a:t>
            </a:r>
            <a:endParaRPr lang="en-US" sz="1700">
              <a:ea typeface="Calibri"/>
              <a:cs typeface="Calibri"/>
            </a:endParaRPr>
          </a:p>
          <a:p>
            <a:r>
              <a:rPr lang="en-US" sz="1700"/>
              <a:t>Finally, introducing music theory could help in the long run with code involving music as a whole. Being able to understand music and how it works could provide great insight into improvements on recognition.</a:t>
            </a:r>
            <a:endParaRPr lang="en-US" sz="1700">
              <a:ea typeface="Calibri"/>
              <a:cs typeface="Calibri"/>
            </a:endParaRPr>
          </a:p>
          <a:p>
            <a:r>
              <a:rPr lang="en-US" sz="1700">
                <a:ea typeface="Calibri"/>
                <a:cs typeface="Calibri"/>
              </a:rPr>
              <a:t>Signal compression or stretching noise to make better use of DTW.</a:t>
            </a:r>
          </a:p>
          <a:p>
            <a:endParaRPr lang="en-US" sz="1700">
              <a:ea typeface="Calibri"/>
              <a:cs typeface="Calibri"/>
            </a:endParaRPr>
          </a:p>
          <a:p>
            <a:endParaRPr lang="en-US" sz="1700">
              <a:ea typeface="Calibri"/>
              <a:cs typeface="Calibri"/>
            </a:endParaRPr>
          </a:p>
        </p:txBody>
      </p:sp>
    </p:spTree>
    <p:extLst>
      <p:ext uri="{BB962C8B-B14F-4D97-AF65-F5344CB8AC3E}">
        <p14:creationId xmlns:p14="http://schemas.microsoft.com/office/powerpoint/2010/main" val="178960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B67338-8487-4AE2-1821-20ED6F50D467}"/>
              </a:ext>
            </a:extLst>
          </p:cNvPr>
          <p:cNvSpPr>
            <a:spLocks noGrp="1"/>
          </p:cNvSpPr>
          <p:nvPr>
            <p:ph type="ctrTitle"/>
          </p:nvPr>
        </p:nvSpPr>
        <p:spPr>
          <a:xfrm>
            <a:off x="4038600" y="1939159"/>
            <a:ext cx="7644627" cy="2751086"/>
          </a:xfrm>
        </p:spPr>
        <p:txBody>
          <a:bodyPr>
            <a:normAutofit/>
          </a:bodyPr>
          <a:lstStyle/>
          <a:p>
            <a:pPr algn="r"/>
            <a:r>
              <a:rPr lang="en-US">
                <a:ea typeface="Calibri Light"/>
                <a:cs typeface="Calibri Light"/>
              </a:rPr>
              <a:t>Thank You!</a:t>
            </a:r>
            <a:endParaRPr lang="en-US"/>
          </a:p>
        </p:txBody>
      </p:sp>
    </p:spTree>
    <p:extLst>
      <p:ext uri="{BB962C8B-B14F-4D97-AF65-F5344CB8AC3E}">
        <p14:creationId xmlns:p14="http://schemas.microsoft.com/office/powerpoint/2010/main" val="280210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1FED1-983A-437E-A58F-DDEADA0EA899}"/>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Calibri"/>
                <a:ea typeface="Calibri"/>
                <a:cs typeface="Calibri"/>
              </a:rPr>
              <a:t>What It Is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2">
            <a:extLst>
              <a:ext uri="{FF2B5EF4-FFF2-40B4-BE49-F238E27FC236}">
                <a16:creationId xmlns:a16="http://schemas.microsoft.com/office/drawing/2014/main" id="{D60E8E13-0D02-4CA5-93A7-10D123FD8539}"/>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114300" rtl="0">
              <a:spcBef>
                <a:spcPts val="0"/>
              </a:spcBef>
              <a:spcAft>
                <a:spcPts val="600"/>
              </a:spcAft>
              <a:buClr>
                <a:schemeClr val="dk1"/>
              </a:buClr>
              <a:buSzPts val="1800"/>
              <a:buFont typeface="Arial"/>
              <a:buChar char="•"/>
            </a:pPr>
            <a:r>
              <a:rPr lang="en-US">
                <a:latin typeface="Arial"/>
                <a:ea typeface="Arial"/>
                <a:cs typeface="Arial"/>
                <a:sym typeface="Arial"/>
              </a:rPr>
              <a:t>The program’s main goal is to distinguish/recognize certain songs being played.</a:t>
            </a:r>
            <a:endParaRPr lang="en-US"/>
          </a:p>
          <a:p>
            <a:pPr marL="0" marR="0" lvl="0" indent="-114300" rtl="0">
              <a:spcBef>
                <a:spcPts val="0"/>
              </a:spcBef>
              <a:spcAft>
                <a:spcPts val="600"/>
              </a:spcAft>
              <a:buClr>
                <a:schemeClr val="dk1"/>
              </a:buClr>
              <a:buSzPts val="1800"/>
              <a:buFont typeface="Arial"/>
              <a:buChar char="•"/>
            </a:pPr>
            <a:r>
              <a:rPr lang="en-US">
                <a:latin typeface="Arial"/>
                <a:ea typeface="Arial"/>
                <a:cs typeface="Arial"/>
                <a:sym typeface="Arial"/>
              </a:rPr>
              <a:t>It can distinguish between pianos and general background noise, even hearing the piano in the noise.</a:t>
            </a:r>
            <a:endParaRPr lang="en-US"/>
          </a:p>
          <a:p>
            <a:pPr marL="0" marR="0" lvl="0" indent="-114300" rtl="0">
              <a:spcBef>
                <a:spcPts val="0"/>
              </a:spcBef>
              <a:spcAft>
                <a:spcPts val="600"/>
              </a:spcAft>
              <a:buClr>
                <a:schemeClr val="dk1"/>
              </a:buClr>
              <a:buSzPts val="1800"/>
              <a:buFont typeface="Arial"/>
              <a:buChar char="•"/>
            </a:pPr>
            <a:r>
              <a:rPr lang="en-US">
                <a:latin typeface="Arial"/>
                <a:ea typeface="Arial"/>
                <a:cs typeface="Arial"/>
                <a:sym typeface="Arial"/>
              </a:rPr>
              <a:t>This was made possible thanks to combining noise reduction methods like Wiener filtering and spectral subtraction, using advanced algorithms like Dynamic Time Warping (DTW) and multi-pitch analysis.</a:t>
            </a:r>
            <a:endParaRPr lang="en-US"/>
          </a:p>
        </p:txBody>
      </p:sp>
    </p:spTree>
    <p:extLst>
      <p:ext uri="{BB962C8B-B14F-4D97-AF65-F5344CB8AC3E}">
        <p14:creationId xmlns:p14="http://schemas.microsoft.com/office/powerpoint/2010/main" val="197258340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32" name="Straight Connector 31">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8" name="Oval 37">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8" name="Straight Connector 47">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56" name="Straight Connector 55">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1F214EE-1563-432D-A0D9-0082D8AEB623}"/>
              </a:ext>
            </a:extLst>
          </p:cNvPr>
          <p:cNvSpPr>
            <a:spLocks noGrp="1"/>
          </p:cNvSpPr>
          <p:nvPr>
            <p:ph type="title"/>
          </p:nvPr>
        </p:nvSpPr>
        <p:spPr>
          <a:xfrm>
            <a:off x="630936" y="495992"/>
            <a:ext cx="4195140" cy="5638831"/>
          </a:xfrm>
          <a:noFill/>
        </p:spPr>
        <p:txBody>
          <a:bodyPr anchor="ctr">
            <a:normAutofit/>
          </a:bodyPr>
          <a:lstStyle/>
          <a:p>
            <a:r>
              <a:rPr lang="en-US" sz="4800" b="1">
                <a:solidFill>
                  <a:schemeClr val="bg1"/>
                </a:solidFill>
              </a:rPr>
              <a:t>Background &amp; Prior Work</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11F2C8B1-88CB-9C00-BE26-409405589A24}"/>
              </a:ext>
            </a:extLst>
          </p:cNvPr>
          <p:cNvGraphicFramePr>
            <a:graphicFrameLocks noGrp="1"/>
          </p:cNvGraphicFramePr>
          <p:nvPr>
            <p:ph idx="1"/>
            <p:extLst>
              <p:ext uri="{D42A27DB-BD31-4B8C-83A1-F6EECF244321}">
                <p14:modId xmlns:p14="http://schemas.microsoft.com/office/powerpoint/2010/main" val="1974942576"/>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5510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B3C5C5-5EDC-0CA3-D25B-64C0823394AB}"/>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E0C62-676D-F732-612E-FC73C5A95474}"/>
              </a:ext>
            </a:extLst>
          </p:cNvPr>
          <p:cNvSpPr>
            <a:spLocks noGrp="1"/>
          </p:cNvSpPr>
          <p:nvPr>
            <p:ph type="title"/>
          </p:nvPr>
        </p:nvSpPr>
        <p:spPr>
          <a:xfrm>
            <a:off x="838200" y="365125"/>
            <a:ext cx="10515600" cy="1325563"/>
          </a:xfrm>
        </p:spPr>
        <p:txBody>
          <a:bodyPr>
            <a:normAutofit/>
          </a:bodyPr>
          <a:lstStyle/>
          <a:p>
            <a:r>
              <a:rPr lang="en-US" b="1"/>
              <a:t>Background &amp; Prior Work Cont.</a:t>
            </a:r>
            <a:endParaRPr lang="en-US"/>
          </a:p>
        </p:txBody>
      </p:sp>
      <p:graphicFrame>
        <p:nvGraphicFramePr>
          <p:cNvPr id="5" name="Content Placeholder 2">
            <a:extLst>
              <a:ext uri="{FF2B5EF4-FFF2-40B4-BE49-F238E27FC236}">
                <a16:creationId xmlns:a16="http://schemas.microsoft.com/office/drawing/2014/main" id="{83455392-6ADA-DA69-ADD4-F6A92A570AB4}"/>
              </a:ext>
            </a:extLst>
          </p:cNvPr>
          <p:cNvGraphicFramePr>
            <a:graphicFrameLocks noGrp="1"/>
          </p:cNvGraphicFramePr>
          <p:nvPr>
            <p:ph idx="1"/>
            <p:extLst>
              <p:ext uri="{D42A27DB-BD31-4B8C-83A1-F6EECF244321}">
                <p14:modId xmlns:p14="http://schemas.microsoft.com/office/powerpoint/2010/main" val="15563432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38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C04E0-F574-633A-8D6C-9656C63121EE}"/>
              </a:ext>
            </a:extLst>
          </p:cNvPr>
          <p:cNvSpPr>
            <a:spLocks noGrp="1"/>
          </p:cNvSpPr>
          <p:nvPr>
            <p:ph type="title"/>
          </p:nvPr>
        </p:nvSpPr>
        <p:spPr>
          <a:xfrm>
            <a:off x="640080" y="325369"/>
            <a:ext cx="4368602" cy="1956841"/>
          </a:xfrm>
        </p:spPr>
        <p:txBody>
          <a:bodyPr anchor="b">
            <a:normAutofit/>
          </a:bodyPr>
          <a:lstStyle/>
          <a:p>
            <a:r>
              <a:rPr lang="en-US" sz="5400"/>
              <a:t>Our Model</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A8FA68-C8A0-EFD8-9D96-1E132DA9FE3F}"/>
              </a:ext>
            </a:extLst>
          </p:cNvPr>
          <p:cNvSpPr>
            <a:spLocks noGrp="1"/>
          </p:cNvSpPr>
          <p:nvPr>
            <p:ph idx="1"/>
          </p:nvPr>
        </p:nvSpPr>
        <p:spPr>
          <a:xfrm>
            <a:off x="640080" y="2872899"/>
            <a:ext cx="4243589" cy="3320668"/>
          </a:xfrm>
        </p:spPr>
        <p:txBody>
          <a:bodyPr>
            <a:normAutofit/>
          </a:bodyPr>
          <a:lstStyle/>
          <a:p>
            <a:pPr marL="0" indent="0">
              <a:buNone/>
            </a:pPr>
            <a:r>
              <a:rPr lang="en-US" sz="2200"/>
              <a:t>Our work was trained and tested on synthesized and real-world examples of piano music which we used for robust real-time music transcription</a:t>
            </a:r>
          </a:p>
        </p:txBody>
      </p:sp>
      <p:pic>
        <p:nvPicPr>
          <p:cNvPr id="5" name="Picture 4" descr="Piano">
            <a:extLst>
              <a:ext uri="{FF2B5EF4-FFF2-40B4-BE49-F238E27FC236}">
                <a16:creationId xmlns:a16="http://schemas.microsoft.com/office/drawing/2014/main" id="{E5410235-4647-07F0-0536-DFC6A33EA5F9}"/>
              </a:ext>
            </a:extLst>
          </p:cNvPr>
          <p:cNvPicPr>
            <a:picLocks noChangeAspect="1"/>
          </p:cNvPicPr>
          <p:nvPr/>
        </p:nvPicPr>
        <p:blipFill>
          <a:blip r:embed="rId3"/>
          <a:srcRect l="8596" r="244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4552372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90735-A75D-4C36-BEA3-B0C376865F81}"/>
              </a:ext>
            </a:extLst>
          </p:cNvPr>
          <p:cNvSpPr>
            <a:spLocks noGrp="1"/>
          </p:cNvSpPr>
          <p:nvPr>
            <p:ph type="title"/>
          </p:nvPr>
        </p:nvSpPr>
        <p:spPr>
          <a:xfrm>
            <a:off x="838200" y="557188"/>
            <a:ext cx="10515600" cy="1133499"/>
          </a:xfrm>
        </p:spPr>
        <p:txBody>
          <a:bodyPr>
            <a:normAutofit/>
          </a:bodyPr>
          <a:lstStyle/>
          <a:p>
            <a:pPr algn="ctr"/>
            <a:r>
              <a:rPr lang="en-US" sz="5200">
                <a:ea typeface="Calibri Light"/>
                <a:cs typeface="Calibri Light"/>
              </a:rPr>
              <a:t>Data Sources &amp; Acquisition</a:t>
            </a:r>
            <a:endParaRPr lang="en-US" sz="5200"/>
          </a:p>
        </p:txBody>
      </p:sp>
      <p:graphicFrame>
        <p:nvGraphicFramePr>
          <p:cNvPr id="5" name="Content Placeholder 2">
            <a:extLst>
              <a:ext uri="{FF2B5EF4-FFF2-40B4-BE49-F238E27FC236}">
                <a16:creationId xmlns:a16="http://schemas.microsoft.com/office/drawing/2014/main" id="{A2B1B3C9-7498-E35C-FCF3-DEF33558AF79}"/>
              </a:ext>
            </a:extLst>
          </p:cNvPr>
          <p:cNvGraphicFramePr>
            <a:graphicFrameLocks noGrp="1"/>
          </p:cNvGraphicFramePr>
          <p:nvPr>
            <p:ph idx="1"/>
            <p:extLst>
              <p:ext uri="{D42A27DB-BD31-4B8C-83A1-F6EECF244321}">
                <p14:modId xmlns:p14="http://schemas.microsoft.com/office/powerpoint/2010/main" val="4099156271"/>
              </p:ext>
            </p:extLst>
          </p:nvPr>
        </p:nvGraphicFramePr>
        <p:xfrm>
          <a:off x="838200" y="1935748"/>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05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0DE5A-8B51-4046-89B6-933F98EC8A72}"/>
              </a:ext>
            </a:extLst>
          </p:cNvPr>
          <p:cNvSpPr>
            <a:spLocks noGrp="1"/>
          </p:cNvSpPr>
          <p:nvPr>
            <p:ph type="title"/>
          </p:nvPr>
        </p:nvSpPr>
        <p:spPr>
          <a:xfrm>
            <a:off x="838200" y="365125"/>
            <a:ext cx="10515600" cy="1325563"/>
          </a:xfrm>
        </p:spPr>
        <p:txBody>
          <a:bodyPr>
            <a:normAutofit/>
          </a:bodyPr>
          <a:lstStyle/>
          <a:p>
            <a:r>
              <a:rPr lang="en-US" sz="5400" b="1">
                <a:latin typeface="Calibri"/>
                <a:ea typeface="Calibri"/>
                <a:cs typeface="Calibri"/>
              </a:rPr>
              <a:t>Data Processing &amp; Pre-Processing</a:t>
            </a:r>
            <a:endParaRPr lang="en-US" sz="5400"/>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4DE1B1D-B3D3-5AF6-E0F2-3D78A439DC67}"/>
              </a:ext>
            </a:extLst>
          </p:cNvPr>
          <p:cNvGraphicFramePr>
            <a:graphicFrameLocks noGrp="1"/>
          </p:cNvGraphicFramePr>
          <p:nvPr>
            <p:ph idx="1"/>
            <p:extLst>
              <p:ext uri="{D42A27DB-BD31-4B8C-83A1-F6EECF244321}">
                <p14:modId xmlns:p14="http://schemas.microsoft.com/office/powerpoint/2010/main" val="124623675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31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827D9-0795-45FD-B8E0-C33FC6EAA8D3}"/>
              </a:ext>
            </a:extLst>
          </p:cNvPr>
          <p:cNvSpPr>
            <a:spLocks noGrp="1"/>
          </p:cNvSpPr>
          <p:nvPr>
            <p:ph type="title"/>
          </p:nvPr>
        </p:nvSpPr>
        <p:spPr>
          <a:xfrm>
            <a:off x="761800" y="762001"/>
            <a:ext cx="5334197" cy="1708242"/>
          </a:xfrm>
        </p:spPr>
        <p:txBody>
          <a:bodyPr anchor="ctr">
            <a:normAutofit/>
          </a:bodyPr>
          <a:lstStyle/>
          <a:p>
            <a:r>
              <a:rPr lang="en-US" sz="4000" b="1"/>
              <a:t>Feature Extraction – Audio Representations</a:t>
            </a:r>
            <a:endParaRPr lang="en-US" sz="4000"/>
          </a:p>
        </p:txBody>
      </p:sp>
      <p:sp>
        <p:nvSpPr>
          <p:cNvPr id="3" name="Content Placeholder 2">
            <a:extLst>
              <a:ext uri="{FF2B5EF4-FFF2-40B4-BE49-F238E27FC236}">
                <a16:creationId xmlns:a16="http://schemas.microsoft.com/office/drawing/2014/main" id="{707A39DB-6A4F-4498-A338-AC4232C445A0}"/>
              </a:ext>
            </a:extLst>
          </p:cNvPr>
          <p:cNvSpPr>
            <a:spLocks noGrp="1"/>
          </p:cNvSpPr>
          <p:nvPr>
            <p:ph idx="1"/>
          </p:nvPr>
        </p:nvSpPr>
        <p:spPr>
          <a:xfrm>
            <a:off x="761800" y="2470244"/>
            <a:ext cx="5334197" cy="3769835"/>
          </a:xfrm>
        </p:spPr>
        <p:txBody>
          <a:bodyPr anchor="ctr">
            <a:normAutofit/>
          </a:bodyPr>
          <a:lstStyle/>
          <a:p>
            <a:r>
              <a:rPr lang="en-US" sz="1700"/>
              <a:t>From our .wav files, several key features are extracted. These include waveform representation, spectrograms, and Mel-frequency cepstral coefficients (MFCCs). </a:t>
            </a:r>
          </a:p>
          <a:p>
            <a:r>
              <a:rPr lang="en-US" sz="1700"/>
              <a:t>Taking these MFCCs, we can break apart audio into arrays of data. This would make it possible to display or do arithmetic</a:t>
            </a:r>
          </a:p>
          <a:p>
            <a:r>
              <a:rPr lang="en-US" sz="1700"/>
              <a:t>Then, we display the sound clips of the data to show our noise reduction methods and how they can bring a sound back to it’s original “shape”.</a:t>
            </a:r>
          </a:p>
        </p:txBody>
      </p:sp>
      <p:pic>
        <p:nvPicPr>
          <p:cNvPr id="6" name="Picture 5" descr="A screenshot of a computer screen&#10;&#10;AI-generated content may be incorrect.">
            <a:extLst>
              <a:ext uri="{FF2B5EF4-FFF2-40B4-BE49-F238E27FC236}">
                <a16:creationId xmlns:a16="http://schemas.microsoft.com/office/drawing/2014/main" id="{E3430A32-5995-D187-E7E5-A09EE74F2F69}"/>
              </a:ext>
            </a:extLst>
          </p:cNvPr>
          <p:cNvPicPr>
            <a:picLocks noChangeAspect="1"/>
          </p:cNvPicPr>
          <p:nvPr/>
        </p:nvPicPr>
        <p:blipFill>
          <a:blip r:embed="rId3">
            <a:extLst>
              <a:ext uri="{28A0092B-C50C-407E-A947-70E740481C1C}">
                <a14:useLocalDpi xmlns:a14="http://schemas.microsoft.com/office/drawing/2010/main" val="0"/>
              </a:ext>
            </a:extLst>
          </a:blip>
          <a:srcRect l="1602" t="1011" r="1051" b="3724"/>
          <a:stretch/>
        </p:blipFill>
        <p:spPr>
          <a:xfrm>
            <a:off x="6003509" y="69369"/>
            <a:ext cx="6188491" cy="6438638"/>
          </a:xfrm>
          <a:prstGeom prst="rect">
            <a:avLst/>
          </a:prstGeom>
        </p:spPr>
      </p:pic>
    </p:spTree>
    <p:extLst>
      <p:ext uri="{BB962C8B-B14F-4D97-AF65-F5344CB8AC3E}">
        <p14:creationId xmlns:p14="http://schemas.microsoft.com/office/powerpoint/2010/main" val="77180211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8338-897E-4BB5-9259-4BBA1321BE5A}"/>
              </a:ext>
            </a:extLst>
          </p:cNvPr>
          <p:cNvSpPr>
            <a:spLocks noGrp="1"/>
          </p:cNvSpPr>
          <p:nvPr>
            <p:ph type="title"/>
          </p:nvPr>
        </p:nvSpPr>
        <p:spPr>
          <a:xfrm>
            <a:off x="6823878" y="741391"/>
            <a:ext cx="4491821" cy="1616203"/>
          </a:xfrm>
        </p:spPr>
        <p:txBody>
          <a:bodyPr anchor="b">
            <a:normAutofit/>
          </a:bodyPr>
          <a:lstStyle/>
          <a:p>
            <a:r>
              <a:rPr lang="en-US" sz="3200" b="1"/>
              <a:t>Dynamic Time Warping (DTW) &amp; Sequence Alignment</a:t>
            </a:r>
            <a:endParaRPr lang="en-US" sz="3200"/>
          </a:p>
        </p:txBody>
      </p:sp>
      <p:grpSp>
        <p:nvGrpSpPr>
          <p:cNvPr id="22" name="Group 21">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FAC12B2-6B44-4BD4-9E32-E4119A392CA1}"/>
              </a:ext>
            </a:extLst>
          </p:cNvPr>
          <p:cNvSpPr>
            <a:spLocks noGrp="1"/>
          </p:cNvSpPr>
          <p:nvPr>
            <p:ph idx="1"/>
          </p:nvPr>
        </p:nvSpPr>
        <p:spPr>
          <a:xfrm>
            <a:off x="6823878" y="2533476"/>
            <a:ext cx="4491820" cy="3447832"/>
          </a:xfrm>
        </p:spPr>
        <p:txBody>
          <a:bodyPr anchor="t">
            <a:normAutofit lnSpcReduction="10000"/>
          </a:bodyPr>
          <a:lstStyle/>
          <a:p>
            <a:r>
              <a:rPr lang="en-US" sz="1700"/>
              <a:t>With the MFCCs we would make from the inputted audio, we would do Euclidean Distance over Dynamic Time Warping because calculations to determine the distance between it and all our training data; due to our data being continuous</a:t>
            </a:r>
            <a:endParaRPr lang="en-US" sz="1700">
              <a:ea typeface="Calibri"/>
              <a:cs typeface="Calibri"/>
            </a:endParaRPr>
          </a:p>
          <a:p>
            <a:r>
              <a:rPr lang="en-US" sz="1700"/>
              <a:t>Dynamic Time Warping is used for situations where an audio clip’s tempo might not match our training data, but the structure of it is similar</a:t>
            </a:r>
            <a:endParaRPr lang="en-US" sz="1700">
              <a:ea typeface="Calibri"/>
              <a:cs typeface="Calibri"/>
            </a:endParaRPr>
          </a:p>
          <a:p>
            <a:r>
              <a:rPr lang="en-US" sz="1700"/>
              <a:t>In the end, we find that both distance calculation methods became vital in getting accurate distance measurements, but chose Euclidean. </a:t>
            </a:r>
            <a:endParaRPr lang="en-US" sz="1700">
              <a:ea typeface="Calibri"/>
              <a:cs typeface="Calibri"/>
            </a:endParaRPr>
          </a:p>
          <a:p>
            <a:endParaRPr lang="en-US" sz="1700"/>
          </a:p>
        </p:txBody>
      </p:sp>
      <p:pic>
        <p:nvPicPr>
          <p:cNvPr id="6" name="Picture 5" descr="Distance Measurements from Euclidean Distance">
            <a:extLst>
              <a:ext uri="{FF2B5EF4-FFF2-40B4-BE49-F238E27FC236}">
                <a16:creationId xmlns:a16="http://schemas.microsoft.com/office/drawing/2014/main" id="{113C51DA-0029-77D8-9E79-5EFCABAA0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72" y="1504291"/>
            <a:ext cx="5956164" cy="3534107"/>
          </a:xfrm>
          <a:prstGeom prst="rect">
            <a:avLst/>
          </a:prstGeom>
        </p:spPr>
      </p:pic>
    </p:spTree>
    <p:extLst>
      <p:ext uri="{BB962C8B-B14F-4D97-AF65-F5344CB8AC3E}">
        <p14:creationId xmlns:p14="http://schemas.microsoft.com/office/powerpoint/2010/main" val="222104556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5FC237212B2445A2C16AA023752370" ma:contentTypeVersion="9" ma:contentTypeDescription="Create a new document." ma:contentTypeScope="" ma:versionID="1a9c97ebe5189f73a0c8ad2f06d6dbfe">
  <xsd:schema xmlns:xsd="http://www.w3.org/2001/XMLSchema" xmlns:xs="http://www.w3.org/2001/XMLSchema" xmlns:p="http://schemas.microsoft.com/office/2006/metadata/properties" xmlns:ns3="1a3daf5a-e26d-4619-b0b4-d1e766c0cb47" xmlns:ns4="59790949-dbd9-49e5-9081-6314de83b891" targetNamespace="http://schemas.microsoft.com/office/2006/metadata/properties" ma:root="true" ma:fieldsID="ff4bf87fb1127bb6a4a3038f941b17bb" ns3:_="" ns4:_="">
    <xsd:import namespace="1a3daf5a-e26d-4619-b0b4-d1e766c0cb47"/>
    <xsd:import namespace="59790949-dbd9-49e5-9081-6314de83b891"/>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daf5a-e26d-4619-b0b4-d1e766c0cb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790949-dbd9-49e5-9081-6314de83b89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a3daf5a-e26d-4619-b0b4-d1e766c0cb47" xsi:nil="true"/>
  </documentManagement>
</p:properties>
</file>

<file path=customXml/itemProps1.xml><?xml version="1.0" encoding="utf-8"?>
<ds:datastoreItem xmlns:ds="http://schemas.openxmlformats.org/officeDocument/2006/customXml" ds:itemID="{C90D4F01-9D5D-4B52-BC3E-7FE180316CD7}">
  <ds:schemaRefs>
    <ds:schemaRef ds:uri="http://schemas.microsoft.com/sharepoint/v3/contenttype/forms"/>
  </ds:schemaRefs>
</ds:datastoreItem>
</file>

<file path=customXml/itemProps2.xml><?xml version="1.0" encoding="utf-8"?>
<ds:datastoreItem xmlns:ds="http://schemas.openxmlformats.org/officeDocument/2006/customXml" ds:itemID="{9120E060-D2F8-4A7B-82F1-4752B31D65E1}">
  <ds:schemaRefs>
    <ds:schemaRef ds:uri="1a3daf5a-e26d-4619-b0b4-d1e766c0cb47"/>
    <ds:schemaRef ds:uri="59790949-dbd9-49e5-9081-6314de83b8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6987D09-81E8-449B-83F7-8406B972DDA8}">
  <ds:schemaRefs>
    <ds:schemaRef ds:uri="1a3daf5a-e26d-4619-b0b4-d1e766c0cb47"/>
    <ds:schemaRef ds:uri="59790949-dbd9-49e5-9081-6314de83b89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Piano recognition -</vt:lpstr>
      <vt:lpstr>What It Is</vt:lpstr>
      <vt:lpstr>Background &amp; Prior Work</vt:lpstr>
      <vt:lpstr>Background &amp; Prior Work Cont.</vt:lpstr>
      <vt:lpstr>Our Model</vt:lpstr>
      <vt:lpstr>Data Sources &amp; Acquisition</vt:lpstr>
      <vt:lpstr>Data Processing &amp; Pre-Processing</vt:lpstr>
      <vt:lpstr>Feature Extraction – Audio Representations</vt:lpstr>
      <vt:lpstr>Dynamic Time Warping (DTW) &amp; Sequence Alignment</vt:lpstr>
      <vt:lpstr>Noise Handling &amp; Robustness Techniques</vt:lpstr>
      <vt:lpstr>Visualization Techniques – Audio Feature Plots</vt:lpstr>
      <vt:lpstr>Advanced Visualization – Tonal &amp; Temporal Analysis</vt:lpstr>
      <vt:lpstr>Feature Comparison &amp; Classification</vt:lpstr>
      <vt:lpstr>Evaluation Metrics: </vt:lpstr>
      <vt:lpstr>Future Development &amp; Research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Piano recognition -</dc:title>
  <dc:creator>Joshua Aguayosilva</dc:creator>
  <cp:revision>3</cp:revision>
  <dcterms:created xsi:type="dcterms:W3CDTF">2025-03-14T17:19:36Z</dcterms:created>
  <dcterms:modified xsi:type="dcterms:W3CDTF">2025-03-18T19:02:57Z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0x010100775FC237212B2445A2C16AA023752370</vt:lpwstr>
  </property>
</Properties>
</file>