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90" r:id="rId2"/>
    <p:sldId id="310" r:id="rId3"/>
    <p:sldId id="256" r:id="rId4"/>
    <p:sldId id="292" r:id="rId5"/>
    <p:sldId id="293" r:id="rId6"/>
    <p:sldId id="295" r:id="rId7"/>
    <p:sldId id="296" r:id="rId8"/>
    <p:sldId id="297" r:id="rId9"/>
    <p:sldId id="298" r:id="rId10"/>
    <p:sldId id="299" r:id="rId11"/>
    <p:sldId id="300" r:id="rId12"/>
    <p:sldId id="301" r:id="rId13"/>
    <p:sldId id="259" r:id="rId14"/>
    <p:sldId id="302" r:id="rId15"/>
    <p:sldId id="303" r:id="rId16"/>
    <p:sldId id="283" r:id="rId17"/>
    <p:sldId id="281" r:id="rId18"/>
    <p:sldId id="258" r:id="rId19"/>
    <p:sldId id="261" r:id="rId20"/>
    <p:sldId id="260" r:id="rId21"/>
    <p:sldId id="304" r:id="rId22"/>
    <p:sldId id="305" r:id="rId23"/>
    <p:sldId id="262" r:id="rId24"/>
    <p:sldId id="263" r:id="rId25"/>
    <p:sldId id="264" r:id="rId26"/>
    <p:sldId id="307" r:id="rId27"/>
    <p:sldId id="308" r:id="rId28"/>
    <p:sldId id="306" r:id="rId29"/>
    <p:sldId id="266" r:id="rId30"/>
    <p:sldId id="309" r:id="rId31"/>
  </p:sldIdLst>
  <p:sldSz cx="9144000" cy="5143500" type="screen16x9"/>
  <p:notesSz cx="6858000" cy="9144000"/>
  <p:embeddedFontLst>
    <p:embeddedFont>
      <p:font typeface="Anaheim" panose="02000503000000000000" pitchFamily="2" charset="0"/>
      <p:regular r:id="rId33"/>
    </p:embeddedFont>
    <p:embeddedFont>
      <p:font typeface="Barlow Semi Condensed" panose="00000506000000000000" pitchFamily="2" charset="0"/>
      <p:regular r:id="rId34"/>
      <p:bold r:id="rId35"/>
      <p:italic r:id="rId36"/>
      <p:boldItalic r:id="rId37"/>
    </p:embeddedFont>
    <p:embeddedFont>
      <p:font typeface="Barlow Semi Condensed Medium" panose="00000606000000000000" pitchFamily="2" charset="0"/>
      <p:regular r:id="rId38"/>
      <p:italic r:id="rId39"/>
    </p:embeddedFont>
    <p:embeddedFont>
      <p:font typeface="Bebas Neue" panose="020B0606020202050201" pitchFamily="34" charset="0"/>
      <p:regular r:id="rId40"/>
    </p:embeddedFont>
    <p:embeddedFont>
      <p:font typeface="Didact Gothic" panose="00000500000000000000" pitchFamily="2" charset="0"/>
      <p:regular r:id="rId41"/>
    </p:embeddedFont>
    <p:embeddedFont>
      <p:font typeface="Fira Sans Extra Condensed" panose="020B0503050000020004" pitchFamily="34" charset="0"/>
      <p:regular r:id="rId42"/>
      <p:bold r:id="rId43"/>
      <p:italic r:id="rId44"/>
      <p:boldItalic r:id="rId45"/>
    </p:embeddedFont>
    <p:embeddedFont>
      <p:font typeface="Fira Sans Extra Condensed SemiBold" panose="020B0604020202020204" charset="0"/>
      <p:regular r:id="rId46"/>
      <p:bold r:id="rId47"/>
      <p:italic r:id="rId48"/>
      <p:boldItalic r:id="rId49"/>
    </p:embeddedFont>
    <p:embeddedFont>
      <p:font typeface="Montserrat Medium" panose="00000600000000000000" pitchFamily="2" charset="0"/>
      <p:regular r:id="rId50"/>
      <p:italic r:id="rId51"/>
    </p:embeddedFont>
    <p:embeddedFont>
      <p:font typeface="Nunito" pitchFamily="2" charset="0"/>
      <p:regular r:id="rId52"/>
      <p:bold r:id="rId53"/>
      <p:italic r:id="rId54"/>
      <p:boldItalic r:id="rId55"/>
    </p:embeddedFont>
    <p:embeddedFont>
      <p:font typeface="Oxanium" pitchFamily="2" charset="0"/>
      <p:regular r:id="rId56"/>
      <p:bold r:id="rId57"/>
    </p:embeddedFont>
    <p:embeddedFont>
      <p:font typeface="Oxanium ExtraBold" pitchFamily="2" charset="0"/>
      <p:bold r:id="rId58"/>
    </p:embeddedFont>
    <p:embeddedFont>
      <p:font typeface="Raleway Medium" pitchFamily="2" charset="0"/>
      <p:regular r:id="rId59"/>
      <p:italic r:id="rId60"/>
    </p:embeddedFont>
    <p:embeddedFont>
      <p:font typeface="Roboto" panose="02000000000000000000" pitchFamily="2" charset="0"/>
      <p:regular r:id="rId61"/>
      <p:bold r:id="rId62"/>
      <p:italic r:id="rId63"/>
      <p:boldItalic r:id="rId64"/>
    </p:embeddedFont>
    <p:embeddedFont>
      <p:font typeface="Roboto Black" panose="02000000000000000000" pitchFamily="2" charset="0"/>
      <p:bold r:id="rId65"/>
      <p:boldItalic r:id="rId66"/>
    </p:embeddedFont>
    <p:embeddedFont>
      <p:font typeface="Roboto Mono Thin" panose="00000009000000000000" pitchFamily="49" charset="0"/>
      <p:regular r:id="rId67"/>
      <p: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38" d="100"/>
          <a:sy n="138" d="100"/>
        </p:scale>
        <p:origin x="6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font" Target="fonts/font31.fntdata"/><Relationship Id="rId68" Type="http://schemas.openxmlformats.org/officeDocument/2006/relationships/font" Target="fonts/font3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66" Type="http://schemas.openxmlformats.org/officeDocument/2006/relationships/font" Target="fonts/font3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font" Target="fonts/font2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font" Target="fonts/font28.fntdata"/><Relationship Id="rId65" Type="http://schemas.openxmlformats.org/officeDocument/2006/relationships/font" Target="fonts/font3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openxmlformats.org/officeDocument/2006/relationships/font" Target="fonts/font3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67" Type="http://schemas.openxmlformats.org/officeDocument/2006/relationships/font" Target="fonts/font35.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font" Target="fonts/font30.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190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df9abf30d8_1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df9abf30d8_1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dc0e72c66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c0e72c66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05f6cd14c6_0_3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05f6cd14c6_0_3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527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87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208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4e70190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4e70190a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8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92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6574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2880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147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0690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2169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4681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8"/>
        <p:cNvGrpSpPr/>
        <p:nvPr/>
      </p:nvGrpSpPr>
      <p:grpSpPr>
        <a:xfrm>
          <a:off x="0" y="0"/>
          <a:ext cx="0" cy="0"/>
          <a:chOff x="0" y="0"/>
          <a:chExt cx="0" cy="0"/>
        </a:xfrm>
      </p:grpSpPr>
      <p:sp>
        <p:nvSpPr>
          <p:cNvPr id="309" name="Google Shape;309;p13"/>
          <p:cNvSpPr/>
          <p:nvPr/>
        </p:nvSpPr>
        <p:spPr>
          <a:xfrm>
            <a:off x="102900" y="102900"/>
            <a:ext cx="8938200" cy="493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Oxanium ExtraBold"/>
              <a:ea typeface="Oxanium ExtraBold"/>
              <a:cs typeface="Oxanium ExtraBold"/>
              <a:sym typeface="Oxanium ExtraBold"/>
            </a:endParaRPr>
          </a:p>
        </p:txBody>
      </p:sp>
      <p:sp>
        <p:nvSpPr>
          <p:cNvPr id="310" name="Google Shape;310;p13"/>
          <p:cNvSpPr/>
          <p:nvPr/>
        </p:nvSpPr>
        <p:spPr>
          <a:xfrm>
            <a:off x="744750" y="495300"/>
            <a:ext cx="7654500" cy="8175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txBox="1">
            <a:spLocks noGrp="1"/>
          </p:cNvSpPr>
          <p:nvPr>
            <p:ph type="title" hasCustomPrompt="1"/>
          </p:nvPr>
        </p:nvSpPr>
        <p:spPr>
          <a:xfrm>
            <a:off x="744800" y="1312913"/>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13"/>
          <p:cNvSpPr txBox="1">
            <a:spLocks noGrp="1"/>
          </p:cNvSpPr>
          <p:nvPr>
            <p:ph type="title" idx="2"/>
          </p:nvPr>
        </p:nvSpPr>
        <p:spPr>
          <a:xfrm>
            <a:off x="765750" y="616350"/>
            <a:ext cx="7612500" cy="57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Oxanium"/>
                <a:ea typeface="Oxanium"/>
                <a:cs typeface="Oxanium"/>
                <a:sym typeface="Oxanium"/>
              </a:defRPr>
            </a:lvl2pPr>
            <a:lvl3pPr lvl="2" rtl="0">
              <a:spcBef>
                <a:spcPts val="0"/>
              </a:spcBef>
              <a:spcAft>
                <a:spcPts val="0"/>
              </a:spcAft>
              <a:buSzPts val="2800"/>
              <a:buNone/>
              <a:defRPr>
                <a:latin typeface="Oxanium"/>
                <a:ea typeface="Oxanium"/>
                <a:cs typeface="Oxanium"/>
                <a:sym typeface="Oxanium"/>
              </a:defRPr>
            </a:lvl3pPr>
            <a:lvl4pPr lvl="3" rtl="0">
              <a:spcBef>
                <a:spcPts val="0"/>
              </a:spcBef>
              <a:spcAft>
                <a:spcPts val="0"/>
              </a:spcAft>
              <a:buSzPts val="2800"/>
              <a:buNone/>
              <a:defRPr>
                <a:latin typeface="Oxanium"/>
                <a:ea typeface="Oxanium"/>
                <a:cs typeface="Oxanium"/>
                <a:sym typeface="Oxanium"/>
              </a:defRPr>
            </a:lvl4pPr>
            <a:lvl5pPr lvl="4" rtl="0">
              <a:spcBef>
                <a:spcPts val="0"/>
              </a:spcBef>
              <a:spcAft>
                <a:spcPts val="0"/>
              </a:spcAft>
              <a:buSzPts val="2800"/>
              <a:buNone/>
              <a:defRPr>
                <a:latin typeface="Oxanium"/>
                <a:ea typeface="Oxanium"/>
                <a:cs typeface="Oxanium"/>
                <a:sym typeface="Oxanium"/>
              </a:defRPr>
            </a:lvl5pPr>
            <a:lvl6pPr lvl="5" rtl="0">
              <a:spcBef>
                <a:spcPts val="0"/>
              </a:spcBef>
              <a:spcAft>
                <a:spcPts val="0"/>
              </a:spcAft>
              <a:buSzPts val="2800"/>
              <a:buNone/>
              <a:defRPr>
                <a:latin typeface="Oxanium"/>
                <a:ea typeface="Oxanium"/>
                <a:cs typeface="Oxanium"/>
                <a:sym typeface="Oxanium"/>
              </a:defRPr>
            </a:lvl6pPr>
            <a:lvl7pPr lvl="6" rtl="0">
              <a:spcBef>
                <a:spcPts val="0"/>
              </a:spcBef>
              <a:spcAft>
                <a:spcPts val="0"/>
              </a:spcAft>
              <a:buSzPts val="2800"/>
              <a:buNone/>
              <a:defRPr>
                <a:latin typeface="Oxanium"/>
                <a:ea typeface="Oxanium"/>
                <a:cs typeface="Oxanium"/>
                <a:sym typeface="Oxanium"/>
              </a:defRPr>
            </a:lvl7pPr>
            <a:lvl8pPr lvl="7" rtl="0">
              <a:spcBef>
                <a:spcPts val="0"/>
              </a:spcBef>
              <a:spcAft>
                <a:spcPts val="0"/>
              </a:spcAft>
              <a:buSzPts val="2800"/>
              <a:buNone/>
              <a:defRPr>
                <a:latin typeface="Oxanium"/>
                <a:ea typeface="Oxanium"/>
                <a:cs typeface="Oxanium"/>
                <a:sym typeface="Oxanium"/>
              </a:defRPr>
            </a:lvl8pPr>
            <a:lvl9pPr lvl="8" rtl="0">
              <a:spcBef>
                <a:spcPts val="0"/>
              </a:spcBef>
              <a:spcAft>
                <a:spcPts val="0"/>
              </a:spcAft>
              <a:buSzPts val="2800"/>
              <a:buNone/>
              <a:defRPr>
                <a:latin typeface="Oxanium"/>
                <a:ea typeface="Oxanium"/>
                <a:cs typeface="Oxanium"/>
                <a:sym typeface="Oxanium"/>
              </a:defRPr>
            </a:lvl9pPr>
          </a:lstStyle>
          <a:p>
            <a:endParaRPr/>
          </a:p>
        </p:txBody>
      </p:sp>
      <p:sp>
        <p:nvSpPr>
          <p:cNvPr id="313" name="Google Shape;313;p13"/>
          <p:cNvSpPr txBox="1">
            <a:spLocks noGrp="1"/>
          </p:cNvSpPr>
          <p:nvPr>
            <p:ph type="subTitle" idx="1"/>
          </p:nvPr>
        </p:nvSpPr>
        <p:spPr>
          <a:xfrm>
            <a:off x="1632934" y="1314850"/>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4" name="Google Shape;314;p13"/>
          <p:cNvSpPr txBox="1">
            <a:spLocks noGrp="1"/>
          </p:cNvSpPr>
          <p:nvPr>
            <p:ph type="title" idx="3" hasCustomPrompt="1"/>
          </p:nvPr>
        </p:nvSpPr>
        <p:spPr>
          <a:xfrm>
            <a:off x="744525" y="2426438"/>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u="sng"/>
            </a:lvl2pPr>
            <a:lvl3pPr lvl="2" algn="ctr" rtl="0">
              <a:spcBef>
                <a:spcPts val="0"/>
              </a:spcBef>
              <a:spcAft>
                <a:spcPts val="0"/>
              </a:spcAft>
              <a:buSzPts val="12000"/>
              <a:buNone/>
              <a:defRPr sz="12000" u="sng"/>
            </a:lvl3pPr>
            <a:lvl4pPr lvl="3" algn="ctr" rtl="0">
              <a:spcBef>
                <a:spcPts val="0"/>
              </a:spcBef>
              <a:spcAft>
                <a:spcPts val="0"/>
              </a:spcAft>
              <a:buSzPts val="12000"/>
              <a:buNone/>
              <a:defRPr sz="12000" u="sng"/>
            </a:lvl4pPr>
            <a:lvl5pPr lvl="4" algn="ctr" rtl="0">
              <a:spcBef>
                <a:spcPts val="0"/>
              </a:spcBef>
              <a:spcAft>
                <a:spcPts val="0"/>
              </a:spcAft>
              <a:buSzPts val="12000"/>
              <a:buNone/>
              <a:defRPr sz="12000" u="sng"/>
            </a:lvl5pPr>
            <a:lvl6pPr lvl="5" algn="ctr" rtl="0">
              <a:spcBef>
                <a:spcPts val="0"/>
              </a:spcBef>
              <a:spcAft>
                <a:spcPts val="0"/>
              </a:spcAft>
              <a:buSzPts val="12000"/>
              <a:buNone/>
              <a:defRPr sz="12000" u="sng"/>
            </a:lvl6pPr>
            <a:lvl7pPr lvl="6" algn="ctr" rtl="0">
              <a:spcBef>
                <a:spcPts val="0"/>
              </a:spcBef>
              <a:spcAft>
                <a:spcPts val="0"/>
              </a:spcAft>
              <a:buSzPts val="12000"/>
              <a:buNone/>
              <a:defRPr sz="12000" u="sng"/>
            </a:lvl7pPr>
            <a:lvl8pPr lvl="7" algn="ctr" rtl="0">
              <a:spcBef>
                <a:spcPts val="0"/>
              </a:spcBef>
              <a:spcAft>
                <a:spcPts val="0"/>
              </a:spcAft>
              <a:buSzPts val="12000"/>
              <a:buNone/>
              <a:defRPr sz="12000" u="sng"/>
            </a:lvl8pPr>
            <a:lvl9pPr lvl="8" algn="ctr" rtl="0">
              <a:spcBef>
                <a:spcPts val="0"/>
              </a:spcBef>
              <a:spcAft>
                <a:spcPts val="0"/>
              </a:spcAft>
              <a:buSzPts val="12000"/>
              <a:buNone/>
              <a:defRPr sz="12000" u="sng"/>
            </a:lvl9pPr>
          </a:lstStyle>
          <a:p>
            <a:r>
              <a:t>xx%</a:t>
            </a:r>
          </a:p>
        </p:txBody>
      </p:sp>
      <p:sp>
        <p:nvSpPr>
          <p:cNvPr id="315" name="Google Shape;315;p13"/>
          <p:cNvSpPr txBox="1">
            <a:spLocks noGrp="1"/>
          </p:cNvSpPr>
          <p:nvPr>
            <p:ph type="subTitle" idx="4"/>
          </p:nvPr>
        </p:nvSpPr>
        <p:spPr>
          <a:xfrm>
            <a:off x="1632659" y="2428375"/>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6" name="Google Shape;316;p13"/>
          <p:cNvSpPr txBox="1">
            <a:spLocks noGrp="1"/>
          </p:cNvSpPr>
          <p:nvPr>
            <p:ph type="title" idx="5" hasCustomPrompt="1"/>
          </p:nvPr>
        </p:nvSpPr>
        <p:spPr>
          <a:xfrm>
            <a:off x="744800" y="3541682"/>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7" name="Google Shape;317;p13"/>
          <p:cNvSpPr txBox="1">
            <a:spLocks noGrp="1"/>
          </p:cNvSpPr>
          <p:nvPr>
            <p:ph type="subTitle" idx="6"/>
          </p:nvPr>
        </p:nvSpPr>
        <p:spPr>
          <a:xfrm>
            <a:off x="1632934" y="3539638"/>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8" name="Google Shape;318;p13"/>
          <p:cNvSpPr txBox="1">
            <a:spLocks noGrp="1"/>
          </p:cNvSpPr>
          <p:nvPr>
            <p:ph type="title" idx="7" hasCustomPrompt="1"/>
          </p:nvPr>
        </p:nvSpPr>
        <p:spPr>
          <a:xfrm>
            <a:off x="4570525" y="1313238"/>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9" name="Google Shape;319;p13"/>
          <p:cNvSpPr txBox="1">
            <a:spLocks noGrp="1"/>
          </p:cNvSpPr>
          <p:nvPr>
            <p:ph type="subTitle" idx="8"/>
          </p:nvPr>
        </p:nvSpPr>
        <p:spPr>
          <a:xfrm>
            <a:off x="5458659" y="1315175"/>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0" name="Google Shape;320;p13"/>
          <p:cNvSpPr txBox="1">
            <a:spLocks noGrp="1"/>
          </p:cNvSpPr>
          <p:nvPr>
            <p:ph type="title" idx="9" hasCustomPrompt="1"/>
          </p:nvPr>
        </p:nvSpPr>
        <p:spPr>
          <a:xfrm>
            <a:off x="4570250" y="2426763"/>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1" name="Google Shape;321;p13"/>
          <p:cNvSpPr txBox="1">
            <a:spLocks noGrp="1"/>
          </p:cNvSpPr>
          <p:nvPr>
            <p:ph type="subTitle" idx="13"/>
          </p:nvPr>
        </p:nvSpPr>
        <p:spPr>
          <a:xfrm>
            <a:off x="5458384" y="2428700"/>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2" name="Google Shape;322;p13"/>
          <p:cNvSpPr txBox="1">
            <a:spLocks noGrp="1"/>
          </p:cNvSpPr>
          <p:nvPr>
            <p:ph type="title" idx="14" hasCustomPrompt="1"/>
          </p:nvPr>
        </p:nvSpPr>
        <p:spPr>
          <a:xfrm>
            <a:off x="4570525" y="3541682"/>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13"/>
          <p:cNvSpPr txBox="1">
            <a:spLocks noGrp="1"/>
          </p:cNvSpPr>
          <p:nvPr>
            <p:ph type="subTitle" idx="15"/>
          </p:nvPr>
        </p:nvSpPr>
        <p:spPr>
          <a:xfrm>
            <a:off x="5458659" y="3539638"/>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13"/>
          <p:cNvSpPr/>
          <p:nvPr/>
        </p:nvSpPr>
        <p:spPr>
          <a:xfrm>
            <a:off x="290006" y="2182560"/>
            <a:ext cx="276554" cy="246143"/>
          </a:xfrm>
          <a:custGeom>
            <a:avLst/>
            <a:gdLst/>
            <a:ahLst/>
            <a:cxnLst/>
            <a:rect l="l" t="t" r="r" b="b"/>
            <a:pathLst>
              <a:path w="1100" h="979" extrusionOk="0">
                <a:moveTo>
                  <a:pt x="1089" y="460"/>
                </a:moveTo>
                <a:cubicBezTo>
                  <a:pt x="1084" y="675"/>
                  <a:pt x="979" y="821"/>
                  <a:pt x="770" y="900"/>
                </a:cubicBezTo>
                <a:cubicBezTo>
                  <a:pt x="571" y="978"/>
                  <a:pt x="335" y="942"/>
                  <a:pt x="215" y="795"/>
                </a:cubicBezTo>
                <a:cubicBezTo>
                  <a:pt x="1" y="539"/>
                  <a:pt x="95" y="188"/>
                  <a:pt x="414" y="63"/>
                </a:cubicBezTo>
                <a:cubicBezTo>
                  <a:pt x="550" y="5"/>
                  <a:pt x="691" y="0"/>
                  <a:pt x="833" y="37"/>
                </a:cubicBezTo>
                <a:cubicBezTo>
                  <a:pt x="890" y="52"/>
                  <a:pt x="958" y="94"/>
                  <a:pt x="989" y="147"/>
                </a:cubicBezTo>
                <a:cubicBezTo>
                  <a:pt x="1057" y="241"/>
                  <a:pt x="1099" y="351"/>
                  <a:pt x="1089" y="460"/>
                </a:cubicBezTo>
                <a:close/>
              </a:path>
            </a:pathLst>
          </a:custGeom>
          <a:solidFill>
            <a:srgbClr val="6ECC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46639" y="2229828"/>
            <a:ext cx="68636" cy="52799"/>
          </a:xfrm>
          <a:custGeom>
            <a:avLst/>
            <a:gdLst/>
            <a:ahLst/>
            <a:cxnLst/>
            <a:rect l="l" t="t" r="r" b="b"/>
            <a:pathLst>
              <a:path w="273" h="210" extrusionOk="0">
                <a:moveTo>
                  <a:pt x="136" y="0"/>
                </a:moveTo>
                <a:cubicBezTo>
                  <a:pt x="0" y="0"/>
                  <a:pt x="0" y="210"/>
                  <a:pt x="136" y="210"/>
                </a:cubicBezTo>
                <a:cubicBezTo>
                  <a:pt x="272" y="210"/>
                  <a:pt x="272"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rot="-8100000">
            <a:off x="8513531" y="4650860"/>
            <a:ext cx="276553" cy="246143"/>
          </a:xfrm>
          <a:custGeom>
            <a:avLst/>
            <a:gdLst/>
            <a:ahLst/>
            <a:cxnLst/>
            <a:rect l="l" t="t" r="r" b="b"/>
            <a:pathLst>
              <a:path w="1100" h="979" extrusionOk="0">
                <a:moveTo>
                  <a:pt x="1089" y="460"/>
                </a:moveTo>
                <a:cubicBezTo>
                  <a:pt x="1084" y="675"/>
                  <a:pt x="979" y="821"/>
                  <a:pt x="770" y="900"/>
                </a:cubicBezTo>
                <a:cubicBezTo>
                  <a:pt x="571" y="978"/>
                  <a:pt x="335" y="942"/>
                  <a:pt x="215" y="795"/>
                </a:cubicBezTo>
                <a:cubicBezTo>
                  <a:pt x="1" y="539"/>
                  <a:pt x="95" y="188"/>
                  <a:pt x="414" y="63"/>
                </a:cubicBezTo>
                <a:cubicBezTo>
                  <a:pt x="550" y="5"/>
                  <a:pt x="691" y="0"/>
                  <a:pt x="833" y="37"/>
                </a:cubicBezTo>
                <a:cubicBezTo>
                  <a:pt x="890" y="52"/>
                  <a:pt x="958" y="94"/>
                  <a:pt x="989" y="147"/>
                </a:cubicBezTo>
                <a:cubicBezTo>
                  <a:pt x="1057" y="241"/>
                  <a:pt x="1099" y="351"/>
                  <a:pt x="1089" y="460"/>
                </a:cubicBezTo>
                <a:close/>
              </a:path>
            </a:pathLst>
          </a:cu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8100000">
            <a:off x="8545310" y="4745219"/>
            <a:ext cx="68635" cy="52799"/>
          </a:xfrm>
          <a:custGeom>
            <a:avLst/>
            <a:gdLst/>
            <a:ahLst/>
            <a:cxnLst/>
            <a:rect l="l" t="t" r="r" b="b"/>
            <a:pathLst>
              <a:path w="273" h="210" extrusionOk="0">
                <a:moveTo>
                  <a:pt x="136" y="0"/>
                </a:moveTo>
                <a:cubicBezTo>
                  <a:pt x="0" y="0"/>
                  <a:pt x="0" y="210"/>
                  <a:pt x="136" y="210"/>
                </a:cubicBezTo>
                <a:cubicBezTo>
                  <a:pt x="272" y="210"/>
                  <a:pt x="272"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8100000">
            <a:off x="8528802" y="1252658"/>
            <a:ext cx="245987" cy="24598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8100000">
            <a:off x="305286" y="667296"/>
            <a:ext cx="245987" cy="24598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10800000">
            <a:off x="3246849" y="242199"/>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10800000">
            <a:off x="366299" y="28020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10800000">
            <a:off x="3683174" y="4814549"/>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10800000">
            <a:off x="8713799" y="10070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10800000">
            <a:off x="8589837" y="18068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8100000">
            <a:off x="5942629" y="4805216"/>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388725" y="460855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rot="10800000">
            <a:off x="254350" y="2578125"/>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rot="10800000">
            <a:off x="3934125" y="4775675"/>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8100000">
            <a:off x="5286229" y="248666"/>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rot="10800000">
            <a:off x="8612263" y="345855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txBox="1">
            <a:spLocks noGrp="1"/>
          </p:cNvSpPr>
          <p:nvPr>
            <p:ph type="subTitle" idx="16"/>
          </p:nvPr>
        </p:nvSpPr>
        <p:spPr>
          <a:xfrm>
            <a:off x="1632934" y="16956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42" name="Google Shape;342;p13"/>
          <p:cNvSpPr txBox="1">
            <a:spLocks noGrp="1"/>
          </p:cNvSpPr>
          <p:nvPr>
            <p:ph type="subTitle" idx="17"/>
          </p:nvPr>
        </p:nvSpPr>
        <p:spPr>
          <a:xfrm>
            <a:off x="1632934" y="28088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3" name="Google Shape;343;p13"/>
          <p:cNvSpPr txBox="1">
            <a:spLocks noGrp="1"/>
          </p:cNvSpPr>
          <p:nvPr>
            <p:ph type="subTitle" idx="18"/>
          </p:nvPr>
        </p:nvSpPr>
        <p:spPr>
          <a:xfrm>
            <a:off x="1632934" y="39220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4" name="Google Shape;344;p13"/>
          <p:cNvSpPr txBox="1">
            <a:spLocks noGrp="1"/>
          </p:cNvSpPr>
          <p:nvPr>
            <p:ph type="subTitle" idx="19"/>
          </p:nvPr>
        </p:nvSpPr>
        <p:spPr>
          <a:xfrm>
            <a:off x="5459134" y="16956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5" name="Google Shape;345;p13"/>
          <p:cNvSpPr txBox="1">
            <a:spLocks noGrp="1"/>
          </p:cNvSpPr>
          <p:nvPr>
            <p:ph type="subTitle" idx="20"/>
          </p:nvPr>
        </p:nvSpPr>
        <p:spPr>
          <a:xfrm>
            <a:off x="5459134" y="28088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6" name="Google Shape;346;p13"/>
          <p:cNvSpPr txBox="1">
            <a:spLocks noGrp="1"/>
          </p:cNvSpPr>
          <p:nvPr>
            <p:ph type="subTitle" idx="21"/>
          </p:nvPr>
        </p:nvSpPr>
        <p:spPr>
          <a:xfrm>
            <a:off x="5459134" y="39220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287519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7"/>
        <p:cNvGrpSpPr/>
        <p:nvPr/>
      </p:nvGrpSpPr>
      <p:grpSpPr>
        <a:xfrm>
          <a:off x="0" y="0"/>
          <a:ext cx="0" cy="0"/>
          <a:chOff x="0" y="0"/>
          <a:chExt cx="0" cy="0"/>
        </a:xfrm>
      </p:grpSpPr>
      <p:sp>
        <p:nvSpPr>
          <p:cNvPr id="248" name="Google Shape;248;p9"/>
          <p:cNvSpPr/>
          <p:nvPr/>
        </p:nvSpPr>
        <p:spPr>
          <a:xfrm>
            <a:off x="3558750" y="102900"/>
            <a:ext cx="5482500" cy="493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Oxanium ExtraBold"/>
              <a:ea typeface="Oxanium ExtraBold"/>
              <a:cs typeface="Oxanium ExtraBold"/>
              <a:sym typeface="Oxanium ExtraBold"/>
            </a:endParaRPr>
          </a:p>
        </p:txBody>
      </p:sp>
      <p:sp>
        <p:nvSpPr>
          <p:cNvPr id="249" name="Google Shape;249;p9"/>
          <p:cNvSpPr txBox="1">
            <a:spLocks noGrp="1"/>
          </p:cNvSpPr>
          <p:nvPr>
            <p:ph type="subTitle" idx="1"/>
          </p:nvPr>
        </p:nvSpPr>
        <p:spPr>
          <a:xfrm>
            <a:off x="3589428" y="100725"/>
            <a:ext cx="5423400" cy="3215100"/>
          </a:xfrm>
          <a:prstGeom prst="rect">
            <a:avLst/>
          </a:prstGeom>
          <a:noFill/>
          <a:ln>
            <a:noFill/>
          </a:ln>
        </p:spPr>
        <p:txBody>
          <a:bodyPr spcFirstLastPara="1" wrap="square" lIns="900000" tIns="91425" rIns="874850" bIns="91425" anchor="ctr" anchorCtr="0">
            <a:normAutofit/>
          </a:bodyPr>
          <a:lstStyle>
            <a:lvl1pPr marR="26667" lvl="0" algn="ctr">
              <a:lnSpc>
                <a:spcPct val="100000"/>
              </a:lnSpc>
              <a:spcBef>
                <a:spcPts val="0"/>
              </a:spcBef>
              <a:spcAft>
                <a:spcPts val="0"/>
              </a:spcAft>
              <a:buClr>
                <a:schemeClr val="lt1"/>
              </a:buClr>
              <a:buSzPts val="4000"/>
              <a:buNone/>
              <a:defRPr sz="4000">
                <a:solidFill>
                  <a:schemeClr val="lt1"/>
                </a:solidFill>
                <a:latin typeface="Oxanium ExtraBold"/>
                <a:ea typeface="Oxanium ExtraBold"/>
                <a:cs typeface="Oxanium ExtraBold"/>
                <a:sym typeface="Oxanium ExtraBold"/>
              </a:defRPr>
            </a:lvl1pPr>
            <a:lvl2pPr lvl="1">
              <a:spcBef>
                <a:spcPts val="0"/>
              </a:spcBef>
              <a:spcAft>
                <a:spcPts val="0"/>
              </a:spcAft>
              <a:buClr>
                <a:schemeClr val="lt1"/>
              </a:buClr>
              <a:buSzPts val="4000"/>
              <a:buNone/>
              <a:defRPr sz="4000" b="1">
                <a:solidFill>
                  <a:schemeClr val="lt1"/>
                </a:solidFill>
              </a:defRPr>
            </a:lvl2pPr>
            <a:lvl3pPr lvl="2">
              <a:spcBef>
                <a:spcPts val="0"/>
              </a:spcBef>
              <a:spcAft>
                <a:spcPts val="0"/>
              </a:spcAft>
              <a:buClr>
                <a:schemeClr val="lt1"/>
              </a:buClr>
              <a:buSzPts val="4000"/>
              <a:buNone/>
              <a:defRPr sz="4000" b="1">
                <a:solidFill>
                  <a:schemeClr val="lt1"/>
                </a:solidFill>
              </a:defRPr>
            </a:lvl3pPr>
            <a:lvl4pPr lvl="3">
              <a:spcBef>
                <a:spcPts val="0"/>
              </a:spcBef>
              <a:spcAft>
                <a:spcPts val="0"/>
              </a:spcAft>
              <a:buClr>
                <a:schemeClr val="lt1"/>
              </a:buClr>
              <a:buSzPts val="4000"/>
              <a:buNone/>
              <a:defRPr sz="4000" b="1">
                <a:solidFill>
                  <a:schemeClr val="lt1"/>
                </a:solidFill>
              </a:defRPr>
            </a:lvl4pPr>
            <a:lvl5pPr lvl="4">
              <a:spcBef>
                <a:spcPts val="0"/>
              </a:spcBef>
              <a:spcAft>
                <a:spcPts val="0"/>
              </a:spcAft>
              <a:buClr>
                <a:schemeClr val="lt1"/>
              </a:buClr>
              <a:buSzPts val="4000"/>
              <a:buNone/>
              <a:defRPr sz="4000" b="1">
                <a:solidFill>
                  <a:schemeClr val="lt1"/>
                </a:solidFill>
              </a:defRPr>
            </a:lvl5pPr>
            <a:lvl6pPr lvl="5">
              <a:spcBef>
                <a:spcPts val="0"/>
              </a:spcBef>
              <a:spcAft>
                <a:spcPts val="0"/>
              </a:spcAft>
              <a:buClr>
                <a:schemeClr val="lt1"/>
              </a:buClr>
              <a:buSzPts val="4000"/>
              <a:buNone/>
              <a:defRPr sz="4000" b="1">
                <a:solidFill>
                  <a:schemeClr val="lt1"/>
                </a:solidFill>
              </a:defRPr>
            </a:lvl6pPr>
            <a:lvl7pPr lvl="6">
              <a:spcBef>
                <a:spcPts val="0"/>
              </a:spcBef>
              <a:spcAft>
                <a:spcPts val="0"/>
              </a:spcAft>
              <a:buClr>
                <a:schemeClr val="lt1"/>
              </a:buClr>
              <a:buSzPts val="4000"/>
              <a:buNone/>
              <a:defRPr sz="4000" b="1">
                <a:solidFill>
                  <a:schemeClr val="lt1"/>
                </a:solidFill>
              </a:defRPr>
            </a:lvl7pPr>
            <a:lvl8pPr lvl="7">
              <a:spcBef>
                <a:spcPts val="0"/>
              </a:spcBef>
              <a:spcAft>
                <a:spcPts val="0"/>
              </a:spcAft>
              <a:buClr>
                <a:schemeClr val="lt1"/>
              </a:buClr>
              <a:buSzPts val="4000"/>
              <a:buNone/>
              <a:defRPr sz="4000" b="1">
                <a:solidFill>
                  <a:schemeClr val="lt1"/>
                </a:solidFill>
              </a:defRPr>
            </a:lvl8pPr>
            <a:lvl9pPr lvl="8">
              <a:spcBef>
                <a:spcPts val="0"/>
              </a:spcBef>
              <a:spcAft>
                <a:spcPts val="0"/>
              </a:spcAft>
              <a:buClr>
                <a:schemeClr val="lt1"/>
              </a:buClr>
              <a:buSzPts val="4000"/>
              <a:buNone/>
              <a:defRPr sz="4000" b="1">
                <a:solidFill>
                  <a:schemeClr val="lt1"/>
                </a:solidFill>
              </a:defRPr>
            </a:lvl9pPr>
          </a:lstStyle>
          <a:p>
            <a:endParaRPr/>
          </a:p>
        </p:txBody>
      </p:sp>
      <p:sp>
        <p:nvSpPr>
          <p:cNvPr id="250" name="Google Shape;250;p9"/>
          <p:cNvSpPr/>
          <p:nvPr/>
        </p:nvSpPr>
        <p:spPr>
          <a:xfrm>
            <a:off x="3558675" y="3315825"/>
            <a:ext cx="5482500" cy="17247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txBox="1">
            <a:spLocks noGrp="1"/>
          </p:cNvSpPr>
          <p:nvPr>
            <p:ph type="subTitle" idx="2"/>
          </p:nvPr>
        </p:nvSpPr>
        <p:spPr>
          <a:xfrm flipH="1">
            <a:off x="4079200" y="3507375"/>
            <a:ext cx="4443900" cy="1341600"/>
          </a:xfrm>
          <a:prstGeom prst="rect">
            <a:avLst/>
          </a:prstGeom>
          <a:noFill/>
          <a:ln>
            <a:noFill/>
          </a:ln>
        </p:spPr>
        <p:txBody>
          <a:bodyPr spcFirstLastPara="1" wrap="square" lIns="630000" tIns="91425" rIns="617975" bIns="91425" anchor="ctr"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2" name="Google Shape;252;p9"/>
          <p:cNvSpPr/>
          <p:nvPr/>
        </p:nvSpPr>
        <p:spPr>
          <a:xfrm>
            <a:off x="102900" y="101475"/>
            <a:ext cx="3310800" cy="493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Oxanium ExtraBold"/>
                <a:ea typeface="Oxanium ExtraBold"/>
                <a:cs typeface="Oxanium ExtraBold"/>
                <a:sym typeface="Oxanium ExtraBold"/>
              </a:rPr>
              <a:t> </a:t>
            </a:r>
            <a:endParaRPr sz="3000">
              <a:latin typeface="Oxanium ExtraBold"/>
              <a:ea typeface="Oxanium ExtraBold"/>
              <a:cs typeface="Oxanium ExtraBold"/>
              <a:sym typeface="Oxanium ExtraBold"/>
            </a:endParaRPr>
          </a:p>
        </p:txBody>
      </p:sp>
      <p:sp>
        <p:nvSpPr>
          <p:cNvPr id="253" name="Google Shape;253;p9"/>
          <p:cNvSpPr/>
          <p:nvPr/>
        </p:nvSpPr>
        <p:spPr>
          <a:xfrm rot="2700000">
            <a:off x="4140506" y="812027"/>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5400000">
            <a:off x="3950603" y="647789"/>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5400000">
            <a:off x="4312653" y="2808427"/>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rot="5400000">
            <a:off x="3960353" y="984189"/>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5400000">
            <a:off x="8337320" y="2684483"/>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1799992">
            <a:off x="8577804" y="1051183"/>
            <a:ext cx="142609" cy="142609"/>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899983">
            <a:off x="8701075" y="125069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515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238877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extLst>
      <p:ext uri="{BB962C8B-B14F-4D97-AF65-F5344CB8AC3E}">
        <p14:creationId xmlns:p14="http://schemas.microsoft.com/office/powerpoint/2010/main" val="477564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2796258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4201248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891911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73"/>
        <p:cNvGrpSpPr/>
        <p:nvPr/>
      </p:nvGrpSpPr>
      <p:grpSpPr>
        <a:xfrm>
          <a:off x="0" y="0"/>
          <a:ext cx="0" cy="0"/>
          <a:chOff x="0" y="0"/>
          <a:chExt cx="0" cy="0"/>
        </a:xfrm>
      </p:grpSpPr>
      <p:sp>
        <p:nvSpPr>
          <p:cNvPr id="1174" name="Google Shape;1174;p39"/>
          <p:cNvSpPr txBox="1">
            <a:spLocks noGrp="1"/>
          </p:cNvSpPr>
          <p:nvPr>
            <p:ph type="subTitle" idx="1"/>
          </p:nvPr>
        </p:nvSpPr>
        <p:spPr>
          <a:xfrm>
            <a:off x="2642825" y="1756975"/>
            <a:ext cx="3852000" cy="9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5" name="Google Shape;1175;p39"/>
          <p:cNvSpPr txBox="1">
            <a:spLocks noGrp="1"/>
          </p:cNvSpPr>
          <p:nvPr>
            <p:ph type="ctrTitle"/>
          </p:nvPr>
        </p:nvSpPr>
        <p:spPr>
          <a:xfrm flipH="1">
            <a:off x="2641375" y="542700"/>
            <a:ext cx="3852000" cy="107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76" name="Google Shape;1176;p39"/>
          <p:cNvSpPr txBox="1"/>
          <p:nvPr/>
        </p:nvSpPr>
        <p:spPr>
          <a:xfrm>
            <a:off x="3006275" y="3578575"/>
            <a:ext cx="3131400" cy="8355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accent2"/>
                </a:solidFill>
                <a:latin typeface="Didact Gothic"/>
                <a:ea typeface="Didact Gothic"/>
                <a:cs typeface="Didact Gothic"/>
                <a:sym typeface="Didact Gothic"/>
              </a:rPr>
              <a:t>CREDITS: This presentation template was created by </a:t>
            </a:r>
            <a:r>
              <a:rPr lang="en" sz="1100" b="1">
                <a:solidFill>
                  <a:schemeClr val="accent2"/>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b="1">
                <a:solidFill>
                  <a:schemeClr val="accent2"/>
                </a:solidFill>
                <a:latin typeface="Didact Gothic"/>
                <a:ea typeface="Didact Gothic"/>
                <a:cs typeface="Didact Gothic"/>
                <a:sym typeface="Didact Gothic"/>
              </a:rPr>
              <a:t>,</a:t>
            </a:r>
            <a:r>
              <a:rPr lang="en" sz="1100">
                <a:solidFill>
                  <a:schemeClr val="accent2"/>
                </a:solidFill>
                <a:latin typeface="Didact Gothic"/>
                <a:ea typeface="Didact Gothic"/>
                <a:cs typeface="Didact Gothic"/>
                <a:sym typeface="Didact Gothic"/>
              </a:rPr>
              <a:t> including icons by </a:t>
            </a:r>
            <a:r>
              <a:rPr lang="en" sz="1100" b="1">
                <a:solidFill>
                  <a:schemeClr val="accent2"/>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Didact Gothic"/>
                <a:ea typeface="Didact Gothic"/>
                <a:cs typeface="Didact Gothic"/>
                <a:sym typeface="Didact Gothic"/>
              </a:rPr>
              <a:t>, and infographics &amp; images by </a:t>
            </a:r>
            <a:r>
              <a:rPr lang="en" sz="1100" b="1">
                <a:solidFill>
                  <a:schemeClr val="accent2"/>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accent2"/>
                </a:solidFill>
                <a:latin typeface="Didact Gothic"/>
                <a:ea typeface="Didact Gothic"/>
                <a:cs typeface="Didact Gothic"/>
                <a:sym typeface="Didact Gothic"/>
              </a:rPr>
              <a:t> </a:t>
            </a:r>
            <a:endParaRPr sz="1100">
              <a:solidFill>
                <a:schemeClr val="accent2"/>
              </a:solidFill>
              <a:latin typeface="Didact Gothic"/>
              <a:ea typeface="Didact Gothic"/>
              <a:cs typeface="Didact Gothic"/>
              <a:sym typeface="Didact Gothic"/>
            </a:endParaRPr>
          </a:p>
        </p:txBody>
      </p:sp>
      <p:grpSp>
        <p:nvGrpSpPr>
          <p:cNvPr id="1177" name="Google Shape;1177;p39"/>
          <p:cNvGrpSpPr/>
          <p:nvPr/>
        </p:nvGrpSpPr>
        <p:grpSpPr>
          <a:xfrm>
            <a:off x="504250" y="425025"/>
            <a:ext cx="8349300" cy="4293475"/>
            <a:chOff x="504250" y="425025"/>
            <a:chExt cx="8349300" cy="4293475"/>
          </a:xfrm>
        </p:grpSpPr>
        <p:cxnSp>
          <p:nvCxnSpPr>
            <p:cNvPr id="1178" name="Google Shape;1178;p39"/>
            <p:cNvCxnSpPr/>
            <p:nvPr/>
          </p:nvCxnSpPr>
          <p:spPr>
            <a:xfrm>
              <a:off x="504250" y="425025"/>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79" name="Google Shape;1179;p39"/>
            <p:cNvCxnSpPr/>
            <p:nvPr/>
          </p:nvCxnSpPr>
          <p:spPr>
            <a:xfrm>
              <a:off x="504250" y="731702"/>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0" name="Google Shape;1180;p39"/>
            <p:cNvCxnSpPr/>
            <p:nvPr/>
          </p:nvCxnSpPr>
          <p:spPr>
            <a:xfrm>
              <a:off x="504250" y="103837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1" name="Google Shape;1181;p39"/>
            <p:cNvCxnSpPr/>
            <p:nvPr/>
          </p:nvCxnSpPr>
          <p:spPr>
            <a:xfrm>
              <a:off x="504250" y="1345055"/>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2" name="Google Shape;1182;p39"/>
            <p:cNvCxnSpPr/>
            <p:nvPr/>
          </p:nvCxnSpPr>
          <p:spPr>
            <a:xfrm>
              <a:off x="504250" y="1651732"/>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3" name="Google Shape;1183;p39"/>
            <p:cNvCxnSpPr/>
            <p:nvPr/>
          </p:nvCxnSpPr>
          <p:spPr>
            <a:xfrm>
              <a:off x="504250" y="195840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4" name="Google Shape;1184;p39"/>
            <p:cNvCxnSpPr/>
            <p:nvPr/>
          </p:nvCxnSpPr>
          <p:spPr>
            <a:xfrm>
              <a:off x="504250" y="226508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5" name="Google Shape;1185;p39"/>
            <p:cNvCxnSpPr/>
            <p:nvPr/>
          </p:nvCxnSpPr>
          <p:spPr>
            <a:xfrm>
              <a:off x="504250" y="257176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6" name="Google Shape;1186;p39"/>
            <p:cNvCxnSpPr/>
            <p:nvPr/>
          </p:nvCxnSpPr>
          <p:spPr>
            <a:xfrm>
              <a:off x="504250" y="287843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7" name="Google Shape;1187;p39"/>
            <p:cNvCxnSpPr/>
            <p:nvPr/>
          </p:nvCxnSpPr>
          <p:spPr>
            <a:xfrm>
              <a:off x="504250" y="318511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8" name="Google Shape;1188;p39"/>
            <p:cNvCxnSpPr/>
            <p:nvPr/>
          </p:nvCxnSpPr>
          <p:spPr>
            <a:xfrm>
              <a:off x="504250" y="349179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9" name="Google Shape;1189;p39"/>
            <p:cNvCxnSpPr/>
            <p:nvPr/>
          </p:nvCxnSpPr>
          <p:spPr>
            <a:xfrm>
              <a:off x="504250" y="3798470"/>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0" name="Google Shape;1190;p39"/>
            <p:cNvCxnSpPr/>
            <p:nvPr/>
          </p:nvCxnSpPr>
          <p:spPr>
            <a:xfrm>
              <a:off x="504250" y="410514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1" name="Google Shape;1191;p39"/>
            <p:cNvCxnSpPr/>
            <p:nvPr/>
          </p:nvCxnSpPr>
          <p:spPr>
            <a:xfrm>
              <a:off x="504250" y="441182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2" name="Google Shape;1192;p39"/>
            <p:cNvCxnSpPr/>
            <p:nvPr/>
          </p:nvCxnSpPr>
          <p:spPr>
            <a:xfrm>
              <a:off x="504250" y="4718500"/>
              <a:ext cx="8349300" cy="0"/>
            </a:xfrm>
            <a:prstGeom prst="straightConnector1">
              <a:avLst/>
            </a:prstGeom>
            <a:noFill/>
            <a:ln w="9525" cap="flat" cmpd="sng">
              <a:solidFill>
                <a:schemeClr val="lt2"/>
              </a:solidFill>
              <a:prstDash val="solid"/>
              <a:round/>
              <a:headEnd type="none" w="med" len="med"/>
              <a:tailEnd type="none" w="med" len="med"/>
            </a:ln>
          </p:spPr>
        </p:cxnSp>
      </p:grpSp>
      <p:sp>
        <p:nvSpPr>
          <p:cNvPr id="1193" name="Google Shape;1193;p39"/>
          <p:cNvSpPr/>
          <p:nvPr/>
        </p:nvSpPr>
        <p:spPr>
          <a:xfrm>
            <a:off x="674876" y="1846329"/>
            <a:ext cx="680546" cy="684698"/>
          </a:xfrm>
          <a:custGeom>
            <a:avLst/>
            <a:gdLst/>
            <a:ahLst/>
            <a:cxnLst/>
            <a:rect l="l" t="t" r="r" b="b"/>
            <a:pathLst>
              <a:path w="15078" h="15170" extrusionOk="0">
                <a:moveTo>
                  <a:pt x="8654" y="1001"/>
                </a:moveTo>
                <a:cubicBezTo>
                  <a:pt x="10762" y="1001"/>
                  <a:pt x="12717" y="2427"/>
                  <a:pt x="13374" y="4399"/>
                </a:cubicBezTo>
                <a:cubicBezTo>
                  <a:pt x="14119" y="6651"/>
                  <a:pt x="12975" y="9170"/>
                  <a:pt x="10900" y="10199"/>
                </a:cubicBezTo>
                <a:cubicBezTo>
                  <a:pt x="10643" y="10314"/>
                  <a:pt x="10607" y="10571"/>
                  <a:pt x="10643" y="10793"/>
                </a:cubicBezTo>
                <a:cubicBezTo>
                  <a:pt x="10758" y="11609"/>
                  <a:pt x="10935" y="12380"/>
                  <a:pt x="11086" y="13161"/>
                </a:cubicBezTo>
                <a:cubicBezTo>
                  <a:pt x="10457" y="12602"/>
                  <a:pt x="9791" y="12123"/>
                  <a:pt x="9126" y="11564"/>
                </a:cubicBezTo>
                <a:cubicBezTo>
                  <a:pt x="8997" y="11436"/>
                  <a:pt x="8857" y="11382"/>
                  <a:pt x="8725" y="11382"/>
                </a:cubicBezTo>
                <a:cubicBezTo>
                  <a:pt x="8630" y="11382"/>
                  <a:pt x="8539" y="11410"/>
                  <a:pt x="8461" y="11458"/>
                </a:cubicBezTo>
                <a:cubicBezTo>
                  <a:pt x="8408" y="11440"/>
                  <a:pt x="8352" y="11431"/>
                  <a:pt x="8297" y="11431"/>
                </a:cubicBezTo>
                <a:cubicBezTo>
                  <a:pt x="8242" y="11431"/>
                  <a:pt x="8186" y="11440"/>
                  <a:pt x="8133" y="11458"/>
                </a:cubicBezTo>
                <a:cubicBezTo>
                  <a:pt x="7573" y="11662"/>
                  <a:pt x="6988" y="11760"/>
                  <a:pt x="6408" y="11760"/>
                </a:cubicBezTo>
                <a:cubicBezTo>
                  <a:pt x="4993" y="11760"/>
                  <a:pt x="3604" y="11178"/>
                  <a:pt x="2661" y="10128"/>
                </a:cubicBezTo>
                <a:cubicBezTo>
                  <a:pt x="1224" y="8540"/>
                  <a:pt x="1144" y="5986"/>
                  <a:pt x="2253" y="4212"/>
                </a:cubicBezTo>
                <a:cubicBezTo>
                  <a:pt x="2883" y="3219"/>
                  <a:pt x="3885" y="2554"/>
                  <a:pt x="4914" y="2075"/>
                </a:cubicBezTo>
                <a:cubicBezTo>
                  <a:pt x="6058" y="1516"/>
                  <a:pt x="7317" y="1037"/>
                  <a:pt x="8576" y="1002"/>
                </a:cubicBezTo>
                <a:cubicBezTo>
                  <a:pt x="8602" y="1001"/>
                  <a:pt x="8628" y="1001"/>
                  <a:pt x="8654" y="1001"/>
                </a:cubicBezTo>
                <a:close/>
                <a:moveTo>
                  <a:pt x="8943" y="0"/>
                </a:moveTo>
                <a:cubicBezTo>
                  <a:pt x="7752" y="0"/>
                  <a:pt x="6593" y="371"/>
                  <a:pt x="5508" y="816"/>
                </a:cubicBezTo>
                <a:cubicBezTo>
                  <a:pt x="4213" y="1330"/>
                  <a:pt x="2954" y="1960"/>
                  <a:pt x="1996" y="2997"/>
                </a:cubicBezTo>
                <a:cubicBezTo>
                  <a:pt x="293" y="4842"/>
                  <a:pt x="0" y="7760"/>
                  <a:pt x="1260" y="9941"/>
                </a:cubicBezTo>
                <a:cubicBezTo>
                  <a:pt x="2310" y="11769"/>
                  <a:pt x="4336" y="12810"/>
                  <a:pt x="6376" y="12810"/>
                </a:cubicBezTo>
                <a:cubicBezTo>
                  <a:pt x="7058" y="12810"/>
                  <a:pt x="7741" y="12694"/>
                  <a:pt x="8390" y="12451"/>
                </a:cubicBezTo>
                <a:lnTo>
                  <a:pt x="8426" y="12496"/>
                </a:lnTo>
                <a:cubicBezTo>
                  <a:pt x="9534" y="13303"/>
                  <a:pt x="10572" y="14269"/>
                  <a:pt x="11716" y="15076"/>
                </a:cubicBezTo>
                <a:cubicBezTo>
                  <a:pt x="11804" y="15141"/>
                  <a:pt x="11897" y="15170"/>
                  <a:pt x="11987" y="15170"/>
                </a:cubicBezTo>
                <a:cubicBezTo>
                  <a:pt x="12317" y="15170"/>
                  <a:pt x="12615" y="14795"/>
                  <a:pt x="12532" y="14447"/>
                </a:cubicBezTo>
                <a:cubicBezTo>
                  <a:pt x="12159" y="13303"/>
                  <a:pt x="11973" y="12123"/>
                  <a:pt x="11751" y="10944"/>
                </a:cubicBezTo>
                <a:cubicBezTo>
                  <a:pt x="13782" y="9755"/>
                  <a:pt x="15077" y="7396"/>
                  <a:pt x="14784" y="5028"/>
                </a:cubicBezTo>
                <a:cubicBezTo>
                  <a:pt x="14447" y="2518"/>
                  <a:pt x="12346" y="443"/>
                  <a:pt x="9871" y="79"/>
                </a:cubicBezTo>
                <a:cubicBezTo>
                  <a:pt x="9560" y="25"/>
                  <a:pt x="9251" y="0"/>
                  <a:pt x="8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781757" y="3487778"/>
            <a:ext cx="573666" cy="502262"/>
          </a:xfrm>
          <a:custGeom>
            <a:avLst/>
            <a:gdLst/>
            <a:ahLst/>
            <a:cxnLst/>
            <a:rect l="l" t="t" r="r" b="b"/>
            <a:pathLst>
              <a:path w="12710" h="11128" extrusionOk="0">
                <a:moveTo>
                  <a:pt x="8078" y="1176"/>
                </a:moveTo>
                <a:cubicBezTo>
                  <a:pt x="8850" y="1176"/>
                  <a:pt x="9583" y="1406"/>
                  <a:pt x="10199" y="1898"/>
                </a:cubicBezTo>
                <a:cubicBezTo>
                  <a:pt x="11086" y="2563"/>
                  <a:pt x="11414" y="3672"/>
                  <a:pt x="11459" y="4736"/>
                </a:cubicBezTo>
                <a:cubicBezTo>
                  <a:pt x="11494" y="7139"/>
                  <a:pt x="10199" y="8993"/>
                  <a:pt x="7947" y="9729"/>
                </a:cubicBezTo>
                <a:cubicBezTo>
                  <a:pt x="7160" y="9995"/>
                  <a:pt x="6296" y="10165"/>
                  <a:pt x="5453" y="10165"/>
                </a:cubicBezTo>
                <a:cubicBezTo>
                  <a:pt x="4073" y="10165"/>
                  <a:pt x="2751" y="9709"/>
                  <a:pt x="1925" y="8470"/>
                </a:cubicBezTo>
                <a:cubicBezTo>
                  <a:pt x="1437" y="7734"/>
                  <a:pt x="1180" y="6811"/>
                  <a:pt x="1215" y="5924"/>
                </a:cubicBezTo>
                <a:cubicBezTo>
                  <a:pt x="1260" y="5587"/>
                  <a:pt x="1295" y="4816"/>
                  <a:pt x="1588" y="4701"/>
                </a:cubicBezTo>
                <a:cubicBezTo>
                  <a:pt x="1623" y="4689"/>
                  <a:pt x="1663" y="4685"/>
                  <a:pt x="1708" y="4685"/>
                </a:cubicBezTo>
                <a:cubicBezTo>
                  <a:pt x="1944" y="4685"/>
                  <a:pt x="2288" y="4821"/>
                  <a:pt x="2475" y="4851"/>
                </a:cubicBezTo>
                <a:lnTo>
                  <a:pt x="3477" y="5038"/>
                </a:lnTo>
                <a:cubicBezTo>
                  <a:pt x="4142" y="5179"/>
                  <a:pt x="4807" y="5295"/>
                  <a:pt x="5508" y="5446"/>
                </a:cubicBezTo>
                <a:cubicBezTo>
                  <a:pt x="5712" y="5481"/>
                  <a:pt x="5951" y="5536"/>
                  <a:pt x="6182" y="5536"/>
                </a:cubicBezTo>
                <a:cubicBezTo>
                  <a:pt x="6413" y="5536"/>
                  <a:pt x="6634" y="5481"/>
                  <a:pt x="6803" y="5295"/>
                </a:cubicBezTo>
                <a:cubicBezTo>
                  <a:pt x="7166" y="4887"/>
                  <a:pt x="7166" y="4115"/>
                  <a:pt x="7282" y="3627"/>
                </a:cubicBezTo>
                <a:cubicBezTo>
                  <a:pt x="7424" y="2891"/>
                  <a:pt x="7610" y="2155"/>
                  <a:pt x="7761" y="1375"/>
                </a:cubicBezTo>
                <a:lnTo>
                  <a:pt x="7761" y="1189"/>
                </a:lnTo>
                <a:cubicBezTo>
                  <a:pt x="7867" y="1180"/>
                  <a:pt x="7973" y="1176"/>
                  <a:pt x="8078" y="1176"/>
                </a:cubicBezTo>
                <a:close/>
                <a:moveTo>
                  <a:pt x="8509" y="1"/>
                </a:moveTo>
                <a:cubicBezTo>
                  <a:pt x="8136" y="1"/>
                  <a:pt x="7759" y="53"/>
                  <a:pt x="7388" y="160"/>
                </a:cubicBezTo>
                <a:cubicBezTo>
                  <a:pt x="7095" y="231"/>
                  <a:pt x="6980" y="568"/>
                  <a:pt x="7060" y="825"/>
                </a:cubicBezTo>
                <a:cubicBezTo>
                  <a:pt x="6909" y="860"/>
                  <a:pt x="6838" y="967"/>
                  <a:pt x="6803" y="1118"/>
                </a:cubicBezTo>
                <a:cubicBezTo>
                  <a:pt x="6617" y="1934"/>
                  <a:pt x="6466" y="2705"/>
                  <a:pt x="6315" y="3486"/>
                </a:cubicBezTo>
                <a:cubicBezTo>
                  <a:pt x="6244" y="3743"/>
                  <a:pt x="6173" y="4479"/>
                  <a:pt x="6058" y="4514"/>
                </a:cubicBezTo>
                <a:cubicBezTo>
                  <a:pt x="6047" y="4518"/>
                  <a:pt x="6032" y="4519"/>
                  <a:pt x="6014" y="4519"/>
                </a:cubicBezTo>
                <a:cubicBezTo>
                  <a:pt x="5794" y="4519"/>
                  <a:pt x="5083" y="4290"/>
                  <a:pt x="4878" y="4257"/>
                </a:cubicBezTo>
                <a:cubicBezTo>
                  <a:pt x="4142" y="4115"/>
                  <a:pt x="3362" y="4000"/>
                  <a:pt x="2590" y="3849"/>
                </a:cubicBezTo>
                <a:cubicBezTo>
                  <a:pt x="2261" y="3805"/>
                  <a:pt x="1848" y="3686"/>
                  <a:pt x="1467" y="3686"/>
                </a:cubicBezTo>
                <a:cubicBezTo>
                  <a:pt x="1243" y="3686"/>
                  <a:pt x="1030" y="3727"/>
                  <a:pt x="852" y="3849"/>
                </a:cubicBezTo>
                <a:cubicBezTo>
                  <a:pt x="36" y="4443"/>
                  <a:pt x="0" y="5924"/>
                  <a:pt x="151" y="6811"/>
                </a:cubicBezTo>
                <a:cubicBezTo>
                  <a:pt x="293" y="7884"/>
                  <a:pt x="816" y="8913"/>
                  <a:pt x="1552" y="9694"/>
                </a:cubicBezTo>
                <a:cubicBezTo>
                  <a:pt x="2569" y="10730"/>
                  <a:pt x="3936" y="11128"/>
                  <a:pt x="5341" y="11128"/>
                </a:cubicBezTo>
                <a:cubicBezTo>
                  <a:pt x="6485" y="11128"/>
                  <a:pt x="7656" y="10863"/>
                  <a:pt x="8683" y="10465"/>
                </a:cubicBezTo>
                <a:cubicBezTo>
                  <a:pt x="9827" y="10022"/>
                  <a:pt x="10936" y="9357"/>
                  <a:pt x="11681" y="8363"/>
                </a:cubicBezTo>
                <a:cubicBezTo>
                  <a:pt x="12417" y="7326"/>
                  <a:pt x="12709" y="5995"/>
                  <a:pt x="12674" y="4736"/>
                </a:cubicBezTo>
                <a:cubicBezTo>
                  <a:pt x="12674" y="3264"/>
                  <a:pt x="12230" y="1854"/>
                  <a:pt x="11051" y="931"/>
                </a:cubicBezTo>
                <a:cubicBezTo>
                  <a:pt x="10336" y="324"/>
                  <a:pt x="9436" y="1"/>
                  <a:pt x="8509" y="1"/>
                </a:cubicBezTo>
                <a:close/>
              </a:path>
            </a:pathLst>
          </a:custGeom>
          <a:solidFill>
            <a:srgbClr val="FFD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1273113" y="2667491"/>
            <a:ext cx="1091364" cy="619658"/>
          </a:xfrm>
          <a:custGeom>
            <a:avLst/>
            <a:gdLst/>
            <a:ahLst/>
            <a:cxnLst/>
            <a:rect l="l" t="t" r="r" b="b"/>
            <a:pathLst>
              <a:path w="24180" h="13729" extrusionOk="0">
                <a:moveTo>
                  <a:pt x="9408" y="1204"/>
                </a:moveTo>
                <a:cubicBezTo>
                  <a:pt x="11003" y="1204"/>
                  <a:pt x="12447" y="2690"/>
                  <a:pt x="12416" y="4263"/>
                </a:cubicBezTo>
                <a:cubicBezTo>
                  <a:pt x="12416" y="4648"/>
                  <a:pt x="12722" y="4854"/>
                  <a:pt x="13027" y="4854"/>
                </a:cubicBezTo>
                <a:cubicBezTo>
                  <a:pt x="13219" y="4854"/>
                  <a:pt x="13411" y="4772"/>
                  <a:pt x="13525" y="4600"/>
                </a:cubicBezTo>
                <a:cubicBezTo>
                  <a:pt x="14447" y="3198"/>
                  <a:pt x="16044" y="2383"/>
                  <a:pt x="17702" y="2383"/>
                </a:cubicBezTo>
                <a:cubicBezTo>
                  <a:pt x="19405" y="2383"/>
                  <a:pt x="20877" y="3420"/>
                  <a:pt x="21657" y="4928"/>
                </a:cubicBezTo>
                <a:cubicBezTo>
                  <a:pt x="22429" y="6444"/>
                  <a:pt x="22207" y="8254"/>
                  <a:pt x="21028" y="9513"/>
                </a:cubicBezTo>
                <a:cubicBezTo>
                  <a:pt x="20478" y="10107"/>
                  <a:pt x="19768" y="10551"/>
                  <a:pt x="18961" y="10772"/>
                </a:cubicBezTo>
                <a:cubicBezTo>
                  <a:pt x="18753" y="10829"/>
                  <a:pt x="18359" y="10892"/>
                  <a:pt x="17958" y="10892"/>
                </a:cubicBezTo>
                <a:cubicBezTo>
                  <a:pt x="17352" y="10892"/>
                  <a:pt x="16730" y="10747"/>
                  <a:pt x="16709" y="10214"/>
                </a:cubicBezTo>
                <a:cubicBezTo>
                  <a:pt x="16681" y="9870"/>
                  <a:pt x="16369" y="9623"/>
                  <a:pt x="16076" y="9623"/>
                </a:cubicBezTo>
                <a:cubicBezTo>
                  <a:pt x="15901" y="9623"/>
                  <a:pt x="15732" y="9712"/>
                  <a:pt x="15636" y="9921"/>
                </a:cubicBezTo>
                <a:cubicBezTo>
                  <a:pt x="15414" y="10364"/>
                  <a:pt x="15263" y="10772"/>
                  <a:pt x="14891" y="11180"/>
                </a:cubicBezTo>
                <a:cubicBezTo>
                  <a:pt x="14563" y="11508"/>
                  <a:pt x="14155" y="11845"/>
                  <a:pt x="13747" y="12067"/>
                </a:cubicBezTo>
                <a:cubicBezTo>
                  <a:pt x="13022" y="12483"/>
                  <a:pt x="12165" y="12736"/>
                  <a:pt x="11329" y="12736"/>
                </a:cubicBezTo>
                <a:cubicBezTo>
                  <a:pt x="11275" y="12736"/>
                  <a:pt x="11220" y="12735"/>
                  <a:pt x="11166" y="12732"/>
                </a:cubicBezTo>
                <a:cubicBezTo>
                  <a:pt x="9241" y="12653"/>
                  <a:pt x="7618" y="11358"/>
                  <a:pt x="6838" y="9664"/>
                </a:cubicBezTo>
                <a:cubicBezTo>
                  <a:pt x="6762" y="9478"/>
                  <a:pt x="6558" y="9384"/>
                  <a:pt x="6356" y="9384"/>
                </a:cubicBezTo>
                <a:cubicBezTo>
                  <a:pt x="6153" y="9384"/>
                  <a:pt x="5951" y="9478"/>
                  <a:pt x="5880" y="9664"/>
                </a:cubicBezTo>
                <a:cubicBezTo>
                  <a:pt x="5543" y="10364"/>
                  <a:pt x="5064" y="10879"/>
                  <a:pt x="4213" y="11065"/>
                </a:cubicBezTo>
                <a:cubicBezTo>
                  <a:pt x="4087" y="11087"/>
                  <a:pt x="3963" y="11098"/>
                  <a:pt x="3842" y="11098"/>
                </a:cubicBezTo>
                <a:cubicBezTo>
                  <a:pt x="3140" y="11098"/>
                  <a:pt x="2519" y="10735"/>
                  <a:pt x="2111" y="10107"/>
                </a:cubicBezTo>
                <a:cubicBezTo>
                  <a:pt x="1259" y="8777"/>
                  <a:pt x="2111" y="7189"/>
                  <a:pt x="3512" y="6888"/>
                </a:cubicBezTo>
                <a:cubicBezTo>
                  <a:pt x="3512" y="6923"/>
                  <a:pt x="3548" y="6923"/>
                  <a:pt x="3548" y="6968"/>
                </a:cubicBezTo>
                <a:cubicBezTo>
                  <a:pt x="3662" y="7149"/>
                  <a:pt x="3822" y="7225"/>
                  <a:pt x="3981" y="7225"/>
                </a:cubicBezTo>
                <a:cubicBezTo>
                  <a:pt x="4242" y="7225"/>
                  <a:pt x="4500" y="7021"/>
                  <a:pt x="4550" y="6746"/>
                </a:cubicBezTo>
                <a:cubicBezTo>
                  <a:pt x="4807" y="6524"/>
                  <a:pt x="4771" y="5966"/>
                  <a:pt x="4363" y="5815"/>
                </a:cubicBezTo>
                <a:cubicBezTo>
                  <a:pt x="4450" y="5481"/>
                  <a:pt x="4775" y="5265"/>
                  <a:pt x="5107" y="5265"/>
                </a:cubicBezTo>
                <a:cubicBezTo>
                  <a:pt x="5356" y="5265"/>
                  <a:pt x="5609" y="5387"/>
                  <a:pt x="5765" y="5673"/>
                </a:cubicBezTo>
                <a:cubicBezTo>
                  <a:pt x="5800" y="5779"/>
                  <a:pt x="5845" y="5895"/>
                  <a:pt x="5880" y="6001"/>
                </a:cubicBezTo>
                <a:cubicBezTo>
                  <a:pt x="5980" y="6216"/>
                  <a:pt x="6158" y="6306"/>
                  <a:pt x="6342" y="6306"/>
                </a:cubicBezTo>
                <a:cubicBezTo>
                  <a:pt x="6699" y="6306"/>
                  <a:pt x="7082" y="5972"/>
                  <a:pt x="6989" y="5558"/>
                </a:cubicBezTo>
                <a:cubicBezTo>
                  <a:pt x="6953" y="5371"/>
                  <a:pt x="6873" y="5229"/>
                  <a:pt x="6802" y="5043"/>
                </a:cubicBezTo>
                <a:cubicBezTo>
                  <a:pt x="6323" y="3598"/>
                  <a:pt x="7210" y="1753"/>
                  <a:pt x="8683" y="1309"/>
                </a:cubicBezTo>
                <a:cubicBezTo>
                  <a:pt x="8925" y="1238"/>
                  <a:pt x="9168" y="1204"/>
                  <a:pt x="9408" y="1204"/>
                </a:cubicBezTo>
                <a:close/>
                <a:moveTo>
                  <a:pt x="9462" y="1"/>
                </a:moveTo>
                <a:cubicBezTo>
                  <a:pt x="9106" y="1"/>
                  <a:pt x="8746" y="53"/>
                  <a:pt x="8390" y="165"/>
                </a:cubicBezTo>
                <a:cubicBezTo>
                  <a:pt x="6616" y="715"/>
                  <a:pt x="5578" y="2383"/>
                  <a:pt x="5508" y="4121"/>
                </a:cubicBezTo>
                <a:cubicBezTo>
                  <a:pt x="5358" y="4075"/>
                  <a:pt x="5210" y="4053"/>
                  <a:pt x="5062" y="4053"/>
                </a:cubicBezTo>
                <a:cubicBezTo>
                  <a:pt x="4842" y="4053"/>
                  <a:pt x="4622" y="4102"/>
                  <a:pt x="4399" y="4192"/>
                </a:cubicBezTo>
                <a:cubicBezTo>
                  <a:pt x="3734" y="4484"/>
                  <a:pt x="3326" y="5150"/>
                  <a:pt x="3290" y="5815"/>
                </a:cubicBezTo>
                <a:cubicBezTo>
                  <a:pt x="1224" y="6258"/>
                  <a:pt x="0" y="8697"/>
                  <a:pt x="1224" y="10622"/>
                </a:cubicBezTo>
                <a:cubicBezTo>
                  <a:pt x="1842" y="11580"/>
                  <a:pt x="2892" y="12054"/>
                  <a:pt x="3937" y="12054"/>
                </a:cubicBezTo>
                <a:cubicBezTo>
                  <a:pt x="4826" y="12054"/>
                  <a:pt x="5712" y="11711"/>
                  <a:pt x="6323" y="11030"/>
                </a:cubicBezTo>
                <a:cubicBezTo>
                  <a:pt x="7352" y="12617"/>
                  <a:pt x="9206" y="13690"/>
                  <a:pt x="11166" y="13726"/>
                </a:cubicBezTo>
                <a:cubicBezTo>
                  <a:pt x="11218" y="13727"/>
                  <a:pt x="11271" y="13728"/>
                  <a:pt x="11323" y="13728"/>
                </a:cubicBezTo>
                <a:cubicBezTo>
                  <a:pt x="12336" y="13728"/>
                  <a:pt x="13349" y="13407"/>
                  <a:pt x="14225" y="12910"/>
                </a:cubicBezTo>
                <a:cubicBezTo>
                  <a:pt x="14855" y="12511"/>
                  <a:pt x="15556" y="11952"/>
                  <a:pt x="16079" y="11322"/>
                </a:cubicBezTo>
                <a:cubicBezTo>
                  <a:pt x="16541" y="11790"/>
                  <a:pt x="17284" y="11965"/>
                  <a:pt x="18028" y="11965"/>
                </a:cubicBezTo>
                <a:cubicBezTo>
                  <a:pt x="18526" y="11965"/>
                  <a:pt x="19024" y="11886"/>
                  <a:pt x="19440" y="11766"/>
                </a:cubicBezTo>
                <a:cubicBezTo>
                  <a:pt x="21099" y="11287"/>
                  <a:pt x="22509" y="9921"/>
                  <a:pt x="23023" y="8298"/>
                </a:cubicBezTo>
                <a:cubicBezTo>
                  <a:pt x="24179" y="4821"/>
                  <a:pt x="21220" y="1199"/>
                  <a:pt x="17728" y="1199"/>
                </a:cubicBezTo>
                <a:cubicBezTo>
                  <a:pt x="17657" y="1199"/>
                  <a:pt x="17587" y="1200"/>
                  <a:pt x="17516" y="1203"/>
                </a:cubicBezTo>
                <a:cubicBezTo>
                  <a:pt x="15964" y="1239"/>
                  <a:pt x="14527" y="1904"/>
                  <a:pt x="13418" y="2932"/>
                </a:cubicBezTo>
                <a:cubicBezTo>
                  <a:pt x="12865" y="1274"/>
                  <a:pt x="11215" y="1"/>
                  <a:pt x="9462" y="1"/>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1273124" y="605852"/>
            <a:ext cx="1091345" cy="833537"/>
          </a:xfrm>
          <a:custGeom>
            <a:avLst/>
            <a:gdLst/>
            <a:ahLst/>
            <a:cxnLst/>
            <a:rect l="l" t="t" r="r" b="b"/>
            <a:pathLst>
              <a:path w="20878" h="15946" extrusionOk="0">
                <a:moveTo>
                  <a:pt x="12674" y="5032"/>
                </a:moveTo>
                <a:cubicBezTo>
                  <a:pt x="12975" y="5369"/>
                  <a:pt x="13162" y="5741"/>
                  <a:pt x="13233" y="6185"/>
                </a:cubicBezTo>
                <a:cubicBezTo>
                  <a:pt x="13304" y="6548"/>
                  <a:pt x="13304" y="7471"/>
                  <a:pt x="12825" y="7621"/>
                </a:cubicBezTo>
                <a:cubicBezTo>
                  <a:pt x="12770" y="7629"/>
                  <a:pt x="12728" y="7633"/>
                  <a:pt x="12696" y="7633"/>
                </a:cubicBezTo>
                <a:cubicBezTo>
                  <a:pt x="12578" y="7633"/>
                  <a:pt x="12588" y="7574"/>
                  <a:pt x="12532" y="7400"/>
                </a:cubicBezTo>
                <a:cubicBezTo>
                  <a:pt x="12496" y="7249"/>
                  <a:pt x="12496" y="7107"/>
                  <a:pt x="12452" y="6992"/>
                </a:cubicBezTo>
                <a:cubicBezTo>
                  <a:pt x="12417" y="6628"/>
                  <a:pt x="12417" y="6291"/>
                  <a:pt x="12496" y="5919"/>
                </a:cubicBezTo>
                <a:cubicBezTo>
                  <a:pt x="12532" y="5626"/>
                  <a:pt x="12603" y="5333"/>
                  <a:pt x="12674" y="5032"/>
                </a:cubicBezTo>
                <a:close/>
                <a:moveTo>
                  <a:pt x="6430" y="8916"/>
                </a:moveTo>
                <a:cubicBezTo>
                  <a:pt x="6732" y="9244"/>
                  <a:pt x="6954" y="9617"/>
                  <a:pt x="7095" y="10025"/>
                </a:cubicBezTo>
                <a:cubicBezTo>
                  <a:pt x="7211" y="10317"/>
                  <a:pt x="7353" y="10654"/>
                  <a:pt x="7397" y="10947"/>
                </a:cubicBezTo>
                <a:cubicBezTo>
                  <a:pt x="7423" y="11295"/>
                  <a:pt x="7294" y="11704"/>
                  <a:pt x="7065" y="11704"/>
                </a:cubicBezTo>
                <a:cubicBezTo>
                  <a:pt x="6979" y="11704"/>
                  <a:pt x="6879" y="11646"/>
                  <a:pt x="6767" y="11506"/>
                </a:cubicBezTo>
                <a:cubicBezTo>
                  <a:pt x="6430" y="11018"/>
                  <a:pt x="6395" y="10060"/>
                  <a:pt x="6395" y="9510"/>
                </a:cubicBezTo>
                <a:cubicBezTo>
                  <a:pt x="6395" y="9324"/>
                  <a:pt x="6430" y="9138"/>
                  <a:pt x="6430" y="8916"/>
                </a:cubicBezTo>
                <a:close/>
                <a:moveTo>
                  <a:pt x="19066" y="0"/>
                </a:moveTo>
                <a:cubicBezTo>
                  <a:pt x="18614" y="0"/>
                  <a:pt x="18165" y="550"/>
                  <a:pt x="18518" y="1041"/>
                </a:cubicBezTo>
                <a:cubicBezTo>
                  <a:pt x="18625" y="1156"/>
                  <a:pt x="18705" y="1307"/>
                  <a:pt x="18811" y="1413"/>
                </a:cubicBezTo>
                <a:cubicBezTo>
                  <a:pt x="18173" y="1157"/>
                  <a:pt x="17519" y="1038"/>
                  <a:pt x="16875" y="1038"/>
                </a:cubicBezTo>
                <a:cubicBezTo>
                  <a:pt x="15022" y="1038"/>
                  <a:pt x="13262" y="2028"/>
                  <a:pt x="12275" y="3595"/>
                </a:cubicBezTo>
                <a:cubicBezTo>
                  <a:pt x="11790" y="3366"/>
                  <a:pt x="11270" y="3263"/>
                  <a:pt x="10748" y="3263"/>
                </a:cubicBezTo>
                <a:cubicBezTo>
                  <a:pt x="9672" y="3263"/>
                  <a:pt x="8584" y="3698"/>
                  <a:pt x="7761" y="4367"/>
                </a:cubicBezTo>
                <a:cubicBezTo>
                  <a:pt x="6767" y="5147"/>
                  <a:pt x="6067" y="6291"/>
                  <a:pt x="5694" y="7515"/>
                </a:cubicBezTo>
                <a:cubicBezTo>
                  <a:pt x="5540" y="7484"/>
                  <a:pt x="5384" y="7470"/>
                  <a:pt x="5227" y="7470"/>
                </a:cubicBezTo>
                <a:cubicBezTo>
                  <a:pt x="3848" y="7470"/>
                  <a:pt x="2429" y="8597"/>
                  <a:pt x="1632" y="9688"/>
                </a:cubicBezTo>
                <a:cubicBezTo>
                  <a:pt x="444" y="11355"/>
                  <a:pt x="0" y="13572"/>
                  <a:pt x="524" y="15568"/>
                </a:cubicBezTo>
                <a:cubicBezTo>
                  <a:pt x="586" y="15828"/>
                  <a:pt x="806" y="15945"/>
                  <a:pt x="1018" y="15945"/>
                </a:cubicBezTo>
                <a:cubicBezTo>
                  <a:pt x="1291" y="15945"/>
                  <a:pt x="1551" y="15751"/>
                  <a:pt x="1446" y="15417"/>
                </a:cubicBezTo>
                <a:cubicBezTo>
                  <a:pt x="852" y="13058"/>
                  <a:pt x="1668" y="10282"/>
                  <a:pt x="3770" y="8952"/>
                </a:cubicBezTo>
                <a:cubicBezTo>
                  <a:pt x="4190" y="8663"/>
                  <a:pt x="4755" y="8423"/>
                  <a:pt x="5289" y="8423"/>
                </a:cubicBezTo>
                <a:cubicBezTo>
                  <a:pt x="5363" y="8423"/>
                  <a:pt x="5436" y="8428"/>
                  <a:pt x="5508" y="8437"/>
                </a:cubicBezTo>
                <a:cubicBezTo>
                  <a:pt x="5472" y="8730"/>
                  <a:pt x="5437" y="8987"/>
                  <a:pt x="5437" y="9289"/>
                </a:cubicBezTo>
                <a:cubicBezTo>
                  <a:pt x="5437" y="10200"/>
                  <a:pt x="5736" y="12693"/>
                  <a:pt x="6959" y="12693"/>
                </a:cubicBezTo>
                <a:cubicBezTo>
                  <a:pt x="7164" y="12693"/>
                  <a:pt x="7395" y="12623"/>
                  <a:pt x="7654" y="12464"/>
                </a:cubicBezTo>
                <a:cubicBezTo>
                  <a:pt x="9091" y="11541"/>
                  <a:pt x="7840" y="8881"/>
                  <a:pt x="6874" y="8065"/>
                </a:cubicBezTo>
                <a:cubicBezTo>
                  <a:pt x="6803" y="7994"/>
                  <a:pt x="6732" y="7958"/>
                  <a:pt x="6652" y="7879"/>
                </a:cubicBezTo>
                <a:cubicBezTo>
                  <a:pt x="7189" y="5994"/>
                  <a:pt x="8645" y="4216"/>
                  <a:pt x="10695" y="4216"/>
                </a:cubicBezTo>
                <a:cubicBezTo>
                  <a:pt x="10777" y="4216"/>
                  <a:pt x="10860" y="4219"/>
                  <a:pt x="10944" y="4225"/>
                </a:cubicBezTo>
                <a:cubicBezTo>
                  <a:pt x="11273" y="4225"/>
                  <a:pt x="11565" y="4296"/>
                  <a:pt x="11831" y="4411"/>
                </a:cubicBezTo>
                <a:cubicBezTo>
                  <a:pt x="11610" y="5032"/>
                  <a:pt x="11459" y="5697"/>
                  <a:pt x="11459" y="6406"/>
                </a:cubicBezTo>
                <a:cubicBezTo>
                  <a:pt x="11459" y="7142"/>
                  <a:pt x="11530" y="8136"/>
                  <a:pt x="12230" y="8508"/>
                </a:cubicBezTo>
                <a:cubicBezTo>
                  <a:pt x="12393" y="8602"/>
                  <a:pt x="12553" y="8642"/>
                  <a:pt x="12707" y="8642"/>
                </a:cubicBezTo>
                <a:cubicBezTo>
                  <a:pt x="13227" y="8642"/>
                  <a:pt x="13680" y="8178"/>
                  <a:pt x="13933" y="7692"/>
                </a:cubicBezTo>
                <a:cubicBezTo>
                  <a:pt x="14492" y="6513"/>
                  <a:pt x="14004" y="5032"/>
                  <a:pt x="13117" y="4145"/>
                </a:cubicBezTo>
                <a:cubicBezTo>
                  <a:pt x="13925" y="2881"/>
                  <a:pt x="15358" y="2106"/>
                  <a:pt x="16894" y="2106"/>
                </a:cubicBezTo>
                <a:cubicBezTo>
                  <a:pt x="17331" y="2106"/>
                  <a:pt x="17775" y="2169"/>
                  <a:pt x="18217" y="2300"/>
                </a:cubicBezTo>
                <a:cubicBezTo>
                  <a:pt x="18146" y="2336"/>
                  <a:pt x="18075" y="2371"/>
                  <a:pt x="17995" y="2371"/>
                </a:cubicBezTo>
                <a:cubicBezTo>
                  <a:pt x="17378" y="2566"/>
                  <a:pt x="17676" y="3538"/>
                  <a:pt x="18264" y="3538"/>
                </a:cubicBezTo>
                <a:cubicBezTo>
                  <a:pt x="18344" y="3538"/>
                  <a:pt x="18429" y="3520"/>
                  <a:pt x="18518" y="3480"/>
                </a:cubicBezTo>
                <a:cubicBezTo>
                  <a:pt x="19148" y="3222"/>
                  <a:pt x="19813" y="3001"/>
                  <a:pt x="20434" y="2673"/>
                </a:cubicBezTo>
                <a:cubicBezTo>
                  <a:pt x="20806" y="2486"/>
                  <a:pt x="20877" y="2078"/>
                  <a:pt x="20656" y="1706"/>
                </a:cubicBezTo>
                <a:cubicBezTo>
                  <a:pt x="20292" y="1192"/>
                  <a:pt x="19920" y="713"/>
                  <a:pt x="19512" y="234"/>
                </a:cubicBezTo>
                <a:cubicBezTo>
                  <a:pt x="19386" y="69"/>
                  <a:pt x="19226" y="0"/>
                  <a:pt x="19066" y="0"/>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6923771" y="4010553"/>
            <a:ext cx="296223" cy="304621"/>
          </a:xfrm>
          <a:custGeom>
            <a:avLst/>
            <a:gdLst/>
            <a:ahLst/>
            <a:cxnLst/>
            <a:rect l="l" t="t" r="r" b="b"/>
            <a:pathLst>
              <a:path w="3708" h="3813" extrusionOk="0">
                <a:moveTo>
                  <a:pt x="1352" y="0"/>
                </a:moveTo>
                <a:cubicBezTo>
                  <a:pt x="917" y="0"/>
                  <a:pt x="447" y="477"/>
                  <a:pt x="704" y="991"/>
                </a:cubicBezTo>
                <a:cubicBezTo>
                  <a:pt x="890" y="1355"/>
                  <a:pt x="1076" y="1692"/>
                  <a:pt x="1263" y="2020"/>
                </a:cubicBezTo>
                <a:cubicBezTo>
                  <a:pt x="961" y="2277"/>
                  <a:pt x="668" y="2579"/>
                  <a:pt x="376" y="2872"/>
                </a:cubicBezTo>
                <a:cubicBezTo>
                  <a:pt x="0" y="3240"/>
                  <a:pt x="355" y="3767"/>
                  <a:pt x="774" y="3767"/>
                </a:cubicBezTo>
                <a:cubicBezTo>
                  <a:pt x="898" y="3767"/>
                  <a:pt x="1029" y="3720"/>
                  <a:pt x="1147" y="3608"/>
                </a:cubicBezTo>
                <a:cubicBezTo>
                  <a:pt x="1369" y="3430"/>
                  <a:pt x="1626" y="3209"/>
                  <a:pt x="1848" y="2987"/>
                </a:cubicBezTo>
                <a:cubicBezTo>
                  <a:pt x="2070" y="3351"/>
                  <a:pt x="2371" y="3723"/>
                  <a:pt x="2770" y="3794"/>
                </a:cubicBezTo>
                <a:cubicBezTo>
                  <a:pt x="2823" y="3806"/>
                  <a:pt x="2872" y="3812"/>
                  <a:pt x="2919" y="3812"/>
                </a:cubicBezTo>
                <a:cubicBezTo>
                  <a:pt x="3172" y="3812"/>
                  <a:pt x="3334" y="3635"/>
                  <a:pt x="3364" y="3351"/>
                </a:cubicBezTo>
                <a:cubicBezTo>
                  <a:pt x="3435" y="2907"/>
                  <a:pt x="3107" y="2464"/>
                  <a:pt x="2850" y="2056"/>
                </a:cubicBezTo>
                <a:cubicBezTo>
                  <a:pt x="3036" y="1878"/>
                  <a:pt x="3258" y="1692"/>
                  <a:pt x="3435" y="1435"/>
                </a:cubicBezTo>
                <a:cubicBezTo>
                  <a:pt x="3707" y="1077"/>
                  <a:pt x="3327" y="599"/>
                  <a:pt x="2938" y="599"/>
                </a:cubicBezTo>
                <a:cubicBezTo>
                  <a:pt x="2844" y="599"/>
                  <a:pt x="2750" y="626"/>
                  <a:pt x="2664" y="690"/>
                </a:cubicBezTo>
                <a:cubicBezTo>
                  <a:pt x="2513" y="805"/>
                  <a:pt x="2371" y="912"/>
                  <a:pt x="2220" y="1027"/>
                </a:cubicBezTo>
                <a:cubicBezTo>
                  <a:pt x="2105" y="805"/>
                  <a:pt x="1963" y="583"/>
                  <a:pt x="1848" y="326"/>
                </a:cubicBezTo>
                <a:cubicBezTo>
                  <a:pt x="1735" y="96"/>
                  <a:pt x="1547" y="0"/>
                  <a:pt x="1352" y="0"/>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rot="-5400000">
            <a:off x="7942239" y="1365304"/>
            <a:ext cx="1056808" cy="611696"/>
          </a:xfrm>
          <a:custGeom>
            <a:avLst/>
            <a:gdLst/>
            <a:ahLst/>
            <a:cxnLst/>
            <a:rect l="l" t="t" r="r" b="b"/>
            <a:pathLst>
              <a:path w="21836" h="12639" extrusionOk="0">
                <a:moveTo>
                  <a:pt x="17960" y="1632"/>
                </a:moveTo>
                <a:cubicBezTo>
                  <a:pt x="18554" y="2661"/>
                  <a:pt x="19140" y="3663"/>
                  <a:pt x="19734" y="4692"/>
                </a:cubicBezTo>
                <a:cubicBezTo>
                  <a:pt x="19618" y="4656"/>
                  <a:pt x="19477" y="4656"/>
                  <a:pt x="19326" y="4621"/>
                </a:cubicBezTo>
                <a:lnTo>
                  <a:pt x="19290" y="4621"/>
                </a:lnTo>
                <a:cubicBezTo>
                  <a:pt x="18998" y="4621"/>
                  <a:pt x="18696" y="4878"/>
                  <a:pt x="18696" y="5180"/>
                </a:cubicBezTo>
                <a:cubicBezTo>
                  <a:pt x="18776" y="7024"/>
                  <a:pt x="18661" y="8869"/>
                  <a:pt x="18732" y="10678"/>
                </a:cubicBezTo>
                <a:cubicBezTo>
                  <a:pt x="17290" y="10736"/>
                  <a:pt x="15840" y="10736"/>
                  <a:pt x="14386" y="10736"/>
                </a:cubicBezTo>
                <a:cubicBezTo>
                  <a:pt x="12931" y="10736"/>
                  <a:pt x="11473" y="10736"/>
                  <a:pt x="10014" y="10794"/>
                </a:cubicBezTo>
                <a:cubicBezTo>
                  <a:pt x="7131" y="10900"/>
                  <a:pt x="4284" y="11122"/>
                  <a:pt x="1438" y="11343"/>
                </a:cubicBezTo>
                <a:cubicBezTo>
                  <a:pt x="1367" y="10536"/>
                  <a:pt x="1402" y="9720"/>
                  <a:pt x="1438" y="8905"/>
                </a:cubicBezTo>
                <a:cubicBezTo>
                  <a:pt x="2626" y="8763"/>
                  <a:pt x="3841" y="8763"/>
                  <a:pt x="5065" y="8727"/>
                </a:cubicBezTo>
                <a:cubicBezTo>
                  <a:pt x="6280" y="8683"/>
                  <a:pt x="7539" y="8612"/>
                  <a:pt x="8799" y="8576"/>
                </a:cubicBezTo>
                <a:cubicBezTo>
                  <a:pt x="11344" y="8505"/>
                  <a:pt x="13934" y="8390"/>
                  <a:pt x="16514" y="8319"/>
                </a:cubicBezTo>
                <a:cubicBezTo>
                  <a:pt x="16816" y="8284"/>
                  <a:pt x="17180" y="8097"/>
                  <a:pt x="17180" y="7725"/>
                </a:cubicBezTo>
                <a:cubicBezTo>
                  <a:pt x="17180" y="7024"/>
                  <a:pt x="17144" y="6359"/>
                  <a:pt x="17109" y="5659"/>
                </a:cubicBezTo>
                <a:cubicBezTo>
                  <a:pt x="17517" y="5357"/>
                  <a:pt x="17295" y="4515"/>
                  <a:pt x="16665" y="4515"/>
                </a:cubicBezTo>
                <a:lnTo>
                  <a:pt x="16337" y="4515"/>
                </a:lnTo>
                <a:cubicBezTo>
                  <a:pt x="16222" y="4515"/>
                  <a:pt x="16071" y="4550"/>
                  <a:pt x="15965" y="4621"/>
                </a:cubicBezTo>
                <a:cubicBezTo>
                  <a:pt x="15592" y="4656"/>
                  <a:pt x="15228" y="4656"/>
                  <a:pt x="14820" y="4692"/>
                </a:cubicBezTo>
                <a:cubicBezTo>
                  <a:pt x="15849" y="3663"/>
                  <a:pt x="16922" y="2661"/>
                  <a:pt x="17960" y="1632"/>
                </a:cubicBezTo>
                <a:close/>
                <a:moveTo>
                  <a:pt x="18031" y="0"/>
                </a:moveTo>
                <a:cubicBezTo>
                  <a:pt x="17925" y="0"/>
                  <a:pt x="17774" y="36"/>
                  <a:pt x="17667" y="151"/>
                </a:cubicBezTo>
                <a:cubicBezTo>
                  <a:pt x="16186" y="1703"/>
                  <a:pt x="14705" y="3255"/>
                  <a:pt x="13233" y="4772"/>
                </a:cubicBezTo>
                <a:cubicBezTo>
                  <a:pt x="12861" y="5100"/>
                  <a:pt x="13082" y="5623"/>
                  <a:pt x="13526" y="5694"/>
                </a:cubicBezTo>
                <a:cubicBezTo>
                  <a:pt x="14155" y="5800"/>
                  <a:pt x="14785" y="5845"/>
                  <a:pt x="15406" y="5845"/>
                </a:cubicBezTo>
                <a:lnTo>
                  <a:pt x="15814" y="5845"/>
                </a:lnTo>
                <a:cubicBezTo>
                  <a:pt x="15814" y="6244"/>
                  <a:pt x="15849" y="6687"/>
                  <a:pt x="15894" y="7095"/>
                </a:cubicBezTo>
                <a:cubicBezTo>
                  <a:pt x="13490" y="7211"/>
                  <a:pt x="11087" y="7352"/>
                  <a:pt x="8719" y="7468"/>
                </a:cubicBezTo>
                <a:cubicBezTo>
                  <a:pt x="7424" y="7539"/>
                  <a:pt x="6138" y="7619"/>
                  <a:pt x="4843" y="7654"/>
                </a:cubicBezTo>
                <a:cubicBezTo>
                  <a:pt x="3921" y="7725"/>
                  <a:pt x="2919" y="7796"/>
                  <a:pt x="1961" y="7796"/>
                </a:cubicBezTo>
                <a:cubicBezTo>
                  <a:pt x="1588" y="7796"/>
                  <a:pt x="1216" y="7796"/>
                  <a:pt x="852" y="7760"/>
                </a:cubicBezTo>
                <a:lnTo>
                  <a:pt x="817" y="7760"/>
                </a:lnTo>
                <a:cubicBezTo>
                  <a:pt x="480" y="7760"/>
                  <a:pt x="258" y="8018"/>
                  <a:pt x="223" y="8319"/>
                </a:cubicBezTo>
                <a:cubicBezTo>
                  <a:pt x="1" y="9614"/>
                  <a:pt x="72" y="10900"/>
                  <a:pt x="258" y="12159"/>
                </a:cubicBezTo>
                <a:cubicBezTo>
                  <a:pt x="329" y="12452"/>
                  <a:pt x="631" y="12638"/>
                  <a:pt x="923" y="12638"/>
                </a:cubicBezTo>
                <a:lnTo>
                  <a:pt x="994" y="12638"/>
                </a:lnTo>
                <a:cubicBezTo>
                  <a:pt x="4063" y="12310"/>
                  <a:pt x="7131" y="12124"/>
                  <a:pt x="10200" y="11973"/>
                </a:cubicBezTo>
                <a:cubicBezTo>
                  <a:pt x="12302" y="11902"/>
                  <a:pt x="14448" y="11751"/>
                  <a:pt x="16594" y="11751"/>
                </a:cubicBezTo>
                <a:cubicBezTo>
                  <a:pt x="17517" y="11751"/>
                  <a:pt x="18403" y="11787"/>
                  <a:pt x="19326" y="11831"/>
                </a:cubicBezTo>
                <a:cubicBezTo>
                  <a:pt x="19618" y="11831"/>
                  <a:pt x="19920" y="11609"/>
                  <a:pt x="19920" y="11308"/>
                </a:cubicBezTo>
                <a:cubicBezTo>
                  <a:pt x="19991" y="9499"/>
                  <a:pt x="19885" y="7725"/>
                  <a:pt x="19885" y="5951"/>
                </a:cubicBezTo>
                <a:lnTo>
                  <a:pt x="19885" y="5951"/>
                </a:lnTo>
                <a:cubicBezTo>
                  <a:pt x="20177" y="5987"/>
                  <a:pt x="20470" y="6067"/>
                  <a:pt x="20771" y="6102"/>
                </a:cubicBezTo>
                <a:cubicBezTo>
                  <a:pt x="20807" y="6137"/>
                  <a:pt x="20842" y="6137"/>
                  <a:pt x="20913" y="6137"/>
                </a:cubicBezTo>
                <a:cubicBezTo>
                  <a:pt x="21357" y="6137"/>
                  <a:pt x="21836" y="5694"/>
                  <a:pt x="21543" y="5215"/>
                </a:cubicBezTo>
                <a:cubicBezTo>
                  <a:pt x="20585" y="3583"/>
                  <a:pt x="19583" y="1996"/>
                  <a:pt x="18625" y="337"/>
                </a:cubicBezTo>
                <a:cubicBezTo>
                  <a:pt x="18510" y="151"/>
                  <a:pt x="18288" y="0"/>
                  <a:pt x="18031" y="0"/>
                </a:cubicBezTo>
                <a:close/>
              </a:path>
            </a:pathLst>
          </a:custGeom>
          <a:solidFill>
            <a:srgbClr val="FF8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rot="-5400000">
            <a:off x="6403486" y="1038325"/>
            <a:ext cx="1119483" cy="602984"/>
          </a:xfrm>
          <a:custGeom>
            <a:avLst/>
            <a:gdLst/>
            <a:ahLst/>
            <a:cxnLst/>
            <a:rect l="l" t="t" r="r" b="b"/>
            <a:pathLst>
              <a:path w="23131" h="12459" extrusionOk="0">
                <a:moveTo>
                  <a:pt x="626" y="0"/>
                </a:moveTo>
                <a:cubicBezTo>
                  <a:pt x="316" y="0"/>
                  <a:pt x="1" y="244"/>
                  <a:pt x="107" y="622"/>
                </a:cubicBezTo>
                <a:cubicBezTo>
                  <a:pt x="1145" y="4312"/>
                  <a:pt x="3034" y="7859"/>
                  <a:pt x="6173" y="10156"/>
                </a:cubicBezTo>
                <a:cubicBezTo>
                  <a:pt x="8148" y="11629"/>
                  <a:pt x="10564" y="12459"/>
                  <a:pt x="12991" y="12459"/>
                </a:cubicBezTo>
                <a:cubicBezTo>
                  <a:pt x="14334" y="12459"/>
                  <a:pt x="15681" y="12204"/>
                  <a:pt x="16958" y="11664"/>
                </a:cubicBezTo>
                <a:cubicBezTo>
                  <a:pt x="18590" y="10963"/>
                  <a:pt x="20106" y="9854"/>
                  <a:pt x="21392" y="8560"/>
                </a:cubicBezTo>
                <a:lnTo>
                  <a:pt x="21392" y="8560"/>
                </a:lnTo>
                <a:cubicBezTo>
                  <a:pt x="21357" y="9003"/>
                  <a:pt x="21392" y="9447"/>
                  <a:pt x="21729" y="9748"/>
                </a:cubicBezTo>
                <a:cubicBezTo>
                  <a:pt x="21822" y="9841"/>
                  <a:pt x="21942" y="9888"/>
                  <a:pt x="22062" y="9888"/>
                </a:cubicBezTo>
                <a:cubicBezTo>
                  <a:pt x="22181" y="9888"/>
                  <a:pt x="22301" y="9841"/>
                  <a:pt x="22394" y="9748"/>
                </a:cubicBezTo>
                <a:cubicBezTo>
                  <a:pt x="22802" y="9305"/>
                  <a:pt x="22687" y="8710"/>
                  <a:pt x="22802" y="8161"/>
                </a:cubicBezTo>
                <a:cubicBezTo>
                  <a:pt x="22873" y="7673"/>
                  <a:pt x="23130" y="7123"/>
                  <a:pt x="22988" y="6644"/>
                </a:cubicBezTo>
                <a:cubicBezTo>
                  <a:pt x="22819" y="6242"/>
                  <a:pt x="22468" y="6080"/>
                  <a:pt x="22100" y="6080"/>
                </a:cubicBezTo>
                <a:cubicBezTo>
                  <a:pt x="22062" y="6080"/>
                  <a:pt x="22024" y="6082"/>
                  <a:pt x="21986" y="6085"/>
                </a:cubicBezTo>
                <a:cubicBezTo>
                  <a:pt x="21321" y="6165"/>
                  <a:pt x="20656" y="6307"/>
                  <a:pt x="20026" y="6387"/>
                </a:cubicBezTo>
                <a:cubicBezTo>
                  <a:pt x="19254" y="6523"/>
                  <a:pt x="19521" y="7680"/>
                  <a:pt x="20290" y="7680"/>
                </a:cubicBezTo>
                <a:cubicBezTo>
                  <a:pt x="20325" y="7680"/>
                  <a:pt x="20362" y="7678"/>
                  <a:pt x="20399" y="7673"/>
                </a:cubicBezTo>
                <a:cubicBezTo>
                  <a:pt x="20399" y="7673"/>
                  <a:pt x="20434" y="7637"/>
                  <a:pt x="20470" y="7637"/>
                </a:cubicBezTo>
                <a:cubicBezTo>
                  <a:pt x="19104" y="9003"/>
                  <a:pt x="17623" y="10191"/>
                  <a:pt x="15743" y="10777"/>
                </a:cubicBezTo>
                <a:cubicBezTo>
                  <a:pt x="14874" y="11069"/>
                  <a:pt x="13981" y="11203"/>
                  <a:pt x="13087" y="11203"/>
                </a:cubicBezTo>
                <a:cubicBezTo>
                  <a:pt x="11809" y="11203"/>
                  <a:pt x="10529" y="10929"/>
                  <a:pt x="9313" y="10449"/>
                </a:cubicBezTo>
                <a:cubicBezTo>
                  <a:pt x="5029" y="8781"/>
                  <a:pt x="2324" y="4613"/>
                  <a:pt x="1109" y="356"/>
                </a:cubicBezTo>
                <a:cubicBezTo>
                  <a:pt x="1035" y="108"/>
                  <a:pt x="832" y="0"/>
                  <a:pt x="626" y="0"/>
                </a:cubicBezTo>
                <a:close/>
              </a:path>
            </a:pathLst>
          </a:custGeom>
          <a:solidFill>
            <a:srgbClr val="8C7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7842858" y="3862059"/>
            <a:ext cx="933636" cy="490412"/>
          </a:xfrm>
          <a:custGeom>
            <a:avLst/>
            <a:gdLst/>
            <a:ahLst/>
            <a:cxnLst/>
            <a:rect l="l" t="t" r="r" b="b"/>
            <a:pathLst>
              <a:path w="19291" h="10133" extrusionOk="0">
                <a:moveTo>
                  <a:pt x="15007" y="958"/>
                </a:moveTo>
                <a:lnTo>
                  <a:pt x="14892" y="3361"/>
                </a:lnTo>
                <a:cubicBezTo>
                  <a:pt x="14785" y="3583"/>
                  <a:pt x="14821" y="3911"/>
                  <a:pt x="15113" y="4098"/>
                </a:cubicBezTo>
                <a:cubicBezTo>
                  <a:pt x="15965" y="4692"/>
                  <a:pt x="16701" y="5321"/>
                  <a:pt x="17446" y="6022"/>
                </a:cubicBezTo>
                <a:cubicBezTo>
                  <a:pt x="17179" y="6054"/>
                  <a:pt x="16912" y="6072"/>
                  <a:pt x="16641" y="6072"/>
                </a:cubicBezTo>
                <a:cubicBezTo>
                  <a:pt x="16310" y="6072"/>
                  <a:pt x="15974" y="6045"/>
                  <a:pt x="15628" y="5987"/>
                </a:cubicBezTo>
                <a:cubicBezTo>
                  <a:pt x="15580" y="5978"/>
                  <a:pt x="15533" y="5974"/>
                  <a:pt x="15488" y="5974"/>
                </a:cubicBezTo>
                <a:cubicBezTo>
                  <a:pt x="15118" y="5974"/>
                  <a:pt x="14868" y="6256"/>
                  <a:pt x="14962" y="6652"/>
                </a:cubicBezTo>
                <a:cubicBezTo>
                  <a:pt x="15078" y="7317"/>
                  <a:pt x="15113" y="7982"/>
                  <a:pt x="15078" y="8647"/>
                </a:cubicBezTo>
                <a:cubicBezTo>
                  <a:pt x="10608" y="8975"/>
                  <a:pt x="6138" y="9055"/>
                  <a:pt x="1624" y="9091"/>
                </a:cubicBezTo>
                <a:cubicBezTo>
                  <a:pt x="1553" y="6687"/>
                  <a:pt x="1438" y="4284"/>
                  <a:pt x="1039" y="1916"/>
                </a:cubicBezTo>
                <a:cubicBezTo>
                  <a:pt x="2147" y="1694"/>
                  <a:pt x="3327" y="1623"/>
                  <a:pt x="4435" y="1472"/>
                </a:cubicBezTo>
                <a:cubicBezTo>
                  <a:pt x="5650" y="1366"/>
                  <a:pt x="6874" y="1251"/>
                  <a:pt x="8089" y="1180"/>
                </a:cubicBezTo>
                <a:cubicBezTo>
                  <a:pt x="10386" y="1029"/>
                  <a:pt x="12710" y="958"/>
                  <a:pt x="15007" y="958"/>
                </a:cubicBezTo>
                <a:close/>
                <a:moveTo>
                  <a:pt x="15486" y="0"/>
                </a:moveTo>
                <a:cubicBezTo>
                  <a:pt x="12967" y="0"/>
                  <a:pt x="10493" y="36"/>
                  <a:pt x="7983" y="257"/>
                </a:cubicBezTo>
                <a:cubicBezTo>
                  <a:pt x="6759" y="328"/>
                  <a:pt x="5508" y="444"/>
                  <a:pt x="4285" y="586"/>
                </a:cubicBezTo>
                <a:cubicBezTo>
                  <a:pt x="3034" y="736"/>
                  <a:pt x="1775" y="1029"/>
                  <a:pt x="515" y="1109"/>
                </a:cubicBezTo>
                <a:cubicBezTo>
                  <a:pt x="258" y="1109"/>
                  <a:pt x="1" y="1295"/>
                  <a:pt x="36" y="1552"/>
                </a:cubicBezTo>
                <a:cubicBezTo>
                  <a:pt x="329" y="4213"/>
                  <a:pt x="666" y="6873"/>
                  <a:pt x="737" y="9570"/>
                </a:cubicBezTo>
                <a:cubicBezTo>
                  <a:pt x="737" y="9827"/>
                  <a:pt x="923" y="10013"/>
                  <a:pt x="1180" y="10013"/>
                </a:cubicBezTo>
                <a:cubicBezTo>
                  <a:pt x="2723" y="10096"/>
                  <a:pt x="4269" y="10132"/>
                  <a:pt x="5815" y="10132"/>
                </a:cubicBezTo>
                <a:cubicBezTo>
                  <a:pt x="9087" y="10132"/>
                  <a:pt x="12358" y="9967"/>
                  <a:pt x="15592" y="9720"/>
                </a:cubicBezTo>
                <a:cubicBezTo>
                  <a:pt x="15894" y="9676"/>
                  <a:pt x="16115" y="9499"/>
                  <a:pt x="16151" y="9162"/>
                </a:cubicBezTo>
                <a:cubicBezTo>
                  <a:pt x="16186" y="8461"/>
                  <a:pt x="16186" y="7796"/>
                  <a:pt x="16115" y="7131"/>
                </a:cubicBezTo>
                <a:lnTo>
                  <a:pt x="16115" y="7131"/>
                </a:lnTo>
                <a:cubicBezTo>
                  <a:pt x="16322" y="7139"/>
                  <a:pt x="16529" y="7143"/>
                  <a:pt x="16735" y="7143"/>
                </a:cubicBezTo>
                <a:cubicBezTo>
                  <a:pt x="17416" y="7143"/>
                  <a:pt x="18096" y="7096"/>
                  <a:pt x="18776" y="6980"/>
                </a:cubicBezTo>
                <a:cubicBezTo>
                  <a:pt x="19219" y="6873"/>
                  <a:pt x="19290" y="6315"/>
                  <a:pt x="19033" y="6022"/>
                </a:cubicBezTo>
                <a:cubicBezTo>
                  <a:pt x="18067" y="4949"/>
                  <a:pt x="17038" y="4062"/>
                  <a:pt x="15894" y="3211"/>
                </a:cubicBezTo>
                <a:lnTo>
                  <a:pt x="15965" y="479"/>
                </a:lnTo>
                <a:cubicBezTo>
                  <a:pt x="15965" y="222"/>
                  <a:pt x="15743" y="0"/>
                  <a:pt x="15486" y="0"/>
                </a:cubicBezTo>
                <a:close/>
              </a:path>
            </a:pathLst>
          </a:custGeom>
          <a:solidFill>
            <a:srgbClr val="8C7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8174" y="419703"/>
            <a:ext cx="545084" cy="601873"/>
          </a:xfrm>
          <a:custGeom>
            <a:avLst/>
            <a:gdLst/>
            <a:ahLst/>
            <a:cxnLst/>
            <a:rect l="l" t="t" r="r" b="b"/>
            <a:pathLst>
              <a:path w="8635" h="9535" extrusionOk="0">
                <a:moveTo>
                  <a:pt x="4504" y="1142"/>
                </a:moveTo>
                <a:cubicBezTo>
                  <a:pt x="4738" y="1142"/>
                  <a:pt x="4848" y="1493"/>
                  <a:pt x="4950" y="1739"/>
                </a:cubicBezTo>
                <a:cubicBezTo>
                  <a:pt x="5100" y="1961"/>
                  <a:pt x="6945" y="5357"/>
                  <a:pt x="7317" y="6138"/>
                </a:cubicBezTo>
                <a:cubicBezTo>
                  <a:pt x="7060" y="6102"/>
                  <a:pt x="6839" y="6067"/>
                  <a:pt x="6581" y="6023"/>
                </a:cubicBezTo>
                <a:cubicBezTo>
                  <a:pt x="6540" y="6015"/>
                  <a:pt x="6499" y="6011"/>
                  <a:pt x="6461" y="6011"/>
                </a:cubicBezTo>
                <a:cubicBezTo>
                  <a:pt x="6155" y="6011"/>
                  <a:pt x="5960" y="6251"/>
                  <a:pt x="6023" y="6581"/>
                </a:cubicBezTo>
                <a:cubicBezTo>
                  <a:pt x="6058" y="7060"/>
                  <a:pt x="6094" y="7876"/>
                  <a:pt x="6209" y="8355"/>
                </a:cubicBezTo>
                <a:cubicBezTo>
                  <a:pt x="6138" y="8426"/>
                  <a:pt x="5916" y="8426"/>
                  <a:pt x="5650" y="8462"/>
                </a:cubicBezTo>
                <a:cubicBezTo>
                  <a:pt x="4728" y="8506"/>
                  <a:pt x="3655" y="8541"/>
                  <a:pt x="2732" y="8577"/>
                </a:cubicBezTo>
                <a:cubicBezTo>
                  <a:pt x="2768" y="7983"/>
                  <a:pt x="2812" y="7397"/>
                  <a:pt x="2919" y="6803"/>
                </a:cubicBezTo>
                <a:cubicBezTo>
                  <a:pt x="2954" y="6581"/>
                  <a:pt x="2883" y="6431"/>
                  <a:pt x="2732" y="6324"/>
                </a:cubicBezTo>
                <a:cubicBezTo>
                  <a:pt x="2671" y="6193"/>
                  <a:pt x="2522" y="6096"/>
                  <a:pt x="2339" y="6096"/>
                </a:cubicBezTo>
                <a:cubicBezTo>
                  <a:pt x="2311" y="6096"/>
                  <a:pt x="2282" y="6098"/>
                  <a:pt x="2253" y="6102"/>
                </a:cubicBezTo>
                <a:cubicBezTo>
                  <a:pt x="1925" y="6138"/>
                  <a:pt x="1624" y="6209"/>
                  <a:pt x="1331" y="6289"/>
                </a:cubicBezTo>
                <a:cubicBezTo>
                  <a:pt x="1775" y="5544"/>
                  <a:pt x="4142" y="1225"/>
                  <a:pt x="4471" y="1145"/>
                </a:cubicBezTo>
                <a:cubicBezTo>
                  <a:pt x="4482" y="1143"/>
                  <a:pt x="4493" y="1142"/>
                  <a:pt x="4504" y="1142"/>
                </a:cubicBezTo>
                <a:close/>
                <a:moveTo>
                  <a:pt x="4586" y="1"/>
                </a:moveTo>
                <a:cubicBezTo>
                  <a:pt x="4063" y="1"/>
                  <a:pt x="3770" y="338"/>
                  <a:pt x="3513" y="701"/>
                </a:cubicBezTo>
                <a:cubicBezTo>
                  <a:pt x="3105" y="1331"/>
                  <a:pt x="852" y="5216"/>
                  <a:pt x="152" y="6546"/>
                </a:cubicBezTo>
                <a:cubicBezTo>
                  <a:pt x="1" y="6839"/>
                  <a:pt x="187" y="7211"/>
                  <a:pt x="551" y="7211"/>
                </a:cubicBezTo>
                <a:cubicBezTo>
                  <a:pt x="994" y="7211"/>
                  <a:pt x="1482" y="7211"/>
                  <a:pt x="1925" y="7131"/>
                </a:cubicBezTo>
                <a:lnTo>
                  <a:pt x="1925" y="7131"/>
                </a:lnTo>
                <a:cubicBezTo>
                  <a:pt x="1810" y="7761"/>
                  <a:pt x="1775" y="8426"/>
                  <a:pt x="1810" y="9056"/>
                </a:cubicBezTo>
                <a:cubicBezTo>
                  <a:pt x="1845" y="9313"/>
                  <a:pt x="2032" y="9535"/>
                  <a:pt x="2289" y="9535"/>
                </a:cubicBezTo>
                <a:cubicBezTo>
                  <a:pt x="3034" y="9464"/>
                  <a:pt x="5987" y="9428"/>
                  <a:pt x="6652" y="9277"/>
                </a:cubicBezTo>
                <a:cubicBezTo>
                  <a:pt x="7060" y="9171"/>
                  <a:pt x="7202" y="8905"/>
                  <a:pt x="7202" y="8506"/>
                </a:cubicBezTo>
                <a:cubicBezTo>
                  <a:pt x="7202" y="8018"/>
                  <a:pt x="7096" y="7504"/>
                  <a:pt x="6980" y="6989"/>
                </a:cubicBezTo>
                <a:lnTo>
                  <a:pt x="6980" y="6989"/>
                </a:lnTo>
                <a:cubicBezTo>
                  <a:pt x="7317" y="7025"/>
                  <a:pt x="7646" y="7096"/>
                  <a:pt x="7983" y="7131"/>
                </a:cubicBezTo>
                <a:cubicBezTo>
                  <a:pt x="8007" y="7135"/>
                  <a:pt x="8033" y="7137"/>
                  <a:pt x="8059" y="7137"/>
                </a:cubicBezTo>
                <a:cubicBezTo>
                  <a:pt x="8335" y="7137"/>
                  <a:pt x="8635" y="6922"/>
                  <a:pt x="8497" y="6581"/>
                </a:cubicBezTo>
                <a:cubicBezTo>
                  <a:pt x="7983" y="5287"/>
                  <a:pt x="6058" y="1482"/>
                  <a:pt x="5650" y="852"/>
                </a:cubicBezTo>
                <a:cubicBezTo>
                  <a:pt x="5393" y="480"/>
                  <a:pt x="5100" y="36"/>
                  <a:pt x="4586" y="1"/>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750577" y="3949487"/>
            <a:ext cx="545071" cy="548967"/>
          </a:xfrm>
          <a:custGeom>
            <a:avLst/>
            <a:gdLst/>
            <a:ahLst/>
            <a:cxnLst/>
            <a:rect l="l" t="t" r="r" b="b"/>
            <a:pathLst>
              <a:path w="11193" h="11273" extrusionOk="0">
                <a:moveTo>
                  <a:pt x="5836" y="1109"/>
                </a:moveTo>
                <a:cubicBezTo>
                  <a:pt x="6022" y="1553"/>
                  <a:pt x="6208" y="1996"/>
                  <a:pt x="6386" y="2440"/>
                </a:cubicBezTo>
                <a:cubicBezTo>
                  <a:pt x="6537" y="2803"/>
                  <a:pt x="6652" y="3326"/>
                  <a:pt x="7051" y="3513"/>
                </a:cubicBezTo>
                <a:cubicBezTo>
                  <a:pt x="7166" y="3584"/>
                  <a:pt x="7317" y="3584"/>
                  <a:pt x="7423" y="3584"/>
                </a:cubicBezTo>
                <a:cubicBezTo>
                  <a:pt x="7760" y="3584"/>
                  <a:pt x="8053" y="3468"/>
                  <a:pt x="8310" y="3362"/>
                </a:cubicBezTo>
                <a:cubicBezTo>
                  <a:pt x="8718" y="3247"/>
                  <a:pt x="9091" y="3069"/>
                  <a:pt x="9490" y="2883"/>
                </a:cubicBezTo>
                <a:cubicBezTo>
                  <a:pt x="9641" y="3619"/>
                  <a:pt x="9862" y="4320"/>
                  <a:pt x="10049" y="5020"/>
                </a:cubicBezTo>
                <a:cubicBezTo>
                  <a:pt x="9534" y="5242"/>
                  <a:pt x="8940" y="5464"/>
                  <a:pt x="8496" y="5836"/>
                </a:cubicBezTo>
                <a:cubicBezTo>
                  <a:pt x="7982" y="6244"/>
                  <a:pt x="7982" y="6794"/>
                  <a:pt x="8159" y="7424"/>
                </a:cubicBezTo>
                <a:cubicBezTo>
                  <a:pt x="8275" y="7796"/>
                  <a:pt x="8647" y="8869"/>
                  <a:pt x="8683" y="9011"/>
                </a:cubicBezTo>
                <a:cubicBezTo>
                  <a:pt x="8603" y="9011"/>
                  <a:pt x="7095" y="9756"/>
                  <a:pt x="6466" y="10013"/>
                </a:cubicBezTo>
                <a:cubicBezTo>
                  <a:pt x="6093" y="9162"/>
                  <a:pt x="5685" y="8311"/>
                  <a:pt x="5321" y="7459"/>
                </a:cubicBezTo>
                <a:cubicBezTo>
                  <a:pt x="5206" y="7282"/>
                  <a:pt x="5055" y="7202"/>
                  <a:pt x="4878" y="7202"/>
                </a:cubicBezTo>
                <a:cubicBezTo>
                  <a:pt x="4763" y="7202"/>
                  <a:pt x="4656" y="7202"/>
                  <a:pt x="4577" y="7237"/>
                </a:cubicBezTo>
                <a:cubicBezTo>
                  <a:pt x="3769" y="7610"/>
                  <a:pt x="2989" y="7982"/>
                  <a:pt x="2173" y="8311"/>
                </a:cubicBezTo>
                <a:cubicBezTo>
                  <a:pt x="1916" y="7681"/>
                  <a:pt x="1588" y="7060"/>
                  <a:pt x="1251" y="6501"/>
                </a:cubicBezTo>
                <a:cubicBezTo>
                  <a:pt x="2102" y="5987"/>
                  <a:pt x="3024" y="5508"/>
                  <a:pt x="3947" y="5100"/>
                </a:cubicBezTo>
                <a:cubicBezTo>
                  <a:pt x="4319" y="4949"/>
                  <a:pt x="4284" y="4541"/>
                  <a:pt x="4027" y="4320"/>
                </a:cubicBezTo>
                <a:cubicBezTo>
                  <a:pt x="4027" y="4284"/>
                  <a:pt x="4027" y="4249"/>
                  <a:pt x="3991" y="4213"/>
                </a:cubicBezTo>
                <a:cubicBezTo>
                  <a:pt x="3690" y="3584"/>
                  <a:pt x="3362" y="2954"/>
                  <a:pt x="3024" y="2324"/>
                </a:cubicBezTo>
                <a:cubicBezTo>
                  <a:pt x="3991" y="1916"/>
                  <a:pt x="4914" y="1517"/>
                  <a:pt x="5836" y="1109"/>
                </a:cubicBezTo>
                <a:close/>
                <a:moveTo>
                  <a:pt x="6093" y="1"/>
                </a:moveTo>
                <a:cubicBezTo>
                  <a:pt x="6022" y="1"/>
                  <a:pt x="5907" y="1"/>
                  <a:pt x="5836" y="36"/>
                </a:cubicBezTo>
                <a:lnTo>
                  <a:pt x="2173" y="1695"/>
                </a:lnTo>
                <a:cubicBezTo>
                  <a:pt x="1951" y="1810"/>
                  <a:pt x="1916" y="2103"/>
                  <a:pt x="2031" y="2324"/>
                </a:cubicBezTo>
                <a:cubicBezTo>
                  <a:pt x="2359" y="3025"/>
                  <a:pt x="2696" y="3734"/>
                  <a:pt x="3024" y="4435"/>
                </a:cubicBezTo>
                <a:cubicBezTo>
                  <a:pt x="2102" y="4878"/>
                  <a:pt x="1215" y="5393"/>
                  <a:pt x="328" y="5907"/>
                </a:cubicBezTo>
                <a:cubicBezTo>
                  <a:pt x="71" y="6058"/>
                  <a:pt x="0" y="6351"/>
                  <a:pt x="142" y="6617"/>
                </a:cubicBezTo>
                <a:cubicBezTo>
                  <a:pt x="621" y="7459"/>
                  <a:pt x="958" y="8346"/>
                  <a:pt x="1366" y="9277"/>
                </a:cubicBezTo>
                <a:cubicBezTo>
                  <a:pt x="1437" y="9455"/>
                  <a:pt x="1623" y="9534"/>
                  <a:pt x="1809" y="9534"/>
                </a:cubicBezTo>
                <a:cubicBezTo>
                  <a:pt x="1916" y="9534"/>
                  <a:pt x="2031" y="9499"/>
                  <a:pt x="2102" y="9455"/>
                </a:cubicBezTo>
                <a:cubicBezTo>
                  <a:pt x="2883" y="9056"/>
                  <a:pt x="3725" y="8754"/>
                  <a:pt x="4577" y="8426"/>
                </a:cubicBezTo>
                <a:cubicBezTo>
                  <a:pt x="4949" y="9277"/>
                  <a:pt x="5321" y="10164"/>
                  <a:pt x="5721" y="11007"/>
                </a:cubicBezTo>
                <a:cubicBezTo>
                  <a:pt x="5800" y="11157"/>
                  <a:pt x="6022" y="11273"/>
                  <a:pt x="6208" y="11273"/>
                </a:cubicBezTo>
                <a:lnTo>
                  <a:pt x="6350" y="11273"/>
                </a:lnTo>
                <a:cubicBezTo>
                  <a:pt x="7131" y="10936"/>
                  <a:pt x="7902" y="10608"/>
                  <a:pt x="8718" y="10271"/>
                </a:cubicBezTo>
                <a:cubicBezTo>
                  <a:pt x="9312" y="10013"/>
                  <a:pt x="9898" y="9827"/>
                  <a:pt x="9862" y="9091"/>
                </a:cubicBezTo>
                <a:cubicBezTo>
                  <a:pt x="9862" y="8346"/>
                  <a:pt x="9419" y="7610"/>
                  <a:pt x="9233" y="6909"/>
                </a:cubicBezTo>
                <a:cubicBezTo>
                  <a:pt x="9126" y="6501"/>
                  <a:pt x="9383" y="6466"/>
                  <a:pt x="9756" y="6280"/>
                </a:cubicBezTo>
                <a:cubicBezTo>
                  <a:pt x="10119" y="6093"/>
                  <a:pt x="10527" y="5907"/>
                  <a:pt x="10900" y="5730"/>
                </a:cubicBezTo>
                <a:cubicBezTo>
                  <a:pt x="11122" y="5650"/>
                  <a:pt x="11193" y="5357"/>
                  <a:pt x="11157" y="5171"/>
                </a:cubicBezTo>
                <a:cubicBezTo>
                  <a:pt x="10900" y="4133"/>
                  <a:pt x="10598" y="3105"/>
                  <a:pt x="10306" y="2067"/>
                </a:cubicBezTo>
                <a:cubicBezTo>
                  <a:pt x="10235" y="1845"/>
                  <a:pt x="10013" y="1695"/>
                  <a:pt x="9827" y="1695"/>
                </a:cubicBezTo>
                <a:cubicBezTo>
                  <a:pt x="9756" y="1695"/>
                  <a:pt x="9641" y="1739"/>
                  <a:pt x="9570" y="1774"/>
                </a:cubicBezTo>
                <a:cubicBezTo>
                  <a:pt x="9197" y="1961"/>
                  <a:pt x="8018" y="2510"/>
                  <a:pt x="7831" y="2510"/>
                </a:cubicBezTo>
                <a:cubicBezTo>
                  <a:pt x="7716" y="2510"/>
                  <a:pt x="7645" y="2546"/>
                  <a:pt x="7610" y="2546"/>
                </a:cubicBezTo>
                <a:cubicBezTo>
                  <a:pt x="7539" y="2546"/>
                  <a:pt x="7494" y="2475"/>
                  <a:pt x="7388" y="2289"/>
                </a:cubicBezTo>
                <a:cubicBezTo>
                  <a:pt x="7051" y="1624"/>
                  <a:pt x="6794" y="887"/>
                  <a:pt x="6501" y="222"/>
                </a:cubicBezTo>
                <a:cubicBezTo>
                  <a:pt x="6430" y="36"/>
                  <a:pt x="6279" y="1"/>
                  <a:pt x="6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1820100" y="1616401"/>
            <a:ext cx="1008825" cy="621608"/>
          </a:xfrm>
          <a:custGeom>
            <a:avLst/>
            <a:gdLst/>
            <a:ahLst/>
            <a:cxnLst/>
            <a:rect l="l" t="t" r="r" b="b"/>
            <a:pathLst>
              <a:path w="21578" h="13295" extrusionOk="0">
                <a:moveTo>
                  <a:pt x="10759" y="1349"/>
                </a:moveTo>
                <a:cubicBezTo>
                  <a:pt x="11157" y="1349"/>
                  <a:pt x="11557" y="1438"/>
                  <a:pt x="11929" y="1630"/>
                </a:cubicBezTo>
                <a:cubicBezTo>
                  <a:pt x="12301" y="1781"/>
                  <a:pt x="12558" y="2038"/>
                  <a:pt x="12780" y="2366"/>
                </a:cubicBezTo>
                <a:cubicBezTo>
                  <a:pt x="12860" y="2482"/>
                  <a:pt x="12860" y="2517"/>
                  <a:pt x="12745" y="2552"/>
                </a:cubicBezTo>
                <a:cubicBezTo>
                  <a:pt x="12594" y="2668"/>
                  <a:pt x="12452" y="2739"/>
                  <a:pt x="12266" y="2854"/>
                </a:cubicBezTo>
                <a:cubicBezTo>
                  <a:pt x="12115" y="2889"/>
                  <a:pt x="12044" y="3031"/>
                  <a:pt x="12009" y="3182"/>
                </a:cubicBezTo>
                <a:cubicBezTo>
                  <a:pt x="11973" y="3297"/>
                  <a:pt x="11929" y="3439"/>
                  <a:pt x="11929" y="3590"/>
                </a:cubicBezTo>
                <a:cubicBezTo>
                  <a:pt x="11893" y="3847"/>
                  <a:pt x="12044" y="4034"/>
                  <a:pt x="12230" y="4140"/>
                </a:cubicBezTo>
                <a:cubicBezTo>
                  <a:pt x="12276" y="4174"/>
                  <a:pt x="12317" y="4187"/>
                  <a:pt x="12358" y="4187"/>
                </a:cubicBezTo>
                <a:cubicBezTo>
                  <a:pt x="12411" y="4187"/>
                  <a:pt x="12463" y="4165"/>
                  <a:pt x="12523" y="4140"/>
                </a:cubicBezTo>
                <a:cubicBezTo>
                  <a:pt x="12709" y="3998"/>
                  <a:pt x="12931" y="3883"/>
                  <a:pt x="13117" y="3776"/>
                </a:cubicBezTo>
                <a:cubicBezTo>
                  <a:pt x="13703" y="3439"/>
                  <a:pt x="14368" y="3147"/>
                  <a:pt x="15033" y="2996"/>
                </a:cubicBezTo>
                <a:cubicBezTo>
                  <a:pt x="15390" y="2915"/>
                  <a:pt x="15747" y="2866"/>
                  <a:pt x="16103" y="2866"/>
                </a:cubicBezTo>
                <a:cubicBezTo>
                  <a:pt x="16376" y="2866"/>
                  <a:pt x="16649" y="2895"/>
                  <a:pt x="16922" y="2960"/>
                </a:cubicBezTo>
                <a:cubicBezTo>
                  <a:pt x="17436" y="3031"/>
                  <a:pt x="17844" y="3297"/>
                  <a:pt x="18181" y="3697"/>
                </a:cubicBezTo>
                <a:cubicBezTo>
                  <a:pt x="18403" y="4069"/>
                  <a:pt x="18403" y="4628"/>
                  <a:pt x="18101" y="4920"/>
                </a:cubicBezTo>
                <a:cubicBezTo>
                  <a:pt x="17995" y="5071"/>
                  <a:pt x="17880" y="5213"/>
                  <a:pt x="17738" y="5364"/>
                </a:cubicBezTo>
                <a:cubicBezTo>
                  <a:pt x="17472" y="5586"/>
                  <a:pt x="17294" y="5843"/>
                  <a:pt x="17108" y="6135"/>
                </a:cubicBezTo>
                <a:cubicBezTo>
                  <a:pt x="16993" y="6322"/>
                  <a:pt x="17073" y="6765"/>
                  <a:pt x="17250" y="6916"/>
                </a:cubicBezTo>
                <a:cubicBezTo>
                  <a:pt x="17365" y="6987"/>
                  <a:pt x="17472" y="6987"/>
                  <a:pt x="17587" y="6987"/>
                </a:cubicBezTo>
                <a:cubicBezTo>
                  <a:pt x="18066" y="7022"/>
                  <a:pt x="18509" y="7102"/>
                  <a:pt x="18953" y="7244"/>
                </a:cubicBezTo>
                <a:cubicBezTo>
                  <a:pt x="19512" y="7430"/>
                  <a:pt x="19955" y="7767"/>
                  <a:pt x="20319" y="8175"/>
                </a:cubicBezTo>
                <a:cubicBezTo>
                  <a:pt x="20398" y="8246"/>
                  <a:pt x="20434" y="8282"/>
                  <a:pt x="20469" y="8353"/>
                </a:cubicBezTo>
                <a:cubicBezTo>
                  <a:pt x="20691" y="8690"/>
                  <a:pt x="20576" y="8982"/>
                  <a:pt x="20434" y="9284"/>
                </a:cubicBezTo>
                <a:cubicBezTo>
                  <a:pt x="20354" y="9390"/>
                  <a:pt x="20248" y="9426"/>
                  <a:pt x="20177" y="9461"/>
                </a:cubicBezTo>
                <a:cubicBezTo>
                  <a:pt x="19643" y="9703"/>
                  <a:pt x="19081" y="9819"/>
                  <a:pt x="18518" y="9819"/>
                </a:cubicBezTo>
                <a:cubicBezTo>
                  <a:pt x="18379" y="9819"/>
                  <a:pt x="18240" y="9812"/>
                  <a:pt x="18101" y="9798"/>
                </a:cubicBezTo>
                <a:cubicBezTo>
                  <a:pt x="17552" y="9763"/>
                  <a:pt x="17073" y="9576"/>
                  <a:pt x="16629" y="9319"/>
                </a:cubicBezTo>
                <a:cubicBezTo>
                  <a:pt x="16585" y="9284"/>
                  <a:pt x="16549" y="9284"/>
                  <a:pt x="16514" y="9239"/>
                </a:cubicBezTo>
                <a:cubicBezTo>
                  <a:pt x="16397" y="9169"/>
                  <a:pt x="16297" y="9132"/>
                  <a:pt x="16205" y="9132"/>
                </a:cubicBezTo>
                <a:cubicBezTo>
                  <a:pt x="16067" y="9132"/>
                  <a:pt x="15946" y="9215"/>
                  <a:pt x="15813" y="9390"/>
                </a:cubicBezTo>
                <a:cubicBezTo>
                  <a:pt x="15742" y="9461"/>
                  <a:pt x="15663" y="9576"/>
                  <a:pt x="15592" y="9683"/>
                </a:cubicBezTo>
                <a:cubicBezTo>
                  <a:pt x="14997" y="10534"/>
                  <a:pt x="14190" y="11093"/>
                  <a:pt x="13188" y="11421"/>
                </a:cubicBezTo>
                <a:cubicBezTo>
                  <a:pt x="12946" y="11496"/>
                  <a:pt x="12707" y="11538"/>
                  <a:pt x="12457" y="11538"/>
                </a:cubicBezTo>
                <a:cubicBezTo>
                  <a:pt x="12323" y="11538"/>
                  <a:pt x="12186" y="11526"/>
                  <a:pt x="12044" y="11501"/>
                </a:cubicBezTo>
                <a:cubicBezTo>
                  <a:pt x="11973" y="11457"/>
                  <a:pt x="11893" y="11457"/>
                  <a:pt x="11822" y="11421"/>
                </a:cubicBezTo>
                <a:cubicBezTo>
                  <a:pt x="11485" y="11279"/>
                  <a:pt x="11414" y="11164"/>
                  <a:pt x="11414" y="10756"/>
                </a:cubicBezTo>
                <a:lnTo>
                  <a:pt x="11414" y="10463"/>
                </a:lnTo>
                <a:cubicBezTo>
                  <a:pt x="11392" y="10320"/>
                  <a:pt x="11336" y="10255"/>
                  <a:pt x="11251" y="10255"/>
                </a:cubicBezTo>
                <a:cubicBezTo>
                  <a:pt x="11204" y="10255"/>
                  <a:pt x="11149" y="10275"/>
                  <a:pt x="11086" y="10313"/>
                </a:cubicBezTo>
                <a:cubicBezTo>
                  <a:pt x="10820" y="10463"/>
                  <a:pt x="10599" y="10614"/>
                  <a:pt x="10341" y="10756"/>
                </a:cubicBezTo>
                <a:cubicBezTo>
                  <a:pt x="9676" y="11128"/>
                  <a:pt x="9046" y="11457"/>
                  <a:pt x="8310" y="11678"/>
                </a:cubicBezTo>
                <a:cubicBezTo>
                  <a:pt x="7831" y="11829"/>
                  <a:pt x="7353" y="11944"/>
                  <a:pt x="6874" y="11980"/>
                </a:cubicBezTo>
                <a:cubicBezTo>
                  <a:pt x="6244" y="11980"/>
                  <a:pt x="5685" y="11829"/>
                  <a:pt x="5206" y="11457"/>
                </a:cubicBezTo>
                <a:cubicBezTo>
                  <a:pt x="5020" y="11315"/>
                  <a:pt x="4949" y="11128"/>
                  <a:pt x="4985" y="10871"/>
                </a:cubicBezTo>
                <a:cubicBezTo>
                  <a:pt x="5020" y="10534"/>
                  <a:pt x="4949" y="10242"/>
                  <a:pt x="4878" y="9905"/>
                </a:cubicBezTo>
                <a:cubicBezTo>
                  <a:pt x="4878" y="9798"/>
                  <a:pt x="4834" y="9683"/>
                  <a:pt x="4798" y="9612"/>
                </a:cubicBezTo>
                <a:cubicBezTo>
                  <a:pt x="4745" y="9445"/>
                  <a:pt x="4667" y="9364"/>
                  <a:pt x="4537" y="9364"/>
                </a:cubicBezTo>
                <a:cubicBezTo>
                  <a:pt x="4494" y="9364"/>
                  <a:pt x="4445" y="9373"/>
                  <a:pt x="4390" y="9390"/>
                </a:cubicBezTo>
                <a:cubicBezTo>
                  <a:pt x="4169" y="9461"/>
                  <a:pt x="3911" y="9576"/>
                  <a:pt x="3690" y="9647"/>
                </a:cubicBezTo>
                <a:cubicBezTo>
                  <a:pt x="3175" y="9798"/>
                  <a:pt x="2661" y="9949"/>
                  <a:pt x="2138" y="9949"/>
                </a:cubicBezTo>
                <a:cubicBezTo>
                  <a:pt x="1774" y="9949"/>
                  <a:pt x="1402" y="9949"/>
                  <a:pt x="1029" y="9763"/>
                </a:cubicBezTo>
                <a:cubicBezTo>
                  <a:pt x="772" y="9576"/>
                  <a:pt x="736" y="9541"/>
                  <a:pt x="772" y="9204"/>
                </a:cubicBezTo>
                <a:cubicBezTo>
                  <a:pt x="843" y="8574"/>
                  <a:pt x="1180" y="8024"/>
                  <a:pt x="1659" y="7616"/>
                </a:cubicBezTo>
                <a:cubicBezTo>
                  <a:pt x="2253" y="7138"/>
                  <a:pt x="2918" y="6765"/>
                  <a:pt x="3619" y="6472"/>
                </a:cubicBezTo>
                <a:cubicBezTo>
                  <a:pt x="3841" y="6357"/>
                  <a:pt x="4098" y="6286"/>
                  <a:pt x="4319" y="6180"/>
                </a:cubicBezTo>
                <a:cubicBezTo>
                  <a:pt x="4506" y="6100"/>
                  <a:pt x="4541" y="6029"/>
                  <a:pt x="4506" y="5843"/>
                </a:cubicBezTo>
                <a:cubicBezTo>
                  <a:pt x="4470" y="5550"/>
                  <a:pt x="4435" y="5249"/>
                  <a:pt x="4355" y="4956"/>
                </a:cubicBezTo>
                <a:cubicBezTo>
                  <a:pt x="4355" y="4805"/>
                  <a:pt x="4249" y="4699"/>
                  <a:pt x="4133" y="4583"/>
                </a:cubicBezTo>
                <a:cubicBezTo>
                  <a:pt x="3911" y="4406"/>
                  <a:pt x="3690" y="4184"/>
                  <a:pt x="3504" y="3918"/>
                </a:cubicBezTo>
                <a:cubicBezTo>
                  <a:pt x="3397" y="3812"/>
                  <a:pt x="3397" y="3697"/>
                  <a:pt x="3504" y="3590"/>
                </a:cubicBezTo>
                <a:cubicBezTo>
                  <a:pt x="3690" y="3333"/>
                  <a:pt x="3947" y="3111"/>
                  <a:pt x="4249" y="2960"/>
                </a:cubicBezTo>
                <a:cubicBezTo>
                  <a:pt x="4692" y="2703"/>
                  <a:pt x="5171" y="2632"/>
                  <a:pt x="5650" y="2632"/>
                </a:cubicBezTo>
                <a:cubicBezTo>
                  <a:pt x="5713" y="2628"/>
                  <a:pt x="5777" y="2626"/>
                  <a:pt x="5840" y="2626"/>
                </a:cubicBezTo>
                <a:cubicBezTo>
                  <a:pt x="6435" y="2626"/>
                  <a:pt x="6997" y="2817"/>
                  <a:pt x="7494" y="3218"/>
                </a:cubicBezTo>
                <a:cubicBezTo>
                  <a:pt x="7635" y="3325"/>
                  <a:pt x="7735" y="3381"/>
                  <a:pt x="7818" y="3381"/>
                </a:cubicBezTo>
                <a:cubicBezTo>
                  <a:pt x="7934" y="3381"/>
                  <a:pt x="8015" y="3270"/>
                  <a:pt x="8124" y="3031"/>
                </a:cubicBezTo>
                <a:cubicBezTo>
                  <a:pt x="8310" y="2739"/>
                  <a:pt x="8497" y="2411"/>
                  <a:pt x="8754" y="2189"/>
                </a:cubicBezTo>
                <a:cubicBezTo>
                  <a:pt x="9285" y="1658"/>
                  <a:pt x="10018" y="1349"/>
                  <a:pt x="10759" y="1349"/>
                </a:cubicBezTo>
                <a:close/>
                <a:moveTo>
                  <a:pt x="10833" y="1"/>
                </a:moveTo>
                <a:cubicBezTo>
                  <a:pt x="10756" y="1"/>
                  <a:pt x="10678" y="3"/>
                  <a:pt x="10599" y="7"/>
                </a:cubicBezTo>
                <a:cubicBezTo>
                  <a:pt x="9383" y="114"/>
                  <a:pt x="8461" y="708"/>
                  <a:pt x="7902" y="1816"/>
                </a:cubicBezTo>
                <a:cubicBezTo>
                  <a:pt x="7867" y="1852"/>
                  <a:pt x="7867" y="1887"/>
                  <a:pt x="7831" y="1923"/>
                </a:cubicBezTo>
                <a:cubicBezTo>
                  <a:pt x="7810" y="2012"/>
                  <a:pt x="7802" y="2049"/>
                  <a:pt x="7774" y="2049"/>
                </a:cubicBezTo>
                <a:cubicBezTo>
                  <a:pt x="7755" y="2049"/>
                  <a:pt x="7728" y="2031"/>
                  <a:pt x="7681" y="2003"/>
                </a:cubicBezTo>
                <a:cubicBezTo>
                  <a:pt x="7574" y="1923"/>
                  <a:pt x="7494" y="1852"/>
                  <a:pt x="7388" y="1781"/>
                </a:cubicBezTo>
                <a:cubicBezTo>
                  <a:pt x="6829" y="1408"/>
                  <a:pt x="6208" y="1258"/>
                  <a:pt x="5499" y="1258"/>
                </a:cubicBezTo>
                <a:cubicBezTo>
                  <a:pt x="4914" y="1302"/>
                  <a:pt x="4355" y="1408"/>
                  <a:pt x="3841" y="1701"/>
                </a:cubicBezTo>
                <a:cubicBezTo>
                  <a:pt x="3175" y="2074"/>
                  <a:pt x="2767" y="2588"/>
                  <a:pt x="2803" y="3404"/>
                </a:cubicBezTo>
                <a:cubicBezTo>
                  <a:pt x="2803" y="3475"/>
                  <a:pt x="2838" y="3590"/>
                  <a:pt x="2803" y="3661"/>
                </a:cubicBezTo>
                <a:cubicBezTo>
                  <a:pt x="2803" y="3998"/>
                  <a:pt x="2918" y="4326"/>
                  <a:pt x="3060" y="4628"/>
                </a:cubicBezTo>
                <a:cubicBezTo>
                  <a:pt x="3140" y="4770"/>
                  <a:pt x="3246" y="4920"/>
                  <a:pt x="3362" y="5107"/>
                </a:cubicBezTo>
                <a:cubicBezTo>
                  <a:pt x="3246" y="5142"/>
                  <a:pt x="3175" y="5213"/>
                  <a:pt x="3060" y="5249"/>
                </a:cubicBezTo>
                <a:cubicBezTo>
                  <a:pt x="2359" y="5550"/>
                  <a:pt x="1730" y="5914"/>
                  <a:pt x="1144" y="6357"/>
                </a:cubicBezTo>
                <a:cubicBezTo>
                  <a:pt x="364" y="6916"/>
                  <a:pt x="0" y="7687"/>
                  <a:pt x="0" y="8654"/>
                </a:cubicBezTo>
                <a:cubicBezTo>
                  <a:pt x="0" y="9098"/>
                  <a:pt x="142" y="9506"/>
                  <a:pt x="329" y="9905"/>
                </a:cubicBezTo>
                <a:cubicBezTo>
                  <a:pt x="444" y="10242"/>
                  <a:pt x="666" y="10499"/>
                  <a:pt x="994" y="10685"/>
                </a:cubicBezTo>
                <a:cubicBezTo>
                  <a:pt x="1437" y="11013"/>
                  <a:pt x="1952" y="11164"/>
                  <a:pt x="2510" y="11164"/>
                </a:cubicBezTo>
                <a:cubicBezTo>
                  <a:pt x="2581" y="11169"/>
                  <a:pt x="2651" y="11171"/>
                  <a:pt x="2721" y="11171"/>
                </a:cubicBezTo>
                <a:cubicBezTo>
                  <a:pt x="3195" y="11171"/>
                  <a:pt x="3650" y="11069"/>
                  <a:pt x="4098" y="10907"/>
                </a:cubicBezTo>
                <a:cubicBezTo>
                  <a:pt x="4213" y="10907"/>
                  <a:pt x="4319" y="10836"/>
                  <a:pt x="4435" y="10836"/>
                </a:cubicBezTo>
                <a:lnTo>
                  <a:pt x="4435" y="11164"/>
                </a:lnTo>
                <a:cubicBezTo>
                  <a:pt x="4470" y="11758"/>
                  <a:pt x="4692" y="12237"/>
                  <a:pt x="5135" y="12610"/>
                </a:cubicBezTo>
                <a:cubicBezTo>
                  <a:pt x="5756" y="13060"/>
                  <a:pt x="6424" y="13295"/>
                  <a:pt x="7138" y="13295"/>
                </a:cubicBezTo>
                <a:cubicBezTo>
                  <a:pt x="7353" y="13295"/>
                  <a:pt x="7573" y="13273"/>
                  <a:pt x="7796" y="13230"/>
                </a:cubicBezTo>
                <a:cubicBezTo>
                  <a:pt x="8647" y="13053"/>
                  <a:pt x="9383" y="12681"/>
                  <a:pt x="10120" y="12273"/>
                </a:cubicBezTo>
                <a:cubicBezTo>
                  <a:pt x="10377" y="12122"/>
                  <a:pt x="10599" y="11980"/>
                  <a:pt x="10865" y="11829"/>
                </a:cubicBezTo>
                <a:cubicBezTo>
                  <a:pt x="10900" y="11865"/>
                  <a:pt x="10900" y="11865"/>
                  <a:pt x="10900" y="11900"/>
                </a:cubicBezTo>
                <a:cubicBezTo>
                  <a:pt x="11222" y="12623"/>
                  <a:pt x="11753" y="12879"/>
                  <a:pt x="12356" y="12879"/>
                </a:cubicBezTo>
                <a:cubicBezTo>
                  <a:pt x="12435" y="12879"/>
                  <a:pt x="12514" y="12875"/>
                  <a:pt x="12594" y="12867"/>
                </a:cubicBezTo>
                <a:cubicBezTo>
                  <a:pt x="13259" y="12751"/>
                  <a:pt x="13853" y="12423"/>
                  <a:pt x="14412" y="12015"/>
                </a:cubicBezTo>
                <a:cubicBezTo>
                  <a:pt x="14926" y="11643"/>
                  <a:pt x="15370" y="11164"/>
                  <a:pt x="15698" y="10614"/>
                </a:cubicBezTo>
                <a:cubicBezTo>
                  <a:pt x="15777" y="10475"/>
                  <a:pt x="15824" y="10421"/>
                  <a:pt x="15878" y="10421"/>
                </a:cubicBezTo>
                <a:cubicBezTo>
                  <a:pt x="15927" y="10421"/>
                  <a:pt x="15981" y="10466"/>
                  <a:pt x="16071" y="10534"/>
                </a:cubicBezTo>
                <a:cubicBezTo>
                  <a:pt x="16478" y="10791"/>
                  <a:pt x="16922" y="10942"/>
                  <a:pt x="17401" y="11058"/>
                </a:cubicBezTo>
                <a:cubicBezTo>
                  <a:pt x="17578" y="11086"/>
                  <a:pt x="17755" y="11099"/>
                  <a:pt x="17932" y="11099"/>
                </a:cubicBezTo>
                <a:cubicBezTo>
                  <a:pt x="18420" y="11099"/>
                  <a:pt x="18908" y="10999"/>
                  <a:pt x="19396" y="10836"/>
                </a:cubicBezTo>
                <a:cubicBezTo>
                  <a:pt x="19769" y="10685"/>
                  <a:pt x="20132" y="10499"/>
                  <a:pt x="20398" y="10171"/>
                </a:cubicBezTo>
                <a:cubicBezTo>
                  <a:pt x="20762" y="9727"/>
                  <a:pt x="21064" y="9284"/>
                  <a:pt x="21321" y="8761"/>
                </a:cubicBezTo>
                <a:cubicBezTo>
                  <a:pt x="21578" y="8095"/>
                  <a:pt x="21463" y="7546"/>
                  <a:pt x="21019" y="7022"/>
                </a:cubicBezTo>
                <a:cubicBezTo>
                  <a:pt x="20727" y="6659"/>
                  <a:pt x="20319" y="6401"/>
                  <a:pt x="19911" y="6215"/>
                </a:cubicBezTo>
                <a:cubicBezTo>
                  <a:pt x="19618" y="6064"/>
                  <a:pt x="19290" y="5958"/>
                  <a:pt x="18953" y="5843"/>
                </a:cubicBezTo>
                <a:cubicBezTo>
                  <a:pt x="18731" y="5807"/>
                  <a:pt x="18509" y="5807"/>
                  <a:pt x="18323" y="5736"/>
                </a:cubicBezTo>
                <a:cubicBezTo>
                  <a:pt x="18288" y="5657"/>
                  <a:pt x="18359" y="5621"/>
                  <a:pt x="18359" y="5550"/>
                </a:cubicBezTo>
                <a:cubicBezTo>
                  <a:pt x="18625" y="5142"/>
                  <a:pt x="18846" y="4699"/>
                  <a:pt x="18988" y="4220"/>
                </a:cubicBezTo>
                <a:cubicBezTo>
                  <a:pt x="19246" y="3439"/>
                  <a:pt x="19024" y="2774"/>
                  <a:pt x="18474" y="2224"/>
                </a:cubicBezTo>
                <a:cubicBezTo>
                  <a:pt x="18066" y="1816"/>
                  <a:pt x="17552" y="1666"/>
                  <a:pt x="16993" y="1595"/>
                </a:cubicBezTo>
                <a:cubicBezTo>
                  <a:pt x="16759" y="1564"/>
                  <a:pt x="16528" y="1550"/>
                  <a:pt x="16299" y="1550"/>
                </a:cubicBezTo>
                <a:cubicBezTo>
                  <a:pt x="15658" y="1550"/>
                  <a:pt x="15033" y="1662"/>
                  <a:pt x="14412" y="1852"/>
                </a:cubicBezTo>
                <a:cubicBezTo>
                  <a:pt x="14146" y="1923"/>
                  <a:pt x="13889" y="2038"/>
                  <a:pt x="13596" y="2144"/>
                </a:cubicBezTo>
                <a:cubicBezTo>
                  <a:pt x="13561" y="2074"/>
                  <a:pt x="13561" y="2038"/>
                  <a:pt x="13561" y="2003"/>
                </a:cubicBezTo>
                <a:cubicBezTo>
                  <a:pt x="13339" y="1337"/>
                  <a:pt x="12966" y="859"/>
                  <a:pt x="12417" y="451"/>
                </a:cubicBezTo>
                <a:cubicBezTo>
                  <a:pt x="11924" y="122"/>
                  <a:pt x="11404" y="1"/>
                  <a:pt x="10833" y="1"/>
                </a:cubicBezTo>
                <a:close/>
              </a:path>
            </a:pathLst>
          </a:custGeom>
          <a:solidFill>
            <a:srgbClr val="FFD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7960799" y="542699"/>
            <a:ext cx="310504" cy="355900"/>
          </a:xfrm>
          <a:custGeom>
            <a:avLst/>
            <a:gdLst/>
            <a:ahLst/>
            <a:cxnLst/>
            <a:rect l="l" t="t" r="r" b="b"/>
            <a:pathLst>
              <a:path w="4316" h="4947" extrusionOk="0">
                <a:moveTo>
                  <a:pt x="3566" y="1"/>
                </a:moveTo>
                <a:cubicBezTo>
                  <a:pt x="3435" y="1"/>
                  <a:pt x="3298" y="47"/>
                  <a:pt x="3172" y="156"/>
                </a:cubicBezTo>
                <a:cubicBezTo>
                  <a:pt x="2472" y="865"/>
                  <a:pt x="1842" y="1823"/>
                  <a:pt x="1434" y="2781"/>
                </a:cubicBezTo>
                <a:cubicBezTo>
                  <a:pt x="1399" y="2745"/>
                  <a:pt x="1363" y="2674"/>
                  <a:pt x="1319" y="2639"/>
                </a:cubicBezTo>
                <a:cubicBezTo>
                  <a:pt x="1215" y="2402"/>
                  <a:pt x="1032" y="2304"/>
                  <a:pt x="843" y="2304"/>
                </a:cubicBezTo>
                <a:cubicBezTo>
                  <a:pt x="436" y="2304"/>
                  <a:pt x="0" y="2757"/>
                  <a:pt x="255" y="3260"/>
                </a:cubicBezTo>
                <a:cubicBezTo>
                  <a:pt x="476" y="3747"/>
                  <a:pt x="698" y="4191"/>
                  <a:pt x="955" y="4670"/>
                </a:cubicBezTo>
                <a:cubicBezTo>
                  <a:pt x="1072" y="4843"/>
                  <a:pt x="1302" y="4947"/>
                  <a:pt x="1520" y="4947"/>
                </a:cubicBezTo>
                <a:cubicBezTo>
                  <a:pt x="1715" y="4947"/>
                  <a:pt x="1900" y="4863"/>
                  <a:pt x="1984" y="4670"/>
                </a:cubicBezTo>
                <a:cubicBezTo>
                  <a:pt x="2286" y="4005"/>
                  <a:pt x="2578" y="3339"/>
                  <a:pt x="2951" y="2710"/>
                </a:cubicBezTo>
                <a:cubicBezTo>
                  <a:pt x="3279" y="2080"/>
                  <a:pt x="3758" y="1486"/>
                  <a:pt x="4095" y="865"/>
                </a:cubicBezTo>
                <a:cubicBezTo>
                  <a:pt x="4316" y="443"/>
                  <a:pt x="3970" y="1"/>
                  <a:pt x="3566" y="1"/>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rot="1442029">
            <a:off x="7118034" y="1708792"/>
            <a:ext cx="1232445" cy="739793"/>
          </a:xfrm>
          <a:custGeom>
            <a:avLst/>
            <a:gdLst/>
            <a:ahLst/>
            <a:cxnLst/>
            <a:rect l="l" t="t" r="r" b="b"/>
            <a:pathLst>
              <a:path w="23428" h="14063" extrusionOk="0">
                <a:moveTo>
                  <a:pt x="7554" y="1107"/>
                </a:moveTo>
                <a:cubicBezTo>
                  <a:pt x="8872" y="1107"/>
                  <a:pt x="10170" y="2132"/>
                  <a:pt x="10422" y="3407"/>
                </a:cubicBezTo>
                <a:cubicBezTo>
                  <a:pt x="10485" y="3669"/>
                  <a:pt x="10692" y="3809"/>
                  <a:pt x="10902" y="3809"/>
                </a:cubicBezTo>
                <a:cubicBezTo>
                  <a:pt x="11076" y="3809"/>
                  <a:pt x="11253" y="3714"/>
                  <a:pt x="11353" y="3514"/>
                </a:cubicBezTo>
                <a:cubicBezTo>
                  <a:pt x="11969" y="2326"/>
                  <a:pt x="13246" y="1570"/>
                  <a:pt x="14551" y="1570"/>
                </a:cubicBezTo>
                <a:cubicBezTo>
                  <a:pt x="15029" y="1570"/>
                  <a:pt x="15510" y="1672"/>
                  <a:pt x="15965" y="1891"/>
                </a:cubicBezTo>
                <a:cubicBezTo>
                  <a:pt x="17667" y="2627"/>
                  <a:pt x="18483" y="4773"/>
                  <a:pt x="17818" y="6476"/>
                </a:cubicBezTo>
                <a:cubicBezTo>
                  <a:pt x="17644" y="6901"/>
                  <a:pt x="17905" y="7143"/>
                  <a:pt x="18206" y="7143"/>
                </a:cubicBezTo>
                <a:cubicBezTo>
                  <a:pt x="18426" y="7143"/>
                  <a:pt x="18667" y="7014"/>
                  <a:pt x="18776" y="6733"/>
                </a:cubicBezTo>
                <a:cubicBezTo>
                  <a:pt x="18927" y="6325"/>
                  <a:pt x="19033" y="5881"/>
                  <a:pt x="19069" y="5474"/>
                </a:cubicBezTo>
                <a:cubicBezTo>
                  <a:pt x="19327" y="5382"/>
                  <a:pt x="19577" y="5340"/>
                  <a:pt x="19816" y="5340"/>
                </a:cubicBezTo>
                <a:cubicBezTo>
                  <a:pt x="21217" y="5340"/>
                  <a:pt x="22238" y="6790"/>
                  <a:pt x="22359" y="8214"/>
                </a:cubicBezTo>
                <a:cubicBezTo>
                  <a:pt x="22463" y="9711"/>
                  <a:pt x="21504" y="11332"/>
                  <a:pt x="19985" y="11332"/>
                </a:cubicBezTo>
                <a:cubicBezTo>
                  <a:pt x="19822" y="11332"/>
                  <a:pt x="19652" y="11313"/>
                  <a:pt x="19477" y="11274"/>
                </a:cubicBezTo>
                <a:cubicBezTo>
                  <a:pt x="19734" y="10724"/>
                  <a:pt x="19814" y="10130"/>
                  <a:pt x="19663" y="9464"/>
                </a:cubicBezTo>
                <a:cubicBezTo>
                  <a:pt x="19618" y="9267"/>
                  <a:pt x="19503" y="9187"/>
                  <a:pt x="19366" y="9187"/>
                </a:cubicBezTo>
                <a:cubicBezTo>
                  <a:pt x="19042" y="9187"/>
                  <a:pt x="18599" y="9640"/>
                  <a:pt x="18705" y="10059"/>
                </a:cubicBezTo>
                <a:cubicBezTo>
                  <a:pt x="19069" y="11611"/>
                  <a:pt x="16710" y="12568"/>
                  <a:pt x="15521" y="12826"/>
                </a:cubicBezTo>
                <a:cubicBezTo>
                  <a:pt x="15160" y="12908"/>
                  <a:pt x="14777" y="12945"/>
                  <a:pt x="14391" y="12945"/>
                </a:cubicBezTo>
                <a:cubicBezTo>
                  <a:pt x="14066" y="12945"/>
                  <a:pt x="13739" y="12919"/>
                  <a:pt x="13419" y="12870"/>
                </a:cubicBezTo>
                <a:cubicBezTo>
                  <a:pt x="12790" y="12790"/>
                  <a:pt x="11530" y="12568"/>
                  <a:pt x="11353" y="11832"/>
                </a:cubicBezTo>
                <a:cubicBezTo>
                  <a:pt x="11353" y="11717"/>
                  <a:pt x="11273" y="11646"/>
                  <a:pt x="11238" y="11575"/>
                </a:cubicBezTo>
                <a:cubicBezTo>
                  <a:pt x="11459" y="11318"/>
                  <a:pt x="11681" y="11052"/>
                  <a:pt x="11867" y="10724"/>
                </a:cubicBezTo>
                <a:cubicBezTo>
                  <a:pt x="12144" y="10297"/>
                  <a:pt x="11858" y="9923"/>
                  <a:pt x="11517" y="9923"/>
                </a:cubicBezTo>
                <a:cubicBezTo>
                  <a:pt x="11356" y="9923"/>
                  <a:pt x="11183" y="10007"/>
                  <a:pt x="11051" y="10209"/>
                </a:cubicBezTo>
                <a:cubicBezTo>
                  <a:pt x="10351" y="11353"/>
                  <a:pt x="9207" y="12161"/>
                  <a:pt x="7876" y="12427"/>
                </a:cubicBezTo>
                <a:cubicBezTo>
                  <a:pt x="7598" y="12487"/>
                  <a:pt x="7282" y="12521"/>
                  <a:pt x="6955" y="12521"/>
                </a:cubicBezTo>
                <a:cubicBezTo>
                  <a:pt x="5896" y="12521"/>
                  <a:pt x="4722" y="12165"/>
                  <a:pt x="4329" y="11203"/>
                </a:cubicBezTo>
                <a:cubicBezTo>
                  <a:pt x="4879" y="11167"/>
                  <a:pt x="5437" y="10981"/>
                  <a:pt x="5987" y="10688"/>
                </a:cubicBezTo>
                <a:cubicBezTo>
                  <a:pt x="6456" y="10436"/>
                  <a:pt x="6351" y="9672"/>
                  <a:pt x="5913" y="9672"/>
                </a:cubicBezTo>
                <a:cubicBezTo>
                  <a:pt x="5828" y="9672"/>
                  <a:pt x="5731" y="9700"/>
                  <a:pt x="5624" y="9766"/>
                </a:cubicBezTo>
                <a:cubicBezTo>
                  <a:pt x="5175" y="10008"/>
                  <a:pt x="4694" y="10120"/>
                  <a:pt x="4220" y="10120"/>
                </a:cubicBezTo>
                <a:cubicBezTo>
                  <a:pt x="2817" y="10120"/>
                  <a:pt x="1479" y="9138"/>
                  <a:pt x="1260" y="7620"/>
                </a:cubicBezTo>
                <a:cubicBezTo>
                  <a:pt x="971" y="5869"/>
                  <a:pt x="2368" y="4515"/>
                  <a:pt x="4008" y="4515"/>
                </a:cubicBezTo>
                <a:cubicBezTo>
                  <a:pt x="4029" y="4515"/>
                  <a:pt x="4050" y="4515"/>
                  <a:pt x="4072" y="4516"/>
                </a:cubicBezTo>
                <a:cubicBezTo>
                  <a:pt x="4107" y="4773"/>
                  <a:pt x="4143" y="5030"/>
                  <a:pt x="4258" y="5252"/>
                </a:cubicBezTo>
                <a:cubicBezTo>
                  <a:pt x="4324" y="5450"/>
                  <a:pt x="4456" y="5530"/>
                  <a:pt x="4602" y="5530"/>
                </a:cubicBezTo>
                <a:cubicBezTo>
                  <a:pt x="4946" y="5530"/>
                  <a:pt x="5371" y="5088"/>
                  <a:pt x="5216" y="4702"/>
                </a:cubicBezTo>
                <a:cubicBezTo>
                  <a:pt x="5180" y="4622"/>
                  <a:pt x="5180" y="4551"/>
                  <a:pt x="5145" y="4480"/>
                </a:cubicBezTo>
                <a:cubicBezTo>
                  <a:pt x="5473" y="4223"/>
                  <a:pt x="5624" y="3593"/>
                  <a:pt x="5145" y="3478"/>
                </a:cubicBezTo>
                <a:lnTo>
                  <a:pt x="5065" y="3478"/>
                </a:lnTo>
                <a:cubicBezTo>
                  <a:pt x="5216" y="2449"/>
                  <a:pt x="5881" y="1483"/>
                  <a:pt x="6919" y="1190"/>
                </a:cubicBezTo>
                <a:cubicBezTo>
                  <a:pt x="7128" y="1133"/>
                  <a:pt x="7341" y="1107"/>
                  <a:pt x="7554" y="1107"/>
                </a:cubicBezTo>
                <a:close/>
                <a:moveTo>
                  <a:pt x="7751" y="1"/>
                </a:moveTo>
                <a:cubicBezTo>
                  <a:pt x="7387" y="1"/>
                  <a:pt x="7017" y="60"/>
                  <a:pt x="6652" y="188"/>
                </a:cubicBezTo>
                <a:cubicBezTo>
                  <a:pt x="5251" y="676"/>
                  <a:pt x="4293" y="1962"/>
                  <a:pt x="4072" y="3407"/>
                </a:cubicBezTo>
                <a:cubicBezTo>
                  <a:pt x="1854" y="3478"/>
                  <a:pt x="1" y="5403"/>
                  <a:pt x="187" y="7726"/>
                </a:cubicBezTo>
                <a:cubicBezTo>
                  <a:pt x="338" y="9544"/>
                  <a:pt x="1633" y="10795"/>
                  <a:pt x="3185" y="11132"/>
                </a:cubicBezTo>
                <a:cubicBezTo>
                  <a:pt x="3443" y="12893"/>
                  <a:pt x="5173" y="13645"/>
                  <a:pt x="6795" y="13645"/>
                </a:cubicBezTo>
                <a:cubicBezTo>
                  <a:pt x="7011" y="13645"/>
                  <a:pt x="7225" y="13632"/>
                  <a:pt x="7433" y="13606"/>
                </a:cubicBezTo>
                <a:cubicBezTo>
                  <a:pt x="8541" y="13455"/>
                  <a:pt x="9535" y="13012"/>
                  <a:pt x="10386" y="12382"/>
                </a:cubicBezTo>
                <a:cubicBezTo>
                  <a:pt x="10830" y="13666"/>
                  <a:pt x="12411" y="14062"/>
                  <a:pt x="13885" y="14062"/>
                </a:cubicBezTo>
                <a:cubicBezTo>
                  <a:pt x="14621" y="14062"/>
                  <a:pt x="15330" y="13964"/>
                  <a:pt x="15858" y="13828"/>
                </a:cubicBezTo>
                <a:cubicBezTo>
                  <a:pt x="16851" y="13571"/>
                  <a:pt x="18004" y="13047"/>
                  <a:pt x="18776" y="12240"/>
                </a:cubicBezTo>
                <a:cubicBezTo>
                  <a:pt x="18811" y="12276"/>
                  <a:pt x="18847" y="12311"/>
                  <a:pt x="18927" y="12311"/>
                </a:cubicBezTo>
                <a:cubicBezTo>
                  <a:pt x="19242" y="12404"/>
                  <a:pt x="19549" y="12447"/>
                  <a:pt x="19843" y="12447"/>
                </a:cubicBezTo>
                <a:cubicBezTo>
                  <a:pt x="21891" y="12447"/>
                  <a:pt x="23366" y="10364"/>
                  <a:pt x="23397" y="8356"/>
                </a:cubicBezTo>
                <a:cubicBezTo>
                  <a:pt x="23427" y="6349"/>
                  <a:pt x="21995" y="4196"/>
                  <a:pt x="20009" y="4196"/>
                </a:cubicBezTo>
                <a:cubicBezTo>
                  <a:pt x="19697" y="4196"/>
                  <a:pt x="19370" y="4249"/>
                  <a:pt x="19033" y="4365"/>
                </a:cubicBezTo>
                <a:cubicBezTo>
                  <a:pt x="18811" y="2848"/>
                  <a:pt x="17925" y="1483"/>
                  <a:pt x="16523" y="817"/>
                </a:cubicBezTo>
                <a:cubicBezTo>
                  <a:pt x="15971" y="576"/>
                  <a:pt x="15382" y="462"/>
                  <a:pt x="14792" y="462"/>
                </a:cubicBezTo>
                <a:cubicBezTo>
                  <a:pt x="13412" y="462"/>
                  <a:pt x="12032" y="1085"/>
                  <a:pt x="11131" y="2148"/>
                </a:cubicBezTo>
                <a:cubicBezTo>
                  <a:pt x="10483" y="887"/>
                  <a:pt x="9158" y="1"/>
                  <a:pt x="7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6785730" y="2638541"/>
            <a:ext cx="580132" cy="941970"/>
          </a:xfrm>
          <a:custGeom>
            <a:avLst/>
            <a:gdLst/>
            <a:ahLst/>
            <a:cxnLst/>
            <a:rect l="l" t="t" r="r" b="b"/>
            <a:pathLst>
              <a:path w="7691" h="12488" extrusionOk="0">
                <a:moveTo>
                  <a:pt x="2848" y="1"/>
                </a:moveTo>
                <a:cubicBezTo>
                  <a:pt x="2777" y="1"/>
                  <a:pt x="2741" y="1"/>
                  <a:pt x="2706" y="36"/>
                </a:cubicBezTo>
                <a:cubicBezTo>
                  <a:pt x="2076" y="187"/>
                  <a:pt x="1447" y="364"/>
                  <a:pt x="817" y="515"/>
                </a:cubicBezTo>
                <a:cubicBezTo>
                  <a:pt x="187" y="666"/>
                  <a:pt x="373" y="1624"/>
                  <a:pt x="968" y="1624"/>
                </a:cubicBezTo>
                <a:lnTo>
                  <a:pt x="1110" y="1624"/>
                </a:lnTo>
                <a:lnTo>
                  <a:pt x="1225" y="1588"/>
                </a:lnTo>
                <a:lnTo>
                  <a:pt x="1225" y="1588"/>
                </a:lnTo>
                <a:cubicBezTo>
                  <a:pt x="444" y="2582"/>
                  <a:pt x="1" y="3841"/>
                  <a:pt x="631" y="5065"/>
                </a:cubicBezTo>
                <a:cubicBezTo>
                  <a:pt x="932" y="5615"/>
                  <a:pt x="1447" y="6058"/>
                  <a:pt x="2041" y="6209"/>
                </a:cubicBezTo>
                <a:cubicBezTo>
                  <a:pt x="2218" y="6244"/>
                  <a:pt x="2404" y="6280"/>
                  <a:pt x="2591" y="6280"/>
                </a:cubicBezTo>
                <a:cubicBezTo>
                  <a:pt x="3327" y="6280"/>
                  <a:pt x="4036" y="5952"/>
                  <a:pt x="4772" y="5907"/>
                </a:cubicBezTo>
                <a:lnTo>
                  <a:pt x="4879" y="5907"/>
                </a:lnTo>
                <a:cubicBezTo>
                  <a:pt x="5810" y="5907"/>
                  <a:pt x="6617" y="6502"/>
                  <a:pt x="6253" y="7504"/>
                </a:cubicBezTo>
                <a:cubicBezTo>
                  <a:pt x="5952" y="8311"/>
                  <a:pt x="5287" y="8870"/>
                  <a:pt x="4994" y="9641"/>
                </a:cubicBezTo>
                <a:cubicBezTo>
                  <a:pt x="4515" y="10830"/>
                  <a:pt x="4994" y="12453"/>
                  <a:pt x="6431" y="12488"/>
                </a:cubicBezTo>
                <a:lnTo>
                  <a:pt x="6475" y="12488"/>
                </a:lnTo>
                <a:cubicBezTo>
                  <a:pt x="6803" y="12488"/>
                  <a:pt x="6989" y="12195"/>
                  <a:pt x="6989" y="11938"/>
                </a:cubicBezTo>
                <a:cubicBezTo>
                  <a:pt x="6989" y="11637"/>
                  <a:pt x="6803" y="11379"/>
                  <a:pt x="6475" y="11379"/>
                </a:cubicBezTo>
                <a:lnTo>
                  <a:pt x="6395" y="11379"/>
                </a:lnTo>
                <a:cubicBezTo>
                  <a:pt x="5624" y="11379"/>
                  <a:pt x="5845" y="10306"/>
                  <a:pt x="6067" y="9863"/>
                </a:cubicBezTo>
                <a:cubicBezTo>
                  <a:pt x="6360" y="9278"/>
                  <a:pt x="6839" y="8834"/>
                  <a:pt x="7176" y="8204"/>
                </a:cubicBezTo>
                <a:cubicBezTo>
                  <a:pt x="7690" y="7131"/>
                  <a:pt x="7619" y="5872"/>
                  <a:pt x="6511" y="5171"/>
                </a:cubicBezTo>
                <a:cubicBezTo>
                  <a:pt x="6067" y="4914"/>
                  <a:pt x="5544" y="4763"/>
                  <a:pt x="5029" y="4763"/>
                </a:cubicBezTo>
                <a:cubicBezTo>
                  <a:pt x="4923" y="4763"/>
                  <a:pt x="4843" y="4799"/>
                  <a:pt x="4772" y="4799"/>
                </a:cubicBezTo>
                <a:cubicBezTo>
                  <a:pt x="4072" y="4843"/>
                  <a:pt x="3371" y="5171"/>
                  <a:pt x="2706" y="5171"/>
                </a:cubicBezTo>
                <a:lnTo>
                  <a:pt x="2520" y="5171"/>
                </a:lnTo>
                <a:cubicBezTo>
                  <a:pt x="1819" y="5136"/>
                  <a:pt x="1447" y="4471"/>
                  <a:pt x="1447" y="3806"/>
                </a:cubicBezTo>
                <a:cubicBezTo>
                  <a:pt x="1447" y="3176"/>
                  <a:pt x="1739" y="2582"/>
                  <a:pt x="2147" y="2103"/>
                </a:cubicBezTo>
                <a:cubicBezTo>
                  <a:pt x="2147" y="2511"/>
                  <a:pt x="2218" y="2919"/>
                  <a:pt x="2440" y="3211"/>
                </a:cubicBezTo>
                <a:cubicBezTo>
                  <a:pt x="2520" y="3362"/>
                  <a:pt x="2662" y="3398"/>
                  <a:pt x="2777" y="3398"/>
                </a:cubicBezTo>
                <a:cubicBezTo>
                  <a:pt x="2963" y="3398"/>
                  <a:pt x="3149" y="3291"/>
                  <a:pt x="3220" y="3105"/>
                </a:cubicBezTo>
                <a:cubicBezTo>
                  <a:pt x="3327" y="2732"/>
                  <a:pt x="3291" y="2289"/>
                  <a:pt x="3291" y="1881"/>
                </a:cubicBezTo>
                <a:cubicBezTo>
                  <a:pt x="3327" y="1438"/>
                  <a:pt x="3371" y="1030"/>
                  <a:pt x="3442" y="586"/>
                </a:cubicBezTo>
                <a:cubicBezTo>
                  <a:pt x="3477" y="258"/>
                  <a:pt x="3149" y="1"/>
                  <a:pt x="2848" y="1"/>
                </a:cubicBezTo>
                <a:close/>
              </a:path>
            </a:pathLst>
          </a:custGeom>
          <a:solidFill>
            <a:srgbClr val="FF8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7749418" y="2739631"/>
            <a:ext cx="733270" cy="739803"/>
          </a:xfrm>
          <a:custGeom>
            <a:avLst/>
            <a:gdLst/>
            <a:ahLst/>
            <a:cxnLst/>
            <a:rect l="l" t="t" r="r" b="b"/>
            <a:pathLst>
              <a:path w="12009" h="12116" extrusionOk="0">
                <a:moveTo>
                  <a:pt x="3078" y="1018"/>
                </a:moveTo>
                <a:cubicBezTo>
                  <a:pt x="3221" y="1018"/>
                  <a:pt x="3370" y="1041"/>
                  <a:pt x="3513" y="1080"/>
                </a:cubicBezTo>
                <a:cubicBezTo>
                  <a:pt x="4435" y="1302"/>
                  <a:pt x="5216" y="2118"/>
                  <a:pt x="5845" y="2783"/>
                </a:cubicBezTo>
                <a:cubicBezTo>
                  <a:pt x="5881" y="2854"/>
                  <a:pt x="5916" y="2898"/>
                  <a:pt x="5952" y="2934"/>
                </a:cubicBezTo>
                <a:cubicBezTo>
                  <a:pt x="5180" y="3599"/>
                  <a:pt x="4435" y="4300"/>
                  <a:pt x="3699" y="5071"/>
                </a:cubicBezTo>
                <a:cubicBezTo>
                  <a:pt x="3327" y="4486"/>
                  <a:pt x="2998" y="3892"/>
                  <a:pt x="2697" y="3297"/>
                </a:cubicBezTo>
                <a:lnTo>
                  <a:pt x="2661" y="3262"/>
                </a:lnTo>
                <a:cubicBezTo>
                  <a:pt x="2440" y="2783"/>
                  <a:pt x="2112" y="2153"/>
                  <a:pt x="2253" y="1603"/>
                </a:cubicBezTo>
                <a:cubicBezTo>
                  <a:pt x="2362" y="1174"/>
                  <a:pt x="2703" y="1018"/>
                  <a:pt x="3078" y="1018"/>
                </a:cubicBezTo>
                <a:close/>
                <a:moveTo>
                  <a:pt x="9975" y="1536"/>
                </a:moveTo>
                <a:cubicBezTo>
                  <a:pt x="10066" y="1536"/>
                  <a:pt x="10154" y="1546"/>
                  <a:pt x="10235" y="1568"/>
                </a:cubicBezTo>
                <a:cubicBezTo>
                  <a:pt x="10980" y="1790"/>
                  <a:pt x="10537" y="2783"/>
                  <a:pt x="10315" y="3226"/>
                </a:cubicBezTo>
                <a:cubicBezTo>
                  <a:pt x="9943" y="3963"/>
                  <a:pt x="9428" y="4672"/>
                  <a:pt x="8869" y="5293"/>
                </a:cubicBezTo>
                <a:cubicBezTo>
                  <a:pt x="8834" y="5186"/>
                  <a:pt x="8763" y="5115"/>
                  <a:pt x="8728" y="5000"/>
                </a:cubicBezTo>
                <a:cubicBezTo>
                  <a:pt x="8320" y="4264"/>
                  <a:pt x="7841" y="3563"/>
                  <a:pt x="7317" y="2898"/>
                </a:cubicBezTo>
                <a:cubicBezTo>
                  <a:pt x="7654" y="2677"/>
                  <a:pt x="7947" y="2411"/>
                  <a:pt x="8240" y="2189"/>
                </a:cubicBezTo>
                <a:cubicBezTo>
                  <a:pt x="8320" y="2189"/>
                  <a:pt x="8391" y="2153"/>
                  <a:pt x="8426" y="2118"/>
                </a:cubicBezTo>
                <a:cubicBezTo>
                  <a:pt x="8804" y="1869"/>
                  <a:pt x="9452" y="1536"/>
                  <a:pt x="9975" y="1536"/>
                </a:cubicBezTo>
                <a:close/>
                <a:moveTo>
                  <a:pt x="6510" y="3563"/>
                </a:moveTo>
                <a:cubicBezTo>
                  <a:pt x="7176" y="4371"/>
                  <a:pt x="7725" y="5186"/>
                  <a:pt x="8204" y="6073"/>
                </a:cubicBezTo>
                <a:cubicBezTo>
                  <a:pt x="7575" y="6809"/>
                  <a:pt x="6874" y="7475"/>
                  <a:pt x="6173" y="8140"/>
                </a:cubicBezTo>
                <a:cubicBezTo>
                  <a:pt x="5473" y="7404"/>
                  <a:pt x="4808" y="6623"/>
                  <a:pt x="4213" y="5816"/>
                </a:cubicBezTo>
                <a:cubicBezTo>
                  <a:pt x="4958" y="5000"/>
                  <a:pt x="5694" y="4264"/>
                  <a:pt x="6510" y="3563"/>
                </a:cubicBezTo>
                <a:close/>
                <a:moveTo>
                  <a:pt x="8648" y="6960"/>
                </a:moveTo>
                <a:cubicBezTo>
                  <a:pt x="8799" y="7288"/>
                  <a:pt x="8949" y="7625"/>
                  <a:pt x="9056" y="7998"/>
                </a:cubicBezTo>
                <a:cubicBezTo>
                  <a:pt x="9247" y="8502"/>
                  <a:pt x="9878" y="10327"/>
                  <a:pt x="9059" y="10327"/>
                </a:cubicBezTo>
                <a:cubicBezTo>
                  <a:pt x="8927" y="10327"/>
                  <a:pt x="8757" y="10279"/>
                  <a:pt x="8541" y="10171"/>
                </a:cubicBezTo>
                <a:cubicBezTo>
                  <a:pt x="7912" y="9878"/>
                  <a:pt x="7317" y="9328"/>
                  <a:pt x="6803" y="8805"/>
                </a:cubicBezTo>
                <a:cubicBezTo>
                  <a:pt x="7433" y="8220"/>
                  <a:pt x="8062" y="7625"/>
                  <a:pt x="8648" y="6960"/>
                </a:cubicBezTo>
                <a:close/>
                <a:moveTo>
                  <a:pt x="3628" y="6481"/>
                </a:moveTo>
                <a:cubicBezTo>
                  <a:pt x="4178" y="7288"/>
                  <a:pt x="4772" y="8033"/>
                  <a:pt x="5437" y="8734"/>
                </a:cubicBezTo>
                <a:cubicBezTo>
                  <a:pt x="4657" y="9399"/>
                  <a:pt x="3805" y="10029"/>
                  <a:pt x="2919" y="10614"/>
                </a:cubicBezTo>
                <a:cubicBezTo>
                  <a:pt x="2637" y="10820"/>
                  <a:pt x="2153" y="11218"/>
                  <a:pt x="1723" y="11218"/>
                </a:cubicBezTo>
                <a:cubicBezTo>
                  <a:pt x="1597" y="11218"/>
                  <a:pt x="1477" y="11184"/>
                  <a:pt x="1367" y="11102"/>
                </a:cubicBezTo>
                <a:cubicBezTo>
                  <a:pt x="817" y="10658"/>
                  <a:pt x="1260" y="9772"/>
                  <a:pt x="1517" y="9328"/>
                </a:cubicBezTo>
                <a:cubicBezTo>
                  <a:pt x="2112" y="8326"/>
                  <a:pt x="2848" y="7368"/>
                  <a:pt x="3628" y="6481"/>
                </a:cubicBezTo>
                <a:close/>
                <a:moveTo>
                  <a:pt x="3129" y="1"/>
                </a:moveTo>
                <a:cubicBezTo>
                  <a:pt x="2543" y="1"/>
                  <a:pt x="1985" y="193"/>
                  <a:pt x="1633" y="717"/>
                </a:cubicBezTo>
                <a:cubicBezTo>
                  <a:pt x="1109" y="1488"/>
                  <a:pt x="1331" y="2340"/>
                  <a:pt x="1739" y="3076"/>
                </a:cubicBezTo>
                <a:cubicBezTo>
                  <a:pt x="1704" y="3156"/>
                  <a:pt x="1704" y="3262"/>
                  <a:pt x="1774" y="3377"/>
                </a:cubicBezTo>
                <a:cubicBezTo>
                  <a:pt x="2182" y="4184"/>
                  <a:pt x="2626" y="4965"/>
                  <a:pt x="3105" y="5736"/>
                </a:cubicBezTo>
                <a:cubicBezTo>
                  <a:pt x="3034" y="5852"/>
                  <a:pt x="2919" y="5958"/>
                  <a:pt x="2812" y="6073"/>
                </a:cubicBezTo>
                <a:cubicBezTo>
                  <a:pt x="2032" y="6996"/>
                  <a:pt x="1260" y="7953"/>
                  <a:pt x="630" y="9027"/>
                </a:cubicBezTo>
                <a:cubicBezTo>
                  <a:pt x="187" y="9843"/>
                  <a:pt x="1" y="10916"/>
                  <a:pt x="701" y="11652"/>
                </a:cubicBezTo>
                <a:cubicBezTo>
                  <a:pt x="1021" y="11986"/>
                  <a:pt x="1359" y="12115"/>
                  <a:pt x="1703" y="12115"/>
                </a:cubicBezTo>
                <a:cubicBezTo>
                  <a:pt x="2197" y="12115"/>
                  <a:pt x="2703" y="11849"/>
                  <a:pt x="3185" y="11545"/>
                </a:cubicBezTo>
                <a:cubicBezTo>
                  <a:pt x="4213" y="10916"/>
                  <a:pt x="5180" y="10215"/>
                  <a:pt x="6102" y="9435"/>
                </a:cubicBezTo>
                <a:cubicBezTo>
                  <a:pt x="6652" y="10029"/>
                  <a:pt x="7317" y="10614"/>
                  <a:pt x="8018" y="10987"/>
                </a:cubicBezTo>
                <a:cubicBezTo>
                  <a:pt x="8328" y="11165"/>
                  <a:pt x="8705" y="11272"/>
                  <a:pt x="9072" y="11272"/>
                </a:cubicBezTo>
                <a:cubicBezTo>
                  <a:pt x="9547" y="11272"/>
                  <a:pt x="10005" y="11093"/>
                  <a:pt x="10280" y="10658"/>
                </a:cubicBezTo>
                <a:cubicBezTo>
                  <a:pt x="10723" y="9843"/>
                  <a:pt x="10315" y="8769"/>
                  <a:pt x="10058" y="7998"/>
                </a:cubicBezTo>
                <a:cubicBezTo>
                  <a:pt x="9836" y="7368"/>
                  <a:pt x="9614" y="6774"/>
                  <a:pt x="9313" y="6180"/>
                </a:cubicBezTo>
                <a:cubicBezTo>
                  <a:pt x="9943" y="5444"/>
                  <a:pt x="10537" y="4672"/>
                  <a:pt x="11016" y="3821"/>
                </a:cubicBezTo>
                <a:cubicBezTo>
                  <a:pt x="11530" y="3005"/>
                  <a:pt x="12009" y="1488"/>
                  <a:pt x="10980" y="823"/>
                </a:cubicBezTo>
                <a:cubicBezTo>
                  <a:pt x="10703" y="634"/>
                  <a:pt x="10385" y="554"/>
                  <a:pt x="10056" y="554"/>
                </a:cubicBezTo>
                <a:cubicBezTo>
                  <a:pt x="9552" y="554"/>
                  <a:pt x="9022" y="741"/>
                  <a:pt x="8577" y="1009"/>
                </a:cubicBezTo>
                <a:cubicBezTo>
                  <a:pt x="8506" y="1009"/>
                  <a:pt x="8426" y="1045"/>
                  <a:pt x="8355" y="1080"/>
                </a:cubicBezTo>
                <a:cubicBezTo>
                  <a:pt x="7841" y="1453"/>
                  <a:pt x="7282" y="1825"/>
                  <a:pt x="6768" y="2233"/>
                </a:cubicBezTo>
                <a:cubicBezTo>
                  <a:pt x="6102" y="1488"/>
                  <a:pt x="5357" y="717"/>
                  <a:pt x="4435" y="273"/>
                </a:cubicBezTo>
                <a:cubicBezTo>
                  <a:pt x="4036" y="112"/>
                  <a:pt x="3575" y="1"/>
                  <a:pt x="3129" y="1"/>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6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546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t>Khai</a:t>
            </a:r>
            <a:r>
              <a:rPr lang="en-GB" dirty="0"/>
              <a:t> </a:t>
            </a:r>
            <a:r>
              <a:rPr lang="en-GB" dirty="0" err="1"/>
              <a:t>Phá</a:t>
            </a:r>
            <a:r>
              <a:rPr lang="en-GB" dirty="0"/>
              <a:t> </a:t>
            </a:r>
            <a:r>
              <a:rPr lang="en-GB" dirty="0" err="1"/>
              <a:t>Dữ</a:t>
            </a:r>
            <a:r>
              <a:rPr lang="en-GB" dirty="0"/>
              <a:t> </a:t>
            </a:r>
            <a:r>
              <a:rPr lang="en-GB" dirty="0" err="1"/>
              <a:t>Liệu</a:t>
            </a:r>
            <a:endParaRPr dirty="0"/>
          </a:p>
        </p:txBody>
      </p:sp>
      <p:sp>
        <p:nvSpPr>
          <p:cNvPr id="59" name="Google Shape;59;p15"/>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Sinh</a:t>
            </a:r>
            <a:r>
              <a:rPr lang="en-GB" dirty="0"/>
              <a:t> </a:t>
            </a:r>
            <a:r>
              <a:rPr lang="en-GB" dirty="0" err="1"/>
              <a:t>Viên</a:t>
            </a:r>
            <a:r>
              <a:rPr lang="en-GB" dirty="0"/>
              <a:t> </a:t>
            </a:r>
            <a:r>
              <a:rPr lang="en-GB" dirty="0" err="1"/>
              <a:t>Thực</a:t>
            </a:r>
            <a:r>
              <a:rPr lang="en-GB" dirty="0"/>
              <a:t> </a:t>
            </a:r>
            <a:r>
              <a:rPr lang="en-GB" dirty="0" err="1"/>
              <a:t>Hiện</a:t>
            </a:r>
            <a:r>
              <a:rPr lang="en-GB" dirty="0"/>
              <a:t>: Phan Quang </a:t>
            </a:r>
            <a:r>
              <a:rPr lang="en-GB" dirty="0" err="1"/>
              <a:t>Thắng</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Khái</a:t>
            </a:r>
            <a:r>
              <a:rPr lang="en-US" dirty="0"/>
              <a:t> </a:t>
            </a:r>
            <a:r>
              <a:rPr lang="en-US" dirty="0" err="1"/>
              <a:t>niệm</a:t>
            </a:r>
            <a:r>
              <a:rPr lang="en-US" dirty="0"/>
              <a:t> , </a:t>
            </a:r>
            <a:r>
              <a:rPr lang="en-US" dirty="0" err="1"/>
              <a:t>Quy</a:t>
            </a:r>
            <a:r>
              <a:rPr lang="en-US" dirty="0"/>
              <a:t> </a:t>
            </a:r>
            <a:r>
              <a:rPr lang="en-US" dirty="0" err="1"/>
              <a:t>trình</a:t>
            </a:r>
            <a:r>
              <a:rPr lang="en-US" dirty="0"/>
              <a:t>, </a:t>
            </a:r>
            <a:r>
              <a:rPr lang="en-US" dirty="0" err="1"/>
              <a:t>Mã</a:t>
            </a:r>
            <a:r>
              <a:rPr lang="en-US" dirty="0"/>
              <a:t> </a:t>
            </a:r>
            <a:r>
              <a:rPr lang="en-US" dirty="0" err="1"/>
              <a:t>giả</a:t>
            </a:r>
            <a:r>
              <a:rPr lang="en-US" dirty="0"/>
              <a:t> , </a:t>
            </a:r>
            <a:r>
              <a:rPr lang="en-US" dirty="0" err="1"/>
              <a:t>Ví</a:t>
            </a:r>
            <a:r>
              <a:rPr lang="en-US" dirty="0"/>
              <a:t> </a:t>
            </a:r>
            <a:r>
              <a:rPr lang="en-US" dirty="0" err="1"/>
              <a:t>dụ</a:t>
            </a:r>
            <a:r>
              <a:rPr lang="en-US" dirty="0"/>
              <a:t> , Source code</a:t>
            </a:r>
          </a:p>
        </p:txBody>
      </p:sp>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Naïve Bayes</a:t>
            </a:r>
            <a:endParaRPr sz="48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78651" y="12134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Khái niệm</a:t>
            </a:r>
            <a:endParaRPr dirty="0"/>
          </a:p>
        </p:txBody>
      </p:sp>
      <p:sp>
        <p:nvSpPr>
          <p:cNvPr id="556" name="Google Shape;556;p39"/>
          <p:cNvSpPr txBox="1">
            <a:spLocks noGrp="1"/>
          </p:cNvSpPr>
          <p:nvPr>
            <p:ph type="subTitle" idx="1"/>
          </p:nvPr>
        </p:nvSpPr>
        <p:spPr>
          <a:xfrm>
            <a:off x="4378651" y="2123475"/>
            <a:ext cx="4045200" cy="14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Thuật toán Bayes là thuật toán phân loại theo xác suất dựa trên việc áp dụng định lý Bayes với các giả định độc lập giữa các đối tượng. Chúng là một trong những mô hình mạng Bayes đơn giản nhất, nhưng cùng với ước tính mật độ hạt nhân, chúng có thể đạt được mức độ chính xác cao.</a:t>
            </a:r>
            <a:endParaRPr dirty="0"/>
          </a:p>
        </p:txBody>
      </p:sp>
      <p:sp>
        <p:nvSpPr>
          <p:cNvPr id="557" name="Google Shape;557;p39"/>
          <p:cNvSpPr/>
          <p:nvPr/>
        </p:nvSpPr>
        <p:spPr>
          <a:xfrm>
            <a:off x="4645664" y="145479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88951" y="395724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594726" y="2123475"/>
            <a:ext cx="3829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8" name="Google Shape;898;p44"/>
          <p:cNvSpPr txBox="1">
            <a:spLocks noGrp="1"/>
          </p:cNvSpPr>
          <p:nvPr>
            <p:ph type="subTitle" idx="1"/>
          </p:nvPr>
        </p:nvSpPr>
        <p:spPr>
          <a:xfrm>
            <a:off x="1514857" y="2010249"/>
            <a:ext cx="2230500" cy="19030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b="1" dirty="0" err="1"/>
              <a:t>Mô</a:t>
            </a:r>
            <a:r>
              <a:rPr lang="en-US" b="1" dirty="0"/>
              <a:t> </a:t>
            </a:r>
            <a:r>
              <a:rPr lang="en-US" b="1" dirty="0" err="1"/>
              <a:t>tả</a:t>
            </a:r>
            <a:r>
              <a:rPr lang="en-US" b="1" dirty="0"/>
              <a:t> </a:t>
            </a:r>
            <a:r>
              <a:rPr lang="en-US" b="1" dirty="0" err="1"/>
              <a:t>bài</a:t>
            </a:r>
            <a:r>
              <a:rPr lang="en-US" b="1" dirty="0"/>
              <a:t> </a:t>
            </a:r>
            <a:r>
              <a:rPr lang="en-US" b="1" dirty="0" err="1"/>
              <a:t>toán</a:t>
            </a:r>
            <a:r>
              <a:rPr lang="en-US" dirty="0"/>
              <a:t>: </a:t>
            </a:r>
            <a:r>
              <a:rPr lang="en-US" dirty="0" err="1"/>
              <a:t>dự</a:t>
            </a:r>
            <a:r>
              <a:rPr lang="en-US" dirty="0"/>
              <a:t> </a:t>
            </a:r>
            <a:r>
              <a:rPr lang="en-US" dirty="0" err="1"/>
              <a:t>đoán</a:t>
            </a:r>
            <a:r>
              <a:rPr lang="en-US" dirty="0"/>
              <a:t> </a:t>
            </a:r>
            <a:r>
              <a:rPr lang="en-US" dirty="0" err="1"/>
              <a:t>thời</a:t>
            </a:r>
            <a:r>
              <a:rPr lang="en-US" dirty="0"/>
              <a:t> </a:t>
            </a:r>
            <a:r>
              <a:rPr lang="en-US" dirty="0" err="1"/>
              <a:t>tiết</a:t>
            </a:r>
            <a:endParaRPr lang="en-US" dirty="0"/>
          </a:p>
          <a:p>
            <a:pPr marL="0" lvl="0" indent="0" algn="ctr" rtl="0">
              <a:spcBef>
                <a:spcPts val="0"/>
              </a:spcBef>
              <a:spcAft>
                <a:spcPts val="0"/>
              </a:spcAft>
              <a:buClr>
                <a:schemeClr val="hlink"/>
              </a:buClr>
              <a:buSzPts val="1100"/>
              <a:buFont typeface="Arial"/>
              <a:buNone/>
            </a:pPr>
            <a:r>
              <a:rPr lang="en-US" b="1" dirty="0" err="1"/>
              <a:t>Mô</a:t>
            </a:r>
            <a:r>
              <a:rPr lang="en-US" b="1" dirty="0"/>
              <a:t> </a:t>
            </a:r>
            <a:r>
              <a:rPr lang="en-US" b="1" dirty="0" err="1"/>
              <a:t>tả</a:t>
            </a:r>
            <a:r>
              <a:rPr lang="en-US" b="1" dirty="0"/>
              <a:t> </a:t>
            </a:r>
            <a:r>
              <a:rPr lang="en-US" b="1" dirty="0" err="1"/>
              <a:t>dữ</a:t>
            </a:r>
            <a:r>
              <a:rPr lang="en-US" b="1" dirty="0"/>
              <a:t> </a:t>
            </a:r>
            <a:r>
              <a:rPr lang="en-US" b="1" dirty="0" err="1"/>
              <a:t>liệu</a:t>
            </a:r>
            <a:r>
              <a:rPr lang="en-US" b="1" dirty="0"/>
              <a:t>: </a:t>
            </a:r>
            <a:r>
              <a:rPr lang="en-US" dirty="0" err="1"/>
              <a:t>Dữ</a:t>
            </a:r>
            <a:r>
              <a:rPr lang="en-US" dirty="0"/>
              <a:t> </a:t>
            </a:r>
            <a:r>
              <a:rPr lang="en-US" dirty="0" err="1"/>
              <a:t>liệu</a:t>
            </a:r>
            <a:r>
              <a:rPr lang="en-US" dirty="0"/>
              <a:t> </a:t>
            </a:r>
            <a:r>
              <a:rPr lang="en-US" dirty="0" err="1"/>
              <a:t>gồm</a:t>
            </a:r>
            <a:r>
              <a:rPr lang="en-US" dirty="0"/>
              <a:t> 4 </a:t>
            </a:r>
            <a:r>
              <a:rPr lang="en-US" dirty="0" err="1"/>
              <a:t>chiều</a:t>
            </a:r>
            <a:r>
              <a:rPr lang="en-US" dirty="0"/>
              <a:t>(</a:t>
            </a:r>
            <a:r>
              <a:rPr lang="en-US" dirty="0" err="1"/>
              <a:t>thuộc</a:t>
            </a:r>
            <a:r>
              <a:rPr lang="en-US" dirty="0"/>
              <a:t> </a:t>
            </a:r>
            <a:r>
              <a:rPr lang="en-US" dirty="0" err="1"/>
              <a:t>tính</a:t>
            </a:r>
            <a:r>
              <a:rPr lang="en-US" dirty="0"/>
              <a:t>) Outlook, Temp , Humidity , Windy</a:t>
            </a:r>
          </a:p>
        </p:txBody>
      </p:sp>
      <p:sp>
        <p:nvSpPr>
          <p:cNvPr id="901" name="Google Shape;901;p44"/>
          <p:cNvSpPr txBox="1">
            <a:spLocks noGrp="1"/>
          </p:cNvSpPr>
          <p:nvPr>
            <p:ph type="title" idx="4"/>
          </p:nvPr>
        </p:nvSpPr>
        <p:spPr>
          <a:xfrm>
            <a:off x="693616" y="-64498"/>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Ví dụ</a:t>
            </a:r>
            <a:endParaRPr dirty="0"/>
          </a:p>
        </p:txBody>
      </p:sp>
      <p:cxnSp>
        <p:nvCxnSpPr>
          <p:cNvPr id="902" name="Google Shape;902;p44"/>
          <p:cNvCxnSpPr>
            <a:cxnSpLocks/>
          </p:cNvCxnSpPr>
          <p:nvPr/>
        </p:nvCxnSpPr>
        <p:spPr>
          <a:xfrm>
            <a:off x="1536907" y="1990859"/>
            <a:ext cx="2186400" cy="0"/>
          </a:xfrm>
          <a:prstGeom prst="straightConnector1">
            <a:avLst/>
          </a:prstGeom>
          <a:noFill/>
          <a:ln w="9525" cap="flat" cmpd="sng">
            <a:solidFill>
              <a:schemeClr val="dk1"/>
            </a:solidFill>
            <a:prstDash val="solid"/>
            <a:round/>
            <a:headEnd type="none" w="med" len="med"/>
            <a:tailEnd type="none" w="med" len="med"/>
          </a:ln>
        </p:spPr>
      </p:cxnSp>
      <p:sp>
        <p:nvSpPr>
          <p:cNvPr id="903" name="Google Shape;903;p44"/>
          <p:cNvSpPr/>
          <p:nvPr/>
        </p:nvSpPr>
        <p:spPr>
          <a:xfrm>
            <a:off x="2194812" y="105439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44"/>
          <p:cNvGrpSpPr/>
          <p:nvPr/>
        </p:nvGrpSpPr>
        <p:grpSpPr>
          <a:xfrm>
            <a:off x="2413695" y="1273228"/>
            <a:ext cx="438779" cy="438779"/>
            <a:chOff x="1322640" y="1172049"/>
            <a:chExt cx="437728" cy="437728"/>
          </a:xfrm>
        </p:grpSpPr>
        <p:sp>
          <p:nvSpPr>
            <p:cNvPr id="913" name="Google Shape;913;p44"/>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39" name="Google Shape;939;p44"/>
          <p:cNvSpPr/>
          <p:nvPr/>
        </p:nvSpPr>
        <p:spPr>
          <a:xfrm rot="7198710">
            <a:off x="8426536" y="1618589"/>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753963" y="156889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8097044" y="4192729"/>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745438" y="2764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8519925" y="3223707"/>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885663" y="391825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8476602" y="928526"/>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 name="Object 12">
            <a:extLst>
              <a:ext uri="{FF2B5EF4-FFF2-40B4-BE49-F238E27FC236}">
                <a16:creationId xmlns:a16="http://schemas.microsoft.com/office/drawing/2014/main" id="{D7296534-E4EA-1A1F-9709-BB382770EFA3}"/>
              </a:ext>
            </a:extLst>
          </p:cNvPr>
          <p:cNvGraphicFramePr>
            <a:graphicFrameLocks noChangeAspect="1"/>
          </p:cNvGraphicFramePr>
          <p:nvPr>
            <p:extLst>
              <p:ext uri="{D42A27DB-BD31-4B8C-83A1-F6EECF244321}">
                <p14:modId xmlns:p14="http://schemas.microsoft.com/office/powerpoint/2010/main" val="3571913128"/>
              </p:ext>
            </p:extLst>
          </p:nvPr>
        </p:nvGraphicFramePr>
        <p:xfrm>
          <a:off x="4151753" y="545813"/>
          <a:ext cx="4140987" cy="4247166"/>
        </p:xfrm>
        <a:graphic>
          <a:graphicData uri="http://schemas.openxmlformats.org/presentationml/2006/ole">
            <mc:AlternateContent xmlns:mc="http://schemas.openxmlformats.org/markup-compatibility/2006">
              <mc:Choice xmlns:v="urn:schemas-microsoft-com:vml" Requires="v">
                <p:oleObj name="Document" r:id="rId3" imgW="6159987" imgH="6318045" progId="Word.Document.12">
                  <p:embed/>
                </p:oleObj>
              </mc:Choice>
              <mc:Fallback>
                <p:oleObj name="Document" r:id="rId3" imgW="6159987" imgH="6318045" progId="Word.Document.12">
                  <p:embed/>
                  <p:pic>
                    <p:nvPicPr>
                      <p:cNvPr id="0" name=""/>
                      <p:cNvPicPr/>
                      <p:nvPr/>
                    </p:nvPicPr>
                    <p:blipFill>
                      <a:blip r:embed="rId4"/>
                      <a:stretch>
                        <a:fillRect/>
                      </a:stretch>
                    </p:blipFill>
                    <p:spPr>
                      <a:xfrm>
                        <a:off x="4151753" y="545813"/>
                        <a:ext cx="4140987" cy="4247166"/>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293243" y="989475"/>
            <a:ext cx="3534300" cy="3742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t>P(X|Play=Yes) = P(Outlook = Sunny | Play = yes)</a:t>
            </a:r>
          </a:p>
          <a:p>
            <a:pPr marL="0" lvl="0" indent="0" algn="l" rtl="0">
              <a:spcBef>
                <a:spcPts val="0"/>
              </a:spcBef>
              <a:spcAft>
                <a:spcPts val="0"/>
              </a:spcAft>
              <a:buNone/>
            </a:pPr>
            <a:r>
              <a:rPr lang="en-US" sz="1200" dirty="0"/>
              <a:t>	  </a:t>
            </a:r>
            <a:r>
              <a:rPr lang="vi-VN" sz="1200" dirty="0"/>
              <a:t>× P(Temp = Cool | Play = yes)</a:t>
            </a:r>
          </a:p>
          <a:p>
            <a:pPr marL="0" lvl="0" indent="0" algn="l" rtl="0">
              <a:spcBef>
                <a:spcPts val="0"/>
              </a:spcBef>
              <a:spcAft>
                <a:spcPts val="0"/>
              </a:spcAft>
              <a:buNone/>
            </a:pPr>
            <a:r>
              <a:rPr lang="en-US" sz="1200" dirty="0"/>
              <a:t>                          </a:t>
            </a:r>
            <a:r>
              <a:rPr lang="vi-VN" sz="1200" dirty="0"/>
              <a:t>× P(Humidity = High | Play = yes)</a:t>
            </a:r>
          </a:p>
          <a:p>
            <a:pPr marL="0" lvl="0" indent="0" algn="l" rtl="0">
              <a:spcBef>
                <a:spcPts val="0"/>
              </a:spcBef>
              <a:spcAft>
                <a:spcPts val="0"/>
              </a:spcAft>
              <a:buNone/>
            </a:pPr>
            <a:r>
              <a:rPr lang="en-US" sz="1200" dirty="0"/>
              <a:t>	  </a:t>
            </a:r>
            <a:r>
              <a:rPr lang="vi-VN" sz="1200" dirty="0"/>
              <a:t>× P(Windy = High | Play = yes)</a:t>
            </a:r>
          </a:p>
          <a:p>
            <a:pPr marL="0" lvl="0" indent="0" algn="l" rtl="0">
              <a:spcBef>
                <a:spcPts val="0"/>
              </a:spcBef>
              <a:spcAft>
                <a:spcPts val="0"/>
              </a:spcAft>
              <a:buNone/>
            </a:pPr>
            <a:r>
              <a:rPr lang="en-US" sz="1200" dirty="0"/>
              <a:t>	  </a:t>
            </a:r>
            <a:r>
              <a:rPr lang="vi-VN" sz="1200" dirty="0"/>
              <a:t>= 2/9 × 3/9  × 3/9 × 3/9</a:t>
            </a:r>
            <a:endParaRPr lang="en-US" sz="1200" dirty="0"/>
          </a:p>
          <a:p>
            <a:pPr marL="0" lvl="0" indent="0" algn="l" rtl="0">
              <a:spcBef>
                <a:spcPts val="0"/>
              </a:spcBef>
              <a:spcAft>
                <a:spcPts val="0"/>
              </a:spcAft>
              <a:buNone/>
            </a:pPr>
            <a:r>
              <a:rPr lang="en-US" sz="1200" dirty="0"/>
              <a:t>	  </a:t>
            </a:r>
            <a:r>
              <a:rPr lang="vi-VN" sz="1200" dirty="0"/>
              <a:t>= 0.008230452675</a:t>
            </a:r>
          </a:p>
          <a:p>
            <a:pPr marL="0" lvl="0" indent="0" algn="l" rtl="0">
              <a:spcBef>
                <a:spcPts val="0"/>
              </a:spcBef>
              <a:spcAft>
                <a:spcPts val="0"/>
              </a:spcAft>
              <a:buNone/>
            </a:pPr>
            <a:r>
              <a:rPr lang="vi-VN" sz="1200" dirty="0"/>
              <a:t>Tương tự:</a:t>
            </a:r>
          </a:p>
          <a:p>
            <a:pPr marL="0" lvl="0" indent="0" algn="l" rtl="0">
              <a:spcBef>
                <a:spcPts val="0"/>
              </a:spcBef>
              <a:spcAft>
                <a:spcPts val="0"/>
              </a:spcAft>
              <a:buNone/>
            </a:pPr>
            <a:r>
              <a:rPr lang="vi-VN" sz="1200" dirty="0"/>
              <a:t>P(X| Play = No) = 3/5  × 1/5 × 4/5  × 3/5= 0.0576</a:t>
            </a:r>
          </a:p>
          <a:p>
            <a:pPr marL="0" lvl="0" indent="0" algn="l" rtl="0">
              <a:spcBef>
                <a:spcPts val="0"/>
              </a:spcBef>
              <a:spcAft>
                <a:spcPts val="0"/>
              </a:spcAft>
              <a:buNone/>
            </a:pPr>
            <a:r>
              <a:rPr lang="vi-VN" sz="1200" dirty="0"/>
              <a:t>Để tìm ra nhãn(class) ta tính:</a:t>
            </a:r>
          </a:p>
          <a:p>
            <a:pPr marL="0" lvl="0" indent="0" algn="l" rtl="0">
              <a:spcBef>
                <a:spcPts val="0"/>
              </a:spcBef>
              <a:spcAft>
                <a:spcPts val="0"/>
              </a:spcAft>
              <a:buNone/>
            </a:pPr>
            <a:r>
              <a:rPr lang="vi-VN" sz="1200" dirty="0"/>
              <a:t>P(X| Play=Yes)P(Play = yes) = 0.00823045</a:t>
            </a:r>
            <a:r>
              <a:rPr lang="en-US" sz="1200" dirty="0"/>
              <a:t> </a:t>
            </a:r>
            <a:r>
              <a:rPr lang="vi-VN" sz="1200" dirty="0"/>
              <a:t>× 9/14 </a:t>
            </a:r>
            <a:endParaRPr lang="en-US" sz="1200" dirty="0"/>
          </a:p>
          <a:p>
            <a:pPr marL="0" lvl="0" indent="0" algn="l" rtl="0">
              <a:spcBef>
                <a:spcPts val="0"/>
              </a:spcBef>
              <a:spcAft>
                <a:spcPts val="0"/>
              </a:spcAft>
              <a:buNone/>
            </a:pPr>
            <a:r>
              <a:rPr lang="en-US" sz="1200" dirty="0"/>
              <a:t>		  </a:t>
            </a:r>
            <a:r>
              <a:rPr lang="vi-VN" sz="1200" dirty="0"/>
              <a:t>= 0.005291</a:t>
            </a:r>
          </a:p>
          <a:p>
            <a:pPr marL="0" lvl="0" indent="0" algn="l" rtl="0">
              <a:spcBef>
                <a:spcPts val="0"/>
              </a:spcBef>
              <a:spcAft>
                <a:spcPts val="0"/>
              </a:spcAft>
              <a:buNone/>
            </a:pPr>
            <a:r>
              <a:rPr lang="vi-VN" sz="1200" dirty="0"/>
              <a:t>P(X| Play = No)P(Play = no) </a:t>
            </a:r>
            <a:r>
              <a:rPr lang="en-US" sz="1200" dirty="0"/>
              <a:t> </a:t>
            </a:r>
            <a:r>
              <a:rPr lang="vi-VN" sz="1200" dirty="0"/>
              <a:t>= 0.0576 × 5/14 </a:t>
            </a:r>
            <a:endParaRPr lang="en-US" sz="1200" dirty="0"/>
          </a:p>
          <a:p>
            <a:pPr marL="0" lvl="0" indent="0" algn="l" rtl="0">
              <a:spcBef>
                <a:spcPts val="0"/>
              </a:spcBef>
              <a:spcAft>
                <a:spcPts val="0"/>
              </a:spcAft>
              <a:buNone/>
            </a:pPr>
            <a:r>
              <a:rPr lang="en-US" sz="1200" dirty="0"/>
              <a:t>		  </a:t>
            </a:r>
            <a:r>
              <a:rPr lang="vi-VN" sz="1200" dirty="0"/>
              <a:t>= 0.2057142857</a:t>
            </a:r>
          </a:p>
          <a:p>
            <a:pPr marL="0" lvl="0" indent="0" algn="l" rtl="0">
              <a:spcBef>
                <a:spcPts val="0"/>
              </a:spcBef>
              <a:spcAft>
                <a:spcPts val="0"/>
              </a:spcAft>
              <a:buNone/>
            </a:pPr>
            <a:r>
              <a:rPr lang="vi-VN" sz="1200" dirty="0"/>
              <a:t>Vì Vậy, thuật toán Bayes sẽ dự đoán Play=No đối với mẫu X.</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quả tính tay</a:t>
            </a:r>
            <a:endParaRPr dirty="0"/>
          </a:p>
        </p:txBody>
      </p:sp>
      <p:graphicFrame>
        <p:nvGraphicFramePr>
          <p:cNvPr id="3" name="Object 2">
            <a:extLst>
              <a:ext uri="{FF2B5EF4-FFF2-40B4-BE49-F238E27FC236}">
                <a16:creationId xmlns:a16="http://schemas.microsoft.com/office/drawing/2014/main" id="{AD6E41C5-797E-8060-096A-A8A575347F74}"/>
              </a:ext>
            </a:extLst>
          </p:cNvPr>
          <p:cNvGraphicFramePr>
            <a:graphicFrameLocks noChangeAspect="1"/>
          </p:cNvGraphicFramePr>
          <p:nvPr>
            <p:extLst>
              <p:ext uri="{D42A27DB-BD31-4B8C-83A1-F6EECF244321}">
                <p14:modId xmlns:p14="http://schemas.microsoft.com/office/powerpoint/2010/main" val="3904532981"/>
              </p:ext>
            </p:extLst>
          </p:nvPr>
        </p:nvGraphicFramePr>
        <p:xfrm>
          <a:off x="3851564" y="1390624"/>
          <a:ext cx="4983975" cy="2362251"/>
        </p:xfrm>
        <a:graphic>
          <a:graphicData uri="http://schemas.openxmlformats.org/presentationml/2006/ole">
            <mc:AlternateContent xmlns:mc="http://schemas.openxmlformats.org/markup-compatibility/2006">
              <mc:Choice xmlns:v="urn:schemas-microsoft-com:vml" Requires="v">
                <p:oleObj name="Document" r:id="rId3" imgW="6159987" imgH="2919460" progId="Word.Document.12">
                  <p:embed/>
                </p:oleObj>
              </mc:Choice>
              <mc:Fallback>
                <p:oleObj name="Document" r:id="rId3" imgW="6159987" imgH="2919460" progId="Word.Document.12">
                  <p:embed/>
                  <p:pic>
                    <p:nvPicPr>
                      <p:cNvPr id="0" name=""/>
                      <p:cNvPicPr/>
                      <p:nvPr/>
                    </p:nvPicPr>
                    <p:blipFill>
                      <a:blip r:embed="rId4"/>
                      <a:stretch>
                        <a:fillRect/>
                      </a:stretch>
                    </p:blipFill>
                    <p:spPr>
                      <a:xfrm>
                        <a:off x="3851564" y="1390624"/>
                        <a:ext cx="4983975" cy="2362251"/>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70334" y="86094"/>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Source Code</a:t>
            </a:r>
            <a:endParaRPr dirty="0"/>
          </a:p>
        </p:txBody>
      </p:sp>
      <p:pic>
        <p:nvPicPr>
          <p:cNvPr id="7" name="Picture 6">
            <a:extLst>
              <a:ext uri="{FF2B5EF4-FFF2-40B4-BE49-F238E27FC236}">
                <a16:creationId xmlns:a16="http://schemas.microsoft.com/office/drawing/2014/main" id="{AFFF9FB2-DD1A-D407-6E85-8F990069908A}"/>
              </a:ext>
            </a:extLst>
          </p:cNvPr>
          <p:cNvPicPr>
            <a:picLocks noChangeAspect="1"/>
          </p:cNvPicPr>
          <p:nvPr/>
        </p:nvPicPr>
        <p:blipFill>
          <a:blip r:embed="rId3"/>
          <a:stretch>
            <a:fillRect/>
          </a:stretch>
        </p:blipFill>
        <p:spPr>
          <a:xfrm>
            <a:off x="856667" y="663894"/>
            <a:ext cx="7430666" cy="4179912"/>
          </a:xfrm>
          <a:prstGeom prst="rect">
            <a:avLst/>
          </a:prstGeom>
        </p:spPr>
      </p:pic>
    </p:spTree>
    <p:extLst>
      <p:ext uri="{BB962C8B-B14F-4D97-AF65-F5344CB8AC3E}">
        <p14:creationId xmlns:p14="http://schemas.microsoft.com/office/powerpoint/2010/main" val="427270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Decision tree</a:t>
            </a:r>
            <a:endParaRPr dirty="0"/>
          </a:p>
        </p:txBody>
      </p:sp>
      <p:sp>
        <p:nvSpPr>
          <p:cNvPr id="300" name="Google Shape;300;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err="1"/>
              <a:t>Khái</a:t>
            </a:r>
            <a:r>
              <a:rPr lang="en-US" sz="2800" dirty="0"/>
              <a:t> </a:t>
            </a:r>
            <a:r>
              <a:rPr lang="en-US" sz="2800" dirty="0" err="1"/>
              <a:t>niệm</a:t>
            </a:r>
            <a:r>
              <a:rPr lang="en-US" sz="2800" dirty="0"/>
              <a:t> , </a:t>
            </a:r>
            <a:r>
              <a:rPr lang="en-US" sz="2800" dirty="0" err="1"/>
              <a:t>Quy</a:t>
            </a:r>
            <a:r>
              <a:rPr lang="en-US" sz="2800" dirty="0"/>
              <a:t> </a:t>
            </a:r>
            <a:r>
              <a:rPr lang="en-US" sz="2800" dirty="0" err="1"/>
              <a:t>trình</a:t>
            </a:r>
            <a:r>
              <a:rPr lang="en-US" sz="2800" dirty="0"/>
              <a:t>, </a:t>
            </a:r>
            <a:r>
              <a:rPr lang="en-US" sz="2800" dirty="0" err="1"/>
              <a:t>Mã</a:t>
            </a:r>
            <a:r>
              <a:rPr lang="en-US" sz="2800" dirty="0"/>
              <a:t> </a:t>
            </a:r>
            <a:r>
              <a:rPr lang="en-US" sz="2800" dirty="0" err="1"/>
              <a:t>giả</a:t>
            </a:r>
            <a:r>
              <a:rPr lang="en-US" sz="2800" dirty="0"/>
              <a:t> , </a:t>
            </a:r>
            <a:r>
              <a:rPr lang="en-US" sz="2800" dirty="0" err="1"/>
              <a:t>Ví</a:t>
            </a:r>
            <a:r>
              <a:rPr lang="en-US" sz="2800" dirty="0"/>
              <a:t> </a:t>
            </a:r>
            <a:r>
              <a:rPr lang="en-US" sz="2800" dirty="0" err="1"/>
              <a:t>dụ</a:t>
            </a:r>
            <a:r>
              <a:rPr lang="en-US" sz="2800" dirty="0"/>
              <a:t> , Source code</a:t>
            </a:r>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8"/>
          <p:cNvGrpSpPr/>
          <p:nvPr/>
        </p:nvGrpSpPr>
        <p:grpSpPr>
          <a:xfrm>
            <a:off x="6779025" y="349504"/>
            <a:ext cx="913425" cy="370975"/>
            <a:chOff x="6514150" y="4420266"/>
            <a:chExt cx="913425" cy="370975"/>
          </a:xfrm>
        </p:grpSpPr>
        <p:sp>
          <p:nvSpPr>
            <p:cNvPr id="382" name="Google Shape;382;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3091863" y="1052012"/>
            <a:ext cx="537556" cy="136576"/>
            <a:chOff x="2641350" y="846250"/>
            <a:chExt cx="413600" cy="105075"/>
          </a:xfrm>
        </p:grpSpPr>
        <p:sp>
          <p:nvSpPr>
            <p:cNvPr id="386" name="Google Shape;386;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a:blip r:embed="rId3"/>
          <a:srcRect l="3562" r="3562"/>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a:latin typeface="Barlow Semi Condensed"/>
                <a:ea typeface="Barlow Semi Condensed"/>
                <a:cs typeface="Barlow Semi Condensed"/>
                <a:sym typeface="Barlow Semi Condensed"/>
              </a:rPr>
              <a:t>Cây quyết định (Decision Tree) là một cây phân cấp có cấu trúc được dùng để phân lớp các đối tượng dựa vào dãy các luật. Các thuộc tính của đối tượngncó thể thuộc các kiểu dữ liệu khác nhau như Nhị phân (Binary) , Định danh (Nominal), Thứ tự (Ordinal), Số lượng (Quantitative) trong khi đó thuộc tính phân lớp phải có kiểu dữ liệu là Binary hoặc Ordinal.</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Khái niệm</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3"/>
          <p:cNvSpPr txBox="1">
            <a:spLocks noGrp="1"/>
          </p:cNvSpPr>
          <p:nvPr>
            <p:ph type="title"/>
          </p:nvPr>
        </p:nvSpPr>
        <p:spPr>
          <a:xfrm>
            <a:off x="720000" y="24413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Quy Trình Phân Lớp</a:t>
            </a:r>
            <a:endParaRPr dirty="0"/>
          </a:p>
        </p:txBody>
      </p:sp>
      <p:sp>
        <p:nvSpPr>
          <p:cNvPr id="1203" name="Google Shape;1203;p63"/>
          <p:cNvSpPr/>
          <p:nvPr/>
        </p:nvSpPr>
        <p:spPr>
          <a:xfrm>
            <a:off x="5572812" y="2020985"/>
            <a:ext cx="186807" cy="184268"/>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63"/>
          <p:cNvGrpSpPr/>
          <p:nvPr/>
        </p:nvGrpSpPr>
        <p:grpSpPr>
          <a:xfrm>
            <a:off x="5501463" y="1134884"/>
            <a:ext cx="2533656" cy="3477721"/>
            <a:chOff x="3479217" y="1546884"/>
            <a:chExt cx="2202625" cy="3065000"/>
          </a:xfrm>
        </p:grpSpPr>
        <p:sp>
          <p:nvSpPr>
            <p:cNvPr id="1205" name="Google Shape;1205;p63"/>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63"/>
          <p:cNvSpPr/>
          <p:nvPr/>
        </p:nvSpPr>
        <p:spPr>
          <a:xfrm>
            <a:off x="5831588" y="2185910"/>
            <a:ext cx="384110" cy="378294"/>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a:off x="5488653" y="2052252"/>
            <a:ext cx="277852" cy="273537"/>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8446009" y="875733"/>
            <a:ext cx="184268" cy="186807"/>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8111123" y="1133471"/>
            <a:ext cx="378892" cy="383506"/>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3"/>
          <p:cNvSpPr/>
          <p:nvPr/>
        </p:nvSpPr>
        <p:spPr>
          <a:xfrm rot="5400000">
            <a:off x="8119554" y="805364"/>
            <a:ext cx="274078" cy="277306"/>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3"/>
          <p:cNvSpPr txBox="1"/>
          <p:nvPr/>
        </p:nvSpPr>
        <p:spPr>
          <a:xfrm>
            <a:off x="840493" y="628642"/>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1</a:t>
            </a:r>
            <a:endParaRPr sz="2500" dirty="0">
              <a:solidFill>
                <a:schemeClr val="accent2"/>
              </a:solidFill>
              <a:latin typeface="Bebas Neue"/>
              <a:ea typeface="Bebas Neue"/>
              <a:cs typeface="Bebas Neue"/>
              <a:sym typeface="Bebas Neue"/>
            </a:endParaRPr>
          </a:p>
        </p:txBody>
      </p:sp>
      <p:sp>
        <p:nvSpPr>
          <p:cNvPr id="1317" name="Google Shape;1317;p63"/>
          <p:cNvSpPr txBox="1"/>
          <p:nvPr/>
        </p:nvSpPr>
        <p:spPr>
          <a:xfrm>
            <a:off x="526473" y="944017"/>
            <a:ext cx="4668983"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Bắt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đầu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cây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với</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gốc</a:t>
            </a:r>
            <a:r>
              <a:rPr lang="en-US" dirty="0">
                <a:solidFill>
                  <a:schemeClr val="tx1"/>
                </a:solidFill>
                <a:latin typeface="Raleway Medium"/>
                <a:ea typeface="Raleway Medium"/>
                <a:cs typeface="Raleway Medium"/>
                <a:sym typeface="Raleway Medium"/>
              </a:rPr>
              <a:t>, S </a:t>
            </a:r>
            <a:r>
              <a:rPr lang="en-US" dirty="0" err="1">
                <a:solidFill>
                  <a:schemeClr val="tx1"/>
                </a:solidFill>
                <a:latin typeface="Raleway Medium"/>
                <a:ea typeface="Raleway Medium"/>
                <a:cs typeface="Raleway Medium"/>
                <a:sym typeface="Raleway Medium"/>
              </a:rPr>
              <a:t>nói</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rằng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này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dữ</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liệu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hoàn</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chỉnh</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18" name="Google Shape;1318;p63"/>
          <p:cNvSpPr txBox="1"/>
          <p:nvPr/>
        </p:nvSpPr>
        <p:spPr>
          <a:xfrm>
            <a:off x="840493" y="136140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2</a:t>
            </a:r>
            <a:endParaRPr sz="2500" dirty="0">
              <a:solidFill>
                <a:schemeClr val="accent2"/>
              </a:solidFill>
              <a:latin typeface="Bebas Neue"/>
              <a:ea typeface="Bebas Neue"/>
              <a:cs typeface="Bebas Neue"/>
              <a:sym typeface="Bebas Neue"/>
            </a:endParaRPr>
          </a:p>
        </p:txBody>
      </p:sp>
      <p:sp>
        <p:nvSpPr>
          <p:cNvPr id="1319" name="Google Shape;1319;p63"/>
          <p:cNvSpPr txBox="1"/>
          <p:nvPr/>
        </p:nvSpPr>
        <p:spPr>
          <a:xfrm>
            <a:off x="526472" y="1676785"/>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Tìm</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trong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dữ</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liệu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bằng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sử</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dụng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Phép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lựa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chọn</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(ASM).</a:t>
            </a:r>
            <a:endParaRPr dirty="0">
              <a:solidFill>
                <a:schemeClr val="tx1"/>
              </a:solidFill>
              <a:latin typeface="Raleway Medium"/>
              <a:ea typeface="Raleway Medium"/>
              <a:cs typeface="Raleway Medium"/>
              <a:sym typeface="Raleway Medium"/>
            </a:endParaRPr>
          </a:p>
        </p:txBody>
      </p:sp>
      <p:grpSp>
        <p:nvGrpSpPr>
          <p:cNvPr id="1320" name="Google Shape;1320;p63"/>
          <p:cNvGrpSpPr/>
          <p:nvPr/>
        </p:nvGrpSpPr>
        <p:grpSpPr>
          <a:xfrm>
            <a:off x="1865981" y="432341"/>
            <a:ext cx="772605" cy="196301"/>
            <a:chOff x="2641350" y="846250"/>
            <a:chExt cx="413600" cy="105075"/>
          </a:xfrm>
        </p:grpSpPr>
        <p:sp>
          <p:nvSpPr>
            <p:cNvPr id="1321" name="Google Shape;1321;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63"/>
          <p:cNvGrpSpPr/>
          <p:nvPr/>
        </p:nvGrpSpPr>
        <p:grpSpPr>
          <a:xfrm rot="10800000">
            <a:off x="6514181" y="432341"/>
            <a:ext cx="772605" cy="196301"/>
            <a:chOff x="2641350" y="846250"/>
            <a:chExt cx="413600" cy="105075"/>
          </a:xfrm>
        </p:grpSpPr>
        <p:sp>
          <p:nvSpPr>
            <p:cNvPr id="1326" name="Google Shape;1326;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63"/>
          <p:cNvSpPr txBox="1"/>
          <p:nvPr/>
        </p:nvSpPr>
        <p:spPr>
          <a:xfrm>
            <a:off x="826358" y="212440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3</a:t>
            </a:r>
            <a:endParaRPr sz="2500" dirty="0">
              <a:solidFill>
                <a:schemeClr val="accent2"/>
              </a:solidFill>
              <a:latin typeface="Bebas Neue"/>
              <a:ea typeface="Bebas Neue"/>
              <a:cs typeface="Bebas Neue"/>
              <a:sym typeface="Bebas Neue"/>
            </a:endParaRPr>
          </a:p>
        </p:txBody>
      </p:sp>
      <p:sp>
        <p:nvSpPr>
          <p:cNvPr id="1331" name="Google Shape;1331;p63"/>
          <p:cNvSpPr txBox="1"/>
          <p:nvPr/>
        </p:nvSpPr>
        <p:spPr>
          <a:xfrm>
            <a:off x="512338" y="2439784"/>
            <a:ext cx="4668983"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latin typeface="Raleway Medium"/>
                <a:ea typeface="Raleway Medium"/>
                <a:cs typeface="Raleway Medium"/>
                <a:sym typeface="Raleway Medium"/>
              </a:rPr>
              <a:t>Chia S </a:t>
            </a:r>
            <a:r>
              <a:rPr lang="en-US" dirty="0" err="1">
                <a:solidFill>
                  <a:schemeClr val="tx1"/>
                </a:solidFill>
                <a:latin typeface="Raleway Medium"/>
                <a:ea typeface="Raleway Medium"/>
                <a:cs typeface="Raleway Medium"/>
                <a:sym typeface="Raleway Medium"/>
              </a:rPr>
              <a:t>thành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con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giá</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trị</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có</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thể</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có</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32" name="Google Shape;1332;p63"/>
          <p:cNvSpPr txBox="1"/>
          <p:nvPr/>
        </p:nvSpPr>
        <p:spPr>
          <a:xfrm>
            <a:off x="840493" y="290149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4</a:t>
            </a:r>
            <a:endParaRPr sz="2500" dirty="0">
              <a:solidFill>
                <a:schemeClr val="accent2"/>
              </a:solidFill>
              <a:latin typeface="Bebas Neue"/>
              <a:ea typeface="Bebas Neue"/>
              <a:cs typeface="Bebas Neue"/>
              <a:sym typeface="Bebas Neue"/>
            </a:endParaRPr>
          </a:p>
        </p:txBody>
      </p:sp>
      <p:sp>
        <p:nvSpPr>
          <p:cNvPr id="1333" name="Google Shape;1333;p63"/>
          <p:cNvSpPr txBox="1"/>
          <p:nvPr/>
        </p:nvSpPr>
        <p:spPr>
          <a:xfrm>
            <a:off x="526472" y="3216869"/>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Tạo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cây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quyết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định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4" name="Google Shape;1332;p63">
            <a:extLst>
              <a:ext uri="{FF2B5EF4-FFF2-40B4-BE49-F238E27FC236}">
                <a16:creationId xmlns:a16="http://schemas.microsoft.com/office/drawing/2014/main" id="{4CFE2D3C-C1C3-2C84-C26F-0111E8F22F49}"/>
              </a:ext>
            </a:extLst>
          </p:cNvPr>
          <p:cNvSpPr txBox="1"/>
          <p:nvPr/>
        </p:nvSpPr>
        <p:spPr>
          <a:xfrm>
            <a:off x="840493" y="360086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5</a:t>
            </a:r>
            <a:endParaRPr sz="2500" dirty="0">
              <a:solidFill>
                <a:schemeClr val="accent2"/>
              </a:solidFill>
              <a:latin typeface="Bebas Neue"/>
              <a:ea typeface="Bebas Neue"/>
              <a:cs typeface="Bebas Neue"/>
              <a:sym typeface="Bebas Neue"/>
            </a:endParaRPr>
          </a:p>
        </p:txBody>
      </p:sp>
      <p:sp>
        <p:nvSpPr>
          <p:cNvPr id="135" name="Google Shape;1333;p63">
            <a:extLst>
              <a:ext uri="{FF2B5EF4-FFF2-40B4-BE49-F238E27FC236}">
                <a16:creationId xmlns:a16="http://schemas.microsoft.com/office/drawing/2014/main" id="{DCD6A1A5-6B23-F86E-B9AE-652FBA8871C9}"/>
              </a:ext>
            </a:extLst>
          </p:cNvPr>
          <p:cNvSpPr txBox="1"/>
          <p:nvPr/>
        </p:nvSpPr>
        <p:spPr>
          <a:xfrm>
            <a:off x="526471" y="4185460"/>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tx1"/>
                </a:solidFill>
                <a:latin typeface="Raleway Medium"/>
                <a:ea typeface="Raleway Medium"/>
                <a:cs typeface="Raleway Medium"/>
                <a:sym typeface="Raleway Medium"/>
              </a:rPr>
              <a:t>Tạo một cách đệ quy cây quyết định mới bằng cách sử dụng các tập con của tập dữ liệu đã tạo ở bước -3. Tiếp tục quá trình này cho đến khi đạt đến một giai đoạn mà bạn không thể phân loại thêm các nút và được gọi là nút cuối cùng là nút lá.</a:t>
            </a:r>
            <a:endParaRPr dirty="0">
              <a:solidFill>
                <a:schemeClr val="tx1"/>
              </a:solidFill>
              <a:latin typeface="Raleway Medium"/>
              <a:ea typeface="Raleway Medium"/>
              <a:cs typeface="Raleway Medium"/>
              <a:sym typeface="Raleway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7"/>
          <p:cNvSpPr txBox="1">
            <a:spLocks noGrp="1"/>
          </p:cNvSpPr>
          <p:nvPr>
            <p:ph type="body" idx="4294967295"/>
          </p:nvPr>
        </p:nvSpPr>
        <p:spPr>
          <a:xfrm>
            <a:off x="1632934" y="1693313"/>
            <a:ext cx="2937600" cy="730800"/>
          </a:xfrm>
          <a:prstGeom prst="rect">
            <a:avLst/>
          </a:prstGeom>
        </p:spPr>
        <p:txBody>
          <a:bodyPr spcFirstLastPara="1" wrap="square" lIns="91425" tIns="136800" rIns="91425" bIns="91425" anchor="t" anchorCtr="0">
            <a:normAutofit fontScale="62500" lnSpcReduction="20000"/>
          </a:bodyPr>
          <a:lstStyle/>
          <a:p>
            <a:pPr marL="0" lvl="0" indent="0" algn="l" rtl="0">
              <a:spcBef>
                <a:spcPts val="0"/>
              </a:spcBef>
              <a:spcAft>
                <a:spcPts val="1200"/>
              </a:spcAft>
              <a:buNone/>
            </a:pPr>
            <a:r>
              <a:rPr lang="en-GB" dirty="0"/>
              <a:t>Here you could describe the topic of the section</a:t>
            </a:r>
            <a:endParaRPr dirty="0"/>
          </a:p>
        </p:txBody>
      </p:sp>
      <p:sp>
        <p:nvSpPr>
          <p:cNvPr id="1016" name="Google Shape;1016;p37"/>
          <p:cNvSpPr txBox="1">
            <a:spLocks noGrp="1"/>
          </p:cNvSpPr>
          <p:nvPr>
            <p:ph type="title" idx="2"/>
          </p:nvPr>
        </p:nvSpPr>
        <p:spPr>
          <a:xfrm>
            <a:off x="765750" y="616350"/>
            <a:ext cx="7612500" cy="5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Ưu</a:t>
            </a:r>
            <a:r>
              <a:rPr lang="en-GB" dirty="0"/>
              <a:t>/</a:t>
            </a:r>
            <a:r>
              <a:rPr lang="en-GB" dirty="0" err="1"/>
              <a:t>Nhược</a:t>
            </a:r>
            <a:r>
              <a:rPr lang="en-GB" dirty="0"/>
              <a:t> </a:t>
            </a:r>
            <a:r>
              <a:rPr lang="en-GB" dirty="0" err="1"/>
              <a:t>điểm</a:t>
            </a:r>
            <a:r>
              <a:rPr lang="en-GB" dirty="0"/>
              <a:t> </a:t>
            </a:r>
            <a:endParaRPr dirty="0"/>
          </a:p>
        </p:txBody>
      </p:sp>
      <p:sp>
        <p:nvSpPr>
          <p:cNvPr id="1030" name="Google Shape;1030;p37"/>
          <p:cNvSpPr txBox="1">
            <a:spLocks noGrp="1"/>
          </p:cNvSpPr>
          <p:nvPr>
            <p:ph type="subTitle" idx="8"/>
          </p:nvPr>
        </p:nvSpPr>
        <p:spPr>
          <a:xfrm>
            <a:off x="744525" y="1316204"/>
            <a:ext cx="3828943" cy="378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dirty="0" err="1"/>
              <a:t>Ưu</a:t>
            </a:r>
            <a:r>
              <a:rPr lang="en-GB" dirty="0"/>
              <a:t> </a:t>
            </a:r>
            <a:r>
              <a:rPr lang="en-GB" dirty="0" err="1"/>
              <a:t>điểm</a:t>
            </a:r>
            <a:endParaRPr dirty="0"/>
          </a:p>
        </p:txBody>
      </p:sp>
      <p:grpSp>
        <p:nvGrpSpPr>
          <p:cNvPr id="1033" name="Google Shape;1033;p37"/>
          <p:cNvGrpSpPr/>
          <p:nvPr/>
        </p:nvGrpSpPr>
        <p:grpSpPr>
          <a:xfrm>
            <a:off x="8030761" y="376496"/>
            <a:ext cx="628197" cy="628357"/>
            <a:chOff x="1933011" y="-32"/>
            <a:chExt cx="628197" cy="628357"/>
          </a:xfrm>
        </p:grpSpPr>
        <p:sp>
          <p:nvSpPr>
            <p:cNvPr id="1034" name="Google Shape;1034;p37"/>
            <p:cNvSpPr/>
            <p:nvPr/>
          </p:nvSpPr>
          <p:spPr>
            <a:xfrm>
              <a:off x="1936111" y="1641"/>
              <a:ext cx="625097" cy="625004"/>
            </a:xfrm>
            <a:custGeom>
              <a:avLst/>
              <a:gdLst/>
              <a:ahLst/>
              <a:cxnLst/>
              <a:rect l="l" t="t" r="r" b="b"/>
              <a:pathLst>
                <a:path w="8781" h="8780" extrusionOk="0">
                  <a:moveTo>
                    <a:pt x="4391" y="0"/>
                  </a:moveTo>
                  <a:cubicBezTo>
                    <a:pt x="1968" y="0"/>
                    <a:pt x="1" y="1967"/>
                    <a:pt x="1" y="4390"/>
                  </a:cubicBezTo>
                  <a:cubicBezTo>
                    <a:pt x="1" y="6817"/>
                    <a:pt x="1968" y="8779"/>
                    <a:pt x="4391" y="8779"/>
                  </a:cubicBezTo>
                  <a:cubicBezTo>
                    <a:pt x="6813" y="8779"/>
                    <a:pt x="8780" y="6817"/>
                    <a:pt x="8780" y="4390"/>
                  </a:cubicBezTo>
                  <a:cubicBezTo>
                    <a:pt x="8780" y="1967"/>
                    <a:pt x="6813" y="0"/>
                    <a:pt x="4391" y="0"/>
                  </a:cubicBezTo>
                  <a:close/>
                </a:path>
              </a:pathLst>
            </a:custGeom>
            <a:solidFill>
              <a:srgbClr val="6ECCD4"/>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37"/>
            <p:cNvGrpSpPr/>
            <p:nvPr/>
          </p:nvGrpSpPr>
          <p:grpSpPr>
            <a:xfrm>
              <a:off x="1933011" y="-32"/>
              <a:ext cx="625089" cy="628357"/>
              <a:chOff x="2341090" y="752518"/>
              <a:chExt cx="407065" cy="409220"/>
            </a:xfrm>
          </p:grpSpPr>
          <p:sp>
            <p:nvSpPr>
              <p:cNvPr id="1036" name="Google Shape;1036;p37"/>
              <p:cNvSpPr/>
              <p:nvPr/>
            </p:nvSpPr>
            <p:spPr>
              <a:xfrm>
                <a:off x="2542421" y="952608"/>
                <a:ext cx="149688" cy="209130"/>
              </a:xfrm>
              <a:custGeom>
                <a:avLst/>
                <a:gdLst/>
                <a:ahLst/>
                <a:cxnLst/>
                <a:rect l="l" t="t" r="r" b="b"/>
                <a:pathLst>
                  <a:path w="3229" h="4511" extrusionOk="0">
                    <a:moveTo>
                      <a:pt x="504" y="1"/>
                    </a:moveTo>
                    <a:cubicBezTo>
                      <a:pt x="438" y="1"/>
                      <a:pt x="379" y="20"/>
                      <a:pt x="320" y="61"/>
                    </a:cubicBezTo>
                    <a:cubicBezTo>
                      <a:pt x="435" y="401"/>
                      <a:pt x="430" y="684"/>
                      <a:pt x="314" y="993"/>
                    </a:cubicBezTo>
                    <a:cubicBezTo>
                      <a:pt x="178" y="1364"/>
                      <a:pt x="1" y="1605"/>
                      <a:pt x="16" y="2034"/>
                    </a:cubicBezTo>
                    <a:cubicBezTo>
                      <a:pt x="32" y="2541"/>
                      <a:pt x="351" y="2897"/>
                      <a:pt x="456" y="3352"/>
                    </a:cubicBezTo>
                    <a:cubicBezTo>
                      <a:pt x="532" y="3710"/>
                      <a:pt x="36" y="4510"/>
                      <a:pt x="376" y="4510"/>
                    </a:cubicBezTo>
                    <a:cubicBezTo>
                      <a:pt x="385" y="4510"/>
                      <a:pt x="394" y="4510"/>
                      <a:pt x="403" y="4509"/>
                    </a:cubicBezTo>
                    <a:cubicBezTo>
                      <a:pt x="2072" y="4331"/>
                      <a:pt x="2768" y="3614"/>
                      <a:pt x="3229" y="3138"/>
                    </a:cubicBezTo>
                    <a:cubicBezTo>
                      <a:pt x="3166" y="2939"/>
                      <a:pt x="3061" y="2588"/>
                      <a:pt x="2810" y="2400"/>
                    </a:cubicBezTo>
                    <a:cubicBezTo>
                      <a:pt x="2413" y="2091"/>
                      <a:pt x="1999" y="2233"/>
                      <a:pt x="1560" y="2112"/>
                    </a:cubicBezTo>
                    <a:cubicBezTo>
                      <a:pt x="566" y="1840"/>
                      <a:pt x="880" y="684"/>
                      <a:pt x="607" y="14"/>
                    </a:cubicBezTo>
                    <a:cubicBezTo>
                      <a:pt x="571" y="6"/>
                      <a:pt x="537" y="1"/>
                      <a:pt x="504"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2597725" y="827668"/>
                <a:ext cx="150430" cy="161055"/>
              </a:xfrm>
              <a:custGeom>
                <a:avLst/>
                <a:gdLst/>
                <a:ahLst/>
                <a:cxnLst/>
                <a:rect l="l" t="t" r="r" b="b"/>
                <a:pathLst>
                  <a:path w="3245" h="3474" extrusionOk="0">
                    <a:moveTo>
                      <a:pt x="2204" y="1"/>
                    </a:moveTo>
                    <a:cubicBezTo>
                      <a:pt x="2093" y="1"/>
                      <a:pt x="1991" y="91"/>
                      <a:pt x="1847" y="167"/>
                    </a:cubicBezTo>
                    <a:cubicBezTo>
                      <a:pt x="1335" y="439"/>
                      <a:pt x="874" y="810"/>
                      <a:pt x="586" y="1328"/>
                    </a:cubicBezTo>
                    <a:cubicBezTo>
                      <a:pt x="471" y="1532"/>
                      <a:pt x="440" y="1788"/>
                      <a:pt x="356" y="2013"/>
                    </a:cubicBezTo>
                    <a:cubicBezTo>
                      <a:pt x="314" y="2149"/>
                      <a:pt x="304" y="2280"/>
                      <a:pt x="278" y="2411"/>
                    </a:cubicBezTo>
                    <a:cubicBezTo>
                      <a:pt x="273" y="2431"/>
                      <a:pt x="263" y="2474"/>
                      <a:pt x="262" y="2474"/>
                    </a:cubicBezTo>
                    <a:cubicBezTo>
                      <a:pt x="262" y="2474"/>
                      <a:pt x="262" y="2474"/>
                      <a:pt x="262" y="2474"/>
                    </a:cubicBezTo>
                    <a:cubicBezTo>
                      <a:pt x="0" y="2589"/>
                      <a:pt x="110" y="2955"/>
                      <a:pt x="241" y="3128"/>
                    </a:cubicBezTo>
                    <a:cubicBezTo>
                      <a:pt x="444" y="3387"/>
                      <a:pt x="796" y="3473"/>
                      <a:pt x="1113" y="3473"/>
                    </a:cubicBezTo>
                    <a:cubicBezTo>
                      <a:pt x="1122" y="3473"/>
                      <a:pt x="1132" y="3473"/>
                      <a:pt x="1141" y="3473"/>
                    </a:cubicBezTo>
                    <a:cubicBezTo>
                      <a:pt x="1816" y="3463"/>
                      <a:pt x="1643" y="2835"/>
                      <a:pt x="1905" y="2411"/>
                    </a:cubicBezTo>
                    <a:cubicBezTo>
                      <a:pt x="1999" y="2265"/>
                      <a:pt x="2109" y="2113"/>
                      <a:pt x="2287" y="2066"/>
                    </a:cubicBezTo>
                    <a:cubicBezTo>
                      <a:pt x="2305" y="2062"/>
                      <a:pt x="2323" y="2060"/>
                      <a:pt x="2339" y="2060"/>
                    </a:cubicBezTo>
                    <a:cubicBezTo>
                      <a:pt x="2426" y="2060"/>
                      <a:pt x="2490" y="2108"/>
                      <a:pt x="2569" y="2113"/>
                    </a:cubicBezTo>
                    <a:cubicBezTo>
                      <a:pt x="2571" y="2113"/>
                      <a:pt x="2573" y="2113"/>
                      <a:pt x="2575" y="2113"/>
                    </a:cubicBezTo>
                    <a:cubicBezTo>
                      <a:pt x="2757" y="2113"/>
                      <a:pt x="3031" y="1893"/>
                      <a:pt x="3176" y="1893"/>
                    </a:cubicBezTo>
                    <a:cubicBezTo>
                      <a:pt x="3194" y="1893"/>
                      <a:pt x="3210" y="1896"/>
                      <a:pt x="3223" y="1904"/>
                    </a:cubicBezTo>
                    <a:cubicBezTo>
                      <a:pt x="3244" y="1626"/>
                      <a:pt x="2658" y="303"/>
                      <a:pt x="2365" y="67"/>
                    </a:cubicBezTo>
                    <a:cubicBezTo>
                      <a:pt x="2306" y="20"/>
                      <a:pt x="2254" y="1"/>
                      <a:pt x="2204"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370434" y="752518"/>
                <a:ext cx="271006" cy="164671"/>
              </a:xfrm>
              <a:custGeom>
                <a:avLst/>
                <a:gdLst/>
                <a:ahLst/>
                <a:cxnLst/>
                <a:rect l="l" t="t" r="r" b="b"/>
                <a:pathLst>
                  <a:path w="5846" h="3552" extrusionOk="0">
                    <a:moveTo>
                      <a:pt x="3887" y="1"/>
                    </a:moveTo>
                    <a:cubicBezTo>
                      <a:pt x="2509" y="1"/>
                      <a:pt x="850" y="635"/>
                      <a:pt x="1" y="2321"/>
                    </a:cubicBezTo>
                    <a:cubicBezTo>
                      <a:pt x="85" y="2311"/>
                      <a:pt x="158" y="2258"/>
                      <a:pt x="236" y="2227"/>
                    </a:cubicBezTo>
                    <a:cubicBezTo>
                      <a:pt x="440" y="2154"/>
                      <a:pt x="676" y="2112"/>
                      <a:pt x="890" y="2101"/>
                    </a:cubicBezTo>
                    <a:cubicBezTo>
                      <a:pt x="921" y="2100"/>
                      <a:pt x="952" y="2099"/>
                      <a:pt x="982" y="2099"/>
                    </a:cubicBezTo>
                    <a:cubicBezTo>
                      <a:pt x="1572" y="2099"/>
                      <a:pt x="2094" y="2382"/>
                      <a:pt x="2612" y="2640"/>
                    </a:cubicBezTo>
                    <a:cubicBezTo>
                      <a:pt x="2852" y="2761"/>
                      <a:pt x="3093" y="2876"/>
                      <a:pt x="3318" y="3017"/>
                    </a:cubicBezTo>
                    <a:cubicBezTo>
                      <a:pt x="3496" y="3137"/>
                      <a:pt x="3611" y="3284"/>
                      <a:pt x="3768" y="3415"/>
                    </a:cubicBezTo>
                    <a:cubicBezTo>
                      <a:pt x="3878" y="3510"/>
                      <a:pt x="3992" y="3551"/>
                      <a:pt x="4105" y="3551"/>
                    </a:cubicBezTo>
                    <a:cubicBezTo>
                      <a:pt x="4367" y="3551"/>
                      <a:pt x="4617" y="3329"/>
                      <a:pt x="4767" y="3069"/>
                    </a:cubicBezTo>
                    <a:cubicBezTo>
                      <a:pt x="4945" y="2755"/>
                      <a:pt x="4856" y="2400"/>
                      <a:pt x="4862" y="2060"/>
                    </a:cubicBezTo>
                    <a:cubicBezTo>
                      <a:pt x="4867" y="1772"/>
                      <a:pt x="5066" y="1583"/>
                      <a:pt x="5306" y="1458"/>
                    </a:cubicBezTo>
                    <a:cubicBezTo>
                      <a:pt x="5469" y="1369"/>
                      <a:pt x="5678" y="1322"/>
                      <a:pt x="5762" y="1149"/>
                    </a:cubicBezTo>
                    <a:cubicBezTo>
                      <a:pt x="5845" y="977"/>
                      <a:pt x="5762" y="882"/>
                      <a:pt x="5683" y="741"/>
                    </a:cubicBezTo>
                    <a:cubicBezTo>
                      <a:pt x="5622" y="634"/>
                      <a:pt x="5590" y="422"/>
                      <a:pt x="5589" y="422"/>
                    </a:cubicBezTo>
                    <a:cubicBezTo>
                      <a:pt x="5589" y="422"/>
                      <a:pt x="5589" y="422"/>
                      <a:pt x="5589" y="422"/>
                    </a:cubicBezTo>
                    <a:lnTo>
                      <a:pt x="5589" y="411"/>
                    </a:lnTo>
                    <a:cubicBezTo>
                      <a:pt x="5176" y="154"/>
                      <a:pt x="4566" y="1"/>
                      <a:pt x="3887"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2341090" y="942594"/>
                <a:ext cx="129847" cy="196520"/>
              </a:xfrm>
              <a:custGeom>
                <a:avLst/>
                <a:gdLst/>
                <a:ahLst/>
                <a:cxnLst/>
                <a:rect l="l" t="t" r="r" b="b"/>
                <a:pathLst>
                  <a:path w="2801" h="4239" extrusionOk="0">
                    <a:moveTo>
                      <a:pt x="1219" y="0"/>
                    </a:moveTo>
                    <a:cubicBezTo>
                      <a:pt x="1014" y="0"/>
                      <a:pt x="808" y="30"/>
                      <a:pt x="618" y="89"/>
                    </a:cubicBezTo>
                    <a:cubicBezTo>
                      <a:pt x="462" y="142"/>
                      <a:pt x="356" y="168"/>
                      <a:pt x="226" y="168"/>
                    </a:cubicBezTo>
                    <a:cubicBezTo>
                      <a:pt x="177" y="168"/>
                      <a:pt x="124" y="164"/>
                      <a:pt x="64" y="157"/>
                    </a:cubicBezTo>
                    <a:lnTo>
                      <a:pt x="64" y="157"/>
                    </a:lnTo>
                    <a:cubicBezTo>
                      <a:pt x="1" y="1010"/>
                      <a:pt x="383" y="3035"/>
                      <a:pt x="2470" y="4238"/>
                    </a:cubicBezTo>
                    <a:cubicBezTo>
                      <a:pt x="2633" y="4128"/>
                      <a:pt x="2727" y="3940"/>
                      <a:pt x="2695" y="3720"/>
                    </a:cubicBezTo>
                    <a:cubicBezTo>
                      <a:pt x="2669" y="3537"/>
                      <a:pt x="2617" y="3359"/>
                      <a:pt x="2570" y="3181"/>
                    </a:cubicBezTo>
                    <a:cubicBezTo>
                      <a:pt x="2486" y="2862"/>
                      <a:pt x="2502" y="2553"/>
                      <a:pt x="2533" y="2229"/>
                    </a:cubicBezTo>
                    <a:cubicBezTo>
                      <a:pt x="2575" y="1852"/>
                      <a:pt x="2779" y="1517"/>
                      <a:pt x="2790" y="1135"/>
                    </a:cubicBezTo>
                    <a:cubicBezTo>
                      <a:pt x="2800" y="597"/>
                      <a:pt x="2397" y="340"/>
                      <a:pt x="1947" y="141"/>
                    </a:cubicBezTo>
                    <a:cubicBezTo>
                      <a:pt x="1725" y="46"/>
                      <a:pt x="1472" y="0"/>
                      <a:pt x="1219" y="0"/>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5" name="Google Shape;1045;p37"/>
          <p:cNvSpPr/>
          <p:nvPr/>
        </p:nvSpPr>
        <p:spPr>
          <a:xfrm rot="1799178">
            <a:off x="456974" y="4360393"/>
            <a:ext cx="575446" cy="575446"/>
          </a:xfrm>
          <a:prstGeom prst="irregularSeal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5BBCFB0C-A66E-47B2-F508-7922A2865A7F}"/>
              </a:ext>
            </a:extLst>
          </p:cNvPr>
          <p:cNvSpPr>
            <a:spLocks noGrp="1"/>
          </p:cNvSpPr>
          <p:nvPr>
            <p:ph type="subTitle" idx="16"/>
          </p:nvPr>
        </p:nvSpPr>
        <p:spPr>
          <a:xfrm>
            <a:off x="744525" y="1695682"/>
            <a:ext cx="3826009" cy="730800"/>
          </a:xfrm>
        </p:spPr>
        <p:txBody>
          <a:bodyPr>
            <a:normAutofit fontScale="62500" lnSpcReduction="20000"/>
          </a:bodyPr>
          <a:lstStyle/>
          <a:p>
            <a:r>
              <a:rPr lang="vi-VN" dirty="0"/>
              <a:t>Có thể hiểu đơn giản là nó tuân theo cùng một quy trình mà con người tuân theo khi đưa ra bất kỳ quyết định nào trong cuộc sống thực.</a:t>
            </a:r>
            <a:endParaRPr lang="en-US" dirty="0"/>
          </a:p>
        </p:txBody>
      </p:sp>
      <p:sp>
        <p:nvSpPr>
          <p:cNvPr id="87" name="Subtitle 6">
            <a:extLst>
              <a:ext uri="{FF2B5EF4-FFF2-40B4-BE49-F238E27FC236}">
                <a16:creationId xmlns:a16="http://schemas.microsoft.com/office/drawing/2014/main" id="{3A487355-3188-679F-5B90-8E9A812E56C7}"/>
              </a:ext>
            </a:extLst>
          </p:cNvPr>
          <p:cNvSpPr txBox="1">
            <a:spLocks/>
          </p:cNvSpPr>
          <p:nvPr/>
        </p:nvSpPr>
        <p:spPr>
          <a:xfrm>
            <a:off x="741307" y="2418053"/>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Nó có thể rất hữu ích để giải quyết các vấn đề liên quan đến quyết định.</a:t>
            </a:r>
            <a:endParaRPr lang="en-US" sz="1200" dirty="0"/>
          </a:p>
        </p:txBody>
      </p:sp>
      <p:sp>
        <p:nvSpPr>
          <p:cNvPr id="88" name="Subtitle 6">
            <a:extLst>
              <a:ext uri="{FF2B5EF4-FFF2-40B4-BE49-F238E27FC236}">
                <a16:creationId xmlns:a16="http://schemas.microsoft.com/office/drawing/2014/main" id="{EE46941A-796D-E870-8767-6C0902DC40B0}"/>
              </a:ext>
            </a:extLst>
          </p:cNvPr>
          <p:cNvSpPr txBox="1">
            <a:spLocks/>
          </p:cNvSpPr>
          <p:nvPr/>
        </p:nvSpPr>
        <p:spPr>
          <a:xfrm>
            <a:off x="741306" y="3152753"/>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Nó giúp bạn suy nghĩ về tất cả các kết quả có thể xảy ra cho một vấn đề.</a:t>
            </a:r>
            <a:endParaRPr lang="en-US" sz="1200" dirty="0"/>
          </a:p>
        </p:txBody>
      </p:sp>
      <p:sp>
        <p:nvSpPr>
          <p:cNvPr id="89" name="Subtitle 6">
            <a:extLst>
              <a:ext uri="{FF2B5EF4-FFF2-40B4-BE49-F238E27FC236}">
                <a16:creationId xmlns:a16="http://schemas.microsoft.com/office/drawing/2014/main" id="{F0C41AA8-0AFB-9793-8D06-81E3F1D927C7}"/>
              </a:ext>
            </a:extLst>
          </p:cNvPr>
          <p:cNvSpPr txBox="1">
            <a:spLocks/>
          </p:cNvSpPr>
          <p:nvPr/>
        </p:nvSpPr>
        <p:spPr>
          <a:xfrm>
            <a:off x="741305" y="388733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Yêu cầu làm sạch dữ liệu ít hơn so với các thuật toán khác.</a:t>
            </a:r>
            <a:endParaRPr lang="en-US" sz="1200" dirty="0"/>
          </a:p>
        </p:txBody>
      </p:sp>
      <p:sp>
        <p:nvSpPr>
          <p:cNvPr id="106" name="Google Shape;1014;p37">
            <a:extLst>
              <a:ext uri="{FF2B5EF4-FFF2-40B4-BE49-F238E27FC236}">
                <a16:creationId xmlns:a16="http://schemas.microsoft.com/office/drawing/2014/main" id="{E4EE31AD-8707-D6CC-DEF6-25F92C530A05}"/>
              </a:ext>
            </a:extLst>
          </p:cNvPr>
          <p:cNvSpPr txBox="1">
            <a:spLocks/>
          </p:cNvSpPr>
          <p:nvPr/>
        </p:nvSpPr>
        <p:spPr>
          <a:xfrm>
            <a:off x="5455723" y="1692435"/>
            <a:ext cx="2937600" cy="730800"/>
          </a:xfrm>
          <a:prstGeom prst="rect">
            <a:avLst/>
          </a:prstGeom>
          <a:noFill/>
          <a:ln>
            <a:noFill/>
          </a:ln>
        </p:spPr>
        <p:txBody>
          <a:bodyPr spcFirstLastPara="1" wrap="square" lIns="91425" tIns="136800"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0" indent="0">
              <a:spcAft>
                <a:spcPts val="1200"/>
              </a:spcAft>
              <a:buFont typeface="Roboto"/>
              <a:buNone/>
            </a:pPr>
            <a:r>
              <a:rPr lang="en-US"/>
              <a:t>Here you could describe the topic of the section</a:t>
            </a:r>
            <a:endParaRPr lang="en-US" dirty="0"/>
          </a:p>
        </p:txBody>
      </p:sp>
      <p:sp>
        <p:nvSpPr>
          <p:cNvPr id="107" name="Google Shape;1030;p37">
            <a:extLst>
              <a:ext uri="{FF2B5EF4-FFF2-40B4-BE49-F238E27FC236}">
                <a16:creationId xmlns:a16="http://schemas.microsoft.com/office/drawing/2014/main" id="{48F4B2D8-262A-B423-6703-807DBC901546}"/>
              </a:ext>
            </a:extLst>
          </p:cNvPr>
          <p:cNvSpPr txBox="1">
            <a:spLocks/>
          </p:cNvSpPr>
          <p:nvPr/>
        </p:nvSpPr>
        <p:spPr>
          <a:xfrm>
            <a:off x="4567314" y="1315326"/>
            <a:ext cx="3828943"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400"/>
              <a:buFont typeface="Roboto"/>
              <a:buNone/>
              <a:defRPr sz="17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9pPr>
          </a:lstStyle>
          <a:p>
            <a:pPr marL="0" indent="0" algn="ctr">
              <a:spcAft>
                <a:spcPts val="1200"/>
              </a:spcAft>
            </a:pPr>
            <a:r>
              <a:rPr lang="en-US" dirty="0" err="1"/>
              <a:t>Nhược</a:t>
            </a:r>
            <a:r>
              <a:rPr lang="en-US" dirty="0"/>
              <a:t> </a:t>
            </a:r>
            <a:r>
              <a:rPr lang="en-US" dirty="0" err="1"/>
              <a:t>điểm</a:t>
            </a:r>
            <a:endParaRPr lang="vi-VN" dirty="0"/>
          </a:p>
        </p:txBody>
      </p:sp>
      <p:sp>
        <p:nvSpPr>
          <p:cNvPr id="108" name="Subtitle 6">
            <a:extLst>
              <a:ext uri="{FF2B5EF4-FFF2-40B4-BE49-F238E27FC236}">
                <a16:creationId xmlns:a16="http://schemas.microsoft.com/office/drawing/2014/main" id="{2D46E2ED-42F1-C364-A300-185E32F10EA1}"/>
              </a:ext>
            </a:extLst>
          </p:cNvPr>
          <p:cNvSpPr txBox="1">
            <a:spLocks/>
          </p:cNvSpPr>
          <p:nvPr/>
        </p:nvSpPr>
        <p:spPr>
          <a:xfrm>
            <a:off x="4567314" y="1694804"/>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Cây quyết định chứa rất nhiều lớp, điều này làm cho nó trở nên phức tạp.</a:t>
            </a:r>
            <a:endParaRPr lang="en-US" sz="1200" dirty="0"/>
          </a:p>
        </p:txBody>
      </p:sp>
      <p:sp>
        <p:nvSpPr>
          <p:cNvPr id="109" name="Subtitle 6">
            <a:extLst>
              <a:ext uri="{FF2B5EF4-FFF2-40B4-BE49-F238E27FC236}">
                <a16:creationId xmlns:a16="http://schemas.microsoft.com/office/drawing/2014/main" id="{089A955B-5C26-0E2F-1761-273483EA59ED}"/>
              </a:ext>
            </a:extLst>
          </p:cNvPr>
          <p:cNvSpPr txBox="1">
            <a:spLocks/>
          </p:cNvSpPr>
          <p:nvPr/>
        </p:nvSpPr>
        <p:spPr>
          <a:xfrm>
            <a:off x="4564096" y="241717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dirty="0"/>
              <a:t>Nó có thể có vấn đề trang bị quá mức, có thể được giải quyết bằng cách sử dụng thuật toán Rừng ngẫu nhiên.</a:t>
            </a:r>
            <a:endParaRPr lang="en-US" dirty="0"/>
          </a:p>
        </p:txBody>
      </p:sp>
      <p:sp>
        <p:nvSpPr>
          <p:cNvPr id="110" name="Subtitle 6">
            <a:extLst>
              <a:ext uri="{FF2B5EF4-FFF2-40B4-BE49-F238E27FC236}">
                <a16:creationId xmlns:a16="http://schemas.microsoft.com/office/drawing/2014/main" id="{4A3DEF03-3DE3-516E-68AF-F1769E44C3F4}"/>
              </a:ext>
            </a:extLst>
          </p:cNvPr>
          <p:cNvSpPr txBox="1">
            <a:spLocks/>
          </p:cNvSpPr>
          <p:nvPr/>
        </p:nvSpPr>
        <p:spPr>
          <a:xfrm>
            <a:off x="4564095" y="315187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Đối với nhiều nhãn lớp hơn, độ phức tạp tính toán của cây quyết định có thể tăng lên.</a:t>
            </a:r>
            <a:endParaRPr lang="en-US" sz="1200" dirty="0"/>
          </a:p>
        </p:txBody>
      </p:sp>
      <p:sp>
        <p:nvSpPr>
          <p:cNvPr id="111" name="Subtitle 6">
            <a:extLst>
              <a:ext uri="{FF2B5EF4-FFF2-40B4-BE49-F238E27FC236}">
                <a16:creationId xmlns:a16="http://schemas.microsoft.com/office/drawing/2014/main" id="{4FD9FEC1-E1C6-ED9A-E52A-94AF165239B0}"/>
              </a:ext>
            </a:extLst>
          </p:cNvPr>
          <p:cNvSpPr txBox="1">
            <a:spLocks/>
          </p:cNvSpPr>
          <p:nvPr/>
        </p:nvSpPr>
        <p:spPr>
          <a:xfrm>
            <a:off x="4564094" y="3886457"/>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40"/>
          <p:cNvSpPr txBox="1">
            <a:spLocks noGrp="1"/>
          </p:cNvSpPr>
          <p:nvPr>
            <p:ph type="subTitle" idx="1"/>
          </p:nvPr>
        </p:nvSpPr>
        <p:spPr>
          <a:xfrm>
            <a:off x="3589428" y="100725"/>
            <a:ext cx="5423400" cy="3215100"/>
          </a:xfrm>
          <a:prstGeom prst="rect">
            <a:avLst/>
          </a:prstGeom>
        </p:spPr>
        <p:txBody>
          <a:bodyPr spcFirstLastPara="1" wrap="square" lIns="900000" tIns="91425" rIns="874850" bIns="91425" anchor="ctr" anchorCtr="0">
            <a:normAutofit/>
          </a:bodyPr>
          <a:lstStyle/>
          <a:p>
            <a:pPr marL="0" lvl="0" indent="0" algn="ctr" rtl="0">
              <a:spcBef>
                <a:spcPts val="0"/>
              </a:spcBef>
              <a:spcAft>
                <a:spcPts val="0"/>
              </a:spcAft>
              <a:buNone/>
            </a:pPr>
            <a:r>
              <a:rPr lang="en-GB" dirty="0"/>
              <a:t>PHÂN CỤM</a:t>
            </a:r>
          </a:p>
        </p:txBody>
      </p:sp>
      <p:sp>
        <p:nvSpPr>
          <p:cNvPr id="1132" name="Google Shape;1132;p40"/>
          <p:cNvSpPr txBox="1">
            <a:spLocks noGrp="1"/>
          </p:cNvSpPr>
          <p:nvPr>
            <p:ph type="subTitle" idx="2"/>
          </p:nvPr>
        </p:nvSpPr>
        <p:spPr>
          <a:xfrm flipH="1">
            <a:off x="4079200" y="3507375"/>
            <a:ext cx="4443900" cy="1341600"/>
          </a:xfrm>
          <a:prstGeom prst="rect">
            <a:avLst/>
          </a:prstGeom>
        </p:spPr>
        <p:txBody>
          <a:bodyPr spcFirstLastPara="1" wrap="square" lIns="90000" tIns="91425" rIns="91425" bIns="91425" anchor="ctr" anchorCtr="0">
            <a:noAutofit/>
          </a:bodyPr>
          <a:lstStyle/>
          <a:p>
            <a:pPr marL="0" lvl="0" indent="0" algn="ctr" rtl="0">
              <a:spcBef>
                <a:spcPts val="0"/>
              </a:spcBef>
              <a:spcAft>
                <a:spcPts val="1200"/>
              </a:spcAft>
              <a:buNone/>
            </a:pPr>
            <a:r>
              <a:rPr lang="en-GB" dirty="0" err="1"/>
              <a:t>Khái</a:t>
            </a:r>
            <a:r>
              <a:rPr lang="en-GB" dirty="0"/>
              <a:t> </a:t>
            </a:r>
            <a:r>
              <a:rPr lang="en-GB" dirty="0" err="1"/>
              <a:t>Niệm</a:t>
            </a:r>
            <a:r>
              <a:rPr lang="en-GB" dirty="0"/>
              <a:t> ,</a:t>
            </a:r>
            <a:r>
              <a:rPr lang="en-GB" dirty="0" err="1"/>
              <a:t>Mục</a:t>
            </a:r>
            <a:r>
              <a:rPr lang="en-GB" dirty="0"/>
              <a:t> </a:t>
            </a:r>
            <a:r>
              <a:rPr lang="en-GB" dirty="0" err="1"/>
              <a:t>đích</a:t>
            </a:r>
            <a:r>
              <a:rPr lang="en-GB" dirty="0"/>
              <a:t>, </a:t>
            </a:r>
            <a:r>
              <a:rPr lang="en-GB" dirty="0" err="1"/>
              <a:t>Phân</a:t>
            </a:r>
            <a:r>
              <a:rPr lang="en-GB" dirty="0"/>
              <a:t> </a:t>
            </a:r>
            <a:r>
              <a:rPr lang="en-GB" dirty="0" err="1"/>
              <a:t>Cụm</a:t>
            </a:r>
            <a:r>
              <a:rPr lang="en-GB" dirty="0"/>
              <a:t> so </a:t>
            </a:r>
            <a:r>
              <a:rPr lang="en-GB" dirty="0" err="1"/>
              <a:t>với</a:t>
            </a:r>
            <a:r>
              <a:rPr lang="en-GB" dirty="0"/>
              <a:t> </a:t>
            </a:r>
            <a:r>
              <a:rPr lang="en-GB" dirty="0" err="1"/>
              <a:t>Phân</a:t>
            </a:r>
            <a:r>
              <a:rPr lang="en-GB" dirty="0"/>
              <a:t> </a:t>
            </a:r>
            <a:r>
              <a:rPr lang="en-GB" dirty="0" err="1"/>
              <a:t>Lớp</a:t>
            </a:r>
            <a:endParaRPr lang="en-GB" dirty="0"/>
          </a:p>
        </p:txBody>
      </p:sp>
      <p:sp>
        <p:nvSpPr>
          <p:cNvPr id="1133" name="Google Shape;1133;p40"/>
          <p:cNvSpPr txBox="1"/>
          <p:nvPr/>
        </p:nvSpPr>
        <p:spPr>
          <a:xfrm>
            <a:off x="777876" y="3204038"/>
            <a:ext cx="20001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dirty="0">
                <a:solidFill>
                  <a:schemeClr val="dk2"/>
                </a:solidFill>
                <a:latin typeface="Oxanium"/>
                <a:ea typeface="Oxanium"/>
                <a:cs typeface="Oxanium"/>
                <a:sym typeface="Oxanium"/>
              </a:rPr>
              <a:t>Clustering</a:t>
            </a:r>
            <a:endParaRPr sz="2100" b="1" dirty="0">
              <a:solidFill>
                <a:schemeClr val="dk2"/>
              </a:solidFill>
              <a:latin typeface="Oxanium"/>
              <a:ea typeface="Oxanium"/>
              <a:cs typeface="Oxanium"/>
              <a:sym typeface="Oxanium"/>
            </a:endParaRPr>
          </a:p>
        </p:txBody>
      </p:sp>
      <p:grpSp>
        <p:nvGrpSpPr>
          <p:cNvPr id="1134" name="Google Shape;1134;p40"/>
          <p:cNvGrpSpPr/>
          <p:nvPr/>
        </p:nvGrpSpPr>
        <p:grpSpPr>
          <a:xfrm>
            <a:off x="985375" y="1455791"/>
            <a:ext cx="1424856" cy="1781650"/>
            <a:chOff x="898585" y="1200566"/>
            <a:chExt cx="1424856" cy="1781650"/>
          </a:xfrm>
        </p:grpSpPr>
        <p:sp>
          <p:nvSpPr>
            <p:cNvPr id="1135" name="Google Shape;1135;p40"/>
            <p:cNvSpPr/>
            <p:nvPr/>
          </p:nvSpPr>
          <p:spPr>
            <a:xfrm rot="-2133675">
              <a:off x="1651450" y="1200566"/>
              <a:ext cx="126718" cy="135199"/>
            </a:xfrm>
            <a:custGeom>
              <a:avLst/>
              <a:gdLst/>
              <a:ahLst/>
              <a:cxnLst/>
              <a:rect l="l" t="t" r="r" b="b"/>
              <a:pathLst>
                <a:path w="2062" h="2200" extrusionOk="0">
                  <a:moveTo>
                    <a:pt x="1" y="1563"/>
                  </a:moveTo>
                  <a:cubicBezTo>
                    <a:pt x="1002" y="0"/>
                    <a:pt x="2062" y="1123"/>
                    <a:pt x="826" y="219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rot="-2133675">
              <a:off x="1426963" y="2612386"/>
              <a:ext cx="521376" cy="369830"/>
            </a:xfrm>
            <a:custGeom>
              <a:avLst/>
              <a:gdLst/>
              <a:ahLst/>
              <a:cxnLst/>
              <a:rect l="l" t="t" r="r" b="b"/>
              <a:pathLst>
                <a:path w="8484" h="6018" extrusionOk="0">
                  <a:moveTo>
                    <a:pt x="1486" y="0"/>
                  </a:moveTo>
                  <a:cubicBezTo>
                    <a:pt x="721" y="0"/>
                    <a:pt x="0" y="848"/>
                    <a:pt x="639" y="1564"/>
                  </a:cubicBezTo>
                  <a:cubicBezTo>
                    <a:pt x="2373" y="3521"/>
                    <a:pt x="4287" y="5594"/>
                    <a:pt x="7002" y="6004"/>
                  </a:cubicBezTo>
                  <a:cubicBezTo>
                    <a:pt x="7061" y="6013"/>
                    <a:pt x="7117" y="6017"/>
                    <a:pt x="7172" y="6017"/>
                  </a:cubicBezTo>
                  <a:cubicBezTo>
                    <a:pt x="8304" y="6017"/>
                    <a:pt x="8484" y="4194"/>
                    <a:pt x="7257" y="4006"/>
                  </a:cubicBezTo>
                  <a:cubicBezTo>
                    <a:pt x="5138" y="3684"/>
                    <a:pt x="3596" y="1874"/>
                    <a:pt x="2248" y="354"/>
                  </a:cubicBezTo>
                  <a:cubicBezTo>
                    <a:pt x="2026" y="104"/>
                    <a:pt x="1753" y="0"/>
                    <a:pt x="1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rot="-2133675">
              <a:off x="1243575" y="1405720"/>
              <a:ext cx="889363" cy="1031014"/>
            </a:xfrm>
            <a:custGeom>
              <a:avLst/>
              <a:gdLst/>
              <a:ahLst/>
              <a:cxnLst/>
              <a:rect l="l" t="t" r="r" b="b"/>
              <a:pathLst>
                <a:path w="14472" h="16777" extrusionOk="0">
                  <a:moveTo>
                    <a:pt x="8826" y="3528"/>
                  </a:moveTo>
                  <a:cubicBezTo>
                    <a:pt x="8574" y="3779"/>
                    <a:pt x="8457" y="4097"/>
                    <a:pt x="8340" y="4412"/>
                  </a:cubicBezTo>
                  <a:cubicBezTo>
                    <a:pt x="8202" y="4789"/>
                    <a:pt x="8231" y="5170"/>
                    <a:pt x="8470" y="5505"/>
                  </a:cubicBezTo>
                  <a:cubicBezTo>
                    <a:pt x="8612" y="5702"/>
                    <a:pt x="8775" y="5886"/>
                    <a:pt x="8947" y="6058"/>
                  </a:cubicBezTo>
                  <a:cubicBezTo>
                    <a:pt x="9177" y="6296"/>
                    <a:pt x="9508" y="6351"/>
                    <a:pt x="9802" y="6460"/>
                  </a:cubicBezTo>
                  <a:cubicBezTo>
                    <a:pt x="10267" y="6631"/>
                    <a:pt x="10731" y="6619"/>
                    <a:pt x="11159" y="6330"/>
                  </a:cubicBezTo>
                  <a:cubicBezTo>
                    <a:pt x="11737" y="5940"/>
                    <a:pt x="12068" y="5375"/>
                    <a:pt x="12223" y="4709"/>
                  </a:cubicBezTo>
                  <a:cubicBezTo>
                    <a:pt x="12260" y="4546"/>
                    <a:pt x="12248" y="4332"/>
                    <a:pt x="12177" y="4181"/>
                  </a:cubicBezTo>
                  <a:cubicBezTo>
                    <a:pt x="11887" y="3561"/>
                    <a:pt x="11490" y="3017"/>
                    <a:pt x="10832" y="2749"/>
                  </a:cubicBezTo>
                  <a:cubicBezTo>
                    <a:pt x="10518" y="2619"/>
                    <a:pt x="10195" y="2560"/>
                    <a:pt x="9856" y="2715"/>
                  </a:cubicBezTo>
                  <a:cubicBezTo>
                    <a:pt x="9441" y="2908"/>
                    <a:pt x="9081" y="3155"/>
                    <a:pt x="8826" y="3528"/>
                  </a:cubicBezTo>
                  <a:moveTo>
                    <a:pt x="1852" y="15172"/>
                  </a:moveTo>
                  <a:cubicBezTo>
                    <a:pt x="1382" y="14745"/>
                    <a:pt x="905" y="14322"/>
                    <a:pt x="444" y="13886"/>
                  </a:cubicBezTo>
                  <a:cubicBezTo>
                    <a:pt x="302" y="13748"/>
                    <a:pt x="197" y="13572"/>
                    <a:pt x="76" y="13413"/>
                  </a:cubicBezTo>
                  <a:cubicBezTo>
                    <a:pt x="13" y="13333"/>
                    <a:pt x="0" y="13254"/>
                    <a:pt x="63" y="13162"/>
                  </a:cubicBezTo>
                  <a:cubicBezTo>
                    <a:pt x="143" y="13053"/>
                    <a:pt x="210" y="12931"/>
                    <a:pt x="285" y="12818"/>
                  </a:cubicBezTo>
                  <a:cubicBezTo>
                    <a:pt x="524" y="12454"/>
                    <a:pt x="754" y="12085"/>
                    <a:pt x="1001" y="11725"/>
                  </a:cubicBezTo>
                  <a:cubicBezTo>
                    <a:pt x="1261" y="11352"/>
                    <a:pt x="1542" y="10996"/>
                    <a:pt x="1806" y="10623"/>
                  </a:cubicBezTo>
                  <a:cubicBezTo>
                    <a:pt x="2082" y="10229"/>
                    <a:pt x="2346" y="9827"/>
                    <a:pt x="2622" y="9434"/>
                  </a:cubicBezTo>
                  <a:cubicBezTo>
                    <a:pt x="2748" y="9258"/>
                    <a:pt x="2886" y="9094"/>
                    <a:pt x="3012" y="8914"/>
                  </a:cubicBezTo>
                  <a:cubicBezTo>
                    <a:pt x="3284" y="8529"/>
                    <a:pt x="3544" y="8131"/>
                    <a:pt x="3820" y="7750"/>
                  </a:cubicBezTo>
                  <a:cubicBezTo>
                    <a:pt x="4206" y="7222"/>
                    <a:pt x="4608" y="6707"/>
                    <a:pt x="4993" y="6179"/>
                  </a:cubicBezTo>
                  <a:cubicBezTo>
                    <a:pt x="5202" y="5894"/>
                    <a:pt x="5391" y="5597"/>
                    <a:pt x="5596" y="5312"/>
                  </a:cubicBezTo>
                  <a:cubicBezTo>
                    <a:pt x="5768" y="5073"/>
                    <a:pt x="5952" y="4847"/>
                    <a:pt x="6124" y="4613"/>
                  </a:cubicBezTo>
                  <a:cubicBezTo>
                    <a:pt x="6371" y="4273"/>
                    <a:pt x="6601" y="3921"/>
                    <a:pt x="6861" y="3595"/>
                  </a:cubicBezTo>
                  <a:cubicBezTo>
                    <a:pt x="7142" y="3243"/>
                    <a:pt x="7443" y="2908"/>
                    <a:pt x="7741" y="2564"/>
                  </a:cubicBezTo>
                  <a:cubicBezTo>
                    <a:pt x="7921" y="2359"/>
                    <a:pt x="8105" y="2162"/>
                    <a:pt x="8285" y="1957"/>
                  </a:cubicBezTo>
                  <a:cubicBezTo>
                    <a:pt x="8985" y="1153"/>
                    <a:pt x="9843" y="571"/>
                    <a:pt x="10828" y="181"/>
                  </a:cubicBezTo>
                  <a:cubicBezTo>
                    <a:pt x="11062" y="93"/>
                    <a:pt x="11322" y="72"/>
                    <a:pt x="11573" y="39"/>
                  </a:cubicBezTo>
                  <a:cubicBezTo>
                    <a:pt x="11745" y="18"/>
                    <a:pt x="11921" y="1"/>
                    <a:pt x="12089" y="26"/>
                  </a:cubicBezTo>
                  <a:cubicBezTo>
                    <a:pt x="12750" y="131"/>
                    <a:pt x="13299" y="441"/>
                    <a:pt x="13747" y="943"/>
                  </a:cubicBezTo>
                  <a:cubicBezTo>
                    <a:pt x="14145" y="1400"/>
                    <a:pt x="14359" y="1940"/>
                    <a:pt x="14430" y="2522"/>
                  </a:cubicBezTo>
                  <a:cubicBezTo>
                    <a:pt x="14472" y="2820"/>
                    <a:pt x="14384" y="3134"/>
                    <a:pt x="14334" y="3440"/>
                  </a:cubicBezTo>
                  <a:cubicBezTo>
                    <a:pt x="14241" y="3993"/>
                    <a:pt x="14003" y="4491"/>
                    <a:pt x="13718" y="4973"/>
                  </a:cubicBezTo>
                  <a:cubicBezTo>
                    <a:pt x="13605" y="5170"/>
                    <a:pt x="13500" y="5371"/>
                    <a:pt x="13404" y="5576"/>
                  </a:cubicBezTo>
                  <a:cubicBezTo>
                    <a:pt x="13060" y="6275"/>
                    <a:pt x="12566" y="6874"/>
                    <a:pt x="12114" y="7503"/>
                  </a:cubicBezTo>
                  <a:cubicBezTo>
                    <a:pt x="11955" y="7729"/>
                    <a:pt x="11829" y="7984"/>
                    <a:pt x="11686" y="8223"/>
                  </a:cubicBezTo>
                  <a:cubicBezTo>
                    <a:pt x="11582" y="8395"/>
                    <a:pt x="11473" y="8562"/>
                    <a:pt x="11364" y="8730"/>
                  </a:cubicBezTo>
                  <a:cubicBezTo>
                    <a:pt x="11054" y="9187"/>
                    <a:pt x="10748" y="9651"/>
                    <a:pt x="10430" y="10104"/>
                  </a:cubicBezTo>
                  <a:cubicBezTo>
                    <a:pt x="10170" y="10477"/>
                    <a:pt x="9890" y="10833"/>
                    <a:pt x="9621" y="11201"/>
                  </a:cubicBezTo>
                  <a:cubicBezTo>
                    <a:pt x="9471" y="11406"/>
                    <a:pt x="9337" y="11624"/>
                    <a:pt x="9182" y="11825"/>
                  </a:cubicBezTo>
                  <a:cubicBezTo>
                    <a:pt x="8868" y="12236"/>
                    <a:pt x="8608" y="12692"/>
                    <a:pt x="8210" y="13036"/>
                  </a:cubicBezTo>
                  <a:cubicBezTo>
                    <a:pt x="8160" y="13078"/>
                    <a:pt x="8130" y="13153"/>
                    <a:pt x="8093" y="13216"/>
                  </a:cubicBezTo>
                  <a:cubicBezTo>
                    <a:pt x="8042" y="13291"/>
                    <a:pt x="8005" y="13379"/>
                    <a:pt x="7938" y="13438"/>
                  </a:cubicBezTo>
                  <a:cubicBezTo>
                    <a:pt x="7561" y="13765"/>
                    <a:pt x="7297" y="14184"/>
                    <a:pt x="6999" y="14573"/>
                  </a:cubicBezTo>
                  <a:cubicBezTo>
                    <a:pt x="6702" y="14971"/>
                    <a:pt x="6413" y="15377"/>
                    <a:pt x="6116" y="15779"/>
                  </a:cubicBezTo>
                  <a:cubicBezTo>
                    <a:pt x="6090" y="15813"/>
                    <a:pt x="6044" y="15830"/>
                    <a:pt x="6015" y="15863"/>
                  </a:cubicBezTo>
                  <a:cubicBezTo>
                    <a:pt x="5919" y="15980"/>
                    <a:pt x="5827" y="16102"/>
                    <a:pt x="5726" y="16215"/>
                  </a:cubicBezTo>
                  <a:cubicBezTo>
                    <a:pt x="5579" y="16378"/>
                    <a:pt x="5437" y="16546"/>
                    <a:pt x="5278" y="16688"/>
                  </a:cubicBezTo>
                  <a:cubicBezTo>
                    <a:pt x="5211" y="16747"/>
                    <a:pt x="5085" y="16776"/>
                    <a:pt x="5001" y="16755"/>
                  </a:cubicBezTo>
                  <a:cubicBezTo>
                    <a:pt x="4700" y="16692"/>
                    <a:pt x="4390" y="16630"/>
                    <a:pt x="4109" y="16508"/>
                  </a:cubicBezTo>
                  <a:cubicBezTo>
                    <a:pt x="3489" y="16244"/>
                    <a:pt x="2920" y="15884"/>
                    <a:pt x="2363" y="15503"/>
                  </a:cubicBezTo>
                  <a:cubicBezTo>
                    <a:pt x="2195" y="15390"/>
                    <a:pt x="2044" y="15260"/>
                    <a:pt x="1885" y="15134"/>
                  </a:cubicBezTo>
                  <a:cubicBezTo>
                    <a:pt x="1873" y="15147"/>
                    <a:pt x="1864" y="15159"/>
                    <a:pt x="1852" y="15172"/>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0"/>
            <p:cNvSpPr/>
            <p:nvPr/>
          </p:nvSpPr>
          <p:spPr>
            <a:xfrm rot="-2133675">
              <a:off x="1779620" y="1874871"/>
              <a:ext cx="479833" cy="995187"/>
            </a:xfrm>
            <a:custGeom>
              <a:avLst/>
              <a:gdLst/>
              <a:ahLst/>
              <a:cxnLst/>
              <a:rect l="l" t="t" r="r" b="b"/>
              <a:pathLst>
                <a:path w="7808" h="16194" extrusionOk="0">
                  <a:moveTo>
                    <a:pt x="4528" y="16193"/>
                  </a:moveTo>
                  <a:cubicBezTo>
                    <a:pt x="4252" y="16022"/>
                    <a:pt x="3988" y="15862"/>
                    <a:pt x="3733" y="15695"/>
                  </a:cubicBezTo>
                  <a:cubicBezTo>
                    <a:pt x="3347" y="15439"/>
                    <a:pt x="2962" y="15180"/>
                    <a:pt x="2581" y="14916"/>
                  </a:cubicBezTo>
                  <a:cubicBezTo>
                    <a:pt x="2413" y="14807"/>
                    <a:pt x="2254" y="14685"/>
                    <a:pt x="2099" y="14564"/>
                  </a:cubicBezTo>
                  <a:cubicBezTo>
                    <a:pt x="1772" y="14304"/>
                    <a:pt x="1454" y="14028"/>
                    <a:pt x="1123" y="13781"/>
                  </a:cubicBezTo>
                  <a:cubicBezTo>
                    <a:pt x="838" y="13567"/>
                    <a:pt x="537" y="13379"/>
                    <a:pt x="243" y="13182"/>
                  </a:cubicBezTo>
                  <a:cubicBezTo>
                    <a:pt x="168" y="13131"/>
                    <a:pt x="93" y="13085"/>
                    <a:pt x="0" y="13031"/>
                  </a:cubicBezTo>
                  <a:cubicBezTo>
                    <a:pt x="30" y="12981"/>
                    <a:pt x="47" y="12939"/>
                    <a:pt x="76" y="12909"/>
                  </a:cubicBezTo>
                  <a:cubicBezTo>
                    <a:pt x="436" y="12553"/>
                    <a:pt x="809" y="12206"/>
                    <a:pt x="1161" y="11837"/>
                  </a:cubicBezTo>
                  <a:cubicBezTo>
                    <a:pt x="1404" y="11577"/>
                    <a:pt x="1613" y="11293"/>
                    <a:pt x="1831" y="11012"/>
                  </a:cubicBezTo>
                  <a:cubicBezTo>
                    <a:pt x="1873" y="10958"/>
                    <a:pt x="1881" y="10878"/>
                    <a:pt x="1890" y="10807"/>
                  </a:cubicBezTo>
                  <a:cubicBezTo>
                    <a:pt x="2003" y="9843"/>
                    <a:pt x="2003" y="8880"/>
                    <a:pt x="1965" y="7917"/>
                  </a:cubicBezTo>
                  <a:cubicBezTo>
                    <a:pt x="1957" y="7720"/>
                    <a:pt x="1994" y="7561"/>
                    <a:pt x="2107" y="7414"/>
                  </a:cubicBezTo>
                  <a:cubicBezTo>
                    <a:pt x="2287" y="7184"/>
                    <a:pt x="2463" y="6953"/>
                    <a:pt x="2643" y="6727"/>
                  </a:cubicBezTo>
                  <a:cubicBezTo>
                    <a:pt x="2744" y="6610"/>
                    <a:pt x="2865" y="6509"/>
                    <a:pt x="2958" y="6388"/>
                  </a:cubicBezTo>
                  <a:cubicBezTo>
                    <a:pt x="3150" y="6124"/>
                    <a:pt x="3326" y="5847"/>
                    <a:pt x="3523" y="5588"/>
                  </a:cubicBezTo>
                  <a:cubicBezTo>
                    <a:pt x="3808" y="5207"/>
                    <a:pt x="4097" y="4830"/>
                    <a:pt x="4394" y="4465"/>
                  </a:cubicBezTo>
                  <a:cubicBezTo>
                    <a:pt x="4654" y="4151"/>
                    <a:pt x="4947" y="3862"/>
                    <a:pt x="5207" y="3548"/>
                  </a:cubicBezTo>
                  <a:cubicBezTo>
                    <a:pt x="5450" y="3255"/>
                    <a:pt x="5680" y="2945"/>
                    <a:pt x="5906" y="2639"/>
                  </a:cubicBezTo>
                  <a:cubicBezTo>
                    <a:pt x="6128" y="2337"/>
                    <a:pt x="6342" y="2032"/>
                    <a:pt x="6556" y="1726"/>
                  </a:cubicBezTo>
                  <a:cubicBezTo>
                    <a:pt x="6912" y="1219"/>
                    <a:pt x="7259" y="708"/>
                    <a:pt x="7611" y="201"/>
                  </a:cubicBezTo>
                  <a:cubicBezTo>
                    <a:pt x="7653" y="143"/>
                    <a:pt x="7699" y="88"/>
                    <a:pt x="7766" y="0"/>
                  </a:cubicBezTo>
                  <a:cubicBezTo>
                    <a:pt x="7808" y="214"/>
                    <a:pt x="7791" y="398"/>
                    <a:pt x="7762" y="578"/>
                  </a:cubicBezTo>
                  <a:cubicBezTo>
                    <a:pt x="7670" y="1160"/>
                    <a:pt x="7569" y="1743"/>
                    <a:pt x="7494" y="2329"/>
                  </a:cubicBezTo>
                  <a:cubicBezTo>
                    <a:pt x="7435" y="2781"/>
                    <a:pt x="7418" y="3238"/>
                    <a:pt x="7372" y="3690"/>
                  </a:cubicBezTo>
                  <a:cubicBezTo>
                    <a:pt x="7322" y="4138"/>
                    <a:pt x="7259" y="4591"/>
                    <a:pt x="7213" y="5043"/>
                  </a:cubicBezTo>
                  <a:cubicBezTo>
                    <a:pt x="7180" y="5341"/>
                    <a:pt x="7163" y="5638"/>
                    <a:pt x="7142" y="5940"/>
                  </a:cubicBezTo>
                  <a:cubicBezTo>
                    <a:pt x="7134" y="6028"/>
                    <a:pt x="7134" y="6120"/>
                    <a:pt x="7113" y="6208"/>
                  </a:cubicBezTo>
                  <a:cubicBezTo>
                    <a:pt x="7021" y="6631"/>
                    <a:pt x="7037" y="7058"/>
                    <a:pt x="7008" y="7485"/>
                  </a:cubicBezTo>
                  <a:cubicBezTo>
                    <a:pt x="6979" y="7925"/>
                    <a:pt x="6937" y="8369"/>
                    <a:pt x="6903" y="8813"/>
                  </a:cubicBezTo>
                  <a:cubicBezTo>
                    <a:pt x="6887" y="9073"/>
                    <a:pt x="6882" y="9332"/>
                    <a:pt x="6866" y="9596"/>
                  </a:cubicBezTo>
                  <a:cubicBezTo>
                    <a:pt x="6845" y="9965"/>
                    <a:pt x="6820" y="10333"/>
                    <a:pt x="6790" y="10702"/>
                  </a:cubicBezTo>
                  <a:cubicBezTo>
                    <a:pt x="6757" y="11121"/>
                    <a:pt x="6752" y="11540"/>
                    <a:pt x="6681" y="11946"/>
                  </a:cubicBezTo>
                  <a:cubicBezTo>
                    <a:pt x="6602" y="12377"/>
                    <a:pt x="6589" y="12813"/>
                    <a:pt x="6547" y="13244"/>
                  </a:cubicBezTo>
                  <a:cubicBezTo>
                    <a:pt x="6539" y="13311"/>
                    <a:pt x="6497" y="13379"/>
                    <a:pt x="6455" y="13437"/>
                  </a:cubicBezTo>
                  <a:cubicBezTo>
                    <a:pt x="6045" y="14036"/>
                    <a:pt x="5634" y="14631"/>
                    <a:pt x="5219" y="15230"/>
                  </a:cubicBezTo>
                  <a:cubicBezTo>
                    <a:pt x="5060" y="15460"/>
                    <a:pt x="4901" y="15691"/>
                    <a:pt x="4738" y="15921"/>
                  </a:cubicBezTo>
                  <a:cubicBezTo>
                    <a:pt x="4675" y="16009"/>
                    <a:pt x="4608" y="16093"/>
                    <a:pt x="4528" y="16193"/>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rot="-2133675">
              <a:off x="898585" y="2036970"/>
              <a:ext cx="858267" cy="678575"/>
            </a:xfrm>
            <a:custGeom>
              <a:avLst/>
              <a:gdLst/>
              <a:ahLst/>
              <a:cxnLst/>
              <a:rect l="l" t="t" r="r" b="b"/>
              <a:pathLst>
                <a:path w="13966" h="11042" extrusionOk="0">
                  <a:moveTo>
                    <a:pt x="4106" y="11042"/>
                  </a:moveTo>
                  <a:cubicBezTo>
                    <a:pt x="2636" y="10175"/>
                    <a:pt x="1345" y="9111"/>
                    <a:pt x="1" y="8114"/>
                  </a:cubicBezTo>
                  <a:cubicBezTo>
                    <a:pt x="22" y="8055"/>
                    <a:pt x="26" y="8005"/>
                    <a:pt x="51" y="7972"/>
                  </a:cubicBezTo>
                  <a:cubicBezTo>
                    <a:pt x="252" y="7703"/>
                    <a:pt x="462" y="7435"/>
                    <a:pt x="654" y="7163"/>
                  </a:cubicBezTo>
                  <a:cubicBezTo>
                    <a:pt x="1027" y="6635"/>
                    <a:pt x="1396" y="6103"/>
                    <a:pt x="1764" y="5576"/>
                  </a:cubicBezTo>
                  <a:cubicBezTo>
                    <a:pt x="1865" y="5433"/>
                    <a:pt x="1978" y="5320"/>
                    <a:pt x="2150" y="5245"/>
                  </a:cubicBezTo>
                  <a:cubicBezTo>
                    <a:pt x="2497" y="5094"/>
                    <a:pt x="2832" y="4910"/>
                    <a:pt x="3176" y="4750"/>
                  </a:cubicBezTo>
                  <a:cubicBezTo>
                    <a:pt x="3649" y="4533"/>
                    <a:pt x="4127" y="4332"/>
                    <a:pt x="4600" y="4122"/>
                  </a:cubicBezTo>
                  <a:cubicBezTo>
                    <a:pt x="5459" y="3745"/>
                    <a:pt x="6305" y="3331"/>
                    <a:pt x="7180" y="3000"/>
                  </a:cubicBezTo>
                  <a:cubicBezTo>
                    <a:pt x="8286" y="2585"/>
                    <a:pt x="9358" y="2082"/>
                    <a:pt x="10447" y="1622"/>
                  </a:cubicBezTo>
                  <a:cubicBezTo>
                    <a:pt x="10816" y="1467"/>
                    <a:pt x="11163" y="1266"/>
                    <a:pt x="11524" y="1094"/>
                  </a:cubicBezTo>
                  <a:cubicBezTo>
                    <a:pt x="11637" y="1039"/>
                    <a:pt x="11767" y="1023"/>
                    <a:pt x="11884" y="968"/>
                  </a:cubicBezTo>
                  <a:cubicBezTo>
                    <a:pt x="12286" y="788"/>
                    <a:pt x="12688" y="595"/>
                    <a:pt x="13090" y="407"/>
                  </a:cubicBezTo>
                  <a:cubicBezTo>
                    <a:pt x="13371" y="277"/>
                    <a:pt x="13652" y="147"/>
                    <a:pt x="13966" y="1"/>
                  </a:cubicBezTo>
                  <a:cubicBezTo>
                    <a:pt x="13857" y="285"/>
                    <a:pt x="13660" y="470"/>
                    <a:pt x="13517" y="692"/>
                  </a:cubicBezTo>
                  <a:cubicBezTo>
                    <a:pt x="13488" y="734"/>
                    <a:pt x="13442" y="767"/>
                    <a:pt x="13409" y="813"/>
                  </a:cubicBezTo>
                  <a:cubicBezTo>
                    <a:pt x="13040" y="1299"/>
                    <a:pt x="12646" y="1764"/>
                    <a:pt x="12320" y="2275"/>
                  </a:cubicBezTo>
                  <a:cubicBezTo>
                    <a:pt x="11834" y="3037"/>
                    <a:pt x="11289" y="3754"/>
                    <a:pt x="10761" y="4482"/>
                  </a:cubicBezTo>
                  <a:cubicBezTo>
                    <a:pt x="10313" y="5102"/>
                    <a:pt x="9886" y="5731"/>
                    <a:pt x="9450" y="6359"/>
                  </a:cubicBezTo>
                  <a:cubicBezTo>
                    <a:pt x="9203" y="6715"/>
                    <a:pt x="8969" y="7084"/>
                    <a:pt x="8717" y="7440"/>
                  </a:cubicBezTo>
                  <a:cubicBezTo>
                    <a:pt x="8659" y="7523"/>
                    <a:pt x="8562" y="7595"/>
                    <a:pt x="8466" y="7628"/>
                  </a:cubicBezTo>
                  <a:cubicBezTo>
                    <a:pt x="7997" y="7796"/>
                    <a:pt x="7519" y="7951"/>
                    <a:pt x="7046" y="8110"/>
                  </a:cubicBezTo>
                  <a:cubicBezTo>
                    <a:pt x="6548" y="8281"/>
                    <a:pt x="6049" y="8449"/>
                    <a:pt x="5555" y="8629"/>
                  </a:cubicBezTo>
                  <a:cubicBezTo>
                    <a:pt x="5492" y="8650"/>
                    <a:pt x="5417" y="8725"/>
                    <a:pt x="5400" y="8792"/>
                  </a:cubicBezTo>
                  <a:cubicBezTo>
                    <a:pt x="5283" y="9195"/>
                    <a:pt x="5027" y="9513"/>
                    <a:pt x="4809" y="9856"/>
                  </a:cubicBezTo>
                  <a:cubicBezTo>
                    <a:pt x="4608" y="10171"/>
                    <a:pt x="4424" y="10497"/>
                    <a:pt x="4236" y="10816"/>
                  </a:cubicBezTo>
                  <a:cubicBezTo>
                    <a:pt x="4194" y="10887"/>
                    <a:pt x="4156" y="10958"/>
                    <a:pt x="4106" y="11042"/>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rot="-2133675">
              <a:off x="1418179" y="2354594"/>
              <a:ext cx="514923" cy="419116"/>
            </a:xfrm>
            <a:custGeom>
              <a:avLst/>
              <a:gdLst/>
              <a:ahLst/>
              <a:cxnLst/>
              <a:rect l="l" t="t" r="r" b="b"/>
              <a:pathLst>
                <a:path w="8379" h="6820" extrusionOk="0">
                  <a:moveTo>
                    <a:pt x="8273" y="3720"/>
                  </a:moveTo>
                  <a:cubicBezTo>
                    <a:pt x="8378" y="4479"/>
                    <a:pt x="8357" y="6405"/>
                    <a:pt x="8185" y="6812"/>
                  </a:cubicBezTo>
                  <a:cubicBezTo>
                    <a:pt x="8114" y="6812"/>
                    <a:pt x="8035" y="6820"/>
                    <a:pt x="7955" y="6816"/>
                  </a:cubicBezTo>
                  <a:cubicBezTo>
                    <a:pt x="7159" y="6770"/>
                    <a:pt x="6426" y="6523"/>
                    <a:pt x="5727" y="6150"/>
                  </a:cubicBezTo>
                  <a:cubicBezTo>
                    <a:pt x="5300" y="5924"/>
                    <a:pt x="4851" y="5739"/>
                    <a:pt x="4428" y="5509"/>
                  </a:cubicBezTo>
                  <a:cubicBezTo>
                    <a:pt x="3800" y="5174"/>
                    <a:pt x="3197" y="4801"/>
                    <a:pt x="2657" y="4332"/>
                  </a:cubicBezTo>
                  <a:cubicBezTo>
                    <a:pt x="2225" y="3955"/>
                    <a:pt x="1806" y="3565"/>
                    <a:pt x="1408" y="3151"/>
                  </a:cubicBezTo>
                  <a:cubicBezTo>
                    <a:pt x="1153" y="2883"/>
                    <a:pt x="943" y="2569"/>
                    <a:pt x="726" y="2267"/>
                  </a:cubicBezTo>
                  <a:cubicBezTo>
                    <a:pt x="558" y="2032"/>
                    <a:pt x="399" y="1789"/>
                    <a:pt x="248" y="1542"/>
                  </a:cubicBezTo>
                  <a:cubicBezTo>
                    <a:pt x="156" y="1400"/>
                    <a:pt x="89" y="1241"/>
                    <a:pt x="1" y="1065"/>
                  </a:cubicBezTo>
                  <a:cubicBezTo>
                    <a:pt x="981" y="638"/>
                    <a:pt x="1970" y="332"/>
                    <a:pt x="2962" y="1"/>
                  </a:cubicBezTo>
                  <a:cubicBezTo>
                    <a:pt x="3163" y="424"/>
                    <a:pt x="3503" y="709"/>
                    <a:pt x="3821" y="1023"/>
                  </a:cubicBezTo>
                  <a:cubicBezTo>
                    <a:pt x="4261" y="1463"/>
                    <a:pt x="4734" y="1856"/>
                    <a:pt x="5228" y="2229"/>
                  </a:cubicBezTo>
                  <a:cubicBezTo>
                    <a:pt x="5354" y="2321"/>
                    <a:pt x="5480" y="2409"/>
                    <a:pt x="5614" y="2493"/>
                  </a:cubicBezTo>
                  <a:cubicBezTo>
                    <a:pt x="6175" y="2849"/>
                    <a:pt x="6732" y="3214"/>
                    <a:pt x="7352" y="3457"/>
                  </a:cubicBezTo>
                  <a:cubicBezTo>
                    <a:pt x="7641" y="3570"/>
                    <a:pt x="7943" y="3628"/>
                    <a:pt x="8273" y="3720"/>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rot="-2133675">
              <a:off x="1412763" y="2454128"/>
              <a:ext cx="575148" cy="458201"/>
            </a:xfrm>
            <a:custGeom>
              <a:avLst/>
              <a:gdLst/>
              <a:ahLst/>
              <a:cxnLst/>
              <a:rect l="l" t="t" r="r" b="b"/>
              <a:pathLst>
                <a:path w="9359" h="7456" extrusionOk="0">
                  <a:moveTo>
                    <a:pt x="9358" y="5646"/>
                  </a:moveTo>
                  <a:cubicBezTo>
                    <a:pt x="9115" y="5910"/>
                    <a:pt x="8902" y="6145"/>
                    <a:pt x="8684" y="6371"/>
                  </a:cubicBezTo>
                  <a:cubicBezTo>
                    <a:pt x="8458" y="6601"/>
                    <a:pt x="8198" y="6811"/>
                    <a:pt x="7997" y="7062"/>
                  </a:cubicBezTo>
                  <a:cubicBezTo>
                    <a:pt x="7691" y="7443"/>
                    <a:pt x="7318" y="7456"/>
                    <a:pt x="6895" y="7347"/>
                  </a:cubicBezTo>
                  <a:cubicBezTo>
                    <a:pt x="6091" y="7146"/>
                    <a:pt x="5350" y="6802"/>
                    <a:pt x="4633" y="6404"/>
                  </a:cubicBezTo>
                  <a:cubicBezTo>
                    <a:pt x="4060" y="6082"/>
                    <a:pt x="3511" y="5726"/>
                    <a:pt x="2958" y="5374"/>
                  </a:cubicBezTo>
                  <a:cubicBezTo>
                    <a:pt x="2811" y="5282"/>
                    <a:pt x="2682" y="5165"/>
                    <a:pt x="2556" y="5047"/>
                  </a:cubicBezTo>
                  <a:cubicBezTo>
                    <a:pt x="1886" y="4419"/>
                    <a:pt x="1245" y="3757"/>
                    <a:pt x="679" y="3033"/>
                  </a:cubicBezTo>
                  <a:cubicBezTo>
                    <a:pt x="504" y="2811"/>
                    <a:pt x="336" y="2584"/>
                    <a:pt x="189" y="2346"/>
                  </a:cubicBezTo>
                  <a:cubicBezTo>
                    <a:pt x="68" y="2149"/>
                    <a:pt x="1" y="1935"/>
                    <a:pt x="139" y="1705"/>
                  </a:cubicBezTo>
                  <a:cubicBezTo>
                    <a:pt x="399" y="1278"/>
                    <a:pt x="642" y="838"/>
                    <a:pt x="889" y="406"/>
                  </a:cubicBezTo>
                  <a:cubicBezTo>
                    <a:pt x="968" y="277"/>
                    <a:pt x="1052" y="147"/>
                    <a:pt x="1140" y="0"/>
                  </a:cubicBezTo>
                  <a:cubicBezTo>
                    <a:pt x="1182" y="29"/>
                    <a:pt x="1228" y="50"/>
                    <a:pt x="1249" y="84"/>
                  </a:cubicBezTo>
                  <a:cubicBezTo>
                    <a:pt x="1551" y="679"/>
                    <a:pt x="1974" y="1198"/>
                    <a:pt x="2409" y="1692"/>
                  </a:cubicBezTo>
                  <a:cubicBezTo>
                    <a:pt x="3130" y="2509"/>
                    <a:pt x="3926" y="3238"/>
                    <a:pt x="4855" y="3820"/>
                  </a:cubicBezTo>
                  <a:cubicBezTo>
                    <a:pt x="5773" y="4398"/>
                    <a:pt x="6749" y="4863"/>
                    <a:pt x="7750" y="5286"/>
                  </a:cubicBezTo>
                  <a:cubicBezTo>
                    <a:pt x="8190" y="5470"/>
                    <a:pt x="8650" y="5567"/>
                    <a:pt x="9124" y="5613"/>
                  </a:cubicBezTo>
                  <a:cubicBezTo>
                    <a:pt x="9186" y="5617"/>
                    <a:pt x="9245" y="5630"/>
                    <a:pt x="9358" y="5646"/>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rot="-2133675">
              <a:off x="1593694" y="1510654"/>
              <a:ext cx="220927" cy="223508"/>
            </a:xfrm>
            <a:custGeom>
              <a:avLst/>
              <a:gdLst/>
              <a:ahLst/>
              <a:cxnLst/>
              <a:rect l="l" t="t" r="r" b="b"/>
              <a:pathLst>
                <a:path w="3595" h="3637" extrusionOk="0">
                  <a:moveTo>
                    <a:pt x="3059" y="2958"/>
                  </a:moveTo>
                  <a:cubicBezTo>
                    <a:pt x="2887" y="3100"/>
                    <a:pt x="2715" y="3280"/>
                    <a:pt x="2514" y="3406"/>
                  </a:cubicBezTo>
                  <a:cubicBezTo>
                    <a:pt x="2146" y="3636"/>
                    <a:pt x="1752" y="3586"/>
                    <a:pt x="1362" y="3443"/>
                  </a:cubicBezTo>
                  <a:cubicBezTo>
                    <a:pt x="1295" y="3418"/>
                    <a:pt x="1228" y="3385"/>
                    <a:pt x="1161" y="3368"/>
                  </a:cubicBezTo>
                  <a:cubicBezTo>
                    <a:pt x="688" y="3238"/>
                    <a:pt x="391" y="2903"/>
                    <a:pt x="156" y="2501"/>
                  </a:cubicBezTo>
                  <a:cubicBezTo>
                    <a:pt x="34" y="2287"/>
                    <a:pt x="1" y="2049"/>
                    <a:pt x="68" y="1814"/>
                  </a:cubicBezTo>
                  <a:cubicBezTo>
                    <a:pt x="265" y="1123"/>
                    <a:pt x="663" y="570"/>
                    <a:pt x="1295" y="218"/>
                  </a:cubicBezTo>
                  <a:cubicBezTo>
                    <a:pt x="1685" y="0"/>
                    <a:pt x="2083" y="63"/>
                    <a:pt x="2455" y="294"/>
                  </a:cubicBezTo>
                  <a:cubicBezTo>
                    <a:pt x="2799" y="499"/>
                    <a:pt x="3038" y="796"/>
                    <a:pt x="3276" y="1110"/>
                  </a:cubicBezTo>
                  <a:cubicBezTo>
                    <a:pt x="3570" y="1496"/>
                    <a:pt x="3595" y="1889"/>
                    <a:pt x="3406" y="2308"/>
                  </a:cubicBezTo>
                  <a:cubicBezTo>
                    <a:pt x="3314" y="2522"/>
                    <a:pt x="3184" y="2723"/>
                    <a:pt x="3059" y="29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rot="-2133675">
              <a:off x="1577678" y="1499468"/>
              <a:ext cx="249503" cy="250241"/>
            </a:xfrm>
            <a:custGeom>
              <a:avLst/>
              <a:gdLst/>
              <a:ahLst/>
              <a:cxnLst/>
              <a:rect l="l" t="t" r="r" b="b"/>
              <a:pathLst>
                <a:path w="4060" h="4072" extrusionOk="0">
                  <a:moveTo>
                    <a:pt x="3335" y="3163"/>
                  </a:moveTo>
                  <a:cubicBezTo>
                    <a:pt x="3460" y="2928"/>
                    <a:pt x="3590" y="2727"/>
                    <a:pt x="3682" y="2513"/>
                  </a:cubicBezTo>
                  <a:cubicBezTo>
                    <a:pt x="3871" y="2094"/>
                    <a:pt x="3846" y="1701"/>
                    <a:pt x="3552" y="1315"/>
                  </a:cubicBezTo>
                  <a:cubicBezTo>
                    <a:pt x="3314" y="1001"/>
                    <a:pt x="3075" y="704"/>
                    <a:pt x="2731" y="499"/>
                  </a:cubicBezTo>
                  <a:cubicBezTo>
                    <a:pt x="2359" y="268"/>
                    <a:pt x="1961" y="205"/>
                    <a:pt x="1571" y="423"/>
                  </a:cubicBezTo>
                  <a:cubicBezTo>
                    <a:pt x="939" y="775"/>
                    <a:pt x="541" y="1328"/>
                    <a:pt x="344" y="2019"/>
                  </a:cubicBezTo>
                  <a:cubicBezTo>
                    <a:pt x="277" y="2254"/>
                    <a:pt x="310" y="2492"/>
                    <a:pt x="432" y="2706"/>
                  </a:cubicBezTo>
                  <a:cubicBezTo>
                    <a:pt x="667" y="3108"/>
                    <a:pt x="964" y="3443"/>
                    <a:pt x="1437" y="3573"/>
                  </a:cubicBezTo>
                  <a:cubicBezTo>
                    <a:pt x="1504" y="3590"/>
                    <a:pt x="1571" y="3623"/>
                    <a:pt x="1638" y="3648"/>
                  </a:cubicBezTo>
                  <a:cubicBezTo>
                    <a:pt x="2028" y="3791"/>
                    <a:pt x="2422" y="3841"/>
                    <a:pt x="2790" y="3611"/>
                  </a:cubicBezTo>
                  <a:cubicBezTo>
                    <a:pt x="2991" y="3485"/>
                    <a:pt x="3163" y="3305"/>
                    <a:pt x="3335" y="3163"/>
                  </a:cubicBezTo>
                  <a:close/>
                  <a:moveTo>
                    <a:pt x="625" y="968"/>
                  </a:moveTo>
                  <a:cubicBezTo>
                    <a:pt x="880" y="595"/>
                    <a:pt x="1240" y="348"/>
                    <a:pt x="1655" y="155"/>
                  </a:cubicBezTo>
                  <a:cubicBezTo>
                    <a:pt x="1994" y="0"/>
                    <a:pt x="2317" y="59"/>
                    <a:pt x="2631" y="189"/>
                  </a:cubicBezTo>
                  <a:cubicBezTo>
                    <a:pt x="3289" y="457"/>
                    <a:pt x="3686" y="1001"/>
                    <a:pt x="3976" y="1621"/>
                  </a:cubicBezTo>
                  <a:cubicBezTo>
                    <a:pt x="4047" y="1772"/>
                    <a:pt x="4059" y="1986"/>
                    <a:pt x="4022" y="2149"/>
                  </a:cubicBezTo>
                  <a:cubicBezTo>
                    <a:pt x="3867" y="2815"/>
                    <a:pt x="3536" y="3380"/>
                    <a:pt x="2958" y="3770"/>
                  </a:cubicBezTo>
                  <a:cubicBezTo>
                    <a:pt x="2530" y="4059"/>
                    <a:pt x="2066" y="4071"/>
                    <a:pt x="1601" y="3900"/>
                  </a:cubicBezTo>
                  <a:cubicBezTo>
                    <a:pt x="1307" y="3791"/>
                    <a:pt x="976" y="3736"/>
                    <a:pt x="746" y="3498"/>
                  </a:cubicBezTo>
                  <a:cubicBezTo>
                    <a:pt x="574" y="3326"/>
                    <a:pt x="411" y="3142"/>
                    <a:pt x="269" y="2945"/>
                  </a:cubicBezTo>
                  <a:cubicBezTo>
                    <a:pt x="30" y="2610"/>
                    <a:pt x="1" y="2229"/>
                    <a:pt x="139" y="1852"/>
                  </a:cubicBezTo>
                  <a:cubicBezTo>
                    <a:pt x="256" y="1537"/>
                    <a:pt x="373" y="1219"/>
                    <a:pt x="625" y="96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rot="-2133675">
              <a:off x="1703155" y="1539905"/>
              <a:ext cx="62867" cy="103058"/>
            </a:xfrm>
            <a:custGeom>
              <a:avLst/>
              <a:gdLst/>
              <a:ahLst/>
              <a:cxnLst/>
              <a:rect l="l" t="t" r="r" b="b"/>
              <a:pathLst>
                <a:path w="1023" h="1677" extrusionOk="0">
                  <a:moveTo>
                    <a:pt x="245" y="1"/>
                  </a:moveTo>
                  <a:cubicBezTo>
                    <a:pt x="162" y="1"/>
                    <a:pt x="79" y="17"/>
                    <a:pt x="0" y="51"/>
                  </a:cubicBezTo>
                  <a:cubicBezTo>
                    <a:pt x="130" y="231"/>
                    <a:pt x="210" y="365"/>
                    <a:pt x="251" y="487"/>
                  </a:cubicBezTo>
                  <a:cubicBezTo>
                    <a:pt x="298" y="604"/>
                    <a:pt x="310" y="701"/>
                    <a:pt x="327" y="805"/>
                  </a:cubicBezTo>
                  <a:cubicBezTo>
                    <a:pt x="339" y="906"/>
                    <a:pt x="344" y="1023"/>
                    <a:pt x="335" y="1161"/>
                  </a:cubicBezTo>
                  <a:cubicBezTo>
                    <a:pt x="331" y="1300"/>
                    <a:pt x="310" y="1459"/>
                    <a:pt x="268" y="1677"/>
                  </a:cubicBezTo>
                  <a:cubicBezTo>
                    <a:pt x="490" y="1672"/>
                    <a:pt x="687" y="1551"/>
                    <a:pt x="821" y="1375"/>
                  </a:cubicBezTo>
                  <a:cubicBezTo>
                    <a:pt x="951" y="1199"/>
                    <a:pt x="1022" y="964"/>
                    <a:pt x="993" y="726"/>
                  </a:cubicBezTo>
                  <a:cubicBezTo>
                    <a:pt x="968" y="487"/>
                    <a:pt x="830" y="252"/>
                    <a:pt x="633" y="123"/>
                  </a:cubicBezTo>
                  <a:cubicBezTo>
                    <a:pt x="512" y="43"/>
                    <a:pt x="378"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rot="-2133675">
              <a:off x="1436143" y="2480820"/>
              <a:ext cx="520024" cy="359199"/>
            </a:xfrm>
            <a:custGeom>
              <a:avLst/>
              <a:gdLst/>
              <a:ahLst/>
              <a:cxnLst/>
              <a:rect l="l" t="t" r="r" b="b"/>
              <a:pathLst>
                <a:path w="8462" h="5845" extrusionOk="0">
                  <a:moveTo>
                    <a:pt x="108" y="0"/>
                  </a:moveTo>
                  <a:cubicBezTo>
                    <a:pt x="56" y="0"/>
                    <a:pt x="0" y="49"/>
                    <a:pt x="24" y="114"/>
                  </a:cubicBezTo>
                  <a:cubicBezTo>
                    <a:pt x="292" y="814"/>
                    <a:pt x="883" y="1287"/>
                    <a:pt x="1402" y="1794"/>
                  </a:cubicBezTo>
                  <a:cubicBezTo>
                    <a:pt x="2161" y="2543"/>
                    <a:pt x="2990" y="3197"/>
                    <a:pt x="3844" y="3834"/>
                  </a:cubicBezTo>
                  <a:cubicBezTo>
                    <a:pt x="5155" y="4805"/>
                    <a:pt x="6680" y="5697"/>
                    <a:pt x="8335" y="5844"/>
                  </a:cubicBezTo>
                  <a:cubicBezTo>
                    <a:pt x="8337" y="5844"/>
                    <a:pt x="8340" y="5844"/>
                    <a:pt x="8342" y="5844"/>
                  </a:cubicBezTo>
                  <a:cubicBezTo>
                    <a:pt x="8444" y="5844"/>
                    <a:pt x="8462" y="5685"/>
                    <a:pt x="8355" y="5677"/>
                  </a:cubicBezTo>
                  <a:cubicBezTo>
                    <a:pt x="6730" y="5534"/>
                    <a:pt x="5235" y="4655"/>
                    <a:pt x="3949" y="3700"/>
                  </a:cubicBezTo>
                  <a:cubicBezTo>
                    <a:pt x="3149" y="3105"/>
                    <a:pt x="2353" y="2506"/>
                    <a:pt x="1641" y="1802"/>
                  </a:cubicBezTo>
                  <a:cubicBezTo>
                    <a:pt x="1105" y="1274"/>
                    <a:pt x="460" y="776"/>
                    <a:pt x="179" y="51"/>
                  </a:cubicBezTo>
                  <a:cubicBezTo>
                    <a:pt x="166" y="15"/>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rot="-2133675">
              <a:off x="1604119" y="1274020"/>
              <a:ext cx="213000" cy="153451"/>
            </a:xfrm>
            <a:custGeom>
              <a:avLst/>
              <a:gdLst/>
              <a:ahLst/>
              <a:cxnLst/>
              <a:rect l="l" t="t" r="r" b="b"/>
              <a:pathLst>
                <a:path w="3466" h="2497" extrusionOk="0">
                  <a:moveTo>
                    <a:pt x="183" y="1"/>
                  </a:moveTo>
                  <a:cubicBezTo>
                    <a:pt x="91" y="1"/>
                    <a:pt x="0" y="66"/>
                    <a:pt x="24" y="184"/>
                  </a:cubicBezTo>
                  <a:cubicBezTo>
                    <a:pt x="229" y="1244"/>
                    <a:pt x="1667" y="2497"/>
                    <a:pt x="2856" y="2497"/>
                  </a:cubicBezTo>
                  <a:cubicBezTo>
                    <a:pt x="3001" y="2497"/>
                    <a:pt x="3143" y="2478"/>
                    <a:pt x="3278" y="2438"/>
                  </a:cubicBezTo>
                  <a:cubicBezTo>
                    <a:pt x="3466" y="2380"/>
                    <a:pt x="3373" y="2116"/>
                    <a:pt x="3199" y="2116"/>
                  </a:cubicBezTo>
                  <a:cubicBezTo>
                    <a:pt x="3183" y="2116"/>
                    <a:pt x="3166" y="2119"/>
                    <a:pt x="3148" y="2124"/>
                  </a:cubicBezTo>
                  <a:cubicBezTo>
                    <a:pt x="3049" y="2153"/>
                    <a:pt x="2944" y="2167"/>
                    <a:pt x="2836" y="2167"/>
                  </a:cubicBezTo>
                  <a:cubicBezTo>
                    <a:pt x="1841" y="2167"/>
                    <a:pt x="521" y="1003"/>
                    <a:pt x="354" y="138"/>
                  </a:cubicBezTo>
                  <a:cubicBezTo>
                    <a:pt x="336" y="44"/>
                    <a:pt x="25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rot="-2133675">
              <a:off x="1580585" y="1311214"/>
              <a:ext cx="253682" cy="183194"/>
            </a:xfrm>
            <a:custGeom>
              <a:avLst/>
              <a:gdLst/>
              <a:ahLst/>
              <a:cxnLst/>
              <a:rect l="l" t="t" r="r" b="b"/>
              <a:pathLst>
                <a:path w="4128" h="2981" extrusionOk="0">
                  <a:moveTo>
                    <a:pt x="95" y="0"/>
                  </a:moveTo>
                  <a:cubicBezTo>
                    <a:pt x="48" y="0"/>
                    <a:pt x="1" y="34"/>
                    <a:pt x="10" y="94"/>
                  </a:cubicBezTo>
                  <a:cubicBezTo>
                    <a:pt x="242" y="1772"/>
                    <a:pt x="2402" y="2980"/>
                    <a:pt x="3978" y="2980"/>
                  </a:cubicBezTo>
                  <a:cubicBezTo>
                    <a:pt x="3992" y="2980"/>
                    <a:pt x="4005" y="2980"/>
                    <a:pt x="4018" y="2980"/>
                  </a:cubicBezTo>
                  <a:cubicBezTo>
                    <a:pt x="4127" y="2980"/>
                    <a:pt x="4102" y="2812"/>
                    <a:pt x="3997" y="2812"/>
                  </a:cubicBezTo>
                  <a:cubicBezTo>
                    <a:pt x="3984" y="2812"/>
                    <a:pt x="3971" y="2813"/>
                    <a:pt x="3958" y="2813"/>
                  </a:cubicBezTo>
                  <a:cubicBezTo>
                    <a:pt x="2469" y="2813"/>
                    <a:pt x="397" y="1646"/>
                    <a:pt x="177" y="69"/>
                  </a:cubicBezTo>
                  <a:cubicBezTo>
                    <a:pt x="170" y="22"/>
                    <a:pt x="132"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rot="-2133675">
              <a:off x="1075345" y="2440380"/>
              <a:ext cx="308131" cy="212569"/>
            </a:xfrm>
            <a:custGeom>
              <a:avLst/>
              <a:gdLst/>
              <a:ahLst/>
              <a:cxnLst/>
              <a:rect l="l" t="t" r="r" b="b"/>
              <a:pathLst>
                <a:path w="5014" h="3459" extrusionOk="0">
                  <a:moveTo>
                    <a:pt x="256" y="0"/>
                  </a:moveTo>
                  <a:cubicBezTo>
                    <a:pt x="112" y="0"/>
                    <a:pt x="0" y="196"/>
                    <a:pt x="148" y="295"/>
                  </a:cubicBezTo>
                  <a:cubicBezTo>
                    <a:pt x="1685" y="1330"/>
                    <a:pt x="3097" y="2540"/>
                    <a:pt x="4726" y="3437"/>
                  </a:cubicBezTo>
                  <a:cubicBezTo>
                    <a:pt x="4753" y="3452"/>
                    <a:pt x="4778" y="3458"/>
                    <a:pt x="4801" y="3458"/>
                  </a:cubicBezTo>
                  <a:cubicBezTo>
                    <a:pt x="4944" y="3458"/>
                    <a:pt x="5014" y="3217"/>
                    <a:pt x="4852" y="3127"/>
                  </a:cubicBezTo>
                  <a:cubicBezTo>
                    <a:pt x="3252" y="2247"/>
                    <a:pt x="1865" y="1045"/>
                    <a:pt x="353" y="31"/>
                  </a:cubicBezTo>
                  <a:cubicBezTo>
                    <a:pt x="321" y="10"/>
                    <a:pt x="288"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rot="-2133675">
              <a:off x="1083130" y="2486851"/>
              <a:ext cx="265973" cy="191061"/>
            </a:xfrm>
            <a:custGeom>
              <a:avLst/>
              <a:gdLst/>
              <a:ahLst/>
              <a:cxnLst/>
              <a:rect l="l" t="t" r="r" b="b"/>
              <a:pathLst>
                <a:path w="4328" h="3109" extrusionOk="0">
                  <a:moveTo>
                    <a:pt x="121" y="0"/>
                  </a:moveTo>
                  <a:cubicBezTo>
                    <a:pt x="54" y="0"/>
                    <a:pt x="0" y="97"/>
                    <a:pt x="68" y="154"/>
                  </a:cubicBezTo>
                  <a:cubicBezTo>
                    <a:pt x="1366" y="1218"/>
                    <a:pt x="2815" y="2077"/>
                    <a:pt x="4156" y="3091"/>
                  </a:cubicBezTo>
                  <a:cubicBezTo>
                    <a:pt x="4172" y="3103"/>
                    <a:pt x="4188" y="3109"/>
                    <a:pt x="4204" y="3109"/>
                  </a:cubicBezTo>
                  <a:cubicBezTo>
                    <a:pt x="4272" y="3109"/>
                    <a:pt x="4327" y="3011"/>
                    <a:pt x="4256" y="2957"/>
                  </a:cubicBezTo>
                  <a:cubicBezTo>
                    <a:pt x="2920" y="1943"/>
                    <a:pt x="1471" y="1084"/>
                    <a:pt x="172" y="20"/>
                  </a:cubicBezTo>
                  <a:cubicBezTo>
                    <a:pt x="156" y="6"/>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rot="-2133675">
              <a:off x="2004556" y="2427167"/>
              <a:ext cx="318885" cy="232911"/>
            </a:xfrm>
            <a:custGeom>
              <a:avLst/>
              <a:gdLst/>
              <a:ahLst/>
              <a:cxnLst/>
              <a:rect l="l" t="t" r="r" b="b"/>
              <a:pathLst>
                <a:path w="5189" h="3790" extrusionOk="0">
                  <a:moveTo>
                    <a:pt x="250" y="0"/>
                  </a:moveTo>
                  <a:cubicBezTo>
                    <a:pt x="112" y="0"/>
                    <a:pt x="1" y="195"/>
                    <a:pt x="141" y="297"/>
                  </a:cubicBezTo>
                  <a:cubicBezTo>
                    <a:pt x="1724" y="1432"/>
                    <a:pt x="3303" y="2568"/>
                    <a:pt x="4845" y="3753"/>
                  </a:cubicBezTo>
                  <a:cubicBezTo>
                    <a:pt x="4878" y="3779"/>
                    <a:pt x="4912" y="3789"/>
                    <a:pt x="4944" y="3789"/>
                  </a:cubicBezTo>
                  <a:cubicBezTo>
                    <a:pt x="5081" y="3789"/>
                    <a:pt x="5189" y="3594"/>
                    <a:pt x="5050" y="3489"/>
                  </a:cubicBezTo>
                  <a:cubicBezTo>
                    <a:pt x="3509" y="2304"/>
                    <a:pt x="1929" y="1169"/>
                    <a:pt x="346" y="33"/>
                  </a:cubicBezTo>
                  <a:cubicBezTo>
                    <a:pt x="315" y="10"/>
                    <a:pt x="28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rot="-2133675">
              <a:off x="2033373" y="2479399"/>
              <a:ext cx="283180" cy="209312"/>
            </a:xfrm>
            <a:custGeom>
              <a:avLst/>
              <a:gdLst/>
              <a:ahLst/>
              <a:cxnLst/>
              <a:rect l="l" t="t" r="r" b="b"/>
              <a:pathLst>
                <a:path w="4608" h="3406" extrusionOk="0">
                  <a:moveTo>
                    <a:pt x="123" y="1"/>
                  </a:moveTo>
                  <a:cubicBezTo>
                    <a:pt x="55" y="1"/>
                    <a:pt x="0" y="98"/>
                    <a:pt x="71" y="149"/>
                  </a:cubicBezTo>
                  <a:cubicBezTo>
                    <a:pt x="1508" y="1255"/>
                    <a:pt x="2999" y="2285"/>
                    <a:pt x="4436" y="3387"/>
                  </a:cubicBezTo>
                  <a:cubicBezTo>
                    <a:pt x="4452" y="3400"/>
                    <a:pt x="4469" y="3405"/>
                    <a:pt x="4485" y="3405"/>
                  </a:cubicBezTo>
                  <a:cubicBezTo>
                    <a:pt x="4552" y="3405"/>
                    <a:pt x="4607" y="3308"/>
                    <a:pt x="4536" y="3257"/>
                  </a:cubicBezTo>
                  <a:cubicBezTo>
                    <a:pt x="3100" y="2155"/>
                    <a:pt x="1613" y="1121"/>
                    <a:pt x="172" y="19"/>
                  </a:cubicBezTo>
                  <a:cubicBezTo>
                    <a:pt x="156" y="6"/>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rot="-2133675">
              <a:off x="1518778" y="2229057"/>
              <a:ext cx="351947" cy="239917"/>
            </a:xfrm>
            <a:custGeom>
              <a:avLst/>
              <a:gdLst/>
              <a:ahLst/>
              <a:cxnLst/>
              <a:rect l="l" t="t" r="r" b="b"/>
              <a:pathLst>
                <a:path w="5727" h="3904" extrusionOk="0">
                  <a:moveTo>
                    <a:pt x="116" y="1"/>
                  </a:moveTo>
                  <a:cubicBezTo>
                    <a:pt x="58" y="1"/>
                    <a:pt x="0" y="71"/>
                    <a:pt x="43" y="138"/>
                  </a:cubicBezTo>
                  <a:cubicBezTo>
                    <a:pt x="663" y="1130"/>
                    <a:pt x="1764" y="1721"/>
                    <a:pt x="2694" y="2379"/>
                  </a:cubicBezTo>
                  <a:cubicBezTo>
                    <a:pt x="3578" y="3003"/>
                    <a:pt x="4487" y="3790"/>
                    <a:pt x="5605" y="3903"/>
                  </a:cubicBezTo>
                  <a:cubicBezTo>
                    <a:pt x="5609" y="3904"/>
                    <a:pt x="5613" y="3904"/>
                    <a:pt x="5616" y="3904"/>
                  </a:cubicBezTo>
                  <a:cubicBezTo>
                    <a:pt x="5711" y="3904"/>
                    <a:pt x="5727" y="3748"/>
                    <a:pt x="5626" y="3740"/>
                  </a:cubicBezTo>
                  <a:cubicBezTo>
                    <a:pt x="4483" y="3623"/>
                    <a:pt x="3557" y="2781"/>
                    <a:pt x="2652" y="2148"/>
                  </a:cubicBezTo>
                  <a:cubicBezTo>
                    <a:pt x="1777" y="1532"/>
                    <a:pt x="755" y="967"/>
                    <a:pt x="177" y="37"/>
                  </a:cubicBezTo>
                  <a:cubicBezTo>
                    <a:pt x="160" y="11"/>
                    <a:pt x="138"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rot="-2133675">
              <a:off x="1494516" y="1803772"/>
              <a:ext cx="396870" cy="506934"/>
            </a:xfrm>
            <a:custGeom>
              <a:avLst/>
              <a:gdLst/>
              <a:ahLst/>
              <a:cxnLst/>
              <a:rect l="l" t="t" r="r" b="b"/>
              <a:pathLst>
                <a:path w="6458" h="8249" extrusionOk="0">
                  <a:moveTo>
                    <a:pt x="6338" y="1"/>
                  </a:moveTo>
                  <a:cubicBezTo>
                    <a:pt x="6316" y="1"/>
                    <a:pt x="6295" y="10"/>
                    <a:pt x="6278" y="32"/>
                  </a:cubicBezTo>
                  <a:lnTo>
                    <a:pt x="50" y="8112"/>
                  </a:lnTo>
                  <a:cubicBezTo>
                    <a:pt x="0" y="8177"/>
                    <a:pt x="60" y="8248"/>
                    <a:pt x="120" y="8248"/>
                  </a:cubicBezTo>
                  <a:cubicBezTo>
                    <a:pt x="141" y="8248"/>
                    <a:pt x="163" y="8239"/>
                    <a:pt x="180" y="8217"/>
                  </a:cubicBezTo>
                  <a:lnTo>
                    <a:pt x="6408" y="137"/>
                  </a:lnTo>
                  <a:cubicBezTo>
                    <a:pt x="6457" y="72"/>
                    <a:pt x="6398" y="1"/>
                    <a:pt x="6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rot="-2133675">
              <a:off x="1656739" y="1748861"/>
              <a:ext cx="35828" cy="27839"/>
            </a:xfrm>
            <a:custGeom>
              <a:avLst/>
              <a:gdLst/>
              <a:ahLst/>
              <a:cxnLst/>
              <a:rect l="l" t="t" r="r" b="b"/>
              <a:pathLst>
                <a:path w="583" h="453" extrusionOk="0">
                  <a:moveTo>
                    <a:pt x="289" y="0"/>
                  </a:moveTo>
                  <a:cubicBezTo>
                    <a:pt x="0" y="0"/>
                    <a:pt x="0" y="453"/>
                    <a:pt x="289" y="453"/>
                  </a:cubicBezTo>
                  <a:cubicBezTo>
                    <a:pt x="583" y="453"/>
                    <a:pt x="583"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rot="-2133675">
              <a:off x="1710297" y="1750760"/>
              <a:ext cx="35828" cy="27839"/>
            </a:xfrm>
            <a:custGeom>
              <a:avLst/>
              <a:gdLst/>
              <a:ahLst/>
              <a:cxnLst/>
              <a:rect l="l" t="t" r="r" b="b"/>
              <a:pathLst>
                <a:path w="583" h="453" extrusionOk="0">
                  <a:moveTo>
                    <a:pt x="289" y="0"/>
                  </a:moveTo>
                  <a:cubicBezTo>
                    <a:pt x="0" y="0"/>
                    <a:pt x="0" y="453"/>
                    <a:pt x="289" y="453"/>
                  </a:cubicBezTo>
                  <a:cubicBezTo>
                    <a:pt x="578" y="453"/>
                    <a:pt x="583"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rot="-2133675">
              <a:off x="1635820" y="2328666"/>
              <a:ext cx="35582" cy="27900"/>
            </a:xfrm>
            <a:custGeom>
              <a:avLst/>
              <a:gdLst/>
              <a:ahLst/>
              <a:cxnLst/>
              <a:rect l="l" t="t" r="r" b="b"/>
              <a:pathLst>
                <a:path w="579" h="454" extrusionOk="0">
                  <a:moveTo>
                    <a:pt x="290" y="1"/>
                  </a:moveTo>
                  <a:cubicBezTo>
                    <a:pt x="1" y="1"/>
                    <a:pt x="1" y="453"/>
                    <a:pt x="290" y="453"/>
                  </a:cubicBezTo>
                  <a:cubicBezTo>
                    <a:pt x="579" y="453"/>
                    <a:pt x="57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rot="-2133675">
              <a:off x="1695459" y="2327659"/>
              <a:ext cx="35889" cy="27593"/>
            </a:xfrm>
            <a:custGeom>
              <a:avLst/>
              <a:gdLst/>
              <a:ahLst/>
              <a:cxnLst/>
              <a:rect l="l" t="t" r="r" b="b"/>
              <a:pathLst>
                <a:path w="584" h="449" extrusionOk="0">
                  <a:moveTo>
                    <a:pt x="290" y="1"/>
                  </a:moveTo>
                  <a:cubicBezTo>
                    <a:pt x="1" y="1"/>
                    <a:pt x="1" y="449"/>
                    <a:pt x="290" y="449"/>
                  </a:cubicBezTo>
                  <a:cubicBezTo>
                    <a:pt x="579" y="449"/>
                    <a:pt x="583"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rot="-2133675">
              <a:off x="1503960" y="1536079"/>
              <a:ext cx="61208" cy="45968"/>
            </a:xfrm>
            <a:custGeom>
              <a:avLst/>
              <a:gdLst/>
              <a:ahLst/>
              <a:cxnLst/>
              <a:rect l="l" t="t" r="r" b="b"/>
              <a:pathLst>
                <a:path w="996" h="748" extrusionOk="0">
                  <a:moveTo>
                    <a:pt x="138" y="0"/>
                  </a:moveTo>
                  <a:cubicBezTo>
                    <a:pt x="61" y="0"/>
                    <a:pt x="1" y="108"/>
                    <a:pt x="79" y="166"/>
                  </a:cubicBezTo>
                  <a:cubicBezTo>
                    <a:pt x="322" y="354"/>
                    <a:pt x="565" y="543"/>
                    <a:pt x="808" y="727"/>
                  </a:cubicBezTo>
                  <a:cubicBezTo>
                    <a:pt x="825" y="742"/>
                    <a:pt x="844" y="748"/>
                    <a:pt x="861" y="748"/>
                  </a:cubicBezTo>
                  <a:cubicBezTo>
                    <a:pt x="936" y="748"/>
                    <a:pt x="995" y="638"/>
                    <a:pt x="921" y="581"/>
                  </a:cubicBezTo>
                  <a:lnTo>
                    <a:pt x="192" y="19"/>
                  </a:lnTo>
                  <a:cubicBezTo>
                    <a:pt x="174" y="6"/>
                    <a:pt x="155"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rot="-2133675">
              <a:off x="1502575" y="1518316"/>
              <a:ext cx="49102" cy="39023"/>
            </a:xfrm>
            <a:custGeom>
              <a:avLst/>
              <a:gdLst/>
              <a:ahLst/>
              <a:cxnLst/>
              <a:rect l="l" t="t" r="r" b="b"/>
              <a:pathLst>
                <a:path w="799" h="635" extrusionOk="0">
                  <a:moveTo>
                    <a:pt x="128" y="1"/>
                  </a:moveTo>
                  <a:cubicBezTo>
                    <a:pt x="58" y="1"/>
                    <a:pt x="1" y="109"/>
                    <a:pt x="71" y="172"/>
                  </a:cubicBezTo>
                  <a:cubicBezTo>
                    <a:pt x="238" y="331"/>
                    <a:pt x="422" y="473"/>
                    <a:pt x="607" y="616"/>
                  </a:cubicBezTo>
                  <a:cubicBezTo>
                    <a:pt x="624" y="629"/>
                    <a:pt x="642" y="635"/>
                    <a:pt x="659" y="635"/>
                  </a:cubicBezTo>
                  <a:cubicBezTo>
                    <a:pt x="735" y="635"/>
                    <a:pt x="798" y="527"/>
                    <a:pt x="720" y="469"/>
                  </a:cubicBezTo>
                  <a:cubicBezTo>
                    <a:pt x="536" y="327"/>
                    <a:pt x="355" y="180"/>
                    <a:pt x="184" y="25"/>
                  </a:cubicBezTo>
                  <a:cubicBezTo>
                    <a:pt x="166" y="8"/>
                    <a:pt x="146"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rot="-2133675">
              <a:off x="1498880" y="1562495"/>
              <a:ext cx="57582" cy="45599"/>
            </a:xfrm>
            <a:custGeom>
              <a:avLst/>
              <a:gdLst/>
              <a:ahLst/>
              <a:cxnLst/>
              <a:rect l="l" t="t" r="r" b="b"/>
              <a:pathLst>
                <a:path w="937" h="742" extrusionOk="0">
                  <a:moveTo>
                    <a:pt x="129" y="0"/>
                  </a:moveTo>
                  <a:cubicBezTo>
                    <a:pt x="58" y="0"/>
                    <a:pt x="0" y="106"/>
                    <a:pt x="71" y="170"/>
                  </a:cubicBezTo>
                  <a:cubicBezTo>
                    <a:pt x="288" y="367"/>
                    <a:pt x="515" y="543"/>
                    <a:pt x="745" y="723"/>
                  </a:cubicBezTo>
                  <a:cubicBezTo>
                    <a:pt x="763" y="736"/>
                    <a:pt x="781" y="742"/>
                    <a:pt x="799" y="742"/>
                  </a:cubicBezTo>
                  <a:cubicBezTo>
                    <a:pt x="876" y="742"/>
                    <a:pt x="936" y="633"/>
                    <a:pt x="858" y="572"/>
                  </a:cubicBezTo>
                  <a:cubicBezTo>
                    <a:pt x="628" y="396"/>
                    <a:pt x="401" y="216"/>
                    <a:pt x="184" y="23"/>
                  </a:cubicBezTo>
                  <a:cubicBezTo>
                    <a:pt x="166" y="7"/>
                    <a:pt x="14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rot="-2133675">
              <a:off x="1487387" y="2153865"/>
              <a:ext cx="57582" cy="43325"/>
            </a:xfrm>
            <a:custGeom>
              <a:avLst/>
              <a:gdLst/>
              <a:ahLst/>
              <a:cxnLst/>
              <a:rect l="l" t="t" r="r" b="b"/>
              <a:pathLst>
                <a:path w="937" h="705" extrusionOk="0">
                  <a:moveTo>
                    <a:pt x="137" y="1"/>
                  </a:moveTo>
                  <a:cubicBezTo>
                    <a:pt x="60" y="1"/>
                    <a:pt x="0" y="109"/>
                    <a:pt x="79" y="166"/>
                  </a:cubicBezTo>
                  <a:cubicBezTo>
                    <a:pt x="301" y="338"/>
                    <a:pt x="523" y="514"/>
                    <a:pt x="745" y="686"/>
                  </a:cubicBezTo>
                  <a:cubicBezTo>
                    <a:pt x="763" y="699"/>
                    <a:pt x="781" y="705"/>
                    <a:pt x="799" y="705"/>
                  </a:cubicBezTo>
                  <a:cubicBezTo>
                    <a:pt x="876" y="705"/>
                    <a:pt x="937" y="596"/>
                    <a:pt x="862" y="535"/>
                  </a:cubicBezTo>
                  <a:cubicBezTo>
                    <a:pt x="636" y="363"/>
                    <a:pt x="414" y="192"/>
                    <a:pt x="192" y="20"/>
                  </a:cubicBezTo>
                  <a:cubicBezTo>
                    <a:pt x="174" y="7"/>
                    <a:pt x="15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rot="-2133675">
              <a:off x="1490133" y="2186442"/>
              <a:ext cx="41297" cy="33554"/>
            </a:xfrm>
            <a:custGeom>
              <a:avLst/>
              <a:gdLst/>
              <a:ahLst/>
              <a:cxnLst/>
              <a:rect l="l" t="t" r="r" b="b"/>
              <a:pathLst>
                <a:path w="672" h="546" extrusionOk="0">
                  <a:moveTo>
                    <a:pt x="124" y="0"/>
                  </a:moveTo>
                  <a:cubicBezTo>
                    <a:pt x="56" y="0"/>
                    <a:pt x="0" y="108"/>
                    <a:pt x="66" y="174"/>
                  </a:cubicBezTo>
                  <a:cubicBezTo>
                    <a:pt x="192" y="303"/>
                    <a:pt x="338" y="417"/>
                    <a:pt x="481" y="525"/>
                  </a:cubicBezTo>
                  <a:cubicBezTo>
                    <a:pt x="499" y="540"/>
                    <a:pt x="518" y="546"/>
                    <a:pt x="536" y="546"/>
                  </a:cubicBezTo>
                  <a:cubicBezTo>
                    <a:pt x="613" y="546"/>
                    <a:pt x="672" y="436"/>
                    <a:pt x="594" y="379"/>
                  </a:cubicBezTo>
                  <a:cubicBezTo>
                    <a:pt x="451" y="266"/>
                    <a:pt x="309" y="157"/>
                    <a:pt x="179" y="27"/>
                  </a:cubicBezTo>
                  <a:cubicBezTo>
                    <a:pt x="161" y="8"/>
                    <a:pt x="14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rot="-2133675">
              <a:off x="1488719" y="2211295"/>
              <a:ext cx="58566" cy="44308"/>
            </a:xfrm>
            <a:custGeom>
              <a:avLst/>
              <a:gdLst/>
              <a:ahLst/>
              <a:cxnLst/>
              <a:rect l="l" t="t" r="r" b="b"/>
              <a:pathLst>
                <a:path w="953" h="721" extrusionOk="0">
                  <a:moveTo>
                    <a:pt x="131" y="0"/>
                  </a:moveTo>
                  <a:cubicBezTo>
                    <a:pt x="58" y="0"/>
                    <a:pt x="0" y="106"/>
                    <a:pt x="70" y="170"/>
                  </a:cubicBezTo>
                  <a:cubicBezTo>
                    <a:pt x="288" y="362"/>
                    <a:pt x="531" y="526"/>
                    <a:pt x="761" y="702"/>
                  </a:cubicBezTo>
                  <a:cubicBezTo>
                    <a:pt x="779" y="715"/>
                    <a:pt x="798" y="721"/>
                    <a:pt x="816" y="721"/>
                  </a:cubicBezTo>
                  <a:cubicBezTo>
                    <a:pt x="893" y="721"/>
                    <a:pt x="953" y="613"/>
                    <a:pt x="874" y="555"/>
                  </a:cubicBezTo>
                  <a:cubicBezTo>
                    <a:pt x="644" y="379"/>
                    <a:pt x="401" y="216"/>
                    <a:pt x="188" y="23"/>
                  </a:cubicBezTo>
                  <a:cubicBezTo>
                    <a:pt x="169" y="7"/>
                    <a:pt x="14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rot="-2133675">
              <a:off x="1063470" y="2611206"/>
              <a:ext cx="56906" cy="44001"/>
            </a:xfrm>
            <a:custGeom>
              <a:avLst/>
              <a:gdLst/>
              <a:ahLst/>
              <a:cxnLst/>
              <a:rect l="l" t="t" r="r" b="b"/>
              <a:pathLst>
                <a:path w="926" h="716" extrusionOk="0">
                  <a:moveTo>
                    <a:pt x="140" y="0"/>
                  </a:moveTo>
                  <a:cubicBezTo>
                    <a:pt x="67" y="0"/>
                    <a:pt x="1" y="77"/>
                    <a:pt x="60" y="143"/>
                  </a:cubicBezTo>
                  <a:cubicBezTo>
                    <a:pt x="265" y="353"/>
                    <a:pt x="500" y="520"/>
                    <a:pt x="734" y="696"/>
                  </a:cubicBezTo>
                  <a:cubicBezTo>
                    <a:pt x="752" y="709"/>
                    <a:pt x="770" y="715"/>
                    <a:pt x="787" y="715"/>
                  </a:cubicBezTo>
                  <a:cubicBezTo>
                    <a:pt x="863" y="715"/>
                    <a:pt x="926" y="607"/>
                    <a:pt x="848" y="549"/>
                  </a:cubicBezTo>
                  <a:cubicBezTo>
                    <a:pt x="630" y="382"/>
                    <a:pt x="404" y="231"/>
                    <a:pt x="211" y="30"/>
                  </a:cubicBezTo>
                  <a:cubicBezTo>
                    <a:pt x="190" y="9"/>
                    <a:pt x="165"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rot="-2133675">
              <a:off x="1061597" y="2642729"/>
              <a:ext cx="49593" cy="33431"/>
            </a:xfrm>
            <a:custGeom>
              <a:avLst/>
              <a:gdLst/>
              <a:ahLst/>
              <a:cxnLst/>
              <a:rect l="l" t="t" r="r" b="b"/>
              <a:pathLst>
                <a:path w="807" h="544" extrusionOk="0">
                  <a:moveTo>
                    <a:pt x="128" y="0"/>
                  </a:moveTo>
                  <a:cubicBezTo>
                    <a:pt x="43" y="0"/>
                    <a:pt x="1" y="137"/>
                    <a:pt x="96" y="181"/>
                  </a:cubicBezTo>
                  <a:cubicBezTo>
                    <a:pt x="284" y="269"/>
                    <a:pt x="448" y="395"/>
                    <a:pt x="615" y="525"/>
                  </a:cubicBezTo>
                  <a:cubicBezTo>
                    <a:pt x="633" y="538"/>
                    <a:pt x="652" y="544"/>
                    <a:pt x="670" y="544"/>
                  </a:cubicBezTo>
                  <a:cubicBezTo>
                    <a:pt x="747" y="544"/>
                    <a:pt x="807" y="436"/>
                    <a:pt x="728" y="378"/>
                  </a:cubicBezTo>
                  <a:cubicBezTo>
                    <a:pt x="548" y="240"/>
                    <a:pt x="372" y="101"/>
                    <a:pt x="167" y="9"/>
                  </a:cubicBezTo>
                  <a:cubicBezTo>
                    <a:pt x="153" y="3"/>
                    <a:pt x="14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rot="-2133675">
              <a:off x="1061910" y="2661110"/>
              <a:ext cx="64035" cy="47012"/>
            </a:xfrm>
            <a:custGeom>
              <a:avLst/>
              <a:gdLst/>
              <a:ahLst/>
              <a:cxnLst/>
              <a:rect l="l" t="t" r="r" b="b"/>
              <a:pathLst>
                <a:path w="1042" h="765" extrusionOk="0">
                  <a:moveTo>
                    <a:pt x="127" y="1"/>
                  </a:moveTo>
                  <a:cubicBezTo>
                    <a:pt x="58" y="1"/>
                    <a:pt x="1" y="110"/>
                    <a:pt x="67" y="176"/>
                  </a:cubicBezTo>
                  <a:cubicBezTo>
                    <a:pt x="302" y="402"/>
                    <a:pt x="586" y="553"/>
                    <a:pt x="850" y="746"/>
                  </a:cubicBezTo>
                  <a:cubicBezTo>
                    <a:pt x="868" y="759"/>
                    <a:pt x="887" y="765"/>
                    <a:pt x="905" y="765"/>
                  </a:cubicBezTo>
                  <a:cubicBezTo>
                    <a:pt x="982" y="765"/>
                    <a:pt x="1042" y="657"/>
                    <a:pt x="963" y="599"/>
                  </a:cubicBezTo>
                  <a:cubicBezTo>
                    <a:pt x="704" y="402"/>
                    <a:pt x="415" y="256"/>
                    <a:pt x="180" y="25"/>
                  </a:cubicBezTo>
                  <a:cubicBezTo>
                    <a:pt x="163" y="8"/>
                    <a:pt x="144"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rot="-2133675">
              <a:off x="2007319" y="2624174"/>
              <a:ext cx="60717" cy="46705"/>
            </a:xfrm>
            <a:custGeom>
              <a:avLst/>
              <a:gdLst/>
              <a:ahLst/>
              <a:cxnLst/>
              <a:rect l="l" t="t" r="r" b="b"/>
              <a:pathLst>
                <a:path w="988" h="760" extrusionOk="0">
                  <a:moveTo>
                    <a:pt x="143" y="1"/>
                  </a:moveTo>
                  <a:cubicBezTo>
                    <a:pt x="69" y="1"/>
                    <a:pt x="1" y="78"/>
                    <a:pt x="63" y="144"/>
                  </a:cubicBezTo>
                  <a:cubicBezTo>
                    <a:pt x="290" y="370"/>
                    <a:pt x="545" y="550"/>
                    <a:pt x="796" y="739"/>
                  </a:cubicBezTo>
                  <a:cubicBezTo>
                    <a:pt x="815" y="753"/>
                    <a:pt x="835" y="759"/>
                    <a:pt x="853" y="759"/>
                  </a:cubicBezTo>
                  <a:cubicBezTo>
                    <a:pt x="929" y="759"/>
                    <a:pt x="987" y="653"/>
                    <a:pt x="910" y="592"/>
                  </a:cubicBezTo>
                  <a:cubicBezTo>
                    <a:pt x="671" y="412"/>
                    <a:pt x="424" y="244"/>
                    <a:pt x="214" y="31"/>
                  </a:cubicBezTo>
                  <a:cubicBezTo>
                    <a:pt x="193" y="9"/>
                    <a:pt x="168"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rot="-2133675">
              <a:off x="2005143" y="2659541"/>
              <a:ext cx="47750" cy="38286"/>
            </a:xfrm>
            <a:custGeom>
              <a:avLst/>
              <a:gdLst/>
              <a:ahLst/>
              <a:cxnLst/>
              <a:rect l="l" t="t" r="r" b="b"/>
              <a:pathLst>
                <a:path w="777" h="623" extrusionOk="0">
                  <a:moveTo>
                    <a:pt x="127" y="1"/>
                  </a:moveTo>
                  <a:cubicBezTo>
                    <a:pt x="57" y="1"/>
                    <a:pt x="0" y="109"/>
                    <a:pt x="70" y="172"/>
                  </a:cubicBezTo>
                  <a:cubicBezTo>
                    <a:pt x="229" y="327"/>
                    <a:pt x="405" y="465"/>
                    <a:pt x="585" y="603"/>
                  </a:cubicBezTo>
                  <a:cubicBezTo>
                    <a:pt x="602" y="617"/>
                    <a:pt x="621" y="622"/>
                    <a:pt x="638" y="622"/>
                  </a:cubicBezTo>
                  <a:cubicBezTo>
                    <a:pt x="714" y="622"/>
                    <a:pt x="777" y="515"/>
                    <a:pt x="698" y="457"/>
                  </a:cubicBezTo>
                  <a:cubicBezTo>
                    <a:pt x="522" y="319"/>
                    <a:pt x="347" y="180"/>
                    <a:pt x="183" y="25"/>
                  </a:cubicBezTo>
                  <a:cubicBezTo>
                    <a:pt x="165" y="8"/>
                    <a:pt x="14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rot="-2133675">
              <a:off x="2002331" y="2679340"/>
              <a:ext cx="59180" cy="45906"/>
            </a:xfrm>
            <a:custGeom>
              <a:avLst/>
              <a:gdLst/>
              <a:ahLst/>
              <a:cxnLst/>
              <a:rect l="l" t="t" r="r" b="b"/>
              <a:pathLst>
                <a:path w="963" h="747" extrusionOk="0">
                  <a:moveTo>
                    <a:pt x="140" y="0"/>
                  </a:moveTo>
                  <a:cubicBezTo>
                    <a:pt x="68" y="0"/>
                    <a:pt x="1" y="79"/>
                    <a:pt x="63" y="141"/>
                  </a:cubicBezTo>
                  <a:cubicBezTo>
                    <a:pt x="277" y="367"/>
                    <a:pt x="528" y="539"/>
                    <a:pt x="771" y="728"/>
                  </a:cubicBezTo>
                  <a:cubicBezTo>
                    <a:pt x="789" y="741"/>
                    <a:pt x="808" y="747"/>
                    <a:pt x="825" y="747"/>
                  </a:cubicBezTo>
                  <a:cubicBezTo>
                    <a:pt x="902" y="747"/>
                    <a:pt x="963" y="638"/>
                    <a:pt x="884" y="577"/>
                  </a:cubicBezTo>
                  <a:cubicBezTo>
                    <a:pt x="654" y="401"/>
                    <a:pt x="411" y="242"/>
                    <a:pt x="210" y="32"/>
                  </a:cubicBezTo>
                  <a:cubicBezTo>
                    <a:pt x="189" y="10"/>
                    <a:pt x="16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0"/>
          <p:cNvGrpSpPr/>
          <p:nvPr/>
        </p:nvGrpSpPr>
        <p:grpSpPr>
          <a:xfrm>
            <a:off x="8074025" y="3096751"/>
            <a:ext cx="507720" cy="507904"/>
            <a:chOff x="8074025" y="3096751"/>
            <a:chExt cx="507720" cy="507904"/>
          </a:xfrm>
        </p:grpSpPr>
        <p:sp>
          <p:nvSpPr>
            <p:cNvPr id="1172" name="Google Shape;1172;p40"/>
            <p:cNvSpPr/>
            <p:nvPr/>
          </p:nvSpPr>
          <p:spPr>
            <a:xfrm>
              <a:off x="8076530" y="3098103"/>
              <a:ext cx="505215" cy="505201"/>
            </a:xfrm>
            <a:custGeom>
              <a:avLst/>
              <a:gdLst/>
              <a:ahLst/>
              <a:cxnLst/>
              <a:rect l="l" t="t" r="r" b="b"/>
              <a:pathLst>
                <a:path w="8781" h="8780" extrusionOk="0">
                  <a:moveTo>
                    <a:pt x="4391" y="0"/>
                  </a:moveTo>
                  <a:cubicBezTo>
                    <a:pt x="1968" y="0"/>
                    <a:pt x="1" y="1967"/>
                    <a:pt x="1" y="4390"/>
                  </a:cubicBezTo>
                  <a:cubicBezTo>
                    <a:pt x="1" y="6817"/>
                    <a:pt x="1968" y="8779"/>
                    <a:pt x="4391" y="8779"/>
                  </a:cubicBezTo>
                  <a:cubicBezTo>
                    <a:pt x="6813" y="8779"/>
                    <a:pt x="8780" y="6817"/>
                    <a:pt x="8780" y="4390"/>
                  </a:cubicBezTo>
                  <a:cubicBezTo>
                    <a:pt x="8780" y="1967"/>
                    <a:pt x="6813" y="0"/>
                    <a:pt x="4391" y="0"/>
                  </a:cubicBezTo>
                  <a:close/>
                </a:path>
              </a:pathLst>
            </a:custGeom>
            <a:solidFill>
              <a:schemeClr val="accent3"/>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323902" y="3345091"/>
              <a:ext cx="185781" cy="259563"/>
            </a:xfrm>
            <a:custGeom>
              <a:avLst/>
              <a:gdLst/>
              <a:ahLst/>
              <a:cxnLst/>
              <a:rect l="l" t="t" r="r" b="b"/>
              <a:pathLst>
                <a:path w="3229" h="4511" extrusionOk="0">
                  <a:moveTo>
                    <a:pt x="504" y="1"/>
                  </a:moveTo>
                  <a:cubicBezTo>
                    <a:pt x="438" y="1"/>
                    <a:pt x="379" y="20"/>
                    <a:pt x="320" y="61"/>
                  </a:cubicBezTo>
                  <a:cubicBezTo>
                    <a:pt x="435" y="401"/>
                    <a:pt x="430" y="684"/>
                    <a:pt x="314" y="993"/>
                  </a:cubicBezTo>
                  <a:cubicBezTo>
                    <a:pt x="178" y="1364"/>
                    <a:pt x="1" y="1605"/>
                    <a:pt x="16" y="2034"/>
                  </a:cubicBezTo>
                  <a:cubicBezTo>
                    <a:pt x="32" y="2541"/>
                    <a:pt x="351" y="2897"/>
                    <a:pt x="456" y="3352"/>
                  </a:cubicBezTo>
                  <a:cubicBezTo>
                    <a:pt x="532" y="3710"/>
                    <a:pt x="36" y="4510"/>
                    <a:pt x="376" y="4510"/>
                  </a:cubicBezTo>
                  <a:cubicBezTo>
                    <a:pt x="385" y="4510"/>
                    <a:pt x="394" y="4510"/>
                    <a:pt x="403" y="4509"/>
                  </a:cubicBezTo>
                  <a:cubicBezTo>
                    <a:pt x="2072" y="4331"/>
                    <a:pt x="2768" y="3614"/>
                    <a:pt x="3229" y="3138"/>
                  </a:cubicBezTo>
                  <a:cubicBezTo>
                    <a:pt x="3166" y="2939"/>
                    <a:pt x="3061" y="2588"/>
                    <a:pt x="2810" y="2400"/>
                  </a:cubicBezTo>
                  <a:cubicBezTo>
                    <a:pt x="2413" y="2091"/>
                    <a:pt x="1999" y="2233"/>
                    <a:pt x="1560" y="2112"/>
                  </a:cubicBezTo>
                  <a:cubicBezTo>
                    <a:pt x="566" y="1840"/>
                    <a:pt x="880" y="684"/>
                    <a:pt x="607" y="14"/>
                  </a:cubicBezTo>
                  <a:cubicBezTo>
                    <a:pt x="571" y="6"/>
                    <a:pt x="537" y="1"/>
                    <a:pt x="504"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8392542" y="3190022"/>
              <a:ext cx="186701" cy="199894"/>
            </a:xfrm>
            <a:custGeom>
              <a:avLst/>
              <a:gdLst/>
              <a:ahLst/>
              <a:cxnLst/>
              <a:rect l="l" t="t" r="r" b="b"/>
              <a:pathLst>
                <a:path w="3245" h="3474" extrusionOk="0">
                  <a:moveTo>
                    <a:pt x="2204" y="1"/>
                  </a:moveTo>
                  <a:cubicBezTo>
                    <a:pt x="2093" y="1"/>
                    <a:pt x="1991" y="91"/>
                    <a:pt x="1847" y="167"/>
                  </a:cubicBezTo>
                  <a:cubicBezTo>
                    <a:pt x="1335" y="439"/>
                    <a:pt x="874" y="810"/>
                    <a:pt x="586" y="1328"/>
                  </a:cubicBezTo>
                  <a:cubicBezTo>
                    <a:pt x="471" y="1532"/>
                    <a:pt x="440" y="1788"/>
                    <a:pt x="356" y="2013"/>
                  </a:cubicBezTo>
                  <a:cubicBezTo>
                    <a:pt x="314" y="2149"/>
                    <a:pt x="304" y="2280"/>
                    <a:pt x="278" y="2411"/>
                  </a:cubicBezTo>
                  <a:cubicBezTo>
                    <a:pt x="273" y="2431"/>
                    <a:pt x="263" y="2474"/>
                    <a:pt x="262" y="2474"/>
                  </a:cubicBezTo>
                  <a:cubicBezTo>
                    <a:pt x="262" y="2474"/>
                    <a:pt x="262" y="2474"/>
                    <a:pt x="262" y="2474"/>
                  </a:cubicBezTo>
                  <a:cubicBezTo>
                    <a:pt x="0" y="2589"/>
                    <a:pt x="110" y="2955"/>
                    <a:pt x="241" y="3128"/>
                  </a:cubicBezTo>
                  <a:cubicBezTo>
                    <a:pt x="444" y="3387"/>
                    <a:pt x="796" y="3473"/>
                    <a:pt x="1113" y="3473"/>
                  </a:cubicBezTo>
                  <a:cubicBezTo>
                    <a:pt x="1122" y="3473"/>
                    <a:pt x="1132" y="3473"/>
                    <a:pt x="1141" y="3473"/>
                  </a:cubicBezTo>
                  <a:cubicBezTo>
                    <a:pt x="1816" y="3463"/>
                    <a:pt x="1643" y="2835"/>
                    <a:pt x="1905" y="2411"/>
                  </a:cubicBezTo>
                  <a:cubicBezTo>
                    <a:pt x="1999" y="2265"/>
                    <a:pt x="2109" y="2113"/>
                    <a:pt x="2287" y="2066"/>
                  </a:cubicBezTo>
                  <a:cubicBezTo>
                    <a:pt x="2305" y="2062"/>
                    <a:pt x="2323" y="2060"/>
                    <a:pt x="2339" y="2060"/>
                  </a:cubicBezTo>
                  <a:cubicBezTo>
                    <a:pt x="2426" y="2060"/>
                    <a:pt x="2490" y="2108"/>
                    <a:pt x="2569" y="2113"/>
                  </a:cubicBezTo>
                  <a:cubicBezTo>
                    <a:pt x="2571" y="2113"/>
                    <a:pt x="2573" y="2113"/>
                    <a:pt x="2575" y="2113"/>
                  </a:cubicBezTo>
                  <a:cubicBezTo>
                    <a:pt x="2757" y="2113"/>
                    <a:pt x="3031" y="1893"/>
                    <a:pt x="3176" y="1893"/>
                  </a:cubicBezTo>
                  <a:cubicBezTo>
                    <a:pt x="3194" y="1893"/>
                    <a:pt x="3210" y="1896"/>
                    <a:pt x="3223" y="1904"/>
                  </a:cubicBezTo>
                  <a:cubicBezTo>
                    <a:pt x="3244" y="1626"/>
                    <a:pt x="2658" y="303"/>
                    <a:pt x="2365" y="67"/>
                  </a:cubicBezTo>
                  <a:cubicBezTo>
                    <a:pt x="2306" y="20"/>
                    <a:pt x="2254" y="1"/>
                    <a:pt x="2204"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8110445" y="3096751"/>
              <a:ext cx="336350" cy="204382"/>
            </a:xfrm>
            <a:custGeom>
              <a:avLst/>
              <a:gdLst/>
              <a:ahLst/>
              <a:cxnLst/>
              <a:rect l="l" t="t" r="r" b="b"/>
              <a:pathLst>
                <a:path w="5846" h="3552" extrusionOk="0">
                  <a:moveTo>
                    <a:pt x="3887" y="1"/>
                  </a:moveTo>
                  <a:cubicBezTo>
                    <a:pt x="2509" y="1"/>
                    <a:pt x="850" y="635"/>
                    <a:pt x="1" y="2321"/>
                  </a:cubicBezTo>
                  <a:cubicBezTo>
                    <a:pt x="85" y="2311"/>
                    <a:pt x="158" y="2258"/>
                    <a:pt x="236" y="2227"/>
                  </a:cubicBezTo>
                  <a:cubicBezTo>
                    <a:pt x="440" y="2154"/>
                    <a:pt x="676" y="2112"/>
                    <a:pt x="890" y="2101"/>
                  </a:cubicBezTo>
                  <a:cubicBezTo>
                    <a:pt x="921" y="2100"/>
                    <a:pt x="952" y="2099"/>
                    <a:pt x="982" y="2099"/>
                  </a:cubicBezTo>
                  <a:cubicBezTo>
                    <a:pt x="1572" y="2099"/>
                    <a:pt x="2094" y="2382"/>
                    <a:pt x="2612" y="2640"/>
                  </a:cubicBezTo>
                  <a:cubicBezTo>
                    <a:pt x="2852" y="2761"/>
                    <a:pt x="3093" y="2876"/>
                    <a:pt x="3318" y="3017"/>
                  </a:cubicBezTo>
                  <a:cubicBezTo>
                    <a:pt x="3496" y="3137"/>
                    <a:pt x="3611" y="3284"/>
                    <a:pt x="3768" y="3415"/>
                  </a:cubicBezTo>
                  <a:cubicBezTo>
                    <a:pt x="3878" y="3510"/>
                    <a:pt x="3992" y="3551"/>
                    <a:pt x="4105" y="3551"/>
                  </a:cubicBezTo>
                  <a:cubicBezTo>
                    <a:pt x="4367" y="3551"/>
                    <a:pt x="4617" y="3329"/>
                    <a:pt x="4767" y="3069"/>
                  </a:cubicBezTo>
                  <a:cubicBezTo>
                    <a:pt x="4945" y="2755"/>
                    <a:pt x="4856" y="2400"/>
                    <a:pt x="4862" y="2060"/>
                  </a:cubicBezTo>
                  <a:cubicBezTo>
                    <a:pt x="4867" y="1772"/>
                    <a:pt x="5066" y="1583"/>
                    <a:pt x="5306" y="1458"/>
                  </a:cubicBezTo>
                  <a:cubicBezTo>
                    <a:pt x="5469" y="1369"/>
                    <a:pt x="5678" y="1322"/>
                    <a:pt x="5762" y="1149"/>
                  </a:cubicBezTo>
                  <a:cubicBezTo>
                    <a:pt x="5845" y="977"/>
                    <a:pt x="5762" y="882"/>
                    <a:pt x="5683" y="741"/>
                  </a:cubicBezTo>
                  <a:cubicBezTo>
                    <a:pt x="5622" y="634"/>
                    <a:pt x="5590" y="422"/>
                    <a:pt x="5589" y="422"/>
                  </a:cubicBezTo>
                  <a:cubicBezTo>
                    <a:pt x="5589" y="422"/>
                    <a:pt x="5589" y="422"/>
                    <a:pt x="5589" y="422"/>
                  </a:cubicBezTo>
                  <a:lnTo>
                    <a:pt x="5589" y="411"/>
                  </a:lnTo>
                  <a:cubicBezTo>
                    <a:pt x="5176" y="154"/>
                    <a:pt x="4566" y="1"/>
                    <a:pt x="3887"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074025" y="3332663"/>
              <a:ext cx="161156" cy="243912"/>
            </a:xfrm>
            <a:custGeom>
              <a:avLst/>
              <a:gdLst/>
              <a:ahLst/>
              <a:cxnLst/>
              <a:rect l="l" t="t" r="r" b="b"/>
              <a:pathLst>
                <a:path w="2801" h="4239" extrusionOk="0">
                  <a:moveTo>
                    <a:pt x="1219" y="0"/>
                  </a:moveTo>
                  <a:cubicBezTo>
                    <a:pt x="1014" y="0"/>
                    <a:pt x="808" y="30"/>
                    <a:pt x="618" y="89"/>
                  </a:cubicBezTo>
                  <a:cubicBezTo>
                    <a:pt x="462" y="142"/>
                    <a:pt x="356" y="168"/>
                    <a:pt x="226" y="168"/>
                  </a:cubicBezTo>
                  <a:cubicBezTo>
                    <a:pt x="177" y="168"/>
                    <a:pt x="124" y="164"/>
                    <a:pt x="64" y="157"/>
                  </a:cubicBezTo>
                  <a:lnTo>
                    <a:pt x="64" y="157"/>
                  </a:lnTo>
                  <a:cubicBezTo>
                    <a:pt x="1" y="1010"/>
                    <a:pt x="383" y="3035"/>
                    <a:pt x="2470" y="4238"/>
                  </a:cubicBezTo>
                  <a:cubicBezTo>
                    <a:pt x="2633" y="4128"/>
                    <a:pt x="2727" y="3940"/>
                    <a:pt x="2695" y="3720"/>
                  </a:cubicBezTo>
                  <a:cubicBezTo>
                    <a:pt x="2669" y="3537"/>
                    <a:pt x="2617" y="3359"/>
                    <a:pt x="2570" y="3181"/>
                  </a:cubicBezTo>
                  <a:cubicBezTo>
                    <a:pt x="2486" y="2862"/>
                    <a:pt x="2502" y="2553"/>
                    <a:pt x="2533" y="2229"/>
                  </a:cubicBezTo>
                  <a:cubicBezTo>
                    <a:pt x="2575" y="1852"/>
                    <a:pt x="2779" y="1517"/>
                    <a:pt x="2790" y="1135"/>
                  </a:cubicBezTo>
                  <a:cubicBezTo>
                    <a:pt x="2800" y="597"/>
                    <a:pt x="2397" y="340"/>
                    <a:pt x="1947" y="141"/>
                  </a:cubicBezTo>
                  <a:cubicBezTo>
                    <a:pt x="1725" y="46"/>
                    <a:pt x="1472" y="0"/>
                    <a:pt x="1219" y="0"/>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KNN</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a:t>
            </a:r>
            <a:endParaRPr lang="en-US"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K-means</a:t>
            </a:r>
            <a:endParaRPr dirty="0"/>
          </a:p>
        </p:txBody>
      </p:sp>
      <p:sp>
        <p:nvSpPr>
          <p:cNvPr id="517" name="Google Shape;517;p38"/>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6"/>
          <p:cNvSpPr txBox="1">
            <a:spLocks noGrp="1"/>
          </p:cNvSpPr>
          <p:nvPr>
            <p:ph type="title"/>
          </p:nvPr>
        </p:nvSpPr>
        <p:spPr>
          <a:xfrm>
            <a:off x="3889825" y="725482"/>
            <a:ext cx="401700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Khái niệm</a:t>
            </a:r>
            <a:endParaRPr b="0" dirty="0">
              <a:solidFill>
                <a:schemeClr val="dk2"/>
              </a:solidFill>
              <a:latin typeface="Montserrat Medium"/>
              <a:ea typeface="Montserrat Medium"/>
              <a:cs typeface="Montserrat Medium"/>
              <a:sym typeface="Montserrat Medium"/>
            </a:endParaRPr>
          </a:p>
        </p:txBody>
      </p:sp>
      <p:grpSp>
        <p:nvGrpSpPr>
          <p:cNvPr id="897" name="Google Shape;897;p46"/>
          <p:cNvGrpSpPr/>
          <p:nvPr/>
        </p:nvGrpSpPr>
        <p:grpSpPr>
          <a:xfrm>
            <a:off x="542013" y="2164527"/>
            <a:ext cx="1709232" cy="3203374"/>
            <a:chOff x="556725" y="1697125"/>
            <a:chExt cx="1907625" cy="3575194"/>
          </a:xfrm>
        </p:grpSpPr>
        <p:sp>
          <p:nvSpPr>
            <p:cNvPr id="898" name="Google Shape;898;p46"/>
            <p:cNvSpPr/>
            <p:nvPr/>
          </p:nvSpPr>
          <p:spPr>
            <a:xfrm>
              <a:off x="556725" y="3652379"/>
              <a:ext cx="920069" cy="1062121"/>
            </a:xfrm>
            <a:custGeom>
              <a:avLst/>
              <a:gdLst/>
              <a:ahLst/>
              <a:cxnLst/>
              <a:rect l="l" t="t" r="r" b="b"/>
              <a:pathLst>
                <a:path w="42774" h="49378" extrusionOk="0">
                  <a:moveTo>
                    <a:pt x="19915" y="0"/>
                  </a:moveTo>
                  <a:cubicBezTo>
                    <a:pt x="19915" y="0"/>
                    <a:pt x="7673" y="11942"/>
                    <a:pt x="3837" y="20048"/>
                  </a:cubicBezTo>
                  <a:cubicBezTo>
                    <a:pt x="1" y="28154"/>
                    <a:pt x="2169" y="27820"/>
                    <a:pt x="5938" y="30389"/>
                  </a:cubicBezTo>
                  <a:cubicBezTo>
                    <a:pt x="13444" y="35559"/>
                    <a:pt x="29488" y="42197"/>
                    <a:pt x="29488" y="42197"/>
                  </a:cubicBezTo>
                  <a:cubicBezTo>
                    <a:pt x="29488" y="42197"/>
                    <a:pt x="29789" y="47434"/>
                    <a:pt x="32491" y="49169"/>
                  </a:cubicBezTo>
                  <a:cubicBezTo>
                    <a:pt x="32711" y="49311"/>
                    <a:pt x="32964" y="49377"/>
                    <a:pt x="33241" y="49377"/>
                  </a:cubicBezTo>
                  <a:cubicBezTo>
                    <a:pt x="36401" y="49377"/>
                    <a:pt x="42773" y="40795"/>
                    <a:pt x="41731" y="39262"/>
                  </a:cubicBezTo>
                  <a:cubicBezTo>
                    <a:pt x="41054" y="38216"/>
                    <a:pt x="37909" y="38015"/>
                    <a:pt x="35585" y="38015"/>
                  </a:cubicBezTo>
                  <a:cubicBezTo>
                    <a:pt x="34126" y="38015"/>
                    <a:pt x="32991" y="38094"/>
                    <a:pt x="32991" y="38094"/>
                  </a:cubicBezTo>
                  <a:cubicBezTo>
                    <a:pt x="32991" y="38094"/>
                    <a:pt x="29155" y="36560"/>
                    <a:pt x="23751" y="32123"/>
                  </a:cubicBezTo>
                  <a:cubicBezTo>
                    <a:pt x="19882" y="29054"/>
                    <a:pt x="15845" y="26186"/>
                    <a:pt x="11642" y="23550"/>
                  </a:cubicBezTo>
                  <a:cubicBezTo>
                    <a:pt x="11642" y="23550"/>
                    <a:pt x="18314" y="14277"/>
                    <a:pt x="21850" y="11742"/>
                  </a:cubicBezTo>
                  <a:cubicBezTo>
                    <a:pt x="25386" y="9207"/>
                    <a:pt x="31090" y="5571"/>
                    <a:pt x="31090" y="5571"/>
                  </a:cubicBezTo>
                  <a:lnTo>
                    <a:pt x="19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556725" y="3652379"/>
              <a:ext cx="922026" cy="1095655"/>
            </a:xfrm>
            <a:custGeom>
              <a:avLst/>
              <a:gdLst/>
              <a:ahLst/>
              <a:cxnLst/>
              <a:rect l="l" t="t" r="r" b="b"/>
              <a:pathLst>
                <a:path w="42865" h="50937" fill="none" extrusionOk="0">
                  <a:moveTo>
                    <a:pt x="19915" y="0"/>
                  </a:moveTo>
                  <a:cubicBezTo>
                    <a:pt x="19915" y="0"/>
                    <a:pt x="7673" y="11942"/>
                    <a:pt x="3837" y="20048"/>
                  </a:cubicBezTo>
                  <a:cubicBezTo>
                    <a:pt x="1" y="28154"/>
                    <a:pt x="2169" y="27820"/>
                    <a:pt x="5938" y="30389"/>
                  </a:cubicBezTo>
                  <a:cubicBezTo>
                    <a:pt x="13444" y="35559"/>
                    <a:pt x="29488" y="42197"/>
                    <a:pt x="29488" y="42197"/>
                  </a:cubicBezTo>
                  <a:cubicBezTo>
                    <a:pt x="29488" y="42197"/>
                    <a:pt x="29789" y="47434"/>
                    <a:pt x="32491" y="49169"/>
                  </a:cubicBezTo>
                  <a:cubicBezTo>
                    <a:pt x="35226" y="50937"/>
                    <a:pt x="42865" y="40930"/>
                    <a:pt x="41731" y="39262"/>
                  </a:cubicBezTo>
                  <a:cubicBezTo>
                    <a:pt x="40630" y="37560"/>
                    <a:pt x="32991" y="38094"/>
                    <a:pt x="32991" y="38094"/>
                  </a:cubicBezTo>
                  <a:cubicBezTo>
                    <a:pt x="32991" y="38094"/>
                    <a:pt x="29155" y="36560"/>
                    <a:pt x="23751" y="32123"/>
                  </a:cubicBezTo>
                  <a:cubicBezTo>
                    <a:pt x="19882" y="29054"/>
                    <a:pt x="15845" y="26186"/>
                    <a:pt x="11642" y="23550"/>
                  </a:cubicBezTo>
                  <a:cubicBezTo>
                    <a:pt x="11642" y="23550"/>
                    <a:pt x="18314" y="14277"/>
                    <a:pt x="21850" y="11742"/>
                  </a:cubicBezTo>
                  <a:cubicBezTo>
                    <a:pt x="25386" y="9207"/>
                    <a:pt x="31090" y="5571"/>
                    <a:pt x="31090" y="5571"/>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1094186" y="4274212"/>
              <a:ext cx="958615" cy="998107"/>
            </a:xfrm>
            <a:custGeom>
              <a:avLst/>
              <a:gdLst/>
              <a:ahLst/>
              <a:cxnLst/>
              <a:rect l="l" t="t" r="r" b="b"/>
              <a:pathLst>
                <a:path w="44566" h="46402" extrusionOk="0">
                  <a:moveTo>
                    <a:pt x="27427" y="1"/>
                  </a:moveTo>
                  <a:cubicBezTo>
                    <a:pt x="19283" y="1"/>
                    <a:pt x="9273" y="7074"/>
                    <a:pt x="9273" y="7074"/>
                  </a:cubicBezTo>
                  <a:cubicBezTo>
                    <a:pt x="9273" y="7074"/>
                    <a:pt x="634" y="20083"/>
                    <a:pt x="334" y="31391"/>
                  </a:cubicBezTo>
                  <a:cubicBezTo>
                    <a:pt x="267" y="33293"/>
                    <a:pt x="500" y="35194"/>
                    <a:pt x="1001" y="36995"/>
                  </a:cubicBezTo>
                  <a:lnTo>
                    <a:pt x="0" y="43066"/>
                  </a:lnTo>
                  <a:cubicBezTo>
                    <a:pt x="0" y="43066"/>
                    <a:pt x="7072" y="46235"/>
                    <a:pt x="18180" y="46402"/>
                  </a:cubicBezTo>
                  <a:lnTo>
                    <a:pt x="18880" y="40598"/>
                  </a:lnTo>
                  <a:lnTo>
                    <a:pt x="21415" y="39230"/>
                  </a:lnTo>
                  <a:cubicBezTo>
                    <a:pt x="22049" y="39797"/>
                    <a:pt x="22449" y="40564"/>
                    <a:pt x="22583" y="41398"/>
                  </a:cubicBezTo>
                  <a:cubicBezTo>
                    <a:pt x="22750" y="42232"/>
                    <a:pt x="22883" y="44934"/>
                    <a:pt x="22950" y="46402"/>
                  </a:cubicBezTo>
                  <a:cubicBezTo>
                    <a:pt x="23383" y="46369"/>
                    <a:pt x="23850" y="46335"/>
                    <a:pt x="24284" y="46302"/>
                  </a:cubicBezTo>
                  <a:cubicBezTo>
                    <a:pt x="30322" y="45835"/>
                    <a:pt x="37293" y="44067"/>
                    <a:pt x="44565" y="41632"/>
                  </a:cubicBezTo>
                  <a:cubicBezTo>
                    <a:pt x="44565" y="41632"/>
                    <a:pt x="42197" y="15747"/>
                    <a:pt x="35625" y="4439"/>
                  </a:cubicBezTo>
                  <a:cubicBezTo>
                    <a:pt x="33729" y="1165"/>
                    <a:pt x="30732" y="1"/>
                    <a:pt x="27427"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1094186" y="4870479"/>
              <a:ext cx="765605" cy="401828"/>
            </a:xfrm>
            <a:custGeom>
              <a:avLst/>
              <a:gdLst/>
              <a:ahLst/>
              <a:cxnLst/>
              <a:rect l="l" t="t" r="r" b="b"/>
              <a:pathLst>
                <a:path w="35593" h="18681" extrusionOk="0">
                  <a:moveTo>
                    <a:pt x="15278" y="1"/>
                  </a:moveTo>
                  <a:lnTo>
                    <a:pt x="15278" y="1"/>
                  </a:lnTo>
                  <a:cubicBezTo>
                    <a:pt x="14143" y="3103"/>
                    <a:pt x="15278" y="6239"/>
                    <a:pt x="15278" y="6239"/>
                  </a:cubicBezTo>
                  <a:cubicBezTo>
                    <a:pt x="15278" y="6239"/>
                    <a:pt x="12167" y="9051"/>
                    <a:pt x="7993" y="9051"/>
                  </a:cubicBezTo>
                  <a:cubicBezTo>
                    <a:pt x="7531" y="9051"/>
                    <a:pt x="7056" y="9017"/>
                    <a:pt x="6571" y="8941"/>
                  </a:cubicBezTo>
                  <a:cubicBezTo>
                    <a:pt x="3669" y="8507"/>
                    <a:pt x="1534" y="5772"/>
                    <a:pt x="334" y="3670"/>
                  </a:cubicBezTo>
                  <a:lnTo>
                    <a:pt x="334" y="3670"/>
                  </a:lnTo>
                  <a:cubicBezTo>
                    <a:pt x="267" y="5572"/>
                    <a:pt x="467" y="7473"/>
                    <a:pt x="1001" y="9274"/>
                  </a:cubicBezTo>
                  <a:lnTo>
                    <a:pt x="0" y="15345"/>
                  </a:lnTo>
                  <a:cubicBezTo>
                    <a:pt x="0" y="15345"/>
                    <a:pt x="7038" y="18514"/>
                    <a:pt x="18146" y="18681"/>
                  </a:cubicBezTo>
                  <a:lnTo>
                    <a:pt x="18847" y="12877"/>
                  </a:lnTo>
                  <a:lnTo>
                    <a:pt x="21415" y="11509"/>
                  </a:lnTo>
                  <a:cubicBezTo>
                    <a:pt x="22016" y="12076"/>
                    <a:pt x="22416" y="12843"/>
                    <a:pt x="22583" y="13677"/>
                  </a:cubicBezTo>
                  <a:cubicBezTo>
                    <a:pt x="22716" y="14511"/>
                    <a:pt x="22850" y="17213"/>
                    <a:pt x="22916" y="18681"/>
                  </a:cubicBezTo>
                  <a:cubicBezTo>
                    <a:pt x="23383" y="18648"/>
                    <a:pt x="23817" y="18614"/>
                    <a:pt x="24251" y="18581"/>
                  </a:cubicBezTo>
                  <a:cubicBezTo>
                    <a:pt x="24451" y="17914"/>
                    <a:pt x="24451" y="17213"/>
                    <a:pt x="24251" y="16546"/>
                  </a:cubicBezTo>
                  <a:lnTo>
                    <a:pt x="24251" y="16546"/>
                  </a:lnTo>
                  <a:cubicBezTo>
                    <a:pt x="24251" y="16546"/>
                    <a:pt x="24918" y="16917"/>
                    <a:pt x="25560" y="16917"/>
                  </a:cubicBezTo>
                  <a:cubicBezTo>
                    <a:pt x="25881" y="16917"/>
                    <a:pt x="26197" y="16824"/>
                    <a:pt x="26419" y="16546"/>
                  </a:cubicBezTo>
                  <a:cubicBezTo>
                    <a:pt x="27086" y="15712"/>
                    <a:pt x="24551" y="13310"/>
                    <a:pt x="24284" y="13044"/>
                  </a:cubicBezTo>
                  <a:lnTo>
                    <a:pt x="24284" y="13044"/>
                  </a:lnTo>
                  <a:cubicBezTo>
                    <a:pt x="25505" y="14115"/>
                    <a:pt x="27448" y="14497"/>
                    <a:pt x="29333" y="14497"/>
                  </a:cubicBezTo>
                  <a:cubicBezTo>
                    <a:pt x="32084" y="14497"/>
                    <a:pt x="34712" y="13683"/>
                    <a:pt x="34792" y="13010"/>
                  </a:cubicBezTo>
                  <a:cubicBezTo>
                    <a:pt x="34925" y="11909"/>
                    <a:pt x="31689" y="11909"/>
                    <a:pt x="31689" y="11876"/>
                  </a:cubicBezTo>
                  <a:cubicBezTo>
                    <a:pt x="33090" y="11509"/>
                    <a:pt x="35459" y="8073"/>
                    <a:pt x="35592" y="7873"/>
                  </a:cubicBezTo>
                  <a:lnTo>
                    <a:pt x="35592" y="7873"/>
                  </a:lnTo>
                  <a:cubicBezTo>
                    <a:pt x="35513" y="7953"/>
                    <a:pt x="34258" y="9249"/>
                    <a:pt x="29114" y="9249"/>
                  </a:cubicBezTo>
                  <a:cubicBezTo>
                    <a:pt x="27773" y="9249"/>
                    <a:pt x="26168" y="9161"/>
                    <a:pt x="24251" y="8941"/>
                  </a:cubicBezTo>
                  <a:cubicBezTo>
                    <a:pt x="14744" y="7873"/>
                    <a:pt x="15278" y="2"/>
                    <a:pt x="15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1038928" y="4125731"/>
              <a:ext cx="1013874" cy="1074855"/>
            </a:xfrm>
            <a:custGeom>
              <a:avLst/>
              <a:gdLst/>
              <a:ahLst/>
              <a:cxnLst/>
              <a:rect l="l" t="t" r="r" b="b"/>
              <a:pathLst>
                <a:path w="47135" h="49970" fill="none" extrusionOk="0">
                  <a:moveTo>
                    <a:pt x="47134" y="48535"/>
                  </a:moveTo>
                  <a:cubicBezTo>
                    <a:pt x="47134" y="48535"/>
                    <a:pt x="44766" y="22683"/>
                    <a:pt x="38194" y="11342"/>
                  </a:cubicBezTo>
                  <a:cubicBezTo>
                    <a:pt x="31656" y="0"/>
                    <a:pt x="11842" y="13977"/>
                    <a:pt x="11842" y="13977"/>
                  </a:cubicBezTo>
                  <a:cubicBezTo>
                    <a:pt x="11842" y="13977"/>
                    <a:pt x="1" y="31823"/>
                    <a:pt x="3570" y="43932"/>
                  </a:cubicBezTo>
                  <a:lnTo>
                    <a:pt x="2569" y="49969"/>
                  </a:lnTo>
                </a:path>
              </a:pathLst>
            </a:custGeom>
            <a:no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734202" y="3538092"/>
              <a:ext cx="452183" cy="714777"/>
            </a:xfrm>
            <a:custGeom>
              <a:avLst/>
              <a:gdLst/>
              <a:ahLst/>
              <a:cxnLst/>
              <a:rect l="l" t="t" r="r" b="b"/>
              <a:pathLst>
                <a:path w="21022" h="33230" extrusionOk="0">
                  <a:moveTo>
                    <a:pt x="4704" y="1"/>
                  </a:moveTo>
                  <a:lnTo>
                    <a:pt x="1" y="3637"/>
                  </a:lnTo>
                  <a:cubicBezTo>
                    <a:pt x="6605" y="13310"/>
                    <a:pt x="9107" y="31457"/>
                    <a:pt x="15045" y="32924"/>
                  </a:cubicBezTo>
                  <a:cubicBezTo>
                    <a:pt x="15873" y="33133"/>
                    <a:pt x="16588" y="33230"/>
                    <a:pt x="17203" y="33230"/>
                  </a:cubicBezTo>
                  <a:cubicBezTo>
                    <a:pt x="21021" y="33230"/>
                    <a:pt x="20968" y="29480"/>
                    <a:pt x="20048" y="25286"/>
                  </a:cubicBezTo>
                  <a:cubicBezTo>
                    <a:pt x="18981" y="20415"/>
                    <a:pt x="6038" y="3437"/>
                    <a:pt x="4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1734202" y="3538092"/>
              <a:ext cx="454205" cy="740503"/>
            </a:xfrm>
            <a:custGeom>
              <a:avLst/>
              <a:gdLst/>
              <a:ahLst/>
              <a:cxnLst/>
              <a:rect l="l" t="t" r="r" b="b"/>
              <a:pathLst>
                <a:path w="21116" h="34426" fill="none" extrusionOk="0">
                  <a:moveTo>
                    <a:pt x="4704" y="1"/>
                  </a:moveTo>
                  <a:cubicBezTo>
                    <a:pt x="6038" y="3437"/>
                    <a:pt x="18981" y="20415"/>
                    <a:pt x="20048" y="25286"/>
                  </a:cubicBezTo>
                  <a:cubicBezTo>
                    <a:pt x="21116" y="30156"/>
                    <a:pt x="21016" y="34425"/>
                    <a:pt x="15045" y="32924"/>
                  </a:cubicBezTo>
                  <a:cubicBezTo>
                    <a:pt x="9107" y="31457"/>
                    <a:pt x="6605" y="13310"/>
                    <a:pt x="1" y="363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1550531" y="3293442"/>
              <a:ext cx="288449" cy="336459"/>
            </a:xfrm>
            <a:custGeom>
              <a:avLst/>
              <a:gdLst/>
              <a:ahLst/>
              <a:cxnLst/>
              <a:rect l="l" t="t" r="r" b="b"/>
              <a:pathLst>
                <a:path w="13410" h="15642" extrusionOk="0">
                  <a:moveTo>
                    <a:pt x="3036" y="0"/>
                  </a:moveTo>
                  <a:lnTo>
                    <a:pt x="0" y="167"/>
                  </a:lnTo>
                  <a:cubicBezTo>
                    <a:pt x="0" y="167"/>
                    <a:pt x="0" y="1420"/>
                    <a:pt x="2262" y="1420"/>
                  </a:cubicBezTo>
                  <a:cubicBezTo>
                    <a:pt x="2420" y="1420"/>
                    <a:pt x="2588" y="1414"/>
                    <a:pt x="2769" y="1401"/>
                  </a:cubicBezTo>
                  <a:lnTo>
                    <a:pt x="4604" y="2869"/>
                  </a:lnTo>
                  <a:cubicBezTo>
                    <a:pt x="4604" y="2869"/>
                    <a:pt x="2869" y="3402"/>
                    <a:pt x="2769" y="4170"/>
                  </a:cubicBezTo>
                  <a:cubicBezTo>
                    <a:pt x="2669" y="4970"/>
                    <a:pt x="1735" y="5004"/>
                    <a:pt x="1835" y="6071"/>
                  </a:cubicBezTo>
                  <a:cubicBezTo>
                    <a:pt x="1935" y="7138"/>
                    <a:pt x="1435" y="7272"/>
                    <a:pt x="2302" y="8640"/>
                  </a:cubicBezTo>
                  <a:cubicBezTo>
                    <a:pt x="2942" y="9600"/>
                    <a:pt x="3583" y="9792"/>
                    <a:pt x="3993" y="9792"/>
                  </a:cubicBezTo>
                  <a:cubicBezTo>
                    <a:pt x="4266" y="9792"/>
                    <a:pt x="4437" y="9707"/>
                    <a:pt x="4437" y="9707"/>
                  </a:cubicBezTo>
                  <a:cubicBezTo>
                    <a:pt x="4437" y="9707"/>
                    <a:pt x="5304" y="14310"/>
                    <a:pt x="6271" y="15211"/>
                  </a:cubicBezTo>
                  <a:cubicBezTo>
                    <a:pt x="6588" y="15507"/>
                    <a:pt x="7120" y="15642"/>
                    <a:pt x="7746" y="15642"/>
                  </a:cubicBezTo>
                  <a:cubicBezTo>
                    <a:pt x="8109" y="15642"/>
                    <a:pt x="8503" y="15597"/>
                    <a:pt x="8907" y="15511"/>
                  </a:cubicBezTo>
                  <a:lnTo>
                    <a:pt x="12643" y="13376"/>
                  </a:lnTo>
                  <a:cubicBezTo>
                    <a:pt x="13210" y="12709"/>
                    <a:pt x="13410" y="11808"/>
                    <a:pt x="13143" y="10941"/>
                  </a:cubicBezTo>
                  <a:cubicBezTo>
                    <a:pt x="12843" y="9240"/>
                    <a:pt x="12242" y="7572"/>
                    <a:pt x="11408" y="6038"/>
                  </a:cubicBezTo>
                  <a:cubicBezTo>
                    <a:pt x="10151" y="3986"/>
                    <a:pt x="11060" y="1968"/>
                    <a:pt x="10228" y="1968"/>
                  </a:cubicBezTo>
                  <a:cubicBezTo>
                    <a:pt x="10222" y="1968"/>
                    <a:pt x="10215" y="1968"/>
                    <a:pt x="10208" y="1968"/>
                  </a:cubicBezTo>
                  <a:cubicBezTo>
                    <a:pt x="9340" y="2035"/>
                    <a:pt x="9174" y="3903"/>
                    <a:pt x="9174" y="3903"/>
                  </a:cubicBezTo>
                  <a:cubicBezTo>
                    <a:pt x="9174" y="3903"/>
                    <a:pt x="7506" y="2035"/>
                    <a:pt x="6472" y="1468"/>
                  </a:cubicBezTo>
                  <a:cubicBezTo>
                    <a:pt x="6005" y="1234"/>
                    <a:pt x="3036" y="0"/>
                    <a:pt x="3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1550531" y="3293442"/>
              <a:ext cx="288449" cy="338675"/>
            </a:xfrm>
            <a:custGeom>
              <a:avLst/>
              <a:gdLst/>
              <a:ahLst/>
              <a:cxnLst/>
              <a:rect l="l" t="t" r="r" b="b"/>
              <a:pathLst>
                <a:path w="13410" h="15745" fill="none" extrusionOk="0">
                  <a:moveTo>
                    <a:pt x="12643" y="13376"/>
                  </a:moveTo>
                  <a:cubicBezTo>
                    <a:pt x="13210" y="12709"/>
                    <a:pt x="13410" y="11808"/>
                    <a:pt x="13143" y="10941"/>
                  </a:cubicBezTo>
                  <a:cubicBezTo>
                    <a:pt x="12843" y="9240"/>
                    <a:pt x="12242" y="7572"/>
                    <a:pt x="11408" y="6038"/>
                  </a:cubicBezTo>
                  <a:cubicBezTo>
                    <a:pt x="10141" y="3970"/>
                    <a:pt x="11075" y="1935"/>
                    <a:pt x="10208" y="1968"/>
                  </a:cubicBezTo>
                  <a:cubicBezTo>
                    <a:pt x="9340" y="2035"/>
                    <a:pt x="9174" y="3903"/>
                    <a:pt x="9174" y="3903"/>
                  </a:cubicBezTo>
                  <a:cubicBezTo>
                    <a:pt x="9174" y="3903"/>
                    <a:pt x="7506" y="2035"/>
                    <a:pt x="6472" y="1468"/>
                  </a:cubicBezTo>
                  <a:cubicBezTo>
                    <a:pt x="6005" y="1234"/>
                    <a:pt x="3036" y="0"/>
                    <a:pt x="3036" y="0"/>
                  </a:cubicBezTo>
                  <a:lnTo>
                    <a:pt x="0" y="167"/>
                  </a:lnTo>
                  <a:cubicBezTo>
                    <a:pt x="0" y="167"/>
                    <a:pt x="0" y="1601"/>
                    <a:pt x="2769" y="1401"/>
                  </a:cubicBezTo>
                  <a:lnTo>
                    <a:pt x="4604" y="2869"/>
                  </a:lnTo>
                  <a:cubicBezTo>
                    <a:pt x="4604" y="2869"/>
                    <a:pt x="2869" y="3402"/>
                    <a:pt x="2769" y="4170"/>
                  </a:cubicBezTo>
                  <a:cubicBezTo>
                    <a:pt x="2669" y="4970"/>
                    <a:pt x="1735" y="5004"/>
                    <a:pt x="1835" y="6071"/>
                  </a:cubicBezTo>
                  <a:cubicBezTo>
                    <a:pt x="1935" y="7138"/>
                    <a:pt x="1435" y="7272"/>
                    <a:pt x="2302" y="8640"/>
                  </a:cubicBezTo>
                  <a:cubicBezTo>
                    <a:pt x="3369" y="10241"/>
                    <a:pt x="4437" y="9707"/>
                    <a:pt x="4437" y="9707"/>
                  </a:cubicBezTo>
                  <a:cubicBezTo>
                    <a:pt x="4437" y="9707"/>
                    <a:pt x="5304" y="14310"/>
                    <a:pt x="6271" y="15211"/>
                  </a:cubicBezTo>
                  <a:cubicBezTo>
                    <a:pt x="6772" y="15678"/>
                    <a:pt x="7806" y="15745"/>
                    <a:pt x="8907" y="15511"/>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610070" y="3382405"/>
              <a:ext cx="104797" cy="81093"/>
            </a:xfrm>
            <a:custGeom>
              <a:avLst/>
              <a:gdLst/>
              <a:ahLst/>
              <a:cxnLst/>
              <a:rect l="l" t="t" r="r" b="b"/>
              <a:pathLst>
                <a:path w="4872" h="3770" fill="none" extrusionOk="0">
                  <a:moveTo>
                    <a:pt x="1" y="67"/>
                  </a:moveTo>
                  <a:cubicBezTo>
                    <a:pt x="1" y="67"/>
                    <a:pt x="1068" y="2502"/>
                    <a:pt x="1702" y="3136"/>
                  </a:cubicBezTo>
                  <a:cubicBezTo>
                    <a:pt x="2336" y="3770"/>
                    <a:pt x="3470" y="3103"/>
                    <a:pt x="3904" y="3036"/>
                  </a:cubicBezTo>
                  <a:cubicBezTo>
                    <a:pt x="4471" y="2969"/>
                    <a:pt x="4871" y="3036"/>
                    <a:pt x="4771" y="2802"/>
                  </a:cubicBezTo>
                  <a:cubicBezTo>
                    <a:pt x="4304" y="1568"/>
                    <a:pt x="2936" y="1868"/>
                    <a:pt x="2936" y="1868"/>
                  </a:cubicBezTo>
                  <a:cubicBezTo>
                    <a:pt x="2936" y="1868"/>
                    <a:pt x="2536" y="534"/>
                    <a:pt x="1736"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732051" y="3377372"/>
              <a:ext cx="19402" cy="107658"/>
            </a:xfrm>
            <a:custGeom>
              <a:avLst/>
              <a:gdLst/>
              <a:ahLst/>
              <a:cxnLst/>
              <a:rect l="l" t="t" r="r" b="b"/>
              <a:pathLst>
                <a:path w="902" h="5005" fill="none" extrusionOk="0">
                  <a:moveTo>
                    <a:pt x="735" y="1"/>
                  </a:moveTo>
                  <a:cubicBezTo>
                    <a:pt x="701" y="635"/>
                    <a:pt x="768" y="1268"/>
                    <a:pt x="901" y="1869"/>
                  </a:cubicBezTo>
                  <a:cubicBezTo>
                    <a:pt x="901" y="1869"/>
                    <a:pt x="1" y="4004"/>
                    <a:pt x="167" y="5004"/>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589980" y="3428328"/>
              <a:ext cx="117703" cy="53818"/>
            </a:xfrm>
            <a:custGeom>
              <a:avLst/>
              <a:gdLst/>
              <a:ahLst/>
              <a:cxnLst/>
              <a:rect l="l" t="t" r="r" b="b"/>
              <a:pathLst>
                <a:path w="5472" h="2502" fill="none" extrusionOk="0">
                  <a:moveTo>
                    <a:pt x="1" y="0"/>
                  </a:moveTo>
                  <a:cubicBezTo>
                    <a:pt x="401" y="901"/>
                    <a:pt x="1302" y="2135"/>
                    <a:pt x="2069" y="2302"/>
                  </a:cubicBezTo>
                  <a:cubicBezTo>
                    <a:pt x="2870" y="2502"/>
                    <a:pt x="5472" y="1768"/>
                    <a:pt x="5271" y="86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658875" y="3374511"/>
              <a:ext cx="11486" cy="18671"/>
            </a:xfrm>
            <a:custGeom>
              <a:avLst/>
              <a:gdLst/>
              <a:ahLst/>
              <a:cxnLst/>
              <a:rect l="l" t="t" r="r" b="b"/>
              <a:pathLst>
                <a:path w="534" h="868" fill="none" extrusionOk="0">
                  <a:moveTo>
                    <a:pt x="0" y="868"/>
                  </a:moveTo>
                  <a:cubicBezTo>
                    <a:pt x="0" y="868"/>
                    <a:pt x="534" y="868"/>
                    <a:pt x="534"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1649540" y="3345818"/>
              <a:ext cx="34459" cy="17961"/>
            </a:xfrm>
            <a:custGeom>
              <a:avLst/>
              <a:gdLst/>
              <a:ahLst/>
              <a:cxnLst/>
              <a:rect l="l" t="t" r="r" b="b"/>
              <a:pathLst>
                <a:path w="1602" h="835" fill="none" extrusionOk="0">
                  <a:moveTo>
                    <a:pt x="1" y="467"/>
                  </a:moveTo>
                  <a:cubicBezTo>
                    <a:pt x="1" y="467"/>
                    <a:pt x="1101" y="834"/>
                    <a:pt x="1602"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994446" y="2686460"/>
              <a:ext cx="661562" cy="627769"/>
            </a:xfrm>
            <a:custGeom>
              <a:avLst/>
              <a:gdLst/>
              <a:ahLst/>
              <a:cxnLst/>
              <a:rect l="l" t="t" r="r" b="b"/>
              <a:pathLst>
                <a:path w="30756" h="29185" extrusionOk="0">
                  <a:moveTo>
                    <a:pt x="15571" y="0"/>
                  </a:moveTo>
                  <a:cubicBezTo>
                    <a:pt x="10667" y="0"/>
                    <a:pt x="5759" y="2143"/>
                    <a:pt x="4437" y="6737"/>
                  </a:cubicBezTo>
                  <a:cubicBezTo>
                    <a:pt x="0" y="22014"/>
                    <a:pt x="18580" y="27618"/>
                    <a:pt x="18580" y="27618"/>
                  </a:cubicBezTo>
                  <a:cubicBezTo>
                    <a:pt x="19736" y="28341"/>
                    <a:pt x="24123" y="29184"/>
                    <a:pt x="26876" y="29184"/>
                  </a:cubicBezTo>
                  <a:cubicBezTo>
                    <a:pt x="27938" y="29184"/>
                    <a:pt x="28757" y="29059"/>
                    <a:pt x="29054" y="28753"/>
                  </a:cubicBezTo>
                  <a:cubicBezTo>
                    <a:pt x="30122" y="27652"/>
                    <a:pt x="29888" y="26017"/>
                    <a:pt x="30322" y="21714"/>
                  </a:cubicBezTo>
                  <a:cubicBezTo>
                    <a:pt x="30756" y="17444"/>
                    <a:pt x="28821" y="15610"/>
                    <a:pt x="28621" y="13141"/>
                  </a:cubicBezTo>
                  <a:cubicBezTo>
                    <a:pt x="28421" y="10640"/>
                    <a:pt x="29888" y="12207"/>
                    <a:pt x="26286" y="5169"/>
                  </a:cubicBezTo>
                  <a:cubicBezTo>
                    <a:pt x="24562" y="1802"/>
                    <a:pt x="20068" y="0"/>
                    <a:pt x="15571" y="0"/>
                  </a:cubicBezTo>
                  <a:close/>
                </a:path>
              </a:pathLst>
            </a:custGeom>
            <a:solidFill>
              <a:srgbClr val="FFFFFF"/>
            </a:solid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1187452" y="3179331"/>
              <a:ext cx="349451" cy="350591"/>
            </a:xfrm>
            <a:custGeom>
              <a:avLst/>
              <a:gdLst/>
              <a:ahLst/>
              <a:cxnLst/>
              <a:rect l="l" t="t" r="r" b="b"/>
              <a:pathLst>
                <a:path w="16246" h="16299" extrusionOk="0">
                  <a:moveTo>
                    <a:pt x="868" y="1"/>
                  </a:moveTo>
                  <a:lnTo>
                    <a:pt x="868" y="1"/>
                  </a:lnTo>
                  <a:cubicBezTo>
                    <a:pt x="2035" y="2469"/>
                    <a:pt x="2402" y="12777"/>
                    <a:pt x="0" y="15212"/>
                  </a:cubicBezTo>
                  <a:cubicBezTo>
                    <a:pt x="0" y="15212"/>
                    <a:pt x="2500" y="16298"/>
                    <a:pt x="6615" y="16298"/>
                  </a:cubicBezTo>
                  <a:cubicBezTo>
                    <a:pt x="9069" y="16298"/>
                    <a:pt x="12097" y="15912"/>
                    <a:pt x="15512" y="14678"/>
                  </a:cubicBezTo>
                  <a:cubicBezTo>
                    <a:pt x="15512" y="14678"/>
                    <a:pt x="12743" y="11176"/>
                    <a:pt x="12743" y="8140"/>
                  </a:cubicBezTo>
                  <a:cubicBezTo>
                    <a:pt x="12743" y="5105"/>
                    <a:pt x="16245" y="4704"/>
                    <a:pt x="16245" y="4704"/>
                  </a:cubicBezTo>
                  <a:lnTo>
                    <a:pt x="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1187452" y="3179330"/>
              <a:ext cx="349451" cy="386771"/>
            </a:xfrm>
            <a:custGeom>
              <a:avLst/>
              <a:gdLst/>
              <a:ahLst/>
              <a:cxnLst/>
              <a:rect l="l" t="t" r="r" b="b"/>
              <a:pathLst>
                <a:path w="16246" h="17981" fill="none" extrusionOk="0">
                  <a:moveTo>
                    <a:pt x="868" y="1"/>
                  </a:moveTo>
                  <a:cubicBezTo>
                    <a:pt x="2035" y="2469"/>
                    <a:pt x="2402" y="12777"/>
                    <a:pt x="0" y="15212"/>
                  </a:cubicBezTo>
                  <a:cubicBezTo>
                    <a:pt x="0" y="15212"/>
                    <a:pt x="6372" y="17981"/>
                    <a:pt x="15512" y="14678"/>
                  </a:cubicBezTo>
                  <a:cubicBezTo>
                    <a:pt x="15512" y="14678"/>
                    <a:pt x="12743" y="11176"/>
                    <a:pt x="12743" y="8140"/>
                  </a:cubicBezTo>
                  <a:cubicBezTo>
                    <a:pt x="12743" y="5105"/>
                    <a:pt x="16245" y="4704"/>
                    <a:pt x="16245" y="4704"/>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1478758" y="2902007"/>
              <a:ext cx="136352" cy="118176"/>
            </a:xfrm>
            <a:custGeom>
              <a:avLst/>
              <a:gdLst/>
              <a:ahLst/>
              <a:cxnLst/>
              <a:rect l="l" t="t" r="r" b="b"/>
              <a:pathLst>
                <a:path w="6339" h="5494" extrusionOk="0">
                  <a:moveTo>
                    <a:pt x="3327" y="1"/>
                  </a:moveTo>
                  <a:cubicBezTo>
                    <a:pt x="604" y="1"/>
                    <a:pt x="0" y="3687"/>
                    <a:pt x="0" y="3687"/>
                  </a:cubicBezTo>
                  <a:cubicBezTo>
                    <a:pt x="570" y="3216"/>
                    <a:pt x="1070" y="3031"/>
                    <a:pt x="1509" y="3031"/>
                  </a:cubicBezTo>
                  <a:cubicBezTo>
                    <a:pt x="3108" y="3031"/>
                    <a:pt x="3882" y="5494"/>
                    <a:pt x="4212" y="5494"/>
                  </a:cubicBezTo>
                  <a:cubicBezTo>
                    <a:pt x="4221" y="5494"/>
                    <a:pt x="4229" y="5492"/>
                    <a:pt x="4237" y="5489"/>
                  </a:cubicBezTo>
                  <a:cubicBezTo>
                    <a:pt x="4637" y="5355"/>
                    <a:pt x="5104" y="3687"/>
                    <a:pt x="5104" y="3687"/>
                  </a:cubicBezTo>
                  <a:lnTo>
                    <a:pt x="4237" y="3687"/>
                  </a:lnTo>
                  <a:cubicBezTo>
                    <a:pt x="5438" y="2954"/>
                    <a:pt x="6338" y="1152"/>
                    <a:pt x="5971" y="919"/>
                  </a:cubicBezTo>
                  <a:cubicBezTo>
                    <a:pt x="4922" y="261"/>
                    <a:pt x="4049" y="1"/>
                    <a:pt x="3327" y="1"/>
                  </a:cubicBezTo>
                  <a:close/>
                </a:path>
              </a:pathLst>
            </a:custGeom>
            <a:solidFill>
              <a:srgbClr val="D0E1A3"/>
            </a:solid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931298" y="2631275"/>
              <a:ext cx="732588" cy="886277"/>
            </a:xfrm>
            <a:custGeom>
              <a:avLst/>
              <a:gdLst/>
              <a:ahLst/>
              <a:cxnLst/>
              <a:rect l="l" t="t" r="r" b="b"/>
              <a:pathLst>
                <a:path w="34058" h="41203" extrusionOk="0">
                  <a:moveTo>
                    <a:pt x="17524" y="1"/>
                  </a:moveTo>
                  <a:cubicBezTo>
                    <a:pt x="11317" y="1"/>
                    <a:pt x="4566" y="2996"/>
                    <a:pt x="3503" y="7845"/>
                  </a:cubicBezTo>
                  <a:cubicBezTo>
                    <a:pt x="2068" y="14416"/>
                    <a:pt x="3036" y="20854"/>
                    <a:pt x="3669" y="24557"/>
                  </a:cubicBezTo>
                  <a:cubicBezTo>
                    <a:pt x="4303" y="28260"/>
                    <a:pt x="2869" y="29327"/>
                    <a:pt x="1435" y="33730"/>
                  </a:cubicBezTo>
                  <a:cubicBezTo>
                    <a:pt x="0" y="38133"/>
                    <a:pt x="4937" y="41202"/>
                    <a:pt x="4937" y="41202"/>
                  </a:cubicBezTo>
                  <a:cubicBezTo>
                    <a:pt x="4937" y="41202"/>
                    <a:pt x="5971" y="40935"/>
                    <a:pt x="6305" y="38233"/>
                  </a:cubicBezTo>
                  <a:cubicBezTo>
                    <a:pt x="6392" y="37455"/>
                    <a:pt x="6772" y="37199"/>
                    <a:pt x="7308" y="37199"/>
                  </a:cubicBezTo>
                  <a:cubicBezTo>
                    <a:pt x="8346" y="37199"/>
                    <a:pt x="9971" y="38156"/>
                    <a:pt x="11211" y="38156"/>
                  </a:cubicBezTo>
                  <a:cubicBezTo>
                    <a:pt x="11530" y="38156"/>
                    <a:pt x="11824" y="38093"/>
                    <a:pt x="12075" y="37933"/>
                  </a:cubicBezTo>
                  <a:cubicBezTo>
                    <a:pt x="13430" y="37073"/>
                    <a:pt x="13666" y="36071"/>
                    <a:pt x="15517" y="36071"/>
                  </a:cubicBezTo>
                  <a:cubicBezTo>
                    <a:pt x="16035" y="36071"/>
                    <a:pt x="16681" y="36150"/>
                    <a:pt x="17513" y="36332"/>
                  </a:cubicBezTo>
                  <a:cubicBezTo>
                    <a:pt x="18907" y="36653"/>
                    <a:pt x="20055" y="36828"/>
                    <a:pt x="21037" y="36828"/>
                  </a:cubicBezTo>
                  <a:cubicBezTo>
                    <a:pt x="22711" y="36828"/>
                    <a:pt x="23904" y="36321"/>
                    <a:pt x="25018" y="35165"/>
                  </a:cubicBezTo>
                  <a:cubicBezTo>
                    <a:pt x="25431" y="34728"/>
                    <a:pt x="25886" y="34561"/>
                    <a:pt x="26339" y="34561"/>
                  </a:cubicBezTo>
                  <a:cubicBezTo>
                    <a:pt x="27788" y="34561"/>
                    <a:pt x="29221" y="36265"/>
                    <a:pt x="29221" y="36265"/>
                  </a:cubicBezTo>
                  <a:cubicBezTo>
                    <a:pt x="29855" y="32262"/>
                    <a:pt x="27520" y="29494"/>
                    <a:pt x="26085" y="25591"/>
                  </a:cubicBezTo>
                  <a:cubicBezTo>
                    <a:pt x="24684" y="21688"/>
                    <a:pt x="24351" y="17285"/>
                    <a:pt x="28320" y="16384"/>
                  </a:cubicBezTo>
                  <a:cubicBezTo>
                    <a:pt x="30889" y="15784"/>
                    <a:pt x="34058" y="11181"/>
                    <a:pt x="32323" y="6744"/>
                  </a:cubicBezTo>
                  <a:cubicBezTo>
                    <a:pt x="30555" y="2274"/>
                    <a:pt x="23550" y="1140"/>
                    <a:pt x="23550" y="1140"/>
                  </a:cubicBezTo>
                  <a:cubicBezTo>
                    <a:pt x="21783" y="364"/>
                    <a:pt x="19687" y="1"/>
                    <a:pt x="17524" y="1"/>
                  </a:cubicBezTo>
                  <a:close/>
                </a:path>
              </a:pathLst>
            </a:custGeom>
            <a:solidFill>
              <a:schemeClr val="dk1"/>
            </a:solid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1485942" y="2954770"/>
              <a:ext cx="87546" cy="190493"/>
            </a:xfrm>
            <a:custGeom>
              <a:avLst/>
              <a:gdLst/>
              <a:ahLst/>
              <a:cxnLst/>
              <a:rect l="l" t="t" r="r" b="b"/>
              <a:pathLst>
                <a:path w="4070" h="8856" extrusionOk="0">
                  <a:moveTo>
                    <a:pt x="1735" y="0"/>
                  </a:moveTo>
                  <a:cubicBezTo>
                    <a:pt x="1101" y="0"/>
                    <a:pt x="834" y="2102"/>
                    <a:pt x="834" y="2102"/>
                  </a:cubicBezTo>
                  <a:cubicBezTo>
                    <a:pt x="834" y="2102"/>
                    <a:pt x="100" y="2936"/>
                    <a:pt x="33" y="4837"/>
                  </a:cubicBezTo>
                  <a:cubicBezTo>
                    <a:pt x="0" y="6705"/>
                    <a:pt x="1268" y="7372"/>
                    <a:pt x="1268" y="7372"/>
                  </a:cubicBezTo>
                  <a:cubicBezTo>
                    <a:pt x="1268" y="7372"/>
                    <a:pt x="1735" y="8856"/>
                    <a:pt x="2669" y="8856"/>
                  </a:cubicBezTo>
                  <a:cubicBezTo>
                    <a:pt x="2764" y="8856"/>
                    <a:pt x="2864" y="8840"/>
                    <a:pt x="2969" y="8806"/>
                  </a:cubicBezTo>
                  <a:cubicBezTo>
                    <a:pt x="4070" y="8440"/>
                    <a:pt x="1901" y="7005"/>
                    <a:pt x="1968" y="2535"/>
                  </a:cubicBezTo>
                  <a:lnTo>
                    <a:pt x="1968" y="2535"/>
                  </a:lnTo>
                  <a:lnTo>
                    <a:pt x="2969" y="3136"/>
                  </a:lnTo>
                  <a:cubicBezTo>
                    <a:pt x="2969" y="3136"/>
                    <a:pt x="2368" y="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1485942" y="2954770"/>
              <a:ext cx="87546" cy="197333"/>
            </a:xfrm>
            <a:custGeom>
              <a:avLst/>
              <a:gdLst/>
              <a:ahLst/>
              <a:cxnLst/>
              <a:rect l="l" t="t" r="r" b="b"/>
              <a:pathLst>
                <a:path w="4070" h="9174" fill="none" extrusionOk="0">
                  <a:moveTo>
                    <a:pt x="2969" y="3136"/>
                  </a:moveTo>
                  <a:cubicBezTo>
                    <a:pt x="2969" y="3136"/>
                    <a:pt x="2368" y="0"/>
                    <a:pt x="1735" y="0"/>
                  </a:cubicBezTo>
                  <a:cubicBezTo>
                    <a:pt x="1101" y="0"/>
                    <a:pt x="834" y="2102"/>
                    <a:pt x="834" y="2102"/>
                  </a:cubicBezTo>
                  <a:cubicBezTo>
                    <a:pt x="834" y="2102"/>
                    <a:pt x="100" y="2936"/>
                    <a:pt x="33" y="4837"/>
                  </a:cubicBezTo>
                  <a:cubicBezTo>
                    <a:pt x="0" y="6705"/>
                    <a:pt x="1268" y="7372"/>
                    <a:pt x="1268" y="7372"/>
                  </a:cubicBezTo>
                  <a:cubicBezTo>
                    <a:pt x="1268" y="7372"/>
                    <a:pt x="1835" y="9173"/>
                    <a:pt x="2969" y="8806"/>
                  </a:cubicBezTo>
                  <a:cubicBezTo>
                    <a:pt x="4070" y="8440"/>
                    <a:pt x="1901" y="7005"/>
                    <a:pt x="1968" y="2535"/>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1550514" y="3188666"/>
              <a:ext cx="45214" cy="104775"/>
            </a:xfrm>
            <a:custGeom>
              <a:avLst/>
              <a:gdLst/>
              <a:ahLst/>
              <a:cxnLst/>
              <a:rect l="l" t="t" r="r" b="b"/>
              <a:pathLst>
                <a:path w="2102" h="4871" extrusionOk="0">
                  <a:moveTo>
                    <a:pt x="0" y="1"/>
                  </a:moveTo>
                  <a:cubicBezTo>
                    <a:pt x="0" y="1"/>
                    <a:pt x="234" y="2936"/>
                    <a:pt x="2102" y="487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1703357" y="3728947"/>
              <a:ext cx="467111" cy="561605"/>
            </a:xfrm>
            <a:custGeom>
              <a:avLst/>
              <a:gdLst/>
              <a:ahLst/>
              <a:cxnLst/>
              <a:rect l="l" t="t" r="r" b="b"/>
              <a:pathLst>
                <a:path w="21716" h="26109" extrusionOk="0">
                  <a:moveTo>
                    <a:pt x="7339" y="1"/>
                  </a:moveTo>
                  <a:lnTo>
                    <a:pt x="0" y="9207"/>
                  </a:lnTo>
                  <a:cubicBezTo>
                    <a:pt x="6405" y="17480"/>
                    <a:pt x="12142" y="23217"/>
                    <a:pt x="15545" y="24785"/>
                  </a:cubicBezTo>
                  <a:cubicBezTo>
                    <a:pt x="17064" y="25500"/>
                    <a:pt x="18265" y="26109"/>
                    <a:pt x="19214" y="26109"/>
                  </a:cubicBezTo>
                  <a:cubicBezTo>
                    <a:pt x="20390" y="26109"/>
                    <a:pt x="21181" y="25174"/>
                    <a:pt x="21716" y="22350"/>
                  </a:cubicBezTo>
                  <a:lnTo>
                    <a:pt x="19348" y="17447"/>
                  </a:lnTo>
                  <a:cubicBezTo>
                    <a:pt x="19348" y="17447"/>
                    <a:pt x="17980" y="13444"/>
                    <a:pt x="15545" y="10775"/>
                  </a:cubicBezTo>
                  <a:cubicBezTo>
                    <a:pt x="13110" y="8140"/>
                    <a:pt x="7339" y="1"/>
                    <a:pt x="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1703357" y="3728947"/>
              <a:ext cx="467111" cy="590536"/>
            </a:xfrm>
            <a:custGeom>
              <a:avLst/>
              <a:gdLst/>
              <a:ahLst/>
              <a:cxnLst/>
              <a:rect l="l" t="t" r="r" b="b"/>
              <a:pathLst>
                <a:path w="21716" h="27454" fill="none" extrusionOk="0">
                  <a:moveTo>
                    <a:pt x="21716" y="22350"/>
                  </a:moveTo>
                  <a:cubicBezTo>
                    <a:pt x="20749" y="27454"/>
                    <a:pt x="18947" y="26386"/>
                    <a:pt x="15545" y="24785"/>
                  </a:cubicBezTo>
                  <a:cubicBezTo>
                    <a:pt x="12142" y="23217"/>
                    <a:pt x="6405" y="17480"/>
                    <a:pt x="0" y="9207"/>
                  </a:cubicBezTo>
                  <a:lnTo>
                    <a:pt x="7339" y="1"/>
                  </a:lnTo>
                  <a:cubicBezTo>
                    <a:pt x="7339" y="1"/>
                    <a:pt x="13110" y="8140"/>
                    <a:pt x="15545" y="10775"/>
                  </a:cubicBezTo>
                  <a:cubicBezTo>
                    <a:pt x="17980" y="13444"/>
                    <a:pt x="19348" y="17447"/>
                    <a:pt x="19348" y="1744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713143" y="4158930"/>
              <a:ext cx="93310" cy="50957"/>
            </a:xfrm>
            <a:custGeom>
              <a:avLst/>
              <a:gdLst/>
              <a:ahLst/>
              <a:cxnLst/>
              <a:rect l="l" t="t" r="r" b="b"/>
              <a:pathLst>
                <a:path w="4338" h="2369" fill="none" extrusionOk="0">
                  <a:moveTo>
                    <a:pt x="4337" y="0"/>
                  </a:moveTo>
                  <a:cubicBezTo>
                    <a:pt x="4337" y="0"/>
                    <a:pt x="2636" y="2369"/>
                    <a:pt x="1" y="2269"/>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flipH="1">
              <a:off x="1506975" y="1697125"/>
              <a:ext cx="957375" cy="957725"/>
            </a:xfrm>
            <a:custGeom>
              <a:avLst/>
              <a:gdLst/>
              <a:ahLst/>
              <a:cxnLst/>
              <a:rect l="l" t="t" r="r" b="b"/>
              <a:pathLst>
                <a:path w="38295" h="38309" extrusionOk="0">
                  <a:moveTo>
                    <a:pt x="19417" y="1"/>
                  </a:moveTo>
                  <a:cubicBezTo>
                    <a:pt x="19151" y="1"/>
                    <a:pt x="18883" y="5"/>
                    <a:pt x="18614" y="15"/>
                  </a:cubicBezTo>
                  <a:cubicBezTo>
                    <a:pt x="8207" y="382"/>
                    <a:pt x="1" y="7720"/>
                    <a:pt x="301" y="16460"/>
                  </a:cubicBezTo>
                  <a:cubicBezTo>
                    <a:pt x="601" y="24332"/>
                    <a:pt x="7740" y="30637"/>
                    <a:pt x="16780" y="31471"/>
                  </a:cubicBezTo>
                  <a:cubicBezTo>
                    <a:pt x="18047" y="34573"/>
                    <a:pt x="20516" y="37075"/>
                    <a:pt x="23651" y="38309"/>
                  </a:cubicBezTo>
                  <a:cubicBezTo>
                    <a:pt x="23651" y="38309"/>
                    <a:pt x="21383" y="36107"/>
                    <a:pt x="22117" y="31337"/>
                  </a:cubicBezTo>
                  <a:cubicBezTo>
                    <a:pt x="31357" y="30036"/>
                    <a:pt x="38295" y="23165"/>
                    <a:pt x="37995" y="15126"/>
                  </a:cubicBezTo>
                  <a:cubicBezTo>
                    <a:pt x="37702" y="6677"/>
                    <a:pt x="29464" y="1"/>
                    <a:pt x="19417" y="1"/>
                  </a:cubicBezTo>
                  <a:close/>
                </a:path>
              </a:pathLst>
            </a:custGeom>
            <a:solidFill>
              <a:schemeClr val="dk1"/>
            </a:solid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flipH="1">
              <a:off x="1769650" y="1943525"/>
              <a:ext cx="432000" cy="321050"/>
            </a:xfrm>
            <a:custGeom>
              <a:avLst/>
              <a:gdLst/>
              <a:ahLst/>
              <a:cxnLst/>
              <a:rect l="l" t="t" r="r" b="b"/>
              <a:pathLst>
                <a:path w="17280" h="12842" extrusionOk="0">
                  <a:moveTo>
                    <a:pt x="5172" y="1"/>
                  </a:moveTo>
                  <a:cubicBezTo>
                    <a:pt x="4772" y="1"/>
                    <a:pt x="4338" y="61"/>
                    <a:pt x="3870" y="199"/>
                  </a:cubicBezTo>
                  <a:cubicBezTo>
                    <a:pt x="1068" y="1000"/>
                    <a:pt x="0" y="4536"/>
                    <a:pt x="2302" y="7838"/>
                  </a:cubicBezTo>
                  <a:cubicBezTo>
                    <a:pt x="3937" y="10240"/>
                    <a:pt x="6639" y="11874"/>
                    <a:pt x="8040" y="12608"/>
                  </a:cubicBezTo>
                  <a:lnTo>
                    <a:pt x="8473" y="12842"/>
                  </a:lnTo>
                  <a:cubicBezTo>
                    <a:pt x="8607" y="12775"/>
                    <a:pt x="8740" y="12708"/>
                    <a:pt x="8907" y="12642"/>
                  </a:cubicBezTo>
                  <a:cubicBezTo>
                    <a:pt x="10341" y="11941"/>
                    <a:pt x="13076" y="10407"/>
                    <a:pt x="14844" y="8105"/>
                  </a:cubicBezTo>
                  <a:cubicBezTo>
                    <a:pt x="17279" y="4869"/>
                    <a:pt x="16379" y="1300"/>
                    <a:pt x="13577" y="366"/>
                  </a:cubicBezTo>
                  <a:cubicBezTo>
                    <a:pt x="13069" y="201"/>
                    <a:pt x="12599" y="130"/>
                    <a:pt x="12166" y="130"/>
                  </a:cubicBezTo>
                  <a:cubicBezTo>
                    <a:pt x="10410" y="130"/>
                    <a:pt x="9269" y="1298"/>
                    <a:pt x="8707" y="2101"/>
                  </a:cubicBezTo>
                  <a:cubicBezTo>
                    <a:pt x="8132" y="1253"/>
                    <a:pt x="6997" y="1"/>
                    <a:pt x="5172"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931294" y="3488583"/>
              <a:ext cx="1005980" cy="1136567"/>
            </a:xfrm>
            <a:custGeom>
              <a:avLst/>
              <a:gdLst/>
              <a:ahLst/>
              <a:cxnLst/>
              <a:rect l="l" t="t" r="r" b="b"/>
              <a:pathLst>
                <a:path w="46768" h="52839" extrusionOk="0">
                  <a:moveTo>
                    <a:pt x="26262" y="1"/>
                  </a:moveTo>
                  <a:cubicBezTo>
                    <a:pt x="23939" y="1"/>
                    <a:pt x="21328" y="126"/>
                    <a:pt x="18447" y="367"/>
                  </a:cubicBezTo>
                  <a:cubicBezTo>
                    <a:pt x="8107" y="1201"/>
                    <a:pt x="2369" y="5738"/>
                    <a:pt x="2369" y="5738"/>
                  </a:cubicBezTo>
                  <a:cubicBezTo>
                    <a:pt x="1" y="14077"/>
                    <a:pt x="15579" y="38495"/>
                    <a:pt x="15112" y="40863"/>
                  </a:cubicBezTo>
                  <a:cubicBezTo>
                    <a:pt x="14645" y="43198"/>
                    <a:pt x="11909" y="52838"/>
                    <a:pt x="11909" y="52838"/>
                  </a:cubicBezTo>
                  <a:cubicBezTo>
                    <a:pt x="11909" y="52838"/>
                    <a:pt x="13611" y="51571"/>
                    <a:pt x="20049" y="51003"/>
                  </a:cubicBezTo>
                  <a:cubicBezTo>
                    <a:pt x="24361" y="50629"/>
                    <a:pt x="28832" y="50505"/>
                    <a:pt x="32854" y="50505"/>
                  </a:cubicBezTo>
                  <a:cubicBezTo>
                    <a:pt x="40654" y="50505"/>
                    <a:pt x="46768" y="50970"/>
                    <a:pt x="46768" y="50970"/>
                  </a:cubicBezTo>
                  <a:lnTo>
                    <a:pt x="41931" y="28788"/>
                  </a:lnTo>
                  <a:cubicBezTo>
                    <a:pt x="41931" y="28788"/>
                    <a:pt x="45167" y="21149"/>
                    <a:pt x="45133" y="18447"/>
                  </a:cubicBezTo>
                  <a:cubicBezTo>
                    <a:pt x="45100" y="14110"/>
                    <a:pt x="40730" y="5237"/>
                    <a:pt x="38195" y="2669"/>
                  </a:cubicBezTo>
                  <a:cubicBezTo>
                    <a:pt x="36366" y="840"/>
                    <a:pt x="32280" y="1"/>
                    <a:pt x="26262"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6"/>
          <p:cNvSpPr txBox="1">
            <a:spLocks noGrp="1"/>
          </p:cNvSpPr>
          <p:nvPr>
            <p:ph type="subTitle" idx="1"/>
          </p:nvPr>
        </p:nvSpPr>
        <p:spPr>
          <a:xfrm>
            <a:off x="2881746" y="1679065"/>
            <a:ext cx="5384624" cy="2305975"/>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vi-VN" dirty="0"/>
              <a:t>Phân cụm là quá trình phân vùng một tập hợp các đối tượng dữ liệu thành các tập con. Mỗi tập hợp con là một cụm, sao cho các đối tượng trong một cụm tương tự với nhau, nhưng không giống với các đối tượng trong các cụm khác. Tập hợp các cụm kết quả từ phân tích cụm có thể được gọi là phân nhóm.</a:t>
            </a:r>
            <a:endParaRPr lang="en-US" dirty="0"/>
          </a:p>
          <a:p>
            <a:pPr marL="0" lvl="0" indent="457200" algn="l" rtl="0">
              <a:spcBef>
                <a:spcPts val="0"/>
              </a:spcBef>
              <a:spcAft>
                <a:spcPts val="0"/>
              </a:spcAft>
              <a:buNone/>
            </a:pPr>
            <a:r>
              <a:rPr lang="vi-VN" dirty="0"/>
              <a:t>Các phân vùng không được thực hiện bởi con người, nhưng bởi thuật toán phân cụm. Do đó, clustering hữu ích ở chỗ nó có thể dẫn đến việc phát hiện ra các nhóm chưa biết trước đây trong dữ liệu.</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995016" y="910798"/>
            <a:ext cx="3796144"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Phân cụm so với phân lớp</a:t>
            </a:r>
            <a:endParaRPr dirty="0"/>
          </a:p>
        </p:txBody>
      </p:sp>
      <p:sp>
        <p:nvSpPr>
          <p:cNvPr id="2139" name="Google Shape;2139;p37"/>
          <p:cNvSpPr txBox="1">
            <a:spLocks noGrp="1"/>
          </p:cNvSpPr>
          <p:nvPr>
            <p:ph type="subTitle" idx="2"/>
          </p:nvPr>
        </p:nvSpPr>
        <p:spPr>
          <a:xfrm>
            <a:off x="595113" y="2013502"/>
            <a:ext cx="2615100" cy="1969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Trong nhiều lĩnh vực, phân tích cụm được sử dụng, bao gồm nhận dạng mẫu, phân tích hình ảnh, truy xuất thông tin, tin sinh học, nén dữ liệu, đồ họa máy tính và học máy.</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595113" y="169612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dirty="0" err="1">
                <a:solidFill>
                  <a:schemeClr val="tx1"/>
                </a:solidFill>
              </a:rPr>
              <a:t>Mục</a:t>
            </a:r>
            <a:r>
              <a:rPr lang="en-US" sz="1800" b="1" dirty="0">
                <a:solidFill>
                  <a:schemeClr val="tx1"/>
                </a:solidFill>
              </a:rPr>
              <a:t> </a:t>
            </a:r>
            <a:r>
              <a:rPr lang="en-US" sz="1800" b="1" dirty="0" err="1">
                <a:solidFill>
                  <a:schemeClr val="tx1"/>
                </a:solidFill>
              </a:rPr>
              <a:t>đích</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Phân</a:t>
            </a:r>
            <a:r>
              <a:rPr lang="en-US" sz="1800" b="1" dirty="0">
                <a:solidFill>
                  <a:schemeClr val="tx1"/>
                </a:solidFill>
              </a:rPr>
              <a:t> </a:t>
            </a:r>
            <a:r>
              <a:rPr lang="en-US" sz="1800" b="1" dirty="0" err="1">
                <a:solidFill>
                  <a:schemeClr val="tx1"/>
                </a:solidFill>
              </a:rPr>
              <a:t>cụm</a:t>
            </a:r>
            <a:endParaRPr b="1" dirty="0">
              <a:solidFill>
                <a:schemeClr val="tx1"/>
              </a:solidFill>
            </a:endParaRPr>
          </a:p>
        </p:txBody>
      </p:sp>
      <p:graphicFrame>
        <p:nvGraphicFramePr>
          <p:cNvPr id="14" name="Object 13">
            <a:extLst>
              <a:ext uri="{FF2B5EF4-FFF2-40B4-BE49-F238E27FC236}">
                <a16:creationId xmlns:a16="http://schemas.microsoft.com/office/drawing/2014/main" id="{00090CC1-2055-4A37-CCAB-518ED1895211}"/>
              </a:ext>
            </a:extLst>
          </p:cNvPr>
          <p:cNvGraphicFramePr>
            <a:graphicFrameLocks noChangeAspect="1"/>
          </p:cNvGraphicFramePr>
          <p:nvPr>
            <p:extLst>
              <p:ext uri="{D42A27DB-BD31-4B8C-83A1-F6EECF244321}">
                <p14:modId xmlns:p14="http://schemas.microsoft.com/office/powerpoint/2010/main" val="2735370786"/>
              </p:ext>
            </p:extLst>
          </p:nvPr>
        </p:nvGraphicFramePr>
        <p:xfrm>
          <a:off x="3210213" y="1696121"/>
          <a:ext cx="5365751" cy="2693303"/>
        </p:xfrm>
        <a:graphic>
          <a:graphicData uri="http://schemas.openxmlformats.org/presentationml/2006/ole">
            <mc:AlternateContent xmlns:mc="http://schemas.openxmlformats.org/markup-compatibility/2006">
              <mc:Choice xmlns:v="urn:schemas-microsoft-com:vml" Requires="v">
                <p:oleObj name="Document" r:id="rId3" imgW="6159987" imgH="3152714" progId="Word.Document.12">
                  <p:embed/>
                </p:oleObj>
              </mc:Choice>
              <mc:Fallback>
                <p:oleObj name="Document" r:id="rId3" imgW="6159987" imgH="3152714" progId="Word.Document.12">
                  <p:embed/>
                  <p:pic>
                    <p:nvPicPr>
                      <p:cNvPr id="0" name=""/>
                      <p:cNvPicPr/>
                      <p:nvPr/>
                    </p:nvPicPr>
                    <p:blipFill>
                      <a:blip r:embed="rId4"/>
                      <a:stretch>
                        <a:fillRect/>
                      </a:stretch>
                    </p:blipFill>
                    <p:spPr>
                      <a:xfrm>
                        <a:off x="3210213" y="1696121"/>
                        <a:ext cx="5365751" cy="2693303"/>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K-means</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a:solidFill>
                  <a:srgbClr val="FFFFFF"/>
                </a:solidFill>
              </a:rPr>
              <a:t>Thuật toán phân cụm k-means là một phương pháp được sử dụng trong phân tích tính chất cụm của dữ liệu. Nó đặc biệt được sử dụng nhiều trong khai phá dữ liệu và thống kê. Nó phân vùng dữ liệu thành k cụm khác nhau.</a:t>
            </a:r>
            <a:endParaRPr lang="en-US" sz="14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Quy Trình Thực Hiện</a:t>
            </a:r>
            <a:endParaRPr dirty="0">
              <a:solidFill>
                <a:srgbClr val="FFFFFF"/>
              </a:solidFill>
            </a:endParaRPr>
          </a:p>
        </p:txBody>
      </p:sp>
      <p:sp>
        <p:nvSpPr>
          <p:cNvPr id="404" name="Google Shape;404;p28"/>
          <p:cNvSpPr txBox="1">
            <a:spLocks noGrp="1"/>
          </p:cNvSpPr>
          <p:nvPr>
            <p:ph type="ctrTitle"/>
          </p:nvPr>
        </p:nvSpPr>
        <p:spPr>
          <a:xfrm>
            <a:off x="1384242" y="208700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KHỞI TẠO TÂM</a:t>
            </a:r>
            <a:endParaRPr dirty="0">
              <a:solidFill>
                <a:schemeClr val="dk1"/>
              </a:solidFill>
            </a:endParaRPr>
          </a:p>
        </p:txBody>
      </p:sp>
      <p:sp>
        <p:nvSpPr>
          <p:cNvPr id="405" name="Google Shape;405;p28"/>
          <p:cNvSpPr txBox="1">
            <a:spLocks noGrp="1"/>
          </p:cNvSpPr>
          <p:nvPr>
            <p:ph type="ctrTitle" idx="2"/>
          </p:nvPr>
        </p:nvSpPr>
        <p:spPr>
          <a:xfrm>
            <a:off x="1384242" y="348968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CẬP NHẬT LẠI TÂM</a:t>
            </a:r>
            <a:endParaRPr dirty="0">
              <a:solidFill>
                <a:schemeClr val="dk1"/>
              </a:solidFill>
            </a:endParaRPr>
          </a:p>
        </p:txBody>
      </p:sp>
      <p:sp>
        <p:nvSpPr>
          <p:cNvPr id="406" name="Google Shape;406;p28"/>
          <p:cNvSpPr txBox="1">
            <a:spLocks noGrp="1"/>
          </p:cNvSpPr>
          <p:nvPr>
            <p:ph type="ctrTitle" idx="3"/>
          </p:nvPr>
        </p:nvSpPr>
        <p:spPr>
          <a:xfrm>
            <a:off x="1384242" y="2666431"/>
            <a:ext cx="2076000" cy="381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XÁC ĐỊNH CỤM MỖI ĐIỂM DỰA TRÊN TÂM</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28">
            <a:extLst>
              <a:ext uri="{FF2B5EF4-FFF2-40B4-BE49-F238E27FC236}">
                <a16:creationId xmlns:a16="http://schemas.microsoft.com/office/drawing/2014/main" id="{ED52A2A4-0C04-8A90-B4F8-AD3CA55F31DF}"/>
              </a:ext>
            </a:extLst>
          </p:cNvPr>
          <p:cNvSpPr/>
          <p:nvPr/>
        </p:nvSpPr>
        <p:spPr>
          <a:xfrm>
            <a:off x="1344986" y="389303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 name="Google Shape;405;p28">
            <a:extLst>
              <a:ext uri="{FF2B5EF4-FFF2-40B4-BE49-F238E27FC236}">
                <a16:creationId xmlns:a16="http://schemas.microsoft.com/office/drawing/2014/main" id="{2C427862-9A26-DAB8-167C-1D5660459E8B}"/>
              </a:ext>
            </a:extLst>
          </p:cNvPr>
          <p:cNvSpPr txBox="1">
            <a:spLocks/>
          </p:cNvSpPr>
          <p:nvPr/>
        </p:nvSpPr>
        <p:spPr>
          <a:xfrm>
            <a:off x="1384242" y="416534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LẶP LẠI B2&amp;B3 CHO TỚI KHI TÂM KHÔNG THAY ĐỔI </a:t>
            </a:r>
          </a:p>
        </p:txBody>
      </p:sp>
      <p:sp>
        <p:nvSpPr>
          <p:cNvPr id="50" name="Google Shape;411;p28">
            <a:extLst>
              <a:ext uri="{FF2B5EF4-FFF2-40B4-BE49-F238E27FC236}">
                <a16:creationId xmlns:a16="http://schemas.microsoft.com/office/drawing/2014/main" id="{44EF5331-3934-97DC-7BE0-EC7EC7E23091}"/>
              </a:ext>
            </a:extLst>
          </p:cNvPr>
          <p:cNvSpPr/>
          <p:nvPr/>
        </p:nvSpPr>
        <p:spPr>
          <a:xfrm>
            <a:off x="828686" y="387158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51" name="Google Shape;416;p28">
            <a:extLst>
              <a:ext uri="{FF2B5EF4-FFF2-40B4-BE49-F238E27FC236}">
                <a16:creationId xmlns:a16="http://schemas.microsoft.com/office/drawing/2014/main" id="{0F74BD18-A7A6-AA71-956B-66344EBE8F10}"/>
              </a:ext>
            </a:extLst>
          </p:cNvPr>
          <p:cNvGrpSpPr/>
          <p:nvPr/>
        </p:nvGrpSpPr>
        <p:grpSpPr>
          <a:xfrm>
            <a:off x="907492" y="4001673"/>
            <a:ext cx="265768" cy="163730"/>
            <a:chOff x="1319675" y="2389025"/>
            <a:chExt cx="2224000" cy="1370125"/>
          </a:xfrm>
        </p:grpSpPr>
        <p:sp>
          <p:nvSpPr>
            <p:cNvPr id="52" name="Google Shape;417;p28">
              <a:extLst>
                <a:ext uri="{FF2B5EF4-FFF2-40B4-BE49-F238E27FC236}">
                  <a16:creationId xmlns:a16="http://schemas.microsoft.com/office/drawing/2014/main" id="{B85BD152-CC92-B98B-3168-2508D50955B1}"/>
                </a:ext>
              </a:extLst>
            </p:cNvPr>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 name="Google Shape;418;p28">
              <a:extLst>
                <a:ext uri="{FF2B5EF4-FFF2-40B4-BE49-F238E27FC236}">
                  <a16:creationId xmlns:a16="http://schemas.microsoft.com/office/drawing/2014/main" id="{5B2837E7-2C6B-056E-F148-0F2C7A346DC6}"/>
                </a:ext>
              </a:extLst>
            </p:cNvPr>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4" name="Google Shape;408;p28">
            <a:extLst>
              <a:ext uri="{FF2B5EF4-FFF2-40B4-BE49-F238E27FC236}">
                <a16:creationId xmlns:a16="http://schemas.microsoft.com/office/drawing/2014/main" id="{76A33509-73C9-90AC-731C-0EB0B6D8F0E6}"/>
              </a:ext>
            </a:extLst>
          </p:cNvPr>
          <p:cNvSpPr/>
          <p:nvPr/>
        </p:nvSpPr>
        <p:spPr>
          <a:xfrm>
            <a:off x="819925" y="387384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5" name="Google Shape;410;p28">
            <a:extLst>
              <a:ext uri="{FF2B5EF4-FFF2-40B4-BE49-F238E27FC236}">
                <a16:creationId xmlns:a16="http://schemas.microsoft.com/office/drawing/2014/main" id="{456A665C-DF55-902F-791D-E12ABE5EB2DC}"/>
              </a:ext>
            </a:extLst>
          </p:cNvPr>
          <p:cNvSpPr/>
          <p:nvPr/>
        </p:nvSpPr>
        <p:spPr>
          <a:xfrm>
            <a:off x="933213" y="39876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4706259" y="1902936"/>
            <a:ext cx="4145291" cy="284916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Mã Giả</a:t>
            </a:r>
            <a:endParaRPr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6062149" y="2012653"/>
            <a:ext cx="2789401" cy="26771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400" dirty="0">
                <a:solidFill>
                  <a:srgbClr val="0E2A47"/>
                </a:solidFill>
              </a:rPr>
              <a:t>Đầu vào:</a:t>
            </a:r>
            <a:r>
              <a:rPr lang="en-US" sz="1400" dirty="0">
                <a:solidFill>
                  <a:srgbClr val="0E2A47"/>
                </a:solidFill>
              </a:rPr>
              <a:t>+ </a:t>
            </a:r>
            <a:r>
              <a:rPr lang="vi-VN" sz="1400" dirty="0">
                <a:solidFill>
                  <a:srgbClr val="0E2A47"/>
                </a:solidFill>
              </a:rPr>
              <a:t>k: số lượng cụm,</a:t>
            </a:r>
            <a:br>
              <a:rPr lang="vi-VN" sz="1400" dirty="0">
                <a:solidFill>
                  <a:srgbClr val="0E2A47"/>
                </a:solidFill>
              </a:rPr>
            </a:br>
            <a:r>
              <a:rPr lang="en-US" sz="1400" dirty="0">
                <a:solidFill>
                  <a:srgbClr val="0E2A47"/>
                </a:solidFill>
              </a:rPr>
              <a:t>                + </a:t>
            </a:r>
            <a:r>
              <a:rPr lang="vi-VN" sz="1400" dirty="0">
                <a:solidFill>
                  <a:srgbClr val="0E2A47"/>
                </a:solidFill>
              </a:rPr>
              <a:t>D: tập dữ liệu chứa n đối tượng.</a:t>
            </a:r>
            <a:br>
              <a:rPr lang="vi-VN" sz="1400" dirty="0">
                <a:solidFill>
                  <a:srgbClr val="0E2A47"/>
                </a:solidFill>
              </a:rPr>
            </a:br>
            <a:r>
              <a:rPr lang="vi-VN" sz="1400" dirty="0">
                <a:solidFill>
                  <a:srgbClr val="0E2A47"/>
                </a:solidFill>
              </a:rPr>
              <a:t>Đầu ra:</a:t>
            </a:r>
            <a:r>
              <a:rPr lang="en-US" sz="1400" dirty="0">
                <a:solidFill>
                  <a:srgbClr val="0E2A47"/>
                </a:solidFill>
              </a:rPr>
              <a:t>-</a:t>
            </a:r>
            <a:r>
              <a:rPr lang="vi-VN" sz="1400" dirty="0">
                <a:solidFill>
                  <a:srgbClr val="0E2A47"/>
                </a:solidFill>
              </a:rPr>
              <a:t> Một tập hợp k cụm.</a:t>
            </a:r>
            <a:br>
              <a:rPr lang="vi-VN" sz="1400" dirty="0">
                <a:solidFill>
                  <a:srgbClr val="0E2A47"/>
                </a:solidFill>
              </a:rPr>
            </a:br>
            <a:r>
              <a:rPr lang="vi-VN" sz="1400" dirty="0">
                <a:solidFill>
                  <a:srgbClr val="0E2A47"/>
                </a:solidFill>
              </a:rPr>
              <a:t>Phương pháp:</a:t>
            </a:r>
            <a:br>
              <a:rPr lang="vi-VN" sz="1400" dirty="0">
                <a:solidFill>
                  <a:srgbClr val="0E2A47"/>
                </a:solidFill>
              </a:rPr>
            </a:br>
            <a:r>
              <a:rPr lang="vi-VN" sz="1400" dirty="0">
                <a:solidFill>
                  <a:srgbClr val="0E2A47"/>
                </a:solidFill>
              </a:rPr>
              <a:t>(1) Tự ý chọn k đối tượng</a:t>
            </a:r>
            <a:r>
              <a:rPr lang="en-US" sz="1400" dirty="0">
                <a:solidFill>
                  <a:srgbClr val="0E2A47"/>
                </a:solidFill>
              </a:rPr>
              <a:t> </a:t>
            </a:r>
            <a:r>
              <a:rPr lang="en-US" sz="1400" dirty="0" err="1">
                <a:solidFill>
                  <a:srgbClr val="0E2A47"/>
                </a:solidFill>
              </a:rPr>
              <a:t>làm</a:t>
            </a:r>
            <a:r>
              <a:rPr lang="en-US" sz="1400" dirty="0">
                <a:solidFill>
                  <a:srgbClr val="0E2A47"/>
                </a:solidFill>
              </a:rPr>
              <a:t> </a:t>
            </a:r>
            <a:r>
              <a:rPr lang="en-US" sz="1400" dirty="0" err="1">
                <a:solidFill>
                  <a:srgbClr val="0E2A47"/>
                </a:solidFill>
              </a:rPr>
              <a:t>tâm</a:t>
            </a:r>
            <a:br>
              <a:rPr lang="en-US" sz="1400" dirty="0">
                <a:solidFill>
                  <a:srgbClr val="0E2A47"/>
                </a:solidFill>
              </a:rPr>
            </a:br>
            <a:r>
              <a:rPr lang="vi-VN" sz="1400" dirty="0">
                <a:solidFill>
                  <a:srgbClr val="0E2A47"/>
                </a:solidFill>
              </a:rPr>
              <a:t>(</a:t>
            </a:r>
            <a:r>
              <a:rPr lang="en-US" sz="1400" dirty="0">
                <a:solidFill>
                  <a:srgbClr val="0E2A47"/>
                </a:solidFill>
              </a:rPr>
              <a:t>2</a:t>
            </a:r>
            <a:r>
              <a:rPr lang="vi-VN" sz="1400" dirty="0">
                <a:solidFill>
                  <a:srgbClr val="0E2A47"/>
                </a:solidFill>
              </a:rPr>
              <a:t>) gán từng đối tượng còn lại vào cụm với </a:t>
            </a:r>
            <a:r>
              <a:rPr lang="en-US" sz="1400" dirty="0" err="1">
                <a:solidFill>
                  <a:srgbClr val="0E2A47"/>
                </a:solidFill>
              </a:rPr>
              <a:t>tâm</a:t>
            </a:r>
            <a:r>
              <a:rPr lang="en-US" sz="1400" dirty="0">
                <a:solidFill>
                  <a:srgbClr val="0E2A47"/>
                </a:solidFill>
              </a:rPr>
              <a:t> </a:t>
            </a:r>
            <a:r>
              <a:rPr lang="en-US" sz="1400" dirty="0" err="1">
                <a:solidFill>
                  <a:srgbClr val="0E2A47"/>
                </a:solidFill>
              </a:rPr>
              <a:t>gần</a:t>
            </a:r>
            <a:r>
              <a:rPr lang="en-US" sz="1400" dirty="0">
                <a:solidFill>
                  <a:srgbClr val="0E2A47"/>
                </a:solidFill>
              </a:rPr>
              <a:t> </a:t>
            </a:r>
            <a:r>
              <a:rPr lang="en-US" sz="1400" dirty="0" err="1">
                <a:solidFill>
                  <a:srgbClr val="0E2A47"/>
                </a:solidFill>
              </a:rPr>
              <a:t>nhất</a:t>
            </a:r>
            <a:br>
              <a:rPr lang="vi-VN" sz="1400" dirty="0">
                <a:solidFill>
                  <a:srgbClr val="0E2A47"/>
                </a:solidFill>
              </a:rPr>
            </a:br>
            <a:r>
              <a:rPr lang="vi-VN" sz="1400" dirty="0">
                <a:solidFill>
                  <a:srgbClr val="0E2A47"/>
                </a:solidFill>
              </a:rPr>
              <a:t>(</a:t>
            </a:r>
            <a:r>
              <a:rPr lang="en-US" sz="1400" dirty="0">
                <a:solidFill>
                  <a:srgbClr val="0E2A47"/>
                </a:solidFill>
              </a:rPr>
              <a:t>3</a:t>
            </a:r>
            <a:r>
              <a:rPr lang="vi-VN" sz="1400" dirty="0">
                <a:solidFill>
                  <a:srgbClr val="0E2A47"/>
                </a:solidFill>
              </a:rPr>
              <a:t>) </a:t>
            </a:r>
            <a:r>
              <a:rPr lang="en-US" sz="1400" dirty="0" err="1">
                <a:solidFill>
                  <a:srgbClr val="0E2A47"/>
                </a:solidFill>
              </a:rPr>
              <a:t>tính</a:t>
            </a:r>
            <a:r>
              <a:rPr lang="en-US" sz="1400" dirty="0">
                <a:solidFill>
                  <a:srgbClr val="0E2A47"/>
                </a:solidFill>
              </a:rPr>
              <a:t> </a:t>
            </a:r>
            <a:r>
              <a:rPr lang="en-US" sz="1400" dirty="0" err="1">
                <a:solidFill>
                  <a:srgbClr val="0E2A47"/>
                </a:solidFill>
              </a:rPr>
              <a:t>toán</a:t>
            </a:r>
            <a:r>
              <a:rPr lang="en-US" sz="1400" dirty="0">
                <a:solidFill>
                  <a:srgbClr val="0E2A47"/>
                </a:solidFill>
              </a:rPr>
              <a:t> </a:t>
            </a:r>
            <a:r>
              <a:rPr lang="en-US" sz="1400" dirty="0" err="1">
                <a:solidFill>
                  <a:srgbClr val="0E2A47"/>
                </a:solidFill>
              </a:rPr>
              <a:t>lại</a:t>
            </a:r>
            <a:r>
              <a:rPr lang="en-US" sz="1400" dirty="0">
                <a:solidFill>
                  <a:srgbClr val="0E2A47"/>
                </a:solidFill>
              </a:rPr>
              <a:t> </a:t>
            </a:r>
            <a:r>
              <a:rPr lang="en-US" sz="1400" dirty="0" err="1">
                <a:solidFill>
                  <a:srgbClr val="0E2A47"/>
                </a:solidFill>
              </a:rPr>
              <a:t>tâm</a:t>
            </a:r>
            <a:br>
              <a:rPr lang="en-US" sz="1400" dirty="0">
                <a:solidFill>
                  <a:srgbClr val="0E2A47"/>
                </a:solidFill>
              </a:rPr>
            </a:br>
            <a:r>
              <a:rPr lang="vi-VN" sz="1400" dirty="0">
                <a:solidFill>
                  <a:srgbClr val="0E2A47"/>
                </a:solidFill>
              </a:rPr>
              <a:t>(</a:t>
            </a:r>
            <a:r>
              <a:rPr lang="en-US" sz="1400" dirty="0">
                <a:solidFill>
                  <a:srgbClr val="0E2A47"/>
                </a:solidFill>
              </a:rPr>
              <a:t>4</a:t>
            </a:r>
            <a:r>
              <a:rPr lang="vi-VN" sz="1400" dirty="0">
                <a:solidFill>
                  <a:srgbClr val="0E2A47"/>
                </a:solidFill>
              </a:rPr>
              <a:t>) lặp lại</a:t>
            </a:r>
            <a:br>
              <a:rPr lang="vi-VN" sz="1400" dirty="0">
                <a:solidFill>
                  <a:srgbClr val="0E2A47"/>
                </a:solidFill>
              </a:rPr>
            </a:br>
            <a:r>
              <a:rPr lang="en-US" sz="1400" dirty="0">
                <a:solidFill>
                  <a:srgbClr val="0E2A47"/>
                </a:solidFill>
              </a:rPr>
              <a:t>- </a:t>
            </a:r>
            <a:r>
              <a:rPr lang="en-US" sz="1400" dirty="0" err="1">
                <a:solidFill>
                  <a:srgbClr val="0E2A47"/>
                </a:solidFill>
              </a:rPr>
              <a:t>nếu</a:t>
            </a:r>
            <a:r>
              <a:rPr lang="en-US" sz="1400" dirty="0">
                <a:solidFill>
                  <a:srgbClr val="0E2A47"/>
                </a:solidFill>
              </a:rPr>
              <a:t> </a:t>
            </a:r>
            <a:r>
              <a:rPr lang="en-US" sz="1400" dirty="0" err="1">
                <a:solidFill>
                  <a:srgbClr val="0E2A47"/>
                </a:solidFill>
              </a:rPr>
              <a:t>tâm</a:t>
            </a:r>
            <a:r>
              <a:rPr lang="en-US" sz="1400" dirty="0">
                <a:solidFill>
                  <a:srgbClr val="0E2A47"/>
                </a:solidFill>
              </a:rPr>
              <a:t> </a:t>
            </a:r>
            <a:r>
              <a:rPr lang="en-US" sz="1400" dirty="0" err="1">
                <a:solidFill>
                  <a:srgbClr val="0E2A47"/>
                </a:solidFill>
              </a:rPr>
              <a:t>không</a:t>
            </a:r>
            <a:r>
              <a:rPr lang="en-US" sz="1400" dirty="0">
                <a:solidFill>
                  <a:srgbClr val="0E2A47"/>
                </a:solidFill>
              </a:rPr>
              <a:t> </a:t>
            </a:r>
            <a:r>
              <a:rPr lang="en-US" sz="1400" dirty="0" err="1">
                <a:solidFill>
                  <a:srgbClr val="0E2A47"/>
                </a:solidFill>
              </a:rPr>
              <a:t>đổi</a:t>
            </a:r>
            <a:r>
              <a:rPr lang="en-US" sz="1400" dirty="0">
                <a:solidFill>
                  <a:srgbClr val="0E2A47"/>
                </a:solidFill>
              </a:rPr>
              <a:t> </a:t>
            </a:r>
            <a:r>
              <a:rPr lang="en-US" sz="1400" dirty="0" err="1">
                <a:solidFill>
                  <a:srgbClr val="0E2A47"/>
                </a:solidFill>
              </a:rPr>
              <a:t>thì</a:t>
            </a:r>
            <a:r>
              <a:rPr lang="en-US" sz="1400" dirty="0">
                <a:solidFill>
                  <a:srgbClr val="0E2A47"/>
                </a:solidFill>
              </a:rPr>
              <a:t> </a:t>
            </a:r>
            <a:r>
              <a:rPr lang="en-US" sz="1400" dirty="0" err="1">
                <a:solidFill>
                  <a:srgbClr val="0E2A47"/>
                </a:solidFill>
              </a:rPr>
              <a:t>dừng</a:t>
            </a:r>
            <a:endParaRPr sz="1400" dirty="0">
              <a:solidFill>
                <a:srgbClr val="0E2A4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31705" y="10422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Ví Dụ</a:t>
            </a:r>
            <a:endParaRPr dirty="0"/>
          </a:p>
        </p:txBody>
      </p:sp>
      <p:sp>
        <p:nvSpPr>
          <p:cNvPr id="566" name="Google Shape;566;p30"/>
          <p:cNvSpPr txBox="1">
            <a:spLocks noGrp="1"/>
          </p:cNvSpPr>
          <p:nvPr>
            <p:ph type="subTitle" idx="3"/>
          </p:nvPr>
        </p:nvSpPr>
        <p:spPr>
          <a:xfrm>
            <a:off x="672648" y="261527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err="1"/>
              <a:t>Mô</a:t>
            </a:r>
            <a:r>
              <a:rPr lang="en-US" sz="1050" dirty="0"/>
              <a:t> </a:t>
            </a:r>
            <a:r>
              <a:rPr lang="en-US" sz="1050" dirty="0" err="1"/>
              <a:t>tả</a:t>
            </a:r>
            <a:r>
              <a:rPr lang="en-US" sz="1050" dirty="0"/>
              <a:t> </a:t>
            </a:r>
            <a:r>
              <a:rPr lang="en-US" sz="1050" dirty="0" err="1"/>
              <a:t>bài</a:t>
            </a:r>
            <a:r>
              <a:rPr lang="en-US" sz="1050" dirty="0"/>
              <a:t> </a:t>
            </a:r>
            <a:r>
              <a:rPr lang="en-US" sz="1050" dirty="0" err="1"/>
              <a:t>toán</a:t>
            </a:r>
            <a:r>
              <a:rPr lang="en-US" sz="1050" dirty="0"/>
              <a:t>: </a:t>
            </a:r>
            <a:r>
              <a:rPr lang="en-US" sz="1050" dirty="0" err="1"/>
              <a:t>Phân</a:t>
            </a:r>
            <a:r>
              <a:rPr lang="en-US" sz="1050" dirty="0"/>
              <a:t> 8 </a:t>
            </a:r>
            <a:r>
              <a:rPr lang="en-US" sz="1050" dirty="0" err="1"/>
              <a:t>mẫu</a:t>
            </a:r>
            <a:r>
              <a:rPr lang="en-US" sz="1050" dirty="0"/>
              <a:t> </a:t>
            </a:r>
            <a:r>
              <a:rPr lang="en-US" sz="1050" dirty="0" err="1"/>
              <a:t>thành</a:t>
            </a:r>
            <a:r>
              <a:rPr lang="en-US" sz="1050" dirty="0"/>
              <a:t> 3 </a:t>
            </a:r>
            <a:r>
              <a:rPr lang="en-US" sz="1050" dirty="0" err="1"/>
              <a:t>cụm</a:t>
            </a:r>
            <a:endParaRPr lang="en-US" sz="1050" dirty="0"/>
          </a:p>
          <a:p>
            <a:pPr marL="0" lvl="0" indent="0" algn="ctr" rtl="0">
              <a:spcBef>
                <a:spcPts val="0"/>
              </a:spcBef>
              <a:spcAft>
                <a:spcPts val="0"/>
              </a:spcAft>
              <a:buNone/>
            </a:pPr>
            <a:r>
              <a:rPr lang="en-US" sz="1050" dirty="0" err="1"/>
              <a:t>Mô</a:t>
            </a:r>
            <a:r>
              <a:rPr lang="en-US" sz="1050" dirty="0"/>
              <a:t> </a:t>
            </a:r>
            <a:r>
              <a:rPr lang="en-US" sz="1050" dirty="0" err="1"/>
              <a:t>tả</a:t>
            </a:r>
            <a:r>
              <a:rPr lang="en-US" sz="1050" dirty="0"/>
              <a:t> </a:t>
            </a:r>
            <a:r>
              <a:rPr lang="en-US" sz="1050" dirty="0" err="1"/>
              <a:t>dữ</a:t>
            </a:r>
            <a:r>
              <a:rPr lang="en-US" sz="1050" dirty="0"/>
              <a:t> </a:t>
            </a:r>
            <a:r>
              <a:rPr lang="en-US" sz="1050" dirty="0" err="1"/>
              <a:t>liệu</a:t>
            </a:r>
            <a:r>
              <a:rPr lang="en-US" sz="1050" dirty="0"/>
              <a:t>: </a:t>
            </a:r>
            <a:r>
              <a:rPr lang="en-US" sz="1050" dirty="0" err="1"/>
              <a:t>Dữ</a:t>
            </a:r>
            <a:r>
              <a:rPr lang="en-US" sz="1050" dirty="0"/>
              <a:t> </a:t>
            </a:r>
            <a:r>
              <a:rPr lang="en-US" sz="1050" dirty="0" err="1"/>
              <a:t>liệu</a:t>
            </a:r>
            <a:r>
              <a:rPr lang="en-US" sz="1050" dirty="0"/>
              <a:t> 2 </a:t>
            </a:r>
            <a:r>
              <a:rPr lang="en-US" sz="1050" dirty="0" err="1"/>
              <a:t>chiều</a:t>
            </a:r>
            <a:r>
              <a:rPr lang="en-US" sz="1050" dirty="0"/>
              <a:t>(Feature)</a:t>
            </a:r>
          </a:p>
        </p:txBody>
      </p:sp>
      <p:sp>
        <p:nvSpPr>
          <p:cNvPr id="569" name="Google Shape;569;p30"/>
          <p:cNvSpPr txBox="1">
            <a:spLocks noGrp="1"/>
          </p:cNvSpPr>
          <p:nvPr>
            <p:ph type="ctrTitle" idx="5"/>
          </p:nvPr>
        </p:nvSpPr>
        <p:spPr>
          <a:xfrm>
            <a:off x="331705" y="249892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Ví Dụ</a:t>
            </a:r>
            <a:endParaRPr sz="900" dirty="0"/>
          </a:p>
        </p:txBody>
      </p:sp>
      <p:sp>
        <p:nvSpPr>
          <p:cNvPr id="570" name="Google Shape;570;p30"/>
          <p:cNvSpPr/>
          <p:nvPr/>
        </p:nvSpPr>
        <p:spPr>
          <a:xfrm>
            <a:off x="652761" y="2135857"/>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854605" y="87553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349656" y="125991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1005203" y="100789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913897" y="98761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221279" y="1198987"/>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0" name="Google Shape;600;p30"/>
          <p:cNvCxnSpPr/>
          <p:nvPr/>
        </p:nvCxnSpPr>
        <p:spPr>
          <a:xfrm>
            <a:off x="331705" y="651372"/>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24" name="Table 24">
            <a:extLst>
              <a:ext uri="{FF2B5EF4-FFF2-40B4-BE49-F238E27FC236}">
                <a16:creationId xmlns:a16="http://schemas.microsoft.com/office/drawing/2014/main" id="{7548A3DE-F5CE-596A-CCE0-3730C6B5FC45}"/>
              </a:ext>
            </a:extLst>
          </p:cNvPr>
          <p:cNvGraphicFramePr>
            <a:graphicFrameLocks noGrp="1"/>
          </p:cNvGraphicFramePr>
          <p:nvPr>
            <p:extLst>
              <p:ext uri="{D42A27DB-BD31-4B8C-83A1-F6EECF244321}">
                <p14:modId xmlns:p14="http://schemas.microsoft.com/office/powerpoint/2010/main" val="1413101434"/>
              </p:ext>
            </p:extLst>
          </p:nvPr>
        </p:nvGraphicFramePr>
        <p:xfrm>
          <a:off x="2553327" y="1361359"/>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92800244"/>
                    </a:ext>
                  </a:extLst>
                </a:gridCol>
                <a:gridCol w="3048000">
                  <a:extLst>
                    <a:ext uri="{9D8B030D-6E8A-4147-A177-3AD203B41FA5}">
                      <a16:colId xmlns:a16="http://schemas.microsoft.com/office/drawing/2014/main" val="2306657093"/>
                    </a:ext>
                  </a:extLst>
                </a:gridCol>
              </a:tblGrid>
              <a:tr h="370840">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3843025750"/>
                  </a:ext>
                </a:extLst>
              </a:tr>
              <a:tr h="370840">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3671521737"/>
                  </a:ext>
                </a:extLst>
              </a:tr>
              <a:tr h="370840">
                <a:tc>
                  <a:txBody>
                    <a:bodyPr/>
                    <a:lstStyle/>
                    <a:p>
                      <a:pPr algn="ctr"/>
                      <a:r>
                        <a:rPr lang="en-US" dirty="0"/>
                        <a:t>8</a:t>
                      </a:r>
                    </a:p>
                  </a:txBody>
                  <a:tcPr/>
                </a:tc>
                <a:tc>
                  <a:txBody>
                    <a:bodyPr/>
                    <a:lstStyle/>
                    <a:p>
                      <a:pPr algn="ctr"/>
                      <a:r>
                        <a:rPr lang="en-US" dirty="0"/>
                        <a:t>4</a:t>
                      </a:r>
                    </a:p>
                  </a:txBody>
                  <a:tcPr/>
                </a:tc>
                <a:extLst>
                  <a:ext uri="{0D108BD9-81ED-4DB2-BD59-A6C34878D82A}">
                    <a16:rowId xmlns:a16="http://schemas.microsoft.com/office/drawing/2014/main" val="4221308542"/>
                  </a:ext>
                </a:extLst>
              </a:tr>
              <a:tr h="370840">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2294476161"/>
                  </a:ext>
                </a:extLst>
              </a:tr>
              <a:tr h="370840">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2803690583"/>
                  </a:ext>
                </a:extLst>
              </a:tr>
              <a:tr h="370840">
                <a:tc>
                  <a:txBody>
                    <a:bodyPr/>
                    <a:lstStyle/>
                    <a:p>
                      <a:pPr algn="ctr"/>
                      <a:r>
                        <a:rPr lang="en-US" dirty="0"/>
                        <a:t>6</a:t>
                      </a:r>
                    </a:p>
                  </a:txBody>
                  <a:tcPr/>
                </a:tc>
                <a:tc>
                  <a:txBody>
                    <a:bodyPr/>
                    <a:lstStyle/>
                    <a:p>
                      <a:pPr algn="ctr"/>
                      <a:r>
                        <a:rPr lang="en-US" dirty="0"/>
                        <a:t>4</a:t>
                      </a:r>
                    </a:p>
                  </a:txBody>
                  <a:tcPr/>
                </a:tc>
                <a:extLst>
                  <a:ext uri="{0D108BD9-81ED-4DB2-BD59-A6C34878D82A}">
                    <a16:rowId xmlns:a16="http://schemas.microsoft.com/office/drawing/2014/main" val="4125107779"/>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3544528230"/>
                  </a:ext>
                </a:extLst>
              </a:tr>
              <a:tr h="370840">
                <a:tc>
                  <a:txBody>
                    <a:bodyPr/>
                    <a:lstStyle/>
                    <a:p>
                      <a:pPr algn="ctr"/>
                      <a:r>
                        <a:rPr lang="en-US" dirty="0"/>
                        <a:t>4</a:t>
                      </a:r>
                    </a:p>
                  </a:txBody>
                  <a:tcPr/>
                </a:tc>
                <a:tc>
                  <a:txBody>
                    <a:bodyPr/>
                    <a:lstStyle/>
                    <a:p>
                      <a:pPr algn="ctr"/>
                      <a:r>
                        <a:rPr lang="en-US" dirty="0"/>
                        <a:t>9</a:t>
                      </a:r>
                    </a:p>
                  </a:txBody>
                  <a:tcPr/>
                </a:tc>
                <a:extLst>
                  <a:ext uri="{0D108BD9-81ED-4DB2-BD59-A6C34878D82A}">
                    <a16:rowId xmlns:a16="http://schemas.microsoft.com/office/drawing/2014/main" val="1907138328"/>
                  </a:ext>
                </a:extLst>
              </a:tr>
            </a:tbl>
          </a:graphicData>
        </a:graphic>
      </p:graphicFrame>
      <p:sp>
        <p:nvSpPr>
          <p:cNvPr id="67" name="Google Shape;563;p30">
            <a:extLst>
              <a:ext uri="{FF2B5EF4-FFF2-40B4-BE49-F238E27FC236}">
                <a16:creationId xmlns:a16="http://schemas.microsoft.com/office/drawing/2014/main" id="{BF3F70F0-E5DE-268A-9569-32C05E9E6D50}"/>
              </a:ext>
            </a:extLst>
          </p:cNvPr>
          <p:cNvSpPr txBox="1">
            <a:spLocks/>
          </p:cNvSpPr>
          <p:nvPr/>
        </p:nvSpPr>
        <p:spPr>
          <a:xfrm>
            <a:off x="3821488" y="907161"/>
            <a:ext cx="3312040" cy="4541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9pPr>
          </a:lstStyle>
          <a:p>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đầu</a:t>
            </a:r>
            <a:r>
              <a:rPr lang="en-US" sz="2400" dirty="0"/>
              <a:t> </a:t>
            </a:r>
            <a:r>
              <a:rPr lang="en-US" sz="2400" dirty="0" err="1"/>
              <a:t>vào</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424612" y="63140"/>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Kết quả tính tay</a:t>
            </a:r>
            <a:endParaRPr dirty="0">
              <a:solidFill>
                <a:srgbClr val="FFFFFF"/>
              </a:solidFill>
            </a:endParaRPr>
          </a:p>
        </p:txBody>
      </p:sp>
      <p:graphicFrame>
        <p:nvGraphicFramePr>
          <p:cNvPr id="105" name="Table 24">
            <a:extLst>
              <a:ext uri="{FF2B5EF4-FFF2-40B4-BE49-F238E27FC236}">
                <a16:creationId xmlns:a16="http://schemas.microsoft.com/office/drawing/2014/main" id="{EB7840CE-A7C3-98A0-BC82-3203BB98FE86}"/>
              </a:ext>
            </a:extLst>
          </p:cNvPr>
          <p:cNvGraphicFramePr>
            <a:graphicFrameLocks noGrp="1"/>
          </p:cNvGraphicFramePr>
          <p:nvPr>
            <p:extLst>
              <p:ext uri="{D42A27DB-BD31-4B8C-83A1-F6EECF244321}">
                <p14:modId xmlns:p14="http://schemas.microsoft.com/office/powerpoint/2010/main" val="2794193701"/>
              </p:ext>
            </p:extLst>
          </p:nvPr>
        </p:nvGraphicFramePr>
        <p:xfrm>
          <a:off x="121852" y="1088390"/>
          <a:ext cx="3722784" cy="2983464"/>
        </p:xfrm>
        <a:graphic>
          <a:graphicData uri="http://schemas.openxmlformats.org/drawingml/2006/table">
            <a:tbl>
              <a:tblPr firstRow="1" bandRow="1">
                <a:tableStyleId>{5C22544A-7EE6-4342-B048-85BDC9FD1C3A}</a:tableStyleId>
              </a:tblPr>
              <a:tblGrid>
                <a:gridCol w="620464">
                  <a:extLst>
                    <a:ext uri="{9D8B030D-6E8A-4147-A177-3AD203B41FA5}">
                      <a16:colId xmlns:a16="http://schemas.microsoft.com/office/drawing/2014/main" val="4192800244"/>
                    </a:ext>
                  </a:extLst>
                </a:gridCol>
                <a:gridCol w="620464">
                  <a:extLst>
                    <a:ext uri="{9D8B030D-6E8A-4147-A177-3AD203B41FA5}">
                      <a16:colId xmlns:a16="http://schemas.microsoft.com/office/drawing/2014/main" val="2306657093"/>
                    </a:ext>
                  </a:extLst>
                </a:gridCol>
                <a:gridCol w="620464">
                  <a:extLst>
                    <a:ext uri="{9D8B030D-6E8A-4147-A177-3AD203B41FA5}">
                      <a16:colId xmlns:a16="http://schemas.microsoft.com/office/drawing/2014/main" val="2633165119"/>
                    </a:ext>
                  </a:extLst>
                </a:gridCol>
                <a:gridCol w="620464">
                  <a:extLst>
                    <a:ext uri="{9D8B030D-6E8A-4147-A177-3AD203B41FA5}">
                      <a16:colId xmlns:a16="http://schemas.microsoft.com/office/drawing/2014/main" val="2927704795"/>
                    </a:ext>
                  </a:extLst>
                </a:gridCol>
                <a:gridCol w="620464">
                  <a:extLst>
                    <a:ext uri="{9D8B030D-6E8A-4147-A177-3AD203B41FA5}">
                      <a16:colId xmlns:a16="http://schemas.microsoft.com/office/drawing/2014/main" val="2689006909"/>
                    </a:ext>
                  </a:extLst>
                </a:gridCol>
                <a:gridCol w="620464">
                  <a:extLst>
                    <a:ext uri="{9D8B030D-6E8A-4147-A177-3AD203B41FA5}">
                      <a16:colId xmlns:a16="http://schemas.microsoft.com/office/drawing/2014/main" val="1853084603"/>
                    </a:ext>
                  </a:extLst>
                </a:gridCol>
              </a:tblGrid>
              <a:tr h="308163">
                <a:tc>
                  <a:txBody>
                    <a:bodyPr/>
                    <a:lstStyle/>
                    <a:p>
                      <a:pPr algn="ctr"/>
                      <a:r>
                        <a:rPr lang="en-US" dirty="0">
                          <a:solidFill>
                            <a:schemeClr val="tx1"/>
                          </a:solidFill>
                        </a:rPr>
                        <a:t>x</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(2,10)</a:t>
                      </a:r>
                    </a:p>
                  </a:txBody>
                  <a:tcPr/>
                </a:tc>
                <a:tc>
                  <a:txBody>
                    <a:bodyPr/>
                    <a:lstStyle/>
                    <a:p>
                      <a:pPr algn="ctr"/>
                      <a:r>
                        <a:rPr lang="en-US" dirty="0">
                          <a:solidFill>
                            <a:schemeClr val="tx1"/>
                          </a:solidFill>
                        </a:rPr>
                        <a:t>(2,5)</a:t>
                      </a:r>
                    </a:p>
                  </a:txBody>
                  <a:tcPr/>
                </a:tc>
                <a:tc>
                  <a:txBody>
                    <a:bodyPr/>
                    <a:lstStyle/>
                    <a:p>
                      <a:pPr algn="ctr"/>
                      <a:r>
                        <a:rPr lang="en-US" dirty="0">
                          <a:solidFill>
                            <a:schemeClr val="tx1"/>
                          </a:solidFill>
                        </a:rPr>
                        <a:t>(8,4)</a:t>
                      </a:r>
                    </a:p>
                  </a:txBody>
                  <a:tcPr/>
                </a:tc>
                <a:tc>
                  <a:txBody>
                    <a:bodyPr/>
                    <a:lstStyle/>
                    <a:p>
                      <a:pPr algn="ctr"/>
                      <a:r>
                        <a:rPr lang="en-US" dirty="0" err="1">
                          <a:solidFill>
                            <a:schemeClr val="tx1"/>
                          </a:solidFill>
                        </a:rPr>
                        <a:t>Cụm</a:t>
                      </a:r>
                      <a:endParaRPr lang="en-US" dirty="0">
                        <a:solidFill>
                          <a:schemeClr val="tx1"/>
                        </a:solidFill>
                      </a:endParaRPr>
                    </a:p>
                  </a:txBody>
                  <a:tcPr/>
                </a:tc>
                <a:extLst>
                  <a:ext uri="{0D108BD9-81ED-4DB2-BD59-A6C34878D82A}">
                    <a16:rowId xmlns:a16="http://schemas.microsoft.com/office/drawing/2014/main" val="3682155078"/>
                  </a:ext>
                </a:extLst>
              </a:tr>
              <a:tr h="308163">
                <a:tc>
                  <a:txBody>
                    <a:bodyPr/>
                    <a:lstStyle/>
                    <a:p>
                      <a:pPr algn="ctr"/>
                      <a:r>
                        <a:rPr lang="en-US" dirty="0"/>
                        <a:t>2</a:t>
                      </a:r>
                    </a:p>
                  </a:txBody>
                  <a:tcPr/>
                </a:tc>
                <a:tc>
                  <a:txBody>
                    <a:bodyPr/>
                    <a:lstStyle/>
                    <a:p>
                      <a:pPr algn="ctr"/>
                      <a:r>
                        <a:rPr lang="en-US" dirty="0"/>
                        <a:t>10</a:t>
                      </a:r>
                    </a:p>
                  </a:txBody>
                  <a:tcPr/>
                </a:tc>
                <a:tc>
                  <a:txBody>
                    <a:bodyPr/>
                    <a:lstStyle/>
                    <a:p>
                      <a:pPr algn="ctr"/>
                      <a:r>
                        <a:rPr lang="en-US" dirty="0"/>
                        <a:t>0.0</a:t>
                      </a:r>
                    </a:p>
                  </a:txBody>
                  <a:tcPr/>
                </a:tc>
                <a:tc>
                  <a:txBody>
                    <a:bodyPr/>
                    <a:lstStyle/>
                    <a:p>
                      <a:pPr algn="ctr"/>
                      <a:r>
                        <a:rPr lang="en-US" dirty="0"/>
                        <a:t>5.0</a:t>
                      </a:r>
                    </a:p>
                  </a:txBody>
                  <a:tcPr/>
                </a:tc>
                <a:tc>
                  <a:txBody>
                    <a:bodyPr/>
                    <a:lstStyle/>
                    <a:p>
                      <a:pPr algn="ctr"/>
                      <a:r>
                        <a:rPr lang="en-US" dirty="0"/>
                        <a:t>8.48</a:t>
                      </a:r>
                    </a:p>
                  </a:txBody>
                  <a:tcPr/>
                </a:tc>
                <a:tc>
                  <a:txBody>
                    <a:bodyPr/>
                    <a:lstStyle/>
                    <a:p>
                      <a:pPr algn="ctr"/>
                      <a:r>
                        <a:rPr lang="en-US" dirty="0"/>
                        <a:t>1</a:t>
                      </a:r>
                    </a:p>
                  </a:txBody>
                  <a:tcPr/>
                </a:tc>
                <a:extLst>
                  <a:ext uri="{0D108BD9-81ED-4DB2-BD59-A6C34878D82A}">
                    <a16:rowId xmlns:a16="http://schemas.microsoft.com/office/drawing/2014/main" val="3843025750"/>
                  </a:ext>
                </a:extLst>
              </a:tr>
              <a:tr h="308163">
                <a:tc>
                  <a:txBody>
                    <a:bodyPr/>
                    <a:lstStyle/>
                    <a:p>
                      <a:pPr algn="ctr"/>
                      <a:r>
                        <a:rPr lang="en-US" dirty="0"/>
                        <a:t>2</a:t>
                      </a:r>
                    </a:p>
                  </a:txBody>
                  <a:tcPr/>
                </a:tc>
                <a:tc>
                  <a:txBody>
                    <a:bodyPr/>
                    <a:lstStyle/>
                    <a:p>
                      <a:pPr algn="ctr"/>
                      <a:r>
                        <a:rPr lang="en-US" dirty="0"/>
                        <a:t>5</a:t>
                      </a:r>
                    </a:p>
                  </a:txBody>
                  <a:tcPr/>
                </a:tc>
                <a:tc>
                  <a:txBody>
                    <a:bodyPr/>
                    <a:lstStyle/>
                    <a:p>
                      <a:pPr algn="ctr"/>
                      <a:r>
                        <a:rPr lang="en-US" dirty="0"/>
                        <a:t>5.0</a:t>
                      </a:r>
                    </a:p>
                  </a:txBody>
                  <a:tcPr/>
                </a:tc>
                <a:tc>
                  <a:txBody>
                    <a:bodyPr/>
                    <a:lstStyle/>
                    <a:p>
                      <a:pPr algn="ctr"/>
                      <a:r>
                        <a:rPr lang="en-US" dirty="0"/>
                        <a:t>0.0</a:t>
                      </a:r>
                    </a:p>
                  </a:txBody>
                  <a:tcPr/>
                </a:tc>
                <a:tc>
                  <a:txBody>
                    <a:bodyPr/>
                    <a:lstStyle/>
                    <a:p>
                      <a:pPr algn="ctr"/>
                      <a:r>
                        <a:rPr lang="en-US" dirty="0"/>
                        <a:t>6.08</a:t>
                      </a:r>
                    </a:p>
                  </a:txBody>
                  <a:tcPr/>
                </a:tc>
                <a:tc>
                  <a:txBody>
                    <a:bodyPr/>
                    <a:lstStyle/>
                    <a:p>
                      <a:pPr algn="ctr"/>
                      <a:r>
                        <a:rPr lang="en-US" dirty="0"/>
                        <a:t>2</a:t>
                      </a:r>
                    </a:p>
                  </a:txBody>
                  <a:tcPr/>
                </a:tc>
                <a:extLst>
                  <a:ext uri="{0D108BD9-81ED-4DB2-BD59-A6C34878D82A}">
                    <a16:rowId xmlns:a16="http://schemas.microsoft.com/office/drawing/2014/main" val="3671521737"/>
                  </a:ext>
                </a:extLst>
              </a:tr>
              <a:tr h="308163">
                <a:tc>
                  <a:txBody>
                    <a:bodyPr/>
                    <a:lstStyle/>
                    <a:p>
                      <a:pPr algn="ctr"/>
                      <a:r>
                        <a:rPr lang="en-US" dirty="0"/>
                        <a:t>8</a:t>
                      </a:r>
                    </a:p>
                  </a:txBody>
                  <a:tcPr/>
                </a:tc>
                <a:tc>
                  <a:txBody>
                    <a:bodyPr/>
                    <a:lstStyle/>
                    <a:p>
                      <a:pPr algn="ctr"/>
                      <a:r>
                        <a:rPr lang="en-US" dirty="0"/>
                        <a:t>4</a:t>
                      </a:r>
                    </a:p>
                  </a:txBody>
                  <a:tcPr/>
                </a:tc>
                <a:tc>
                  <a:txBody>
                    <a:bodyPr/>
                    <a:lstStyle/>
                    <a:p>
                      <a:pPr algn="ctr"/>
                      <a:r>
                        <a:rPr lang="en-US" dirty="0"/>
                        <a:t>8.48</a:t>
                      </a:r>
                    </a:p>
                  </a:txBody>
                  <a:tcPr/>
                </a:tc>
                <a:tc>
                  <a:txBody>
                    <a:bodyPr/>
                    <a:lstStyle/>
                    <a:p>
                      <a:pPr algn="ctr"/>
                      <a:r>
                        <a:rPr lang="en-US" dirty="0"/>
                        <a:t>6.08</a:t>
                      </a:r>
                    </a:p>
                  </a:txBody>
                  <a:tcPr/>
                </a:tc>
                <a:tc>
                  <a:txBody>
                    <a:bodyPr/>
                    <a:lstStyle/>
                    <a:p>
                      <a:pPr algn="ctr"/>
                      <a:r>
                        <a:rPr lang="en-US" dirty="0"/>
                        <a:t>0.0</a:t>
                      </a:r>
                    </a:p>
                  </a:txBody>
                  <a:tcPr/>
                </a:tc>
                <a:tc>
                  <a:txBody>
                    <a:bodyPr/>
                    <a:lstStyle/>
                    <a:p>
                      <a:pPr algn="ctr"/>
                      <a:r>
                        <a:rPr lang="en-US" dirty="0"/>
                        <a:t>3</a:t>
                      </a:r>
                    </a:p>
                  </a:txBody>
                  <a:tcPr/>
                </a:tc>
                <a:extLst>
                  <a:ext uri="{0D108BD9-81ED-4DB2-BD59-A6C34878D82A}">
                    <a16:rowId xmlns:a16="http://schemas.microsoft.com/office/drawing/2014/main" val="4221308542"/>
                  </a:ext>
                </a:extLst>
              </a:tr>
              <a:tr h="308163">
                <a:tc>
                  <a:txBody>
                    <a:bodyPr/>
                    <a:lstStyle/>
                    <a:p>
                      <a:pPr algn="ctr"/>
                      <a:r>
                        <a:rPr lang="en-US" dirty="0"/>
                        <a:t>5</a:t>
                      </a:r>
                    </a:p>
                  </a:txBody>
                  <a:tcPr/>
                </a:tc>
                <a:tc>
                  <a:txBody>
                    <a:bodyPr/>
                    <a:lstStyle/>
                    <a:p>
                      <a:pPr algn="ctr"/>
                      <a:r>
                        <a:rPr lang="en-US" dirty="0"/>
                        <a:t>8</a:t>
                      </a:r>
                    </a:p>
                  </a:txBody>
                  <a:tcPr/>
                </a:tc>
                <a:tc>
                  <a:txBody>
                    <a:bodyPr/>
                    <a:lstStyle/>
                    <a:p>
                      <a:pPr algn="ctr"/>
                      <a:r>
                        <a:rPr lang="en-US" dirty="0"/>
                        <a:t>3.6</a:t>
                      </a:r>
                    </a:p>
                  </a:txBody>
                  <a:tcPr/>
                </a:tc>
                <a:tc>
                  <a:txBody>
                    <a:bodyPr/>
                    <a:lstStyle/>
                    <a:p>
                      <a:pPr algn="ctr"/>
                      <a:r>
                        <a:rPr lang="en-US" dirty="0"/>
                        <a:t>4.24</a:t>
                      </a:r>
                    </a:p>
                  </a:txBody>
                  <a:tcPr/>
                </a:tc>
                <a:tc>
                  <a:txBody>
                    <a:bodyPr/>
                    <a:lstStyle/>
                    <a:p>
                      <a:pPr algn="ctr"/>
                      <a:r>
                        <a:rPr lang="en-US" dirty="0"/>
                        <a:t>5.0</a:t>
                      </a:r>
                    </a:p>
                  </a:txBody>
                  <a:tcPr/>
                </a:tc>
                <a:tc>
                  <a:txBody>
                    <a:bodyPr/>
                    <a:lstStyle/>
                    <a:p>
                      <a:pPr algn="ctr"/>
                      <a:r>
                        <a:rPr lang="en-US" dirty="0"/>
                        <a:t>1</a:t>
                      </a:r>
                    </a:p>
                  </a:txBody>
                  <a:tcPr/>
                </a:tc>
                <a:extLst>
                  <a:ext uri="{0D108BD9-81ED-4DB2-BD59-A6C34878D82A}">
                    <a16:rowId xmlns:a16="http://schemas.microsoft.com/office/drawing/2014/main" val="2294476161"/>
                  </a:ext>
                </a:extLst>
              </a:tr>
              <a:tr h="308163">
                <a:tc>
                  <a:txBody>
                    <a:bodyPr/>
                    <a:lstStyle/>
                    <a:p>
                      <a:pPr algn="ctr"/>
                      <a:r>
                        <a:rPr lang="en-US" dirty="0"/>
                        <a:t>7</a:t>
                      </a:r>
                    </a:p>
                  </a:txBody>
                  <a:tcPr/>
                </a:tc>
                <a:tc>
                  <a:txBody>
                    <a:bodyPr/>
                    <a:lstStyle/>
                    <a:p>
                      <a:pPr algn="ctr"/>
                      <a:r>
                        <a:rPr lang="en-US" dirty="0"/>
                        <a:t>5</a:t>
                      </a:r>
                    </a:p>
                  </a:txBody>
                  <a:tcPr/>
                </a:tc>
                <a:tc>
                  <a:txBody>
                    <a:bodyPr/>
                    <a:lstStyle/>
                    <a:p>
                      <a:pPr algn="ctr"/>
                      <a:r>
                        <a:rPr lang="en-US" dirty="0"/>
                        <a:t>7.07</a:t>
                      </a:r>
                    </a:p>
                  </a:txBody>
                  <a:tcPr/>
                </a:tc>
                <a:tc>
                  <a:txBody>
                    <a:bodyPr/>
                    <a:lstStyle/>
                    <a:p>
                      <a:pPr algn="ctr"/>
                      <a:r>
                        <a:rPr lang="en-US" dirty="0"/>
                        <a:t>5.0</a:t>
                      </a:r>
                    </a:p>
                  </a:txBody>
                  <a:tcPr/>
                </a:tc>
                <a:tc>
                  <a:txBody>
                    <a:bodyPr/>
                    <a:lstStyle/>
                    <a:p>
                      <a:pPr algn="ctr"/>
                      <a:r>
                        <a:rPr lang="en-US" dirty="0"/>
                        <a:t>1.41</a:t>
                      </a:r>
                    </a:p>
                  </a:txBody>
                  <a:tcPr/>
                </a:tc>
                <a:tc>
                  <a:txBody>
                    <a:bodyPr/>
                    <a:lstStyle/>
                    <a:p>
                      <a:pPr algn="ctr"/>
                      <a:r>
                        <a:rPr lang="en-US" dirty="0"/>
                        <a:t>3</a:t>
                      </a:r>
                    </a:p>
                  </a:txBody>
                  <a:tcPr/>
                </a:tc>
                <a:extLst>
                  <a:ext uri="{0D108BD9-81ED-4DB2-BD59-A6C34878D82A}">
                    <a16:rowId xmlns:a16="http://schemas.microsoft.com/office/drawing/2014/main" val="2803690583"/>
                  </a:ext>
                </a:extLst>
              </a:tr>
              <a:tr h="308163">
                <a:tc>
                  <a:txBody>
                    <a:bodyPr/>
                    <a:lstStyle/>
                    <a:p>
                      <a:pPr algn="ctr"/>
                      <a:r>
                        <a:rPr lang="en-US" dirty="0"/>
                        <a:t>6</a:t>
                      </a:r>
                    </a:p>
                  </a:txBody>
                  <a:tcPr/>
                </a:tc>
                <a:tc>
                  <a:txBody>
                    <a:bodyPr/>
                    <a:lstStyle/>
                    <a:p>
                      <a:pPr algn="ctr"/>
                      <a:r>
                        <a:rPr lang="en-US" dirty="0"/>
                        <a:t>4</a:t>
                      </a:r>
                    </a:p>
                  </a:txBody>
                  <a:tcPr/>
                </a:tc>
                <a:tc>
                  <a:txBody>
                    <a:bodyPr/>
                    <a:lstStyle/>
                    <a:p>
                      <a:pPr algn="ctr"/>
                      <a:r>
                        <a:rPr lang="en-US" dirty="0"/>
                        <a:t>7.21</a:t>
                      </a:r>
                    </a:p>
                  </a:txBody>
                  <a:tcPr/>
                </a:tc>
                <a:tc>
                  <a:txBody>
                    <a:bodyPr/>
                    <a:lstStyle/>
                    <a:p>
                      <a:pPr algn="ctr"/>
                      <a:r>
                        <a:rPr lang="en-US" dirty="0"/>
                        <a:t>4.12</a:t>
                      </a:r>
                    </a:p>
                  </a:txBody>
                  <a:tcPr/>
                </a:tc>
                <a:tc>
                  <a:txBody>
                    <a:bodyPr/>
                    <a:lstStyle/>
                    <a:p>
                      <a:pPr algn="ctr"/>
                      <a:r>
                        <a:rPr lang="en-US" dirty="0"/>
                        <a:t>2.0</a:t>
                      </a:r>
                    </a:p>
                  </a:txBody>
                  <a:tcPr/>
                </a:tc>
                <a:tc>
                  <a:txBody>
                    <a:bodyPr/>
                    <a:lstStyle/>
                    <a:p>
                      <a:pPr algn="ctr"/>
                      <a:r>
                        <a:rPr lang="en-US" dirty="0"/>
                        <a:t>3</a:t>
                      </a:r>
                    </a:p>
                  </a:txBody>
                  <a:tcPr/>
                </a:tc>
                <a:extLst>
                  <a:ext uri="{0D108BD9-81ED-4DB2-BD59-A6C34878D82A}">
                    <a16:rowId xmlns:a16="http://schemas.microsoft.com/office/drawing/2014/main" val="4125107779"/>
                  </a:ext>
                </a:extLst>
              </a:tr>
              <a:tr h="308163">
                <a:tc>
                  <a:txBody>
                    <a:bodyPr/>
                    <a:lstStyle/>
                    <a:p>
                      <a:pPr algn="ctr"/>
                      <a:r>
                        <a:rPr lang="en-US" dirty="0"/>
                        <a:t>1</a:t>
                      </a:r>
                    </a:p>
                  </a:txBody>
                  <a:tcPr/>
                </a:tc>
                <a:tc>
                  <a:txBody>
                    <a:bodyPr/>
                    <a:lstStyle/>
                    <a:p>
                      <a:pPr algn="ctr"/>
                      <a:r>
                        <a:rPr lang="en-US" dirty="0"/>
                        <a:t>2</a:t>
                      </a:r>
                    </a:p>
                  </a:txBody>
                  <a:tcPr/>
                </a:tc>
                <a:tc>
                  <a:txBody>
                    <a:bodyPr/>
                    <a:lstStyle/>
                    <a:p>
                      <a:pPr algn="ctr"/>
                      <a:r>
                        <a:rPr lang="en-US" dirty="0"/>
                        <a:t>8.06</a:t>
                      </a:r>
                    </a:p>
                  </a:txBody>
                  <a:tcPr/>
                </a:tc>
                <a:tc>
                  <a:txBody>
                    <a:bodyPr/>
                    <a:lstStyle/>
                    <a:p>
                      <a:pPr algn="ctr"/>
                      <a:r>
                        <a:rPr lang="en-US" dirty="0"/>
                        <a:t>3.16</a:t>
                      </a:r>
                    </a:p>
                  </a:txBody>
                  <a:tcPr/>
                </a:tc>
                <a:tc>
                  <a:txBody>
                    <a:bodyPr/>
                    <a:lstStyle/>
                    <a:p>
                      <a:pPr algn="ctr"/>
                      <a:r>
                        <a:rPr lang="en-US" dirty="0"/>
                        <a:t>7.28</a:t>
                      </a:r>
                    </a:p>
                  </a:txBody>
                  <a:tcPr/>
                </a:tc>
                <a:tc>
                  <a:txBody>
                    <a:bodyPr/>
                    <a:lstStyle/>
                    <a:p>
                      <a:pPr algn="ctr"/>
                      <a:r>
                        <a:rPr lang="en-US" dirty="0"/>
                        <a:t>2</a:t>
                      </a:r>
                    </a:p>
                  </a:txBody>
                  <a:tcPr/>
                </a:tc>
                <a:extLst>
                  <a:ext uri="{0D108BD9-81ED-4DB2-BD59-A6C34878D82A}">
                    <a16:rowId xmlns:a16="http://schemas.microsoft.com/office/drawing/2014/main" val="3544528230"/>
                  </a:ext>
                </a:extLst>
              </a:tr>
              <a:tr h="308163">
                <a:tc>
                  <a:txBody>
                    <a:bodyPr/>
                    <a:lstStyle/>
                    <a:p>
                      <a:pPr algn="ctr"/>
                      <a:r>
                        <a:rPr lang="en-US" dirty="0"/>
                        <a:t>4</a:t>
                      </a:r>
                    </a:p>
                  </a:txBody>
                  <a:tcPr/>
                </a:tc>
                <a:tc>
                  <a:txBody>
                    <a:bodyPr/>
                    <a:lstStyle/>
                    <a:p>
                      <a:pPr algn="ctr"/>
                      <a:r>
                        <a:rPr lang="en-US" dirty="0"/>
                        <a:t>9</a:t>
                      </a:r>
                    </a:p>
                  </a:txBody>
                  <a:tcPr/>
                </a:tc>
                <a:tc>
                  <a:txBody>
                    <a:bodyPr/>
                    <a:lstStyle/>
                    <a:p>
                      <a:pPr algn="ctr"/>
                      <a:r>
                        <a:rPr lang="en-US" dirty="0"/>
                        <a:t>2.23</a:t>
                      </a:r>
                    </a:p>
                  </a:txBody>
                  <a:tcPr/>
                </a:tc>
                <a:tc>
                  <a:txBody>
                    <a:bodyPr/>
                    <a:lstStyle/>
                    <a:p>
                      <a:pPr algn="ctr"/>
                      <a:r>
                        <a:rPr lang="en-US" dirty="0"/>
                        <a:t>4.47</a:t>
                      </a:r>
                    </a:p>
                  </a:txBody>
                  <a:tcPr/>
                </a:tc>
                <a:tc>
                  <a:txBody>
                    <a:bodyPr/>
                    <a:lstStyle/>
                    <a:p>
                      <a:pPr algn="ctr"/>
                      <a:r>
                        <a:rPr lang="en-US" dirty="0"/>
                        <a:t>6.40</a:t>
                      </a:r>
                    </a:p>
                  </a:txBody>
                  <a:tcPr/>
                </a:tc>
                <a:tc>
                  <a:txBody>
                    <a:bodyPr/>
                    <a:lstStyle/>
                    <a:p>
                      <a:pPr algn="ctr"/>
                      <a:r>
                        <a:rPr lang="en-US" dirty="0"/>
                        <a:t>1</a:t>
                      </a:r>
                    </a:p>
                  </a:txBody>
                  <a:tcPr/>
                </a:tc>
                <a:extLst>
                  <a:ext uri="{0D108BD9-81ED-4DB2-BD59-A6C34878D82A}">
                    <a16:rowId xmlns:a16="http://schemas.microsoft.com/office/drawing/2014/main" val="1907138328"/>
                  </a:ext>
                </a:extLst>
              </a:tr>
            </a:tbl>
          </a:graphicData>
        </a:graphic>
      </p:graphicFrame>
      <p:sp>
        <p:nvSpPr>
          <p:cNvPr id="106" name="Google Shape;556;p29">
            <a:extLst>
              <a:ext uri="{FF2B5EF4-FFF2-40B4-BE49-F238E27FC236}">
                <a16:creationId xmlns:a16="http://schemas.microsoft.com/office/drawing/2014/main" id="{BB7D6414-5BC2-DCEB-68FB-7570F7851B70}"/>
              </a:ext>
            </a:extLst>
          </p:cNvPr>
          <p:cNvSpPr txBox="1">
            <a:spLocks noGrp="1"/>
          </p:cNvSpPr>
          <p:nvPr>
            <p:ph type="ctrTitle"/>
          </p:nvPr>
        </p:nvSpPr>
        <p:spPr>
          <a:xfrm>
            <a:off x="121854" y="669740"/>
            <a:ext cx="2789401" cy="3255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err="1">
                <a:solidFill>
                  <a:schemeClr val="bg1"/>
                </a:solidFill>
              </a:rPr>
              <a:t>Tâm</a:t>
            </a:r>
            <a:r>
              <a:rPr lang="en-US" sz="1400" dirty="0">
                <a:solidFill>
                  <a:schemeClr val="bg1"/>
                </a:solidFill>
              </a:rPr>
              <a:t> ban </a:t>
            </a:r>
            <a:r>
              <a:rPr lang="en-US" sz="1400" dirty="0" err="1">
                <a:solidFill>
                  <a:schemeClr val="bg1"/>
                </a:solidFill>
              </a:rPr>
              <a:t>đầu</a:t>
            </a:r>
            <a:r>
              <a:rPr lang="en-US" sz="1400" dirty="0">
                <a:solidFill>
                  <a:schemeClr val="bg1"/>
                </a:solidFill>
              </a:rPr>
              <a:t>: (2,10),(2,5),(8,4)</a:t>
            </a:r>
            <a:endParaRPr sz="1400" dirty="0">
              <a:solidFill>
                <a:schemeClr val="bg1"/>
              </a:solidFill>
            </a:endParaRPr>
          </a:p>
        </p:txBody>
      </p:sp>
      <p:sp>
        <p:nvSpPr>
          <p:cNvPr id="108" name="TextBox 107">
            <a:extLst>
              <a:ext uri="{FF2B5EF4-FFF2-40B4-BE49-F238E27FC236}">
                <a16:creationId xmlns:a16="http://schemas.microsoft.com/office/drawing/2014/main" id="{F34FD82D-9EF9-019D-DAD6-C1BFF4830AB5}"/>
              </a:ext>
            </a:extLst>
          </p:cNvPr>
          <p:cNvSpPr txBox="1"/>
          <p:nvPr/>
        </p:nvSpPr>
        <p:spPr>
          <a:xfrm>
            <a:off x="3903519" y="1088390"/>
            <a:ext cx="4644736" cy="1477328"/>
          </a:xfrm>
          <a:prstGeom prst="rect">
            <a:avLst/>
          </a:prstGeom>
          <a:noFill/>
        </p:spPr>
        <p:txBody>
          <a:bodyPr wrap="square">
            <a:spAutoFit/>
          </a:bodyPr>
          <a:lstStyle/>
          <a:p>
            <a:r>
              <a:rPr lang="en-US" sz="1800" b="1" dirty="0" err="1">
                <a:solidFill>
                  <a:schemeClr val="bg1"/>
                </a:solidFill>
              </a:rPr>
              <a:t>Cụm</a:t>
            </a:r>
            <a:r>
              <a:rPr lang="en-US" sz="1800" b="1" dirty="0">
                <a:solidFill>
                  <a:schemeClr val="bg1"/>
                </a:solidFill>
              </a:rPr>
              <a:t> 1</a:t>
            </a:r>
            <a:r>
              <a:rPr lang="en-US" sz="1800" dirty="0">
                <a:solidFill>
                  <a:schemeClr val="bg1"/>
                </a:solidFill>
              </a:rPr>
              <a:t>: [(2, 10), (5, 8), (4, 9)]</a:t>
            </a:r>
          </a:p>
          <a:p>
            <a:r>
              <a:rPr lang="en-US" sz="1800" b="1" dirty="0" err="1">
                <a:solidFill>
                  <a:schemeClr val="bg1"/>
                </a:solidFill>
              </a:rPr>
              <a:t>Cụm</a:t>
            </a:r>
            <a:r>
              <a:rPr lang="en-US" sz="1800" b="1" dirty="0">
                <a:solidFill>
                  <a:schemeClr val="bg1"/>
                </a:solidFill>
              </a:rPr>
              <a:t> 2</a:t>
            </a:r>
            <a:r>
              <a:rPr lang="en-US" sz="1800" dirty="0">
                <a:solidFill>
                  <a:schemeClr val="bg1"/>
                </a:solidFill>
              </a:rPr>
              <a:t>: [(2, 5), (1, 2)]</a:t>
            </a:r>
          </a:p>
          <a:p>
            <a:r>
              <a:rPr lang="en-US" sz="1800" b="1" dirty="0" err="1">
                <a:solidFill>
                  <a:schemeClr val="bg1"/>
                </a:solidFill>
              </a:rPr>
              <a:t>Cụm</a:t>
            </a:r>
            <a:r>
              <a:rPr lang="en-US" sz="1800" b="1" dirty="0">
                <a:solidFill>
                  <a:schemeClr val="bg1"/>
                </a:solidFill>
              </a:rPr>
              <a:t> 3</a:t>
            </a:r>
            <a:r>
              <a:rPr lang="en-US" sz="1800" dirty="0">
                <a:solidFill>
                  <a:schemeClr val="bg1"/>
                </a:solidFill>
              </a:rPr>
              <a:t>: [(8, 4), (7, 5), (6, 4)]</a:t>
            </a:r>
          </a:p>
          <a:p>
            <a:r>
              <a:rPr lang="en-US" sz="1800" b="1" dirty="0" err="1">
                <a:solidFill>
                  <a:schemeClr val="bg1"/>
                </a:solidFill>
              </a:rPr>
              <a:t>Tâm</a:t>
            </a:r>
            <a:r>
              <a:rPr lang="en-US" sz="1800" b="1" dirty="0">
                <a:solidFill>
                  <a:schemeClr val="bg1"/>
                </a:solidFill>
              </a:rPr>
              <a:t> </a:t>
            </a:r>
            <a:r>
              <a:rPr lang="en-US" sz="1800" b="1" dirty="0" err="1">
                <a:solidFill>
                  <a:schemeClr val="bg1"/>
                </a:solidFill>
              </a:rPr>
              <a:t>sau</a:t>
            </a:r>
            <a:r>
              <a:rPr lang="en-US" sz="1800" b="1" dirty="0">
                <a:solidFill>
                  <a:schemeClr val="bg1"/>
                </a:solidFill>
              </a:rPr>
              <a:t> </a:t>
            </a:r>
            <a:r>
              <a:rPr lang="en-US" sz="1800" b="1" dirty="0" err="1">
                <a:solidFill>
                  <a:schemeClr val="bg1"/>
                </a:solidFill>
              </a:rPr>
              <a:t>khi</a:t>
            </a:r>
            <a:r>
              <a:rPr lang="en-US" sz="1800" b="1" dirty="0">
                <a:solidFill>
                  <a:schemeClr val="bg1"/>
                </a:solidFill>
              </a:rPr>
              <a:t> </a:t>
            </a:r>
            <a:r>
              <a:rPr lang="en-US" sz="1800" b="1" dirty="0" err="1">
                <a:solidFill>
                  <a:schemeClr val="bg1"/>
                </a:solidFill>
              </a:rPr>
              <a:t>cập</a:t>
            </a:r>
            <a:r>
              <a:rPr lang="en-US" sz="1800" b="1" dirty="0">
                <a:solidFill>
                  <a:schemeClr val="bg1"/>
                </a:solidFill>
              </a:rPr>
              <a:t> </a:t>
            </a:r>
            <a:r>
              <a:rPr lang="en-US" sz="1800" b="1" dirty="0" err="1">
                <a:solidFill>
                  <a:schemeClr val="bg1"/>
                </a:solidFill>
              </a:rPr>
              <a:t>nhật</a:t>
            </a:r>
            <a:r>
              <a:rPr lang="en-US" sz="1800" b="1" dirty="0">
                <a:solidFill>
                  <a:schemeClr val="bg1"/>
                </a:solidFill>
              </a:rPr>
              <a:t>: (3.66, 9.0) ,(1.5, 3.5), (7.0, 4.33)</a:t>
            </a:r>
          </a:p>
        </p:txBody>
      </p:sp>
    </p:spTree>
    <p:extLst>
      <p:ext uri="{BB962C8B-B14F-4D97-AF65-F5344CB8AC3E}">
        <p14:creationId xmlns:p14="http://schemas.microsoft.com/office/powerpoint/2010/main" val="2345884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424612" y="63140"/>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Kết quả tính tay</a:t>
            </a:r>
            <a:endParaRPr dirty="0">
              <a:solidFill>
                <a:srgbClr val="FFFFFF"/>
              </a:solidFill>
            </a:endParaRPr>
          </a:p>
        </p:txBody>
      </p:sp>
      <p:graphicFrame>
        <p:nvGraphicFramePr>
          <p:cNvPr id="105" name="Table 24">
            <a:extLst>
              <a:ext uri="{FF2B5EF4-FFF2-40B4-BE49-F238E27FC236}">
                <a16:creationId xmlns:a16="http://schemas.microsoft.com/office/drawing/2014/main" id="{EB7840CE-A7C3-98A0-BC82-3203BB98FE86}"/>
              </a:ext>
            </a:extLst>
          </p:cNvPr>
          <p:cNvGraphicFramePr>
            <a:graphicFrameLocks noGrp="1"/>
          </p:cNvGraphicFramePr>
          <p:nvPr>
            <p:extLst>
              <p:ext uri="{D42A27DB-BD31-4B8C-83A1-F6EECF244321}">
                <p14:modId xmlns:p14="http://schemas.microsoft.com/office/powerpoint/2010/main" val="686238568"/>
              </p:ext>
            </p:extLst>
          </p:nvPr>
        </p:nvGraphicFramePr>
        <p:xfrm>
          <a:off x="121852" y="1088390"/>
          <a:ext cx="3781668" cy="2983464"/>
        </p:xfrm>
        <a:graphic>
          <a:graphicData uri="http://schemas.openxmlformats.org/drawingml/2006/table">
            <a:tbl>
              <a:tblPr firstRow="1" bandRow="1">
                <a:tableStyleId>{5C22544A-7EE6-4342-B048-85BDC9FD1C3A}</a:tableStyleId>
              </a:tblPr>
              <a:tblGrid>
                <a:gridCol w="630278">
                  <a:extLst>
                    <a:ext uri="{9D8B030D-6E8A-4147-A177-3AD203B41FA5}">
                      <a16:colId xmlns:a16="http://schemas.microsoft.com/office/drawing/2014/main" val="4192800244"/>
                    </a:ext>
                  </a:extLst>
                </a:gridCol>
                <a:gridCol w="630278">
                  <a:extLst>
                    <a:ext uri="{9D8B030D-6E8A-4147-A177-3AD203B41FA5}">
                      <a16:colId xmlns:a16="http://schemas.microsoft.com/office/drawing/2014/main" val="2306657093"/>
                    </a:ext>
                  </a:extLst>
                </a:gridCol>
                <a:gridCol w="630278">
                  <a:extLst>
                    <a:ext uri="{9D8B030D-6E8A-4147-A177-3AD203B41FA5}">
                      <a16:colId xmlns:a16="http://schemas.microsoft.com/office/drawing/2014/main" val="2633165119"/>
                    </a:ext>
                  </a:extLst>
                </a:gridCol>
                <a:gridCol w="630278">
                  <a:extLst>
                    <a:ext uri="{9D8B030D-6E8A-4147-A177-3AD203B41FA5}">
                      <a16:colId xmlns:a16="http://schemas.microsoft.com/office/drawing/2014/main" val="2927704795"/>
                    </a:ext>
                  </a:extLst>
                </a:gridCol>
                <a:gridCol w="630278">
                  <a:extLst>
                    <a:ext uri="{9D8B030D-6E8A-4147-A177-3AD203B41FA5}">
                      <a16:colId xmlns:a16="http://schemas.microsoft.com/office/drawing/2014/main" val="2689006909"/>
                    </a:ext>
                  </a:extLst>
                </a:gridCol>
                <a:gridCol w="630278">
                  <a:extLst>
                    <a:ext uri="{9D8B030D-6E8A-4147-A177-3AD203B41FA5}">
                      <a16:colId xmlns:a16="http://schemas.microsoft.com/office/drawing/2014/main" val="1256985384"/>
                    </a:ext>
                  </a:extLst>
                </a:gridCol>
              </a:tblGrid>
              <a:tr h="308163">
                <a:tc>
                  <a:txBody>
                    <a:bodyPr/>
                    <a:lstStyle/>
                    <a:p>
                      <a:pPr algn="ctr"/>
                      <a:r>
                        <a:rPr lang="en-US" dirty="0">
                          <a:solidFill>
                            <a:schemeClr val="tx1"/>
                          </a:solidFill>
                        </a:rPr>
                        <a:t>x</a:t>
                      </a:r>
                    </a:p>
                  </a:txBody>
                  <a:tcPr/>
                </a:tc>
                <a:tc>
                  <a:txBody>
                    <a:bodyPr/>
                    <a:lstStyle/>
                    <a:p>
                      <a:pPr algn="ctr"/>
                      <a:r>
                        <a:rPr lang="en-US" dirty="0">
                          <a:solidFill>
                            <a:schemeClr val="tx1"/>
                          </a:solidFill>
                        </a:rPr>
                        <a:t>y</a:t>
                      </a:r>
                    </a:p>
                  </a:txBody>
                  <a:tcPr/>
                </a:tc>
                <a:tc>
                  <a:txBody>
                    <a:bodyPr/>
                    <a:lstStyle/>
                    <a:p>
                      <a:pPr algn="ctr"/>
                      <a:r>
                        <a:rPr lang="en-US" sz="1400" dirty="0">
                          <a:solidFill>
                            <a:schemeClr val="tx1"/>
                          </a:solidFill>
                        </a:rPr>
                        <a:t>(3.66, 9.0) </a:t>
                      </a:r>
                      <a:endParaRPr lang="en-US" dirty="0">
                        <a:solidFill>
                          <a:schemeClr val="tx1"/>
                        </a:solidFill>
                      </a:endParaRPr>
                    </a:p>
                  </a:txBody>
                  <a:tcPr/>
                </a:tc>
                <a:tc>
                  <a:txBody>
                    <a:bodyPr/>
                    <a:lstStyle/>
                    <a:p>
                      <a:pPr algn="ctr"/>
                      <a:r>
                        <a:rPr lang="en-US" sz="1400" dirty="0">
                          <a:solidFill>
                            <a:schemeClr val="tx1"/>
                          </a:solidFill>
                        </a:rPr>
                        <a:t>(1.5, 3.5) </a:t>
                      </a:r>
                      <a:endParaRPr lang="en-US" dirty="0">
                        <a:solidFill>
                          <a:schemeClr val="tx1"/>
                        </a:solidFill>
                      </a:endParaRPr>
                    </a:p>
                  </a:txBody>
                  <a:tcPr/>
                </a:tc>
                <a:tc>
                  <a:txBody>
                    <a:bodyPr/>
                    <a:lstStyle/>
                    <a:p>
                      <a:pPr algn="ctr"/>
                      <a:r>
                        <a:rPr lang="en-US" sz="1400" dirty="0">
                          <a:solidFill>
                            <a:schemeClr val="tx1"/>
                          </a:solidFill>
                        </a:rPr>
                        <a:t>(7.0, 4.33)</a:t>
                      </a:r>
                      <a:endParaRPr lang="en-US" dirty="0">
                        <a:solidFill>
                          <a:schemeClr val="tx1"/>
                        </a:solidFill>
                      </a:endParaRPr>
                    </a:p>
                  </a:txBody>
                  <a:tcPr/>
                </a:tc>
                <a:tc>
                  <a:txBody>
                    <a:bodyPr/>
                    <a:lstStyle/>
                    <a:p>
                      <a:pPr algn="ctr"/>
                      <a:r>
                        <a:rPr lang="en-US" dirty="0" err="1">
                          <a:solidFill>
                            <a:schemeClr val="tx1"/>
                          </a:solidFill>
                        </a:rPr>
                        <a:t>Cụm</a:t>
                      </a:r>
                      <a:endParaRPr lang="en-US" dirty="0">
                        <a:solidFill>
                          <a:schemeClr val="tx1"/>
                        </a:solidFill>
                      </a:endParaRPr>
                    </a:p>
                  </a:txBody>
                  <a:tcPr/>
                </a:tc>
                <a:extLst>
                  <a:ext uri="{0D108BD9-81ED-4DB2-BD59-A6C34878D82A}">
                    <a16:rowId xmlns:a16="http://schemas.microsoft.com/office/drawing/2014/main" val="3682155078"/>
                  </a:ext>
                </a:extLst>
              </a:tr>
              <a:tr h="308163">
                <a:tc>
                  <a:txBody>
                    <a:bodyPr/>
                    <a:lstStyle/>
                    <a:p>
                      <a:pPr algn="ctr"/>
                      <a:r>
                        <a:rPr lang="en-US" dirty="0"/>
                        <a:t>2</a:t>
                      </a:r>
                    </a:p>
                  </a:txBody>
                  <a:tcPr/>
                </a:tc>
                <a:tc>
                  <a:txBody>
                    <a:bodyPr/>
                    <a:lstStyle/>
                    <a:p>
                      <a:pPr algn="ctr"/>
                      <a:r>
                        <a:rPr lang="en-US" dirty="0"/>
                        <a:t>10</a:t>
                      </a:r>
                    </a:p>
                  </a:txBody>
                  <a:tcPr/>
                </a:tc>
                <a:tc>
                  <a:txBody>
                    <a:bodyPr/>
                    <a:lstStyle/>
                    <a:p>
                      <a:pPr algn="ctr"/>
                      <a:r>
                        <a:rPr lang="en-US" dirty="0"/>
                        <a:t>1.94</a:t>
                      </a:r>
                    </a:p>
                  </a:txBody>
                  <a:tcPr/>
                </a:tc>
                <a:tc>
                  <a:txBody>
                    <a:bodyPr/>
                    <a:lstStyle/>
                    <a:p>
                      <a:pPr algn="ctr"/>
                      <a:r>
                        <a:rPr lang="en-US" dirty="0"/>
                        <a:t> 6.51</a:t>
                      </a:r>
                    </a:p>
                  </a:txBody>
                  <a:tcPr/>
                </a:tc>
                <a:tc>
                  <a:txBody>
                    <a:bodyPr/>
                    <a:lstStyle/>
                    <a:p>
                      <a:pPr algn="ctr"/>
                      <a:r>
                        <a:rPr lang="en-US" dirty="0"/>
                        <a:t>7.55</a:t>
                      </a:r>
                    </a:p>
                  </a:txBody>
                  <a:tcPr/>
                </a:tc>
                <a:tc>
                  <a:txBody>
                    <a:bodyPr/>
                    <a:lstStyle/>
                    <a:p>
                      <a:pPr algn="ctr"/>
                      <a:r>
                        <a:rPr lang="en-US" dirty="0"/>
                        <a:t>1</a:t>
                      </a:r>
                    </a:p>
                  </a:txBody>
                  <a:tcPr/>
                </a:tc>
                <a:extLst>
                  <a:ext uri="{0D108BD9-81ED-4DB2-BD59-A6C34878D82A}">
                    <a16:rowId xmlns:a16="http://schemas.microsoft.com/office/drawing/2014/main" val="3843025750"/>
                  </a:ext>
                </a:extLst>
              </a:tr>
              <a:tr h="308163">
                <a:tc>
                  <a:txBody>
                    <a:bodyPr/>
                    <a:lstStyle/>
                    <a:p>
                      <a:pPr algn="ctr"/>
                      <a:r>
                        <a:rPr lang="en-US" dirty="0"/>
                        <a:t>2</a:t>
                      </a:r>
                    </a:p>
                  </a:txBody>
                  <a:tcPr/>
                </a:tc>
                <a:tc>
                  <a:txBody>
                    <a:bodyPr/>
                    <a:lstStyle/>
                    <a:p>
                      <a:pPr algn="ctr"/>
                      <a:r>
                        <a:rPr lang="en-US" dirty="0"/>
                        <a:t>5</a:t>
                      </a:r>
                    </a:p>
                  </a:txBody>
                  <a:tcPr/>
                </a:tc>
                <a:tc>
                  <a:txBody>
                    <a:bodyPr/>
                    <a:lstStyle/>
                    <a:p>
                      <a:pPr algn="ctr"/>
                      <a:r>
                        <a:rPr lang="en-US" dirty="0"/>
                        <a:t>4.33</a:t>
                      </a:r>
                    </a:p>
                  </a:txBody>
                  <a:tcPr/>
                </a:tc>
                <a:tc>
                  <a:txBody>
                    <a:bodyPr/>
                    <a:lstStyle/>
                    <a:p>
                      <a:pPr algn="ctr"/>
                      <a:r>
                        <a:rPr lang="en-US" dirty="0"/>
                        <a:t>1.58</a:t>
                      </a:r>
                    </a:p>
                  </a:txBody>
                  <a:tcPr/>
                </a:tc>
                <a:tc>
                  <a:txBody>
                    <a:bodyPr/>
                    <a:lstStyle/>
                    <a:p>
                      <a:pPr algn="ctr"/>
                      <a:r>
                        <a:rPr lang="en-US" dirty="0"/>
                        <a:t>5.04</a:t>
                      </a:r>
                    </a:p>
                  </a:txBody>
                  <a:tcPr/>
                </a:tc>
                <a:tc>
                  <a:txBody>
                    <a:bodyPr/>
                    <a:lstStyle/>
                    <a:p>
                      <a:pPr algn="ctr"/>
                      <a:r>
                        <a:rPr lang="en-US" dirty="0"/>
                        <a:t>2</a:t>
                      </a:r>
                    </a:p>
                  </a:txBody>
                  <a:tcPr/>
                </a:tc>
                <a:extLst>
                  <a:ext uri="{0D108BD9-81ED-4DB2-BD59-A6C34878D82A}">
                    <a16:rowId xmlns:a16="http://schemas.microsoft.com/office/drawing/2014/main" val="3671521737"/>
                  </a:ext>
                </a:extLst>
              </a:tr>
              <a:tr h="308163">
                <a:tc>
                  <a:txBody>
                    <a:bodyPr/>
                    <a:lstStyle/>
                    <a:p>
                      <a:pPr algn="ctr"/>
                      <a:r>
                        <a:rPr lang="en-US" dirty="0"/>
                        <a:t>8</a:t>
                      </a:r>
                    </a:p>
                  </a:txBody>
                  <a:tcPr/>
                </a:tc>
                <a:tc>
                  <a:txBody>
                    <a:bodyPr/>
                    <a:lstStyle/>
                    <a:p>
                      <a:pPr algn="ctr"/>
                      <a:r>
                        <a:rPr lang="en-US" dirty="0"/>
                        <a:t>4</a:t>
                      </a:r>
                    </a:p>
                  </a:txBody>
                  <a:tcPr/>
                </a:tc>
                <a:tc>
                  <a:txBody>
                    <a:bodyPr/>
                    <a:lstStyle/>
                    <a:p>
                      <a:pPr algn="ctr"/>
                      <a:r>
                        <a:rPr lang="en-US" dirty="0"/>
                        <a:t>6.61</a:t>
                      </a:r>
                    </a:p>
                  </a:txBody>
                  <a:tcPr/>
                </a:tc>
                <a:tc>
                  <a:txBody>
                    <a:bodyPr/>
                    <a:lstStyle/>
                    <a:p>
                      <a:pPr algn="ctr"/>
                      <a:r>
                        <a:rPr lang="en-US" dirty="0"/>
                        <a:t>6.51</a:t>
                      </a:r>
                    </a:p>
                  </a:txBody>
                  <a:tcPr/>
                </a:tc>
                <a:tc>
                  <a:txBody>
                    <a:bodyPr/>
                    <a:lstStyle/>
                    <a:p>
                      <a:pPr algn="ctr"/>
                      <a:r>
                        <a:rPr lang="en-US" dirty="0"/>
                        <a:t>1.05</a:t>
                      </a:r>
                    </a:p>
                  </a:txBody>
                  <a:tcPr/>
                </a:tc>
                <a:tc>
                  <a:txBody>
                    <a:bodyPr/>
                    <a:lstStyle/>
                    <a:p>
                      <a:pPr algn="ctr"/>
                      <a:r>
                        <a:rPr lang="en-US" dirty="0"/>
                        <a:t>3</a:t>
                      </a:r>
                    </a:p>
                  </a:txBody>
                  <a:tcPr/>
                </a:tc>
                <a:extLst>
                  <a:ext uri="{0D108BD9-81ED-4DB2-BD59-A6C34878D82A}">
                    <a16:rowId xmlns:a16="http://schemas.microsoft.com/office/drawing/2014/main" val="4221308542"/>
                  </a:ext>
                </a:extLst>
              </a:tr>
              <a:tr h="308163">
                <a:tc>
                  <a:txBody>
                    <a:bodyPr/>
                    <a:lstStyle/>
                    <a:p>
                      <a:pPr algn="ctr"/>
                      <a:r>
                        <a:rPr lang="en-US" dirty="0"/>
                        <a:t>5</a:t>
                      </a:r>
                    </a:p>
                  </a:txBody>
                  <a:tcPr/>
                </a:tc>
                <a:tc>
                  <a:txBody>
                    <a:bodyPr/>
                    <a:lstStyle/>
                    <a:p>
                      <a:pPr algn="ctr"/>
                      <a:r>
                        <a:rPr lang="en-US" dirty="0"/>
                        <a:t>8</a:t>
                      </a:r>
                    </a:p>
                  </a:txBody>
                  <a:tcPr/>
                </a:tc>
                <a:tc>
                  <a:txBody>
                    <a:bodyPr/>
                    <a:lstStyle/>
                    <a:p>
                      <a:pPr algn="ctr"/>
                      <a:r>
                        <a:rPr lang="en-US" dirty="0"/>
                        <a:t>1.66</a:t>
                      </a:r>
                    </a:p>
                  </a:txBody>
                  <a:tcPr/>
                </a:tc>
                <a:tc>
                  <a:txBody>
                    <a:bodyPr/>
                    <a:lstStyle/>
                    <a:p>
                      <a:pPr algn="ctr"/>
                      <a:r>
                        <a:rPr lang="en-US" dirty="0"/>
                        <a:t>5.7</a:t>
                      </a:r>
                    </a:p>
                  </a:txBody>
                  <a:tcPr/>
                </a:tc>
                <a:tc>
                  <a:txBody>
                    <a:bodyPr/>
                    <a:lstStyle/>
                    <a:p>
                      <a:pPr algn="ctr"/>
                      <a:r>
                        <a:rPr lang="en-US" dirty="0"/>
                        <a:t>4.17</a:t>
                      </a:r>
                    </a:p>
                  </a:txBody>
                  <a:tcPr/>
                </a:tc>
                <a:tc>
                  <a:txBody>
                    <a:bodyPr/>
                    <a:lstStyle/>
                    <a:p>
                      <a:pPr algn="ctr"/>
                      <a:r>
                        <a:rPr lang="en-US" dirty="0"/>
                        <a:t>1</a:t>
                      </a:r>
                    </a:p>
                  </a:txBody>
                  <a:tcPr/>
                </a:tc>
                <a:extLst>
                  <a:ext uri="{0D108BD9-81ED-4DB2-BD59-A6C34878D82A}">
                    <a16:rowId xmlns:a16="http://schemas.microsoft.com/office/drawing/2014/main" val="2294476161"/>
                  </a:ext>
                </a:extLst>
              </a:tr>
              <a:tr h="308163">
                <a:tc>
                  <a:txBody>
                    <a:bodyPr/>
                    <a:lstStyle/>
                    <a:p>
                      <a:pPr algn="ctr"/>
                      <a:r>
                        <a:rPr lang="en-US" dirty="0"/>
                        <a:t>7</a:t>
                      </a:r>
                    </a:p>
                  </a:txBody>
                  <a:tcPr/>
                </a:tc>
                <a:tc>
                  <a:txBody>
                    <a:bodyPr/>
                    <a:lstStyle/>
                    <a:p>
                      <a:pPr algn="ctr"/>
                      <a:r>
                        <a:rPr lang="en-US" dirty="0"/>
                        <a:t>5</a:t>
                      </a:r>
                    </a:p>
                  </a:txBody>
                  <a:tcPr/>
                </a:tc>
                <a:tc>
                  <a:txBody>
                    <a:bodyPr/>
                    <a:lstStyle/>
                    <a:p>
                      <a:pPr algn="ctr"/>
                      <a:r>
                        <a:rPr lang="en-US" dirty="0"/>
                        <a:t>5.20</a:t>
                      </a:r>
                    </a:p>
                  </a:txBody>
                  <a:tcPr/>
                </a:tc>
                <a:tc>
                  <a:txBody>
                    <a:bodyPr/>
                    <a:lstStyle/>
                    <a:p>
                      <a:pPr algn="ctr"/>
                      <a:r>
                        <a:rPr lang="en-US" dirty="0"/>
                        <a:t>5.7</a:t>
                      </a:r>
                    </a:p>
                  </a:txBody>
                  <a:tcPr/>
                </a:tc>
                <a:tc>
                  <a:txBody>
                    <a:bodyPr/>
                    <a:lstStyle/>
                    <a:p>
                      <a:pPr algn="ctr"/>
                      <a:r>
                        <a:rPr lang="en-US" dirty="0"/>
                        <a:t>0.66</a:t>
                      </a:r>
                    </a:p>
                  </a:txBody>
                  <a:tcPr/>
                </a:tc>
                <a:tc>
                  <a:txBody>
                    <a:bodyPr/>
                    <a:lstStyle/>
                    <a:p>
                      <a:pPr algn="ctr"/>
                      <a:r>
                        <a:rPr lang="en-US" dirty="0"/>
                        <a:t>3</a:t>
                      </a:r>
                    </a:p>
                  </a:txBody>
                  <a:tcPr/>
                </a:tc>
                <a:extLst>
                  <a:ext uri="{0D108BD9-81ED-4DB2-BD59-A6C34878D82A}">
                    <a16:rowId xmlns:a16="http://schemas.microsoft.com/office/drawing/2014/main" val="2803690583"/>
                  </a:ext>
                </a:extLst>
              </a:tr>
              <a:tr h="308163">
                <a:tc>
                  <a:txBody>
                    <a:bodyPr/>
                    <a:lstStyle/>
                    <a:p>
                      <a:pPr algn="ctr"/>
                      <a:r>
                        <a:rPr lang="en-US" dirty="0"/>
                        <a:t>6</a:t>
                      </a:r>
                    </a:p>
                  </a:txBody>
                  <a:tcPr/>
                </a:tc>
                <a:tc>
                  <a:txBody>
                    <a:bodyPr/>
                    <a:lstStyle/>
                    <a:p>
                      <a:pPr algn="ctr"/>
                      <a:r>
                        <a:rPr lang="en-US" dirty="0"/>
                        <a:t>4</a:t>
                      </a:r>
                    </a:p>
                  </a:txBody>
                  <a:tcPr/>
                </a:tc>
                <a:tc>
                  <a:txBody>
                    <a:bodyPr/>
                    <a:lstStyle/>
                    <a:p>
                      <a:pPr algn="ctr"/>
                      <a:r>
                        <a:rPr lang="en-US" dirty="0"/>
                        <a:t> 5.51</a:t>
                      </a:r>
                    </a:p>
                  </a:txBody>
                  <a:tcPr/>
                </a:tc>
                <a:tc>
                  <a:txBody>
                    <a:bodyPr/>
                    <a:lstStyle/>
                    <a:p>
                      <a:pPr algn="ctr"/>
                      <a:r>
                        <a:rPr lang="en-US" dirty="0"/>
                        <a:t>4.52</a:t>
                      </a:r>
                    </a:p>
                  </a:txBody>
                  <a:tcPr/>
                </a:tc>
                <a:tc>
                  <a:txBody>
                    <a:bodyPr/>
                    <a:lstStyle/>
                    <a:p>
                      <a:pPr algn="ctr"/>
                      <a:r>
                        <a:rPr lang="en-US" dirty="0"/>
                        <a:t>1.05</a:t>
                      </a:r>
                    </a:p>
                  </a:txBody>
                  <a:tcPr/>
                </a:tc>
                <a:tc>
                  <a:txBody>
                    <a:bodyPr/>
                    <a:lstStyle/>
                    <a:p>
                      <a:pPr algn="ctr"/>
                      <a:r>
                        <a:rPr lang="en-US" dirty="0"/>
                        <a:t>3</a:t>
                      </a:r>
                    </a:p>
                  </a:txBody>
                  <a:tcPr/>
                </a:tc>
                <a:extLst>
                  <a:ext uri="{0D108BD9-81ED-4DB2-BD59-A6C34878D82A}">
                    <a16:rowId xmlns:a16="http://schemas.microsoft.com/office/drawing/2014/main" val="4125107779"/>
                  </a:ext>
                </a:extLst>
              </a:tr>
              <a:tr h="308163">
                <a:tc>
                  <a:txBody>
                    <a:bodyPr/>
                    <a:lstStyle/>
                    <a:p>
                      <a:pPr algn="ctr"/>
                      <a:r>
                        <a:rPr lang="en-US" dirty="0"/>
                        <a:t>1</a:t>
                      </a:r>
                    </a:p>
                  </a:txBody>
                  <a:tcPr/>
                </a:tc>
                <a:tc>
                  <a:txBody>
                    <a:bodyPr/>
                    <a:lstStyle/>
                    <a:p>
                      <a:pPr algn="ctr"/>
                      <a:r>
                        <a:rPr lang="en-US" dirty="0"/>
                        <a:t>2</a:t>
                      </a:r>
                    </a:p>
                  </a:txBody>
                  <a:tcPr/>
                </a:tc>
                <a:tc>
                  <a:txBody>
                    <a:bodyPr/>
                    <a:lstStyle/>
                    <a:p>
                      <a:pPr algn="ctr"/>
                      <a:r>
                        <a:rPr lang="en-US" dirty="0"/>
                        <a:t>7.49</a:t>
                      </a:r>
                    </a:p>
                  </a:txBody>
                  <a:tcPr/>
                </a:tc>
                <a:tc>
                  <a:txBody>
                    <a:bodyPr/>
                    <a:lstStyle/>
                    <a:p>
                      <a:pPr algn="ctr"/>
                      <a:r>
                        <a:rPr lang="en-US" dirty="0"/>
                        <a:t>1.58</a:t>
                      </a:r>
                    </a:p>
                  </a:txBody>
                  <a:tcPr/>
                </a:tc>
                <a:tc>
                  <a:txBody>
                    <a:bodyPr/>
                    <a:lstStyle/>
                    <a:p>
                      <a:pPr algn="ctr"/>
                      <a:r>
                        <a:rPr lang="en-US" dirty="0"/>
                        <a:t>6.43</a:t>
                      </a:r>
                    </a:p>
                  </a:txBody>
                  <a:tcPr/>
                </a:tc>
                <a:tc>
                  <a:txBody>
                    <a:bodyPr/>
                    <a:lstStyle/>
                    <a:p>
                      <a:pPr algn="ctr"/>
                      <a:r>
                        <a:rPr lang="en-US" dirty="0"/>
                        <a:t>2</a:t>
                      </a:r>
                    </a:p>
                  </a:txBody>
                  <a:tcPr/>
                </a:tc>
                <a:extLst>
                  <a:ext uri="{0D108BD9-81ED-4DB2-BD59-A6C34878D82A}">
                    <a16:rowId xmlns:a16="http://schemas.microsoft.com/office/drawing/2014/main" val="3544528230"/>
                  </a:ext>
                </a:extLst>
              </a:tr>
              <a:tr h="308163">
                <a:tc>
                  <a:txBody>
                    <a:bodyPr/>
                    <a:lstStyle/>
                    <a:p>
                      <a:pPr algn="ctr"/>
                      <a:r>
                        <a:rPr lang="en-US" dirty="0"/>
                        <a:t>4</a:t>
                      </a:r>
                    </a:p>
                  </a:txBody>
                  <a:tcPr/>
                </a:tc>
                <a:tc>
                  <a:txBody>
                    <a:bodyPr/>
                    <a:lstStyle/>
                    <a:p>
                      <a:pPr algn="ctr"/>
                      <a:r>
                        <a:rPr lang="en-US" dirty="0"/>
                        <a:t>9</a:t>
                      </a:r>
                    </a:p>
                  </a:txBody>
                  <a:tcPr/>
                </a:tc>
                <a:tc>
                  <a:txBody>
                    <a:bodyPr/>
                    <a:lstStyle/>
                    <a:p>
                      <a:pPr algn="ctr"/>
                      <a:r>
                        <a:rPr lang="en-US" dirty="0"/>
                        <a:t>0.33</a:t>
                      </a:r>
                    </a:p>
                  </a:txBody>
                  <a:tcPr/>
                </a:tc>
                <a:tc>
                  <a:txBody>
                    <a:bodyPr/>
                    <a:lstStyle/>
                    <a:p>
                      <a:pPr algn="ctr"/>
                      <a:r>
                        <a:rPr lang="en-US" dirty="0"/>
                        <a:t>6.04</a:t>
                      </a:r>
                    </a:p>
                  </a:txBody>
                  <a:tcPr/>
                </a:tc>
                <a:tc>
                  <a:txBody>
                    <a:bodyPr/>
                    <a:lstStyle/>
                    <a:p>
                      <a:pPr algn="ctr"/>
                      <a:r>
                        <a:rPr lang="en-US" dirty="0"/>
                        <a:t>5.54</a:t>
                      </a:r>
                    </a:p>
                  </a:txBody>
                  <a:tcPr/>
                </a:tc>
                <a:tc>
                  <a:txBody>
                    <a:bodyPr/>
                    <a:lstStyle/>
                    <a:p>
                      <a:pPr algn="ctr"/>
                      <a:r>
                        <a:rPr lang="en-US" dirty="0"/>
                        <a:t>1</a:t>
                      </a:r>
                    </a:p>
                  </a:txBody>
                  <a:tcPr/>
                </a:tc>
                <a:extLst>
                  <a:ext uri="{0D108BD9-81ED-4DB2-BD59-A6C34878D82A}">
                    <a16:rowId xmlns:a16="http://schemas.microsoft.com/office/drawing/2014/main" val="1907138328"/>
                  </a:ext>
                </a:extLst>
              </a:tr>
            </a:tbl>
          </a:graphicData>
        </a:graphic>
      </p:graphicFrame>
      <p:sp>
        <p:nvSpPr>
          <p:cNvPr id="106" name="Google Shape;556;p29">
            <a:extLst>
              <a:ext uri="{FF2B5EF4-FFF2-40B4-BE49-F238E27FC236}">
                <a16:creationId xmlns:a16="http://schemas.microsoft.com/office/drawing/2014/main" id="{BB7D6414-5BC2-DCEB-68FB-7570F7851B70}"/>
              </a:ext>
            </a:extLst>
          </p:cNvPr>
          <p:cNvSpPr txBox="1">
            <a:spLocks noGrp="1"/>
          </p:cNvSpPr>
          <p:nvPr>
            <p:ph type="ctrTitle"/>
          </p:nvPr>
        </p:nvSpPr>
        <p:spPr>
          <a:xfrm>
            <a:off x="121854" y="669740"/>
            <a:ext cx="3417983" cy="3255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solidFill>
                  <a:schemeClr val="bg1"/>
                </a:solidFill>
              </a:rPr>
              <a:t>Tâm</a:t>
            </a:r>
            <a:r>
              <a:rPr lang="en-US" sz="1200" dirty="0">
                <a:solidFill>
                  <a:schemeClr val="bg1"/>
                </a:solidFill>
              </a:rPr>
              <a:t> </a:t>
            </a:r>
            <a:r>
              <a:rPr lang="en-US" sz="1200" dirty="0" err="1">
                <a:solidFill>
                  <a:schemeClr val="bg1"/>
                </a:solidFill>
              </a:rPr>
              <a:t>hiện</a:t>
            </a:r>
            <a:r>
              <a:rPr lang="en-US" sz="1200" dirty="0">
                <a:solidFill>
                  <a:schemeClr val="bg1"/>
                </a:solidFill>
              </a:rPr>
              <a:t> </a:t>
            </a:r>
            <a:r>
              <a:rPr lang="en-US" sz="1200" dirty="0" err="1">
                <a:solidFill>
                  <a:schemeClr val="bg1"/>
                </a:solidFill>
              </a:rPr>
              <a:t>tại</a:t>
            </a:r>
            <a:r>
              <a:rPr lang="en-US" sz="1200" dirty="0">
                <a:solidFill>
                  <a:schemeClr val="bg1"/>
                </a:solidFill>
              </a:rPr>
              <a:t>: (3.66, 9.0) ,(1.5, 3.5) , (7.0, 4.33)</a:t>
            </a:r>
            <a:endParaRPr sz="1200" dirty="0">
              <a:solidFill>
                <a:schemeClr val="bg1"/>
              </a:solidFill>
            </a:endParaRPr>
          </a:p>
        </p:txBody>
      </p:sp>
      <p:sp>
        <p:nvSpPr>
          <p:cNvPr id="108" name="TextBox 107">
            <a:extLst>
              <a:ext uri="{FF2B5EF4-FFF2-40B4-BE49-F238E27FC236}">
                <a16:creationId xmlns:a16="http://schemas.microsoft.com/office/drawing/2014/main" id="{F34FD82D-9EF9-019D-DAD6-C1BFF4830AB5}"/>
              </a:ext>
            </a:extLst>
          </p:cNvPr>
          <p:cNvSpPr txBox="1"/>
          <p:nvPr/>
        </p:nvSpPr>
        <p:spPr>
          <a:xfrm>
            <a:off x="3903519" y="1088390"/>
            <a:ext cx="4866408" cy="1754326"/>
          </a:xfrm>
          <a:prstGeom prst="rect">
            <a:avLst/>
          </a:prstGeom>
          <a:noFill/>
        </p:spPr>
        <p:txBody>
          <a:bodyPr wrap="square">
            <a:spAutoFit/>
          </a:bodyPr>
          <a:lstStyle/>
          <a:p>
            <a:r>
              <a:rPr lang="en-US" sz="1800" dirty="0" err="1">
                <a:solidFill>
                  <a:schemeClr val="bg1"/>
                </a:solidFill>
              </a:rPr>
              <a:t>Cụm</a:t>
            </a:r>
            <a:r>
              <a:rPr lang="en-US" sz="1800" dirty="0">
                <a:solidFill>
                  <a:schemeClr val="bg1"/>
                </a:solidFill>
              </a:rPr>
              <a:t> 1: </a:t>
            </a:r>
            <a:r>
              <a:rPr lang="pt-BR" sz="1800" dirty="0">
                <a:solidFill>
                  <a:schemeClr val="bg1"/>
                </a:solidFill>
              </a:rPr>
              <a:t>[(2, 10), (5, 8), (4, 9)] </a:t>
            </a:r>
          </a:p>
          <a:p>
            <a:r>
              <a:rPr lang="pt-BR" sz="1800" dirty="0">
                <a:solidFill>
                  <a:schemeClr val="bg1"/>
                </a:solidFill>
              </a:rPr>
              <a:t>Cum 2: [(2, 5), (1, 2)] </a:t>
            </a:r>
          </a:p>
          <a:p>
            <a:r>
              <a:rPr lang="pt-BR" sz="1800" dirty="0">
                <a:solidFill>
                  <a:schemeClr val="bg1"/>
                </a:solidFill>
              </a:rPr>
              <a:t>Cum 3: [(8, 4), (7, 5), (6, 4)]</a:t>
            </a:r>
          </a:p>
          <a:p>
            <a:r>
              <a:rPr lang="en-US" sz="1800" b="1" dirty="0" err="1">
                <a:solidFill>
                  <a:schemeClr val="bg1"/>
                </a:solidFill>
              </a:rPr>
              <a:t>Tâm</a:t>
            </a:r>
            <a:r>
              <a:rPr lang="en-US" sz="1800" b="1" dirty="0">
                <a:solidFill>
                  <a:schemeClr val="bg1"/>
                </a:solidFill>
              </a:rPr>
              <a:t> </a:t>
            </a:r>
            <a:r>
              <a:rPr lang="en-US" sz="1800" b="1" dirty="0" err="1">
                <a:solidFill>
                  <a:schemeClr val="bg1"/>
                </a:solidFill>
              </a:rPr>
              <a:t>sau</a:t>
            </a:r>
            <a:r>
              <a:rPr lang="en-US" sz="1800" b="1" dirty="0">
                <a:solidFill>
                  <a:schemeClr val="bg1"/>
                </a:solidFill>
              </a:rPr>
              <a:t> </a:t>
            </a:r>
            <a:r>
              <a:rPr lang="en-US" sz="1800" b="1" dirty="0" err="1">
                <a:solidFill>
                  <a:schemeClr val="bg1"/>
                </a:solidFill>
              </a:rPr>
              <a:t>khi</a:t>
            </a:r>
            <a:r>
              <a:rPr lang="en-US" sz="1800" b="1" dirty="0">
                <a:solidFill>
                  <a:schemeClr val="bg1"/>
                </a:solidFill>
              </a:rPr>
              <a:t> </a:t>
            </a:r>
            <a:r>
              <a:rPr lang="en-US" sz="1800" b="1" dirty="0" err="1">
                <a:solidFill>
                  <a:schemeClr val="bg1"/>
                </a:solidFill>
              </a:rPr>
              <a:t>cập</a:t>
            </a:r>
            <a:r>
              <a:rPr lang="en-US" sz="1800" b="1" dirty="0">
                <a:solidFill>
                  <a:schemeClr val="bg1"/>
                </a:solidFill>
              </a:rPr>
              <a:t> </a:t>
            </a:r>
            <a:r>
              <a:rPr lang="en-US" sz="1800" b="1" dirty="0" err="1">
                <a:solidFill>
                  <a:schemeClr val="bg1"/>
                </a:solidFill>
              </a:rPr>
              <a:t>nhật</a:t>
            </a:r>
            <a:r>
              <a:rPr lang="en-US" sz="1800" b="1" dirty="0">
                <a:solidFill>
                  <a:schemeClr val="bg1"/>
                </a:solidFill>
              </a:rPr>
              <a:t>: (3.66, 9.0) ,(1.5, 3.5), (7.0, 4.33)</a:t>
            </a:r>
          </a:p>
          <a:p>
            <a:r>
              <a:rPr lang="en-US" sz="1800" b="1" dirty="0">
                <a:solidFill>
                  <a:schemeClr val="bg1"/>
                </a:solidFill>
              </a:rPr>
              <a:t>=&gt; </a:t>
            </a:r>
            <a:r>
              <a:rPr lang="en-US" sz="1800" b="1" dirty="0" err="1">
                <a:solidFill>
                  <a:schemeClr val="bg1"/>
                </a:solidFill>
              </a:rPr>
              <a:t>Dừng</a:t>
            </a:r>
            <a:r>
              <a:rPr lang="en-US" sz="1800" b="1" dirty="0">
                <a:solidFill>
                  <a:schemeClr val="bg1"/>
                </a:solidFill>
              </a:rPr>
              <a:t>, </a:t>
            </a:r>
            <a:r>
              <a:rPr lang="en-US" sz="1800" b="1" dirty="0" err="1">
                <a:solidFill>
                  <a:schemeClr val="bg1"/>
                </a:solidFill>
              </a:rPr>
              <a:t>đây</a:t>
            </a:r>
            <a:r>
              <a:rPr lang="en-US" sz="1800" b="1" dirty="0">
                <a:solidFill>
                  <a:schemeClr val="bg1"/>
                </a:solidFill>
              </a:rPr>
              <a:t> </a:t>
            </a:r>
            <a:r>
              <a:rPr lang="en-US" sz="1800" b="1" dirty="0" err="1">
                <a:solidFill>
                  <a:schemeClr val="bg1"/>
                </a:solidFill>
              </a:rPr>
              <a:t>là</a:t>
            </a:r>
            <a:r>
              <a:rPr lang="en-US" sz="1800" b="1" dirty="0">
                <a:solidFill>
                  <a:schemeClr val="bg1"/>
                </a:solidFill>
              </a:rPr>
              <a:t> </a:t>
            </a:r>
            <a:r>
              <a:rPr lang="en-US" sz="1800" b="1" dirty="0" err="1">
                <a:solidFill>
                  <a:schemeClr val="bg1"/>
                </a:solidFill>
              </a:rPr>
              <a:t>kết</a:t>
            </a:r>
            <a:r>
              <a:rPr lang="en-US" sz="1800" b="1" dirty="0">
                <a:solidFill>
                  <a:schemeClr val="bg1"/>
                </a:solidFill>
              </a:rPr>
              <a:t> </a:t>
            </a:r>
            <a:r>
              <a:rPr lang="en-US" sz="1800" b="1" dirty="0" err="1">
                <a:solidFill>
                  <a:schemeClr val="bg1"/>
                </a:solidFill>
              </a:rPr>
              <a:t>quả</a:t>
            </a:r>
            <a:r>
              <a:rPr lang="en-US" sz="1800" b="1" dirty="0">
                <a:solidFill>
                  <a:schemeClr val="bg1"/>
                </a:solidFill>
              </a:rPr>
              <a:t> </a:t>
            </a:r>
            <a:r>
              <a:rPr lang="en-US" sz="1800" b="1" dirty="0" err="1">
                <a:solidFill>
                  <a:schemeClr val="bg1"/>
                </a:solidFill>
              </a:rPr>
              <a:t>cho</a:t>
            </a:r>
            <a:r>
              <a:rPr lang="en-US" sz="1800" b="1" dirty="0">
                <a:solidFill>
                  <a:schemeClr val="bg1"/>
                </a:solidFill>
              </a:rPr>
              <a:t> </a:t>
            </a:r>
            <a:r>
              <a:rPr lang="en-US" sz="1800" b="1" dirty="0" err="1">
                <a:solidFill>
                  <a:schemeClr val="bg1"/>
                </a:solidFill>
              </a:rPr>
              <a:t>bài</a:t>
            </a:r>
            <a:r>
              <a:rPr lang="en-US" sz="1800" b="1" dirty="0">
                <a:solidFill>
                  <a:schemeClr val="bg1"/>
                </a:solidFill>
              </a:rPr>
              <a:t> </a:t>
            </a:r>
            <a:r>
              <a:rPr lang="en-US" sz="1800" b="1" dirty="0" err="1">
                <a:solidFill>
                  <a:schemeClr val="bg1"/>
                </a:solidFill>
              </a:rPr>
              <a:t>toán</a:t>
            </a:r>
            <a:endParaRPr lang="en-US" sz="1800" b="1" dirty="0">
              <a:solidFill>
                <a:schemeClr val="bg1"/>
              </a:solidFill>
            </a:endParaRPr>
          </a:p>
        </p:txBody>
      </p:sp>
    </p:spTree>
    <p:extLst>
      <p:ext uri="{BB962C8B-B14F-4D97-AF65-F5344CB8AC3E}">
        <p14:creationId xmlns:p14="http://schemas.microsoft.com/office/powerpoint/2010/main" val="265570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31705" y="10422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Viết Chương Trình</a:t>
            </a:r>
            <a:endParaRPr dirty="0"/>
          </a:p>
        </p:txBody>
      </p:sp>
      <p:cxnSp>
        <p:nvCxnSpPr>
          <p:cNvPr id="600" name="Google Shape;600;p30"/>
          <p:cNvCxnSpPr/>
          <p:nvPr/>
        </p:nvCxnSpPr>
        <p:spPr>
          <a:xfrm>
            <a:off x="331705" y="65137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4884812C-201D-21C8-9F79-C91C44F96CAA}"/>
              </a:ext>
            </a:extLst>
          </p:cNvPr>
          <p:cNvPicPr>
            <a:picLocks noChangeAspect="1"/>
          </p:cNvPicPr>
          <p:nvPr/>
        </p:nvPicPr>
        <p:blipFill>
          <a:blip r:embed="rId3"/>
          <a:srcRect/>
          <a:stretch/>
        </p:blipFill>
        <p:spPr>
          <a:xfrm>
            <a:off x="739599" y="710822"/>
            <a:ext cx="7351455" cy="4135193"/>
          </a:xfrm>
          <a:prstGeom prst="rect">
            <a:avLst/>
          </a:prstGeom>
        </p:spPr>
      </p:pic>
    </p:spTree>
    <p:extLst>
      <p:ext uri="{BB962C8B-B14F-4D97-AF65-F5344CB8AC3E}">
        <p14:creationId xmlns:p14="http://schemas.microsoft.com/office/powerpoint/2010/main" val="3595966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K-Means</a:t>
            </a:r>
            <a:endParaRPr dirty="0"/>
          </a:p>
        </p:txBody>
      </p:sp>
      <p:grpSp>
        <p:nvGrpSpPr>
          <p:cNvPr id="1480" name="Google Shape;1480;p25"/>
          <p:cNvGrpSpPr/>
          <p:nvPr/>
        </p:nvGrpSpPr>
        <p:grpSpPr>
          <a:xfrm>
            <a:off x="1094680" y="3153241"/>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1652214" y="1334527"/>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25"/>
          <p:cNvGrpSpPr/>
          <p:nvPr/>
        </p:nvGrpSpPr>
        <p:grpSpPr>
          <a:xfrm>
            <a:off x="3931340" y="1032165"/>
            <a:ext cx="4117980" cy="2667393"/>
            <a:chOff x="6098072" y="1837399"/>
            <a:chExt cx="2564354" cy="645918"/>
          </a:xfrm>
        </p:grpSpPr>
        <p:sp>
          <p:nvSpPr>
            <p:cNvPr id="1585" name="Google Shape;1585;p25"/>
            <p:cNvSpPr txBox="1"/>
            <p:nvPr/>
          </p:nvSpPr>
          <p:spPr>
            <a:xfrm>
              <a:off x="6107026" y="1837399"/>
              <a:ext cx="2555400" cy="2252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Nhược</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điểm</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của</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thuật</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toán</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586" name="Google Shape;1586;p25"/>
            <p:cNvSpPr txBox="1"/>
            <p:nvPr/>
          </p:nvSpPr>
          <p:spPr>
            <a:xfrm>
              <a:off x="6098072" y="2048917"/>
              <a:ext cx="2555400" cy="434400"/>
            </a:xfrm>
            <a:prstGeom prst="rect">
              <a:avLst/>
            </a:prstGeom>
            <a:noFill/>
            <a:ln>
              <a:noFill/>
            </a:ln>
          </p:spPr>
          <p:txBody>
            <a:bodyPr spcFirstLastPara="1" wrap="square" lIns="91425" tIns="91425" rIns="91425" bIns="91425" anchor="ctr" anchorCtr="0">
              <a:noAutofit/>
            </a:bodyPr>
            <a:lstStyle/>
            <a:p>
              <a:pPr marL="0" lvl="0" indent="274320" algn="l" rtl="0">
                <a:spcBef>
                  <a:spcPts val="0"/>
                </a:spcBef>
                <a:spcAft>
                  <a:spcPts val="0"/>
                </a:spcAft>
                <a:buNone/>
              </a:pPr>
              <a:r>
                <a:rPr lang="vi-VN" dirty="0">
                  <a:latin typeface="Roboto"/>
                  <a:ea typeface="Roboto"/>
                  <a:cs typeface="Roboto"/>
                  <a:sym typeface="Roboto"/>
                </a:rPr>
                <a:t>Chúng ta cần biết số lượng cluster cần clustering</a:t>
              </a:r>
            </a:p>
            <a:p>
              <a:pPr marL="0" lvl="0" indent="274320" algn="l" rtl="0">
                <a:spcBef>
                  <a:spcPts val="0"/>
                </a:spcBef>
                <a:spcAft>
                  <a:spcPts val="0"/>
                </a:spcAft>
                <a:buNone/>
              </a:pPr>
              <a:r>
                <a:rPr lang="vi-VN" dirty="0">
                  <a:latin typeface="Roboto"/>
                  <a:ea typeface="Roboto"/>
                  <a:cs typeface="Roboto"/>
                  <a:sym typeface="Roboto"/>
                </a:rPr>
                <a:t>Nghiệm cuối cùng phụ thuộc vào các centers được khởi tạo ban đầu</a:t>
              </a:r>
            </a:p>
            <a:p>
              <a:pPr marL="0" lvl="0" indent="274320" algn="l" rtl="0">
                <a:spcBef>
                  <a:spcPts val="0"/>
                </a:spcBef>
                <a:spcAft>
                  <a:spcPts val="0"/>
                </a:spcAft>
                <a:buNone/>
              </a:pPr>
              <a:r>
                <a:rPr lang="vi-VN" dirty="0">
                  <a:latin typeface="Roboto"/>
                  <a:ea typeface="Roboto"/>
                  <a:cs typeface="Roboto"/>
                  <a:sym typeface="Roboto"/>
                </a:rPr>
                <a:t>Các cluster cần có só lượng điểm gần bằng nhau</a:t>
              </a:r>
            </a:p>
            <a:p>
              <a:pPr marL="0" lvl="0" indent="274320" algn="l" rtl="0">
                <a:spcBef>
                  <a:spcPts val="0"/>
                </a:spcBef>
                <a:spcAft>
                  <a:spcPts val="0"/>
                </a:spcAft>
                <a:buNone/>
              </a:pPr>
              <a:r>
                <a:rPr lang="vi-VN" dirty="0">
                  <a:latin typeface="Roboto"/>
                  <a:ea typeface="Roboto"/>
                  <a:cs typeface="Roboto"/>
                  <a:sym typeface="Roboto"/>
                </a:rPr>
                <a:t>Các cluster cần có dạng hình tròn</a:t>
              </a:r>
            </a:p>
            <a:p>
              <a:pPr marL="0" lvl="0" indent="274320" algn="l" rtl="0">
                <a:spcBef>
                  <a:spcPts val="0"/>
                </a:spcBef>
                <a:spcAft>
                  <a:spcPts val="0"/>
                </a:spcAft>
                <a:buNone/>
              </a:pPr>
              <a:r>
                <a:rPr lang="en-US" dirty="0" err="1">
                  <a:latin typeface="Roboto"/>
                  <a:ea typeface="Roboto"/>
                  <a:cs typeface="Roboto"/>
                  <a:sym typeface="Roboto"/>
                </a:rPr>
                <a:t>Không</a:t>
              </a:r>
              <a:r>
                <a:rPr lang="en-US" dirty="0">
                  <a:latin typeface="Roboto"/>
                  <a:ea typeface="Roboto"/>
                  <a:cs typeface="Roboto"/>
                  <a:sym typeface="Roboto"/>
                </a:rPr>
                <a:t> dung </a:t>
              </a:r>
              <a:r>
                <a:rPr lang="en-US" dirty="0" err="1">
                  <a:latin typeface="Roboto"/>
                  <a:ea typeface="Roboto"/>
                  <a:cs typeface="Roboto"/>
                  <a:sym typeface="Roboto"/>
                </a:rPr>
                <a:t>được</a:t>
              </a:r>
              <a:r>
                <a:rPr lang="en-US" dirty="0">
                  <a:latin typeface="Roboto"/>
                  <a:ea typeface="Roboto"/>
                  <a:cs typeface="Roboto"/>
                  <a:sym typeface="Roboto"/>
                </a:rPr>
                <a:t> </a:t>
              </a:r>
              <a:r>
                <a:rPr lang="en-US" dirty="0" err="1">
                  <a:latin typeface="Roboto"/>
                  <a:ea typeface="Roboto"/>
                  <a:cs typeface="Roboto"/>
                  <a:sym typeface="Roboto"/>
                </a:rPr>
                <a:t>khi</a:t>
              </a:r>
              <a:r>
                <a:rPr lang="vi-VN" dirty="0">
                  <a:latin typeface="Roboto"/>
                  <a:ea typeface="Roboto"/>
                  <a:cs typeface="Roboto"/>
                  <a:sym typeface="Roboto"/>
                </a:rPr>
                <a:t> một cluster nằm phía trong 1 cluster khác</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7356" y="981841"/>
            <a:ext cx="3422400" cy="21723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KNN (K-Nearest Neighbors)</a:t>
            </a:r>
            <a:endParaRPr dirty="0"/>
          </a:p>
        </p:txBody>
      </p:sp>
      <p:sp>
        <p:nvSpPr>
          <p:cNvPr id="58" name="Google Shape;58;p15"/>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Khái niệm,quy trình,mã giả,ví dụ,source code</a:t>
            </a:r>
            <a:endParaRPr dirty="0"/>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Knn</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81"/>
          <p:cNvSpPr txBox="1">
            <a:spLocks noGrp="1"/>
          </p:cNvSpPr>
          <p:nvPr>
            <p:ph type="subTitle" idx="1"/>
          </p:nvPr>
        </p:nvSpPr>
        <p:spPr>
          <a:xfrm>
            <a:off x="2642825" y="1756975"/>
            <a:ext cx="3852000" cy="95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Cảm</a:t>
            </a:r>
            <a:r>
              <a:rPr lang="en-US" dirty="0"/>
              <a:t> </a:t>
            </a:r>
            <a:r>
              <a:rPr lang="en-US" dirty="0" err="1"/>
              <a:t>ơn</a:t>
            </a:r>
            <a:r>
              <a:rPr lang="en-US" dirty="0"/>
              <a:t> </a:t>
            </a:r>
            <a:r>
              <a:rPr lang="en-US" dirty="0" err="1"/>
              <a:t>Thầy</a:t>
            </a:r>
            <a:r>
              <a:rPr lang="en-US" dirty="0"/>
              <a:t>/</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a:t>
            </a:r>
            <a:endParaRPr dirty="0"/>
          </a:p>
        </p:txBody>
      </p:sp>
      <p:sp>
        <p:nvSpPr>
          <p:cNvPr id="1843" name="Google Shape;1843;p81"/>
          <p:cNvSpPr txBox="1">
            <a:spLocks noGrp="1"/>
          </p:cNvSpPr>
          <p:nvPr>
            <p:ph type="ctrTitle"/>
          </p:nvPr>
        </p:nvSpPr>
        <p:spPr>
          <a:xfrm flipH="1">
            <a:off x="2641375" y="542700"/>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1844" name="Google Shape;1844;p81"/>
          <p:cNvGrpSpPr/>
          <p:nvPr/>
        </p:nvGrpSpPr>
        <p:grpSpPr>
          <a:xfrm>
            <a:off x="3866765" y="2906876"/>
            <a:ext cx="1404113" cy="274844"/>
            <a:chOff x="4054977" y="2906876"/>
            <a:chExt cx="1404113" cy="274844"/>
          </a:xfrm>
        </p:grpSpPr>
        <p:grpSp>
          <p:nvGrpSpPr>
            <p:cNvPr id="1845" name="Google Shape;1845;p81"/>
            <p:cNvGrpSpPr/>
            <p:nvPr/>
          </p:nvGrpSpPr>
          <p:grpSpPr>
            <a:xfrm>
              <a:off x="4807825" y="2906876"/>
              <a:ext cx="274780" cy="274780"/>
              <a:chOff x="1379798" y="1723250"/>
              <a:chExt cx="397887" cy="397887"/>
            </a:xfrm>
          </p:grpSpPr>
          <p:sp>
            <p:nvSpPr>
              <p:cNvPr id="1846" name="Google Shape;1846;p8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7" name="Google Shape;1847;p8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8" name="Google Shape;1848;p8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9" name="Google Shape;1849;p8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0" name="Google Shape;1850;p81"/>
            <p:cNvGrpSpPr/>
            <p:nvPr/>
          </p:nvGrpSpPr>
          <p:grpSpPr>
            <a:xfrm>
              <a:off x="4054977" y="2906876"/>
              <a:ext cx="274795" cy="274780"/>
              <a:chOff x="266768" y="1721375"/>
              <a:chExt cx="397907" cy="397887"/>
            </a:xfrm>
          </p:grpSpPr>
          <p:sp>
            <p:nvSpPr>
              <p:cNvPr id="1851" name="Google Shape;1851;p81"/>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2" name="Google Shape;1852;p81"/>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3" name="Google Shape;1853;p81"/>
            <p:cNvGrpSpPr/>
            <p:nvPr/>
          </p:nvGrpSpPr>
          <p:grpSpPr>
            <a:xfrm>
              <a:off x="4431414" y="2906876"/>
              <a:ext cx="274766" cy="274780"/>
              <a:chOff x="864491" y="1723250"/>
              <a:chExt cx="397866" cy="397887"/>
            </a:xfrm>
          </p:grpSpPr>
          <p:sp>
            <p:nvSpPr>
              <p:cNvPr id="1854" name="Google Shape;1854;p8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5" name="Google Shape;1855;p8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6" name="Google Shape;1856;p8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7" name="Google Shape;1857;p81"/>
            <p:cNvGrpSpPr/>
            <p:nvPr/>
          </p:nvGrpSpPr>
          <p:grpSpPr>
            <a:xfrm>
              <a:off x="5184249" y="2906879"/>
              <a:ext cx="274841" cy="274841"/>
              <a:chOff x="1190625" y="238125"/>
              <a:chExt cx="5235075" cy="5235075"/>
            </a:xfrm>
          </p:grpSpPr>
          <p:sp>
            <p:nvSpPr>
              <p:cNvPr id="1858" name="Google Shape;1858;p81"/>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1"/>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2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KNN (K-Nearest Neighbors)</a:t>
            </a:r>
            <a:endParaRPr dirty="0"/>
          </a:p>
        </p:txBody>
      </p:sp>
      <p:grpSp>
        <p:nvGrpSpPr>
          <p:cNvPr id="1603" name="Google Shape;1603;p26"/>
          <p:cNvGrpSpPr/>
          <p:nvPr/>
        </p:nvGrpSpPr>
        <p:grpSpPr>
          <a:xfrm>
            <a:off x="1047817" y="1158425"/>
            <a:ext cx="2532953" cy="3574389"/>
            <a:chOff x="1047817" y="1158425"/>
            <a:chExt cx="2532953" cy="3574389"/>
          </a:xfrm>
        </p:grpSpPr>
        <p:sp>
          <p:nvSpPr>
            <p:cNvPr id="1604" name="Google Shape;1604;p26"/>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6"/>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6"/>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6"/>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0" name="Google Shape;1620;p26"/>
            <p:cNvGrpSpPr/>
            <p:nvPr/>
          </p:nvGrpSpPr>
          <p:grpSpPr>
            <a:xfrm>
              <a:off x="1592871" y="2098194"/>
              <a:ext cx="1653825" cy="1903274"/>
              <a:chOff x="2544350" y="1545750"/>
              <a:chExt cx="1265650" cy="1456550"/>
            </a:xfrm>
          </p:grpSpPr>
          <p:sp>
            <p:nvSpPr>
              <p:cNvPr id="1621" name="Google Shape;1621;p26"/>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oogle Shape;1626;p26"/>
          <p:cNvGrpSpPr/>
          <p:nvPr/>
        </p:nvGrpSpPr>
        <p:grpSpPr>
          <a:xfrm>
            <a:off x="4044366" y="886690"/>
            <a:ext cx="4584795" cy="1897622"/>
            <a:chOff x="4057031" y="1919726"/>
            <a:chExt cx="2054787" cy="796433"/>
          </a:xfrm>
        </p:grpSpPr>
        <p:sp>
          <p:nvSpPr>
            <p:cNvPr id="1627" name="Google Shape;1627;p26"/>
            <p:cNvSpPr txBox="1"/>
            <p:nvPr/>
          </p:nvSpPr>
          <p:spPr>
            <a:xfrm>
              <a:off x="4057031" y="2087702"/>
              <a:ext cx="2044500" cy="62845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rgbClr val="000000"/>
                  </a:solidFill>
                  <a:latin typeface="Roboto"/>
                  <a:ea typeface="Roboto"/>
                  <a:cs typeface="Roboto"/>
                  <a:sym typeface="Roboto"/>
                </a:rPr>
                <a:t>KNN (K-Nearest Neighbors) là một trong những thuật toán học có giám sát đơn giản nhất được sử dụng nhiều trong khai phá dữ liệu và học máy. Ý tưởng của thuật toán này là nó không học một điều gì từ tập dữ liệu học (nên KNN được xếp vào loại lazy learning), mọi tính toán được thực hiện khi nó cần dự đoán nhãn của dữ liệu mới.</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Lớp (nhãn) của một đối tượng dữ liệu mới có thể dự đoán từ các lớp (nhãn) của k hàng xóm gần nó nhất.</a:t>
              </a:r>
            </a:p>
          </p:txBody>
        </p:sp>
        <p:sp>
          <p:nvSpPr>
            <p:cNvPr id="1628" name="Google Shape;1628;p26"/>
            <p:cNvSpPr txBox="1"/>
            <p:nvPr/>
          </p:nvSpPr>
          <p:spPr>
            <a:xfrm>
              <a:off x="4067318" y="1919726"/>
              <a:ext cx="2044500" cy="1679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Khái</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niệm</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636" name="Google Shape;1636;p26"/>
          <p:cNvGrpSpPr/>
          <p:nvPr/>
        </p:nvGrpSpPr>
        <p:grpSpPr>
          <a:xfrm>
            <a:off x="4067319" y="2784312"/>
            <a:ext cx="4561841" cy="1806799"/>
            <a:chOff x="4067318" y="3853342"/>
            <a:chExt cx="2044507" cy="866458"/>
          </a:xfrm>
        </p:grpSpPr>
        <p:sp>
          <p:nvSpPr>
            <p:cNvPr id="1637" name="Google Shape;1637;p26"/>
            <p:cNvSpPr txBox="1"/>
            <p:nvPr/>
          </p:nvSpPr>
          <p:spPr>
            <a:xfrm>
              <a:off x="4067325" y="4098997"/>
              <a:ext cx="2044500" cy="62080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1:Ta có D là tập các điểm dữ liệu huấn luyện đã được gắn nhãn và A là dữ liệu chưa được phân loại.</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2:Đo khoảng cách (Euclidian,..) từ A đến tất cả các mẫu dữ liệu trong D(Euclidian,..).</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3: Chọn K (K là tham số mà bạn định nghĩa) khoảng cách nhỏ nhất.</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4: Kiểm tra danh sách các lớp có khoảng cách ngắn nhất và đếm số lượng của mỗi lớp xuất hiện.</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Lớp xuất hiện nhiều lần nhất là lớp của A</a:t>
              </a:r>
            </a:p>
          </p:txBody>
        </p:sp>
        <p:sp>
          <p:nvSpPr>
            <p:cNvPr id="1638" name="Google Shape;1638;p26"/>
            <p:cNvSpPr txBox="1"/>
            <p:nvPr/>
          </p:nvSpPr>
          <p:spPr>
            <a:xfrm>
              <a:off x="4067318" y="3853342"/>
              <a:ext cx="2044500" cy="1589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Quy</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trình</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3" name="Google Shape;503;p1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KNN (K-Nearest Neighbors)</a:t>
            </a:r>
            <a:endParaRPr dirty="0"/>
          </a:p>
        </p:txBody>
      </p:sp>
      <p:grpSp>
        <p:nvGrpSpPr>
          <p:cNvPr id="504" name="Google Shape;504;p18"/>
          <p:cNvGrpSpPr/>
          <p:nvPr/>
        </p:nvGrpSpPr>
        <p:grpSpPr>
          <a:xfrm>
            <a:off x="872982" y="1250203"/>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18"/>
          <p:cNvGrpSpPr/>
          <p:nvPr/>
        </p:nvGrpSpPr>
        <p:grpSpPr>
          <a:xfrm>
            <a:off x="4514643" y="1057000"/>
            <a:ext cx="3756117" cy="3653544"/>
            <a:chOff x="4514643" y="1057000"/>
            <a:chExt cx="3756117" cy="3653544"/>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18"/>
            <p:cNvGrpSpPr/>
            <p:nvPr/>
          </p:nvGrpSpPr>
          <p:grpSpPr>
            <a:xfrm>
              <a:off x="5277960" y="1057000"/>
              <a:ext cx="2992800" cy="3653544"/>
              <a:chOff x="5277960" y="1057000"/>
              <a:chExt cx="2992800" cy="3653544"/>
            </a:xfrm>
          </p:grpSpPr>
          <p:sp>
            <p:nvSpPr>
              <p:cNvPr id="590" name="Google Shape;590;p18"/>
              <p:cNvSpPr txBox="1"/>
              <p:nvPr/>
            </p:nvSpPr>
            <p:spPr>
              <a:xfrm flipH="1">
                <a:off x="5277960" y="1057000"/>
                <a:ext cx="29928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Mã</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Giả</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91" name="Google Shape;591;p18"/>
              <p:cNvSpPr txBox="1"/>
              <p:nvPr/>
            </p:nvSpPr>
            <p:spPr>
              <a:xfrm flipH="1">
                <a:off x="5277960" y="1300323"/>
                <a:ext cx="2992800" cy="3410221"/>
              </a:xfrm>
              <a:prstGeom prst="rect">
                <a:avLst/>
              </a:prstGeom>
              <a:noFill/>
              <a:ln>
                <a:noFill/>
              </a:ln>
            </p:spPr>
            <p:txBody>
              <a:bodyPr spcFirstLastPara="1" wrap="square" lIns="91425" tIns="91425" rIns="91425" bIns="91425" anchor="t" anchorCtr="0">
                <a:noAutofit/>
              </a:bodyPr>
              <a:lstStyle/>
              <a:p>
                <a:pPr marL="182880" lvl="0" indent="365760" rtl="0">
                  <a:spcBef>
                    <a:spcPts val="0"/>
                  </a:spcBef>
                  <a:spcAft>
                    <a:spcPts val="0"/>
                  </a:spcAft>
                  <a:buNone/>
                </a:pPr>
                <a:r>
                  <a:rPr lang="en-US" sz="1200" dirty="0">
                    <a:latin typeface="Roboto"/>
                    <a:ea typeface="Roboto"/>
                    <a:cs typeface="Roboto"/>
                    <a:sym typeface="Roboto"/>
                  </a:rPr>
                  <a:t>(1)</a:t>
                </a:r>
                <a:r>
                  <a:rPr lang="vi-VN" sz="1200" dirty="0">
                    <a:latin typeface="Roboto"/>
                    <a:ea typeface="Roboto"/>
                    <a:cs typeface="Roboto"/>
                    <a:sym typeface="Roboto"/>
                  </a:rPr>
                  <a:t>Khởi Tạo tập dữ liệu huấn luyện T</a:t>
                </a:r>
                <a:r>
                  <a:rPr lang="en-US" sz="1200" dirty="0">
                    <a:latin typeface="Roboto"/>
                    <a:ea typeface="Roboto"/>
                    <a:cs typeface="Roboto"/>
                    <a:sym typeface="Roboto"/>
                  </a:rPr>
                  <a:t>, </a:t>
                </a:r>
                <a:r>
                  <a:rPr lang="en-US" sz="1200" dirty="0" err="1">
                    <a:latin typeface="Roboto"/>
                    <a:ea typeface="Roboto"/>
                    <a:cs typeface="Roboto"/>
                    <a:sym typeface="Roboto"/>
                  </a:rPr>
                  <a:t>tham</a:t>
                </a:r>
                <a:r>
                  <a:rPr lang="en-US" sz="1200" dirty="0">
                    <a:latin typeface="Roboto"/>
                    <a:ea typeface="Roboto"/>
                    <a:cs typeface="Roboto"/>
                    <a:sym typeface="Roboto"/>
                  </a:rPr>
                  <a:t> </a:t>
                </a:r>
                <a:r>
                  <a:rPr lang="en-US" sz="1200" dirty="0" err="1">
                    <a:latin typeface="Roboto"/>
                    <a:ea typeface="Roboto"/>
                    <a:cs typeface="Roboto"/>
                    <a:sym typeface="Roboto"/>
                  </a:rPr>
                  <a:t>số</a:t>
                </a:r>
                <a:r>
                  <a:rPr lang="en-US" sz="1200" dirty="0">
                    <a:latin typeface="Roboto"/>
                    <a:ea typeface="Roboto"/>
                    <a:cs typeface="Roboto"/>
                    <a:sym typeface="Roboto"/>
                  </a:rPr>
                  <a:t> k </a:t>
                </a:r>
                <a:r>
                  <a:rPr lang="en-US" sz="1200" dirty="0" err="1">
                    <a:latin typeface="Roboto"/>
                    <a:ea typeface="Roboto"/>
                    <a:cs typeface="Roboto"/>
                    <a:sym typeface="Roboto"/>
                  </a:rPr>
                  <a:t>số</a:t>
                </a:r>
                <a:r>
                  <a:rPr lang="en-US" sz="1200" dirty="0">
                    <a:latin typeface="Roboto"/>
                    <a:ea typeface="Roboto"/>
                    <a:cs typeface="Roboto"/>
                    <a:sym typeface="Roboto"/>
                  </a:rPr>
                  <a:t> </a:t>
                </a:r>
                <a:r>
                  <a:rPr lang="en-US" sz="1200" dirty="0" err="1">
                    <a:latin typeface="Roboto"/>
                    <a:ea typeface="Roboto"/>
                    <a:cs typeface="Roboto"/>
                    <a:sym typeface="Roboto"/>
                  </a:rPr>
                  <a:t>hàng</a:t>
                </a:r>
                <a:r>
                  <a:rPr lang="en-US" sz="1200" dirty="0">
                    <a:latin typeface="Roboto"/>
                    <a:ea typeface="Roboto"/>
                    <a:cs typeface="Roboto"/>
                    <a:sym typeface="Roboto"/>
                  </a:rPr>
                  <a:t> </a:t>
                </a:r>
                <a:r>
                  <a:rPr lang="en-US" sz="1200" dirty="0" err="1">
                    <a:latin typeface="Roboto"/>
                    <a:ea typeface="Roboto"/>
                    <a:cs typeface="Roboto"/>
                    <a:sym typeface="Roboto"/>
                  </a:rPr>
                  <a:t>xóm</a:t>
                </a:r>
                <a:r>
                  <a:rPr lang="en-US" sz="1200" dirty="0">
                    <a:latin typeface="Roboto"/>
                    <a:ea typeface="Roboto"/>
                    <a:cs typeface="Roboto"/>
                    <a:sym typeface="Roboto"/>
                  </a:rPr>
                  <a:t> </a:t>
                </a:r>
                <a:r>
                  <a:rPr lang="en-US" sz="1200" dirty="0" err="1">
                    <a:latin typeface="Roboto"/>
                    <a:ea typeface="Roboto"/>
                    <a:cs typeface="Roboto"/>
                    <a:sym typeface="Roboto"/>
                  </a:rPr>
                  <a:t>gần</a:t>
                </a:r>
                <a:r>
                  <a:rPr lang="en-US" sz="1200" dirty="0">
                    <a:latin typeface="Roboto"/>
                    <a:ea typeface="Roboto"/>
                    <a:cs typeface="Roboto"/>
                    <a:sym typeface="Roboto"/>
                  </a:rPr>
                  <a:t> </a:t>
                </a:r>
                <a:r>
                  <a:rPr lang="en-US" sz="1200" dirty="0" err="1">
                    <a:latin typeface="Roboto"/>
                    <a:ea typeface="Roboto"/>
                    <a:cs typeface="Roboto"/>
                    <a:sym typeface="Roboto"/>
                  </a:rPr>
                  <a:t>nhất</a:t>
                </a:r>
                <a:r>
                  <a:rPr lang="en-US" sz="1200" dirty="0">
                    <a:latin typeface="Roboto"/>
                    <a:ea typeface="Roboto"/>
                    <a:cs typeface="Roboto"/>
                    <a:sym typeface="Roboto"/>
                  </a:rPr>
                  <a:t>.</a:t>
                </a:r>
                <a:r>
                  <a:rPr lang="vi-VN" sz="1200" dirty="0">
                    <a:latin typeface="Roboto"/>
                    <a:ea typeface="Roboto"/>
                    <a:cs typeface="Roboto"/>
                    <a:sym typeface="Roboto"/>
                  </a:rPr>
                  <a:t> và dữ liệu Kiểm thử A</a:t>
                </a:r>
              </a:p>
              <a:p>
                <a:pPr marL="182880" lvl="0" indent="365760" rtl="0">
                  <a:spcBef>
                    <a:spcPts val="0"/>
                  </a:spcBef>
                  <a:spcAft>
                    <a:spcPts val="0"/>
                  </a:spcAft>
                  <a:buNone/>
                </a:pPr>
                <a:r>
                  <a:rPr lang="en-US" sz="1200" dirty="0">
                    <a:latin typeface="Roboto"/>
                    <a:ea typeface="Roboto"/>
                    <a:cs typeface="Roboto"/>
                    <a:sym typeface="Roboto"/>
                  </a:rPr>
                  <a:t>(2)</a:t>
                </a:r>
                <a:r>
                  <a:rPr lang="vi-VN" sz="1200" dirty="0">
                    <a:latin typeface="Roboto"/>
                    <a:ea typeface="Roboto"/>
                    <a:cs typeface="Roboto"/>
                    <a:sym typeface="Roboto"/>
                  </a:rPr>
                  <a:t>Tạo một mảng D để lưu trữ khoảng cách từ dữ liệu kiểm thử đến các phần tử của dữ liệu huấn luyện.</a:t>
                </a:r>
              </a:p>
              <a:p>
                <a:pPr marL="182880" lvl="0" indent="365760" rtl="0">
                  <a:spcBef>
                    <a:spcPts val="0"/>
                  </a:spcBef>
                  <a:spcAft>
                    <a:spcPts val="0"/>
                  </a:spcAft>
                  <a:buNone/>
                </a:pPr>
                <a:r>
                  <a:rPr lang="en-US" sz="1200" dirty="0">
                    <a:latin typeface="Roboto"/>
                    <a:ea typeface="Roboto"/>
                    <a:cs typeface="Roboto"/>
                    <a:sym typeface="Roboto"/>
                  </a:rPr>
                  <a:t>(3)</a:t>
                </a:r>
                <a:r>
                  <a:rPr lang="vi-VN" sz="1200" dirty="0">
                    <a:latin typeface="Roboto"/>
                    <a:ea typeface="Roboto"/>
                    <a:cs typeface="Roboto"/>
                    <a:sym typeface="Roboto"/>
                  </a:rPr>
                  <a:t>Duyệt Qua các phần tử T[i] tập dữ liệu huấn luyện</a:t>
                </a:r>
              </a:p>
              <a:p>
                <a:pPr marL="182880" lvl="0" indent="365760" rtl="0">
                  <a:spcBef>
                    <a:spcPts val="0"/>
                  </a:spcBef>
                  <a:spcAft>
                    <a:spcPts val="0"/>
                  </a:spcAft>
                  <a:buNone/>
                </a:pPr>
                <a:r>
                  <a:rPr lang="vi-VN" sz="1200" dirty="0">
                    <a:latin typeface="Roboto"/>
                    <a:ea typeface="Roboto"/>
                    <a:cs typeface="Roboto"/>
                    <a:sym typeface="Roboto"/>
                  </a:rPr>
                  <a:t>D[i]= Khoảng cách từ A đến T[i] (Euclidian,.).</a:t>
                </a:r>
              </a:p>
              <a:p>
                <a:pPr marL="182880" lvl="0" indent="365760" rtl="0">
                  <a:spcBef>
                    <a:spcPts val="0"/>
                  </a:spcBef>
                  <a:spcAft>
                    <a:spcPts val="0"/>
                  </a:spcAft>
                  <a:buNone/>
                </a:pPr>
                <a:r>
                  <a:rPr lang="en-US" sz="1200" dirty="0">
                    <a:latin typeface="Roboto"/>
                    <a:ea typeface="Roboto"/>
                    <a:cs typeface="Roboto"/>
                    <a:sym typeface="Roboto"/>
                  </a:rPr>
                  <a:t>(4)</a:t>
                </a:r>
                <a:r>
                  <a:rPr lang="vi-VN" sz="1200" dirty="0">
                    <a:latin typeface="Roboto"/>
                    <a:ea typeface="Roboto"/>
                    <a:cs typeface="Roboto"/>
                    <a:sym typeface="Roboto"/>
                  </a:rPr>
                  <a:t>Sắp xếp lại mảng D </a:t>
                </a:r>
                <a:r>
                  <a:rPr lang="en-US" sz="1200" dirty="0">
                    <a:latin typeface="Roboto"/>
                    <a:ea typeface="Roboto"/>
                    <a:cs typeface="Roboto"/>
                    <a:sym typeface="Roboto"/>
                  </a:rPr>
                  <a:t>(</a:t>
                </a:r>
                <a:r>
                  <a:rPr lang="vi-VN" sz="1200" dirty="0">
                    <a:latin typeface="Roboto"/>
                    <a:ea typeface="Roboto"/>
                    <a:cs typeface="Roboto"/>
                    <a:sym typeface="Roboto"/>
                  </a:rPr>
                  <a:t>bé </a:t>
                </a:r>
                <a:r>
                  <a:rPr lang="en-US" sz="1200" dirty="0">
                    <a:latin typeface="Roboto"/>
                    <a:ea typeface="Roboto"/>
                    <a:cs typeface="Roboto"/>
                    <a:sym typeface="Roboto"/>
                  </a:rPr>
                  <a:t>-&gt;</a:t>
                </a:r>
                <a:r>
                  <a:rPr lang="vi-VN" sz="1200" dirty="0">
                    <a:latin typeface="Roboto"/>
                    <a:ea typeface="Roboto"/>
                    <a:cs typeface="Roboto"/>
                    <a:sym typeface="Roboto"/>
                  </a:rPr>
                  <a:t>lớn</a:t>
                </a:r>
                <a:r>
                  <a:rPr lang="en-US" sz="1200" dirty="0">
                    <a:latin typeface="Roboto"/>
                    <a:ea typeface="Roboto"/>
                    <a:cs typeface="Roboto"/>
                    <a:sym typeface="Roboto"/>
                  </a:rPr>
                  <a:t>)</a:t>
                </a:r>
                <a:r>
                  <a:rPr lang="vi-VN" sz="1200" dirty="0">
                    <a:latin typeface="Roboto"/>
                    <a:ea typeface="Roboto"/>
                    <a:cs typeface="Roboto"/>
                    <a:sym typeface="Roboto"/>
                  </a:rPr>
                  <a:t>.</a:t>
                </a:r>
              </a:p>
              <a:p>
                <a:pPr marL="182880" lvl="0" indent="365760" rtl="0">
                  <a:spcBef>
                    <a:spcPts val="0"/>
                  </a:spcBef>
                  <a:spcAft>
                    <a:spcPts val="0"/>
                  </a:spcAft>
                  <a:buNone/>
                </a:pPr>
                <a:r>
                  <a:rPr lang="en-US" sz="1200" dirty="0">
                    <a:latin typeface="Roboto"/>
                    <a:ea typeface="Roboto"/>
                    <a:cs typeface="Roboto"/>
                    <a:sym typeface="Roboto"/>
                  </a:rPr>
                  <a:t>(5)</a:t>
                </a:r>
                <a:r>
                  <a:rPr lang="vi-VN" sz="1200" dirty="0">
                    <a:latin typeface="Roboto"/>
                    <a:ea typeface="Roboto"/>
                    <a:cs typeface="Roboto"/>
                    <a:sym typeface="Roboto"/>
                  </a:rPr>
                  <a:t>đếm số lần xuất hiện của từng lớp</a:t>
                </a:r>
              </a:p>
              <a:p>
                <a:pPr marL="182880" lvl="0" indent="365760" rtl="0">
                  <a:spcBef>
                    <a:spcPts val="0"/>
                  </a:spcBef>
                  <a:spcAft>
                    <a:spcPts val="0"/>
                  </a:spcAft>
                  <a:buNone/>
                </a:pPr>
                <a:r>
                  <a:rPr lang="vi-VN" sz="1200" dirty="0">
                    <a:latin typeface="Roboto"/>
                    <a:ea typeface="Roboto"/>
                    <a:cs typeface="Roboto"/>
                    <a:sym typeface="Roboto"/>
                  </a:rPr>
                  <a:t>Lớp có số lần xuất hiện nhiều nhất là lớp được gán cho A.</a:t>
                </a:r>
              </a:p>
            </p:txBody>
          </p:sp>
        </p:grpSp>
      </p:grpSp>
      <p:grpSp>
        <p:nvGrpSpPr>
          <p:cNvPr id="608" name="Google Shape;608;p18"/>
          <p:cNvGrpSpPr/>
          <p:nvPr/>
        </p:nvGrpSpPr>
        <p:grpSpPr>
          <a:xfrm>
            <a:off x="4666195" y="1272586"/>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KNN (K-Nearest </a:t>
            </a:r>
            <a:r>
              <a:rPr lang="en-GB" dirty="0" err="1"/>
              <a:t>Neighbors</a:t>
            </a:r>
            <a:r>
              <a:rPr lang="en-GB" dirty="0"/>
              <a:t>)</a:t>
            </a:r>
            <a:endParaRPr dirty="0"/>
          </a:p>
        </p:txBody>
      </p:sp>
      <p:grpSp>
        <p:nvGrpSpPr>
          <p:cNvPr id="195" name="Google Shape;195;p16"/>
          <p:cNvGrpSpPr/>
          <p:nvPr/>
        </p:nvGrpSpPr>
        <p:grpSpPr>
          <a:xfrm>
            <a:off x="848836" y="1689090"/>
            <a:ext cx="2180400" cy="1209249"/>
            <a:chOff x="831563" y="2244612"/>
            <a:chExt cx="2180400" cy="1209249"/>
          </a:xfrm>
        </p:grpSpPr>
        <p:sp>
          <p:nvSpPr>
            <p:cNvPr id="196" name="Google Shape;196;p16"/>
            <p:cNvSpPr txBox="1"/>
            <p:nvPr/>
          </p:nvSpPr>
          <p:spPr>
            <a:xfrm>
              <a:off x="831563" y="2244612"/>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Ví</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Dụ</a:t>
              </a:r>
              <a:endParaRPr lang="en-GB"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97" name="Google Shape;197;p16"/>
            <p:cNvSpPr txBox="1"/>
            <p:nvPr/>
          </p:nvSpPr>
          <p:spPr>
            <a:xfrm>
              <a:off x="831563" y="2524161"/>
              <a:ext cx="2180400" cy="9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b="1" dirty="0">
                  <a:solidFill>
                    <a:schemeClr val="dk1"/>
                  </a:solidFill>
                  <a:latin typeface="Roboto"/>
                  <a:ea typeface="Roboto"/>
                  <a:cs typeface="Roboto"/>
                  <a:sym typeface="Roboto"/>
                </a:rPr>
                <a:t>Mô tả bài toán</a:t>
              </a:r>
              <a:r>
                <a:rPr lang="vi-VN" sz="1200" dirty="0">
                  <a:solidFill>
                    <a:schemeClr val="dk1"/>
                  </a:solidFill>
                  <a:latin typeface="Roboto"/>
                  <a:ea typeface="Roboto"/>
                  <a:cs typeface="Roboto"/>
                  <a:sym typeface="Roboto"/>
                </a:rPr>
                <a:t>: Dự đoán xem bệnh nhân có bị bệnh tim hay không</a:t>
              </a:r>
            </a:p>
            <a:p>
              <a:pPr marL="0" lvl="0" indent="0" algn="ctr" rtl="0">
                <a:spcBef>
                  <a:spcPts val="0"/>
                </a:spcBef>
                <a:spcAft>
                  <a:spcPts val="0"/>
                </a:spcAft>
                <a:buNone/>
              </a:pPr>
              <a:r>
                <a:rPr lang="vi-VN" sz="1200" b="1" dirty="0">
                  <a:solidFill>
                    <a:schemeClr val="dk1"/>
                  </a:solidFill>
                  <a:latin typeface="Roboto"/>
                  <a:ea typeface="Roboto"/>
                  <a:cs typeface="Roboto"/>
                  <a:sym typeface="Roboto"/>
                </a:rPr>
                <a:t>Mô tả dữ liệu</a:t>
              </a:r>
              <a:r>
                <a:rPr lang="vi-VN" sz="1200" dirty="0">
                  <a:solidFill>
                    <a:schemeClr val="dk1"/>
                  </a:solidFill>
                  <a:latin typeface="Roboto"/>
                  <a:ea typeface="Roboto"/>
                  <a:cs typeface="Roboto"/>
                  <a:sym typeface="Roboto"/>
                </a:rPr>
                <a:t>: Dữ liệu đầu vào gồm tập 2 thuộc tính và đầu ra (+)  hoặc (-) tương đương với bệnh nhân có bệnh hoặc không bệnh</a:t>
              </a:r>
            </a:p>
          </p:txBody>
        </p:sp>
      </p:grpSp>
      <p:grpSp>
        <p:nvGrpSpPr>
          <p:cNvPr id="202" name="Google Shape;202;p16"/>
          <p:cNvGrpSpPr/>
          <p:nvPr/>
        </p:nvGrpSpPr>
        <p:grpSpPr>
          <a:xfrm>
            <a:off x="6136827" y="877968"/>
            <a:ext cx="2180402" cy="1209249"/>
            <a:chOff x="6124187" y="2244612"/>
            <a:chExt cx="2180402" cy="1209249"/>
          </a:xfrm>
        </p:grpSpPr>
        <p:sp>
          <p:nvSpPr>
            <p:cNvPr id="203" name="Google Shape;203;p16"/>
            <p:cNvSpPr txBox="1"/>
            <p:nvPr/>
          </p:nvSpPr>
          <p:spPr>
            <a:xfrm>
              <a:off x="6124187" y="2244612"/>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Mô</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tả</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dữ</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liệu</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6124189" y="2524161"/>
              <a:ext cx="2180400" cy="9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205" name="Google Shape;205;p16"/>
          <p:cNvGrpSpPr/>
          <p:nvPr/>
        </p:nvGrpSpPr>
        <p:grpSpPr>
          <a:xfrm>
            <a:off x="3478424" y="1308364"/>
            <a:ext cx="2187185" cy="2942536"/>
            <a:chOff x="3478424" y="1308364"/>
            <a:chExt cx="2187185" cy="2942536"/>
          </a:xfrm>
        </p:grpSpPr>
        <p:sp>
          <p:nvSpPr>
            <p:cNvPr id="206" name="Google Shape;206;p16"/>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3478424" y="1308364"/>
              <a:ext cx="2180470" cy="1878295"/>
              <a:chOff x="5553063" y="1487604"/>
              <a:chExt cx="1981525" cy="1707075"/>
            </a:xfrm>
          </p:grpSpPr>
          <p:sp>
            <p:nvSpPr>
              <p:cNvPr id="250" name="Google Shape;250;p16"/>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6"/>
          <p:cNvSpPr/>
          <p:nvPr/>
        </p:nvSpPr>
        <p:spPr>
          <a:xfrm>
            <a:off x="1651291" y="969315"/>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6"/>
          <p:cNvGrpSpPr/>
          <p:nvPr/>
        </p:nvGrpSpPr>
        <p:grpSpPr>
          <a:xfrm>
            <a:off x="1766115" y="1077275"/>
            <a:ext cx="359972" cy="365467"/>
            <a:chOff x="-59400775" y="4084200"/>
            <a:chExt cx="311125" cy="315875"/>
          </a:xfrm>
        </p:grpSpPr>
        <p:sp>
          <p:nvSpPr>
            <p:cNvPr id="255" name="Google Shape;255;p16"/>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6"/>
          <p:cNvGrpSpPr/>
          <p:nvPr/>
        </p:nvGrpSpPr>
        <p:grpSpPr>
          <a:xfrm>
            <a:off x="7035206" y="1632349"/>
            <a:ext cx="368186" cy="366364"/>
            <a:chOff x="-62151950" y="4111775"/>
            <a:chExt cx="318225" cy="316650"/>
          </a:xfrm>
        </p:grpSpPr>
        <p:sp>
          <p:nvSpPr>
            <p:cNvPr id="262" name="Google Shape;262;p1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466448B-2A60-31F1-F57B-2EB2F58652DF}"/>
              </a:ext>
            </a:extLst>
          </p:cNvPr>
          <p:cNvPicPr>
            <a:picLocks noChangeAspect="1"/>
          </p:cNvPicPr>
          <p:nvPr/>
        </p:nvPicPr>
        <p:blipFill>
          <a:blip r:embed="rId3"/>
          <a:stretch>
            <a:fillRect/>
          </a:stretch>
        </p:blipFill>
        <p:spPr>
          <a:xfrm>
            <a:off x="5109880" y="1180901"/>
            <a:ext cx="4395597" cy="40115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Kết quả tính tay</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Object 1">
            <a:extLst>
              <a:ext uri="{FF2B5EF4-FFF2-40B4-BE49-F238E27FC236}">
                <a16:creationId xmlns:a16="http://schemas.microsoft.com/office/drawing/2014/main" id="{71299FD5-0CBA-DBE5-3841-3C533A09CC00}"/>
              </a:ext>
            </a:extLst>
          </p:cNvPr>
          <p:cNvGraphicFramePr>
            <a:graphicFrameLocks noChangeAspect="1"/>
          </p:cNvGraphicFramePr>
          <p:nvPr>
            <p:extLst>
              <p:ext uri="{D42A27DB-BD31-4B8C-83A1-F6EECF244321}">
                <p14:modId xmlns:p14="http://schemas.microsoft.com/office/powerpoint/2010/main" val="1516433530"/>
              </p:ext>
            </p:extLst>
          </p:nvPr>
        </p:nvGraphicFramePr>
        <p:xfrm>
          <a:off x="1318260" y="1081588"/>
          <a:ext cx="4829365" cy="3658703"/>
        </p:xfrm>
        <a:graphic>
          <a:graphicData uri="http://schemas.openxmlformats.org/presentationml/2006/ole">
            <mc:AlternateContent xmlns:mc="http://schemas.openxmlformats.org/markup-compatibility/2006">
              <mc:Choice xmlns:v="urn:schemas-microsoft-com:vml" Requires="v">
                <p:oleObj name="Document" r:id="rId4" imgW="6159987" imgH="5890113" progId="Word.Document.12">
                  <p:embed/>
                </p:oleObj>
              </mc:Choice>
              <mc:Fallback>
                <p:oleObj name="Document" r:id="rId4" imgW="6159987" imgH="5890113" progId="Word.Document.12">
                  <p:embed/>
                  <p:pic>
                    <p:nvPicPr>
                      <p:cNvPr id="0" name=""/>
                      <p:cNvPicPr/>
                      <p:nvPr/>
                    </p:nvPicPr>
                    <p:blipFill>
                      <a:blip r:embed="rId5"/>
                      <a:stretch>
                        <a:fillRect/>
                      </a:stretch>
                    </p:blipFill>
                    <p:spPr>
                      <a:xfrm>
                        <a:off x="1318260" y="1081588"/>
                        <a:ext cx="4829365" cy="3658703"/>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17"/>
          <p:cNvSpPr txBox="1">
            <a:spLocks noGrp="1"/>
          </p:cNvSpPr>
          <p:nvPr>
            <p:ph type="title"/>
          </p:nvPr>
        </p:nvSpPr>
        <p:spPr>
          <a:xfrm>
            <a:off x="457200" y="20573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dirty="0">
                <a:solidFill>
                  <a:schemeClr val="dk1"/>
                </a:solidFill>
              </a:rPr>
              <a:t>Viết chương trình</a:t>
            </a:r>
            <a:endParaRPr dirty="0"/>
          </a:p>
        </p:txBody>
      </p:sp>
      <p:pic>
        <p:nvPicPr>
          <p:cNvPr id="46" name="Picture 45">
            <a:extLst>
              <a:ext uri="{FF2B5EF4-FFF2-40B4-BE49-F238E27FC236}">
                <a16:creationId xmlns:a16="http://schemas.microsoft.com/office/drawing/2014/main" id="{3C146334-331D-0896-46A1-1A4F92A667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760" y="687235"/>
            <a:ext cx="7584440" cy="4266638"/>
          </a:xfrm>
          <a:prstGeom prst="rect">
            <a:avLst/>
          </a:prstGeom>
        </p:spPr>
      </p:pic>
    </p:spTree>
    <p:extLst>
      <p:ext uri="{BB962C8B-B14F-4D97-AF65-F5344CB8AC3E}">
        <p14:creationId xmlns:p14="http://schemas.microsoft.com/office/powerpoint/2010/main" val="64842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27"/>
          <p:cNvSpPr/>
          <p:nvPr/>
        </p:nvSpPr>
        <p:spPr>
          <a:xfrm>
            <a:off x="4770000" y="1543775"/>
            <a:ext cx="3916800" cy="3192900"/>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5593075"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Nhược điểm</a:t>
            </a:r>
            <a:endParaRPr sz="1600" b="1" dirty="0">
              <a:latin typeface="Fira Sans Extra Condensed"/>
              <a:ea typeface="Fira Sans Extra Condensed"/>
              <a:cs typeface="Fira Sans Extra Condensed"/>
              <a:sym typeface="Fira Sans Extra Condensed"/>
            </a:endParaRPr>
          </a:p>
        </p:txBody>
      </p:sp>
      <p:sp>
        <p:nvSpPr>
          <p:cNvPr id="582" name="Google Shape;582;p27"/>
          <p:cNvSpPr/>
          <p:nvPr/>
        </p:nvSpPr>
        <p:spPr>
          <a:xfrm>
            <a:off x="473250" y="1543775"/>
            <a:ext cx="3916800" cy="31929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Ưu/Nhược điểm của thuật toán</a:t>
            </a:r>
            <a:endParaRPr dirty="0">
              <a:solidFill>
                <a:schemeClr val="dk1"/>
              </a:solidFill>
            </a:endParaRPr>
          </a:p>
        </p:txBody>
      </p:sp>
      <p:sp>
        <p:nvSpPr>
          <p:cNvPr id="585" name="Google Shape;585;p27"/>
          <p:cNvSpPr txBox="1"/>
          <p:nvPr/>
        </p:nvSpPr>
        <p:spPr>
          <a:xfrm>
            <a:off x="604650" y="1903913"/>
            <a:ext cx="3630450" cy="2627087"/>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Thuật toán đơn giản, dễ dàng triển khai.</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Độ phức tạp tính toán nhỏ.</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Xử lý tốt với tập dữ liệu nhiễu</a:t>
            </a:r>
          </a:p>
        </p:txBody>
      </p:sp>
      <p:sp>
        <p:nvSpPr>
          <p:cNvPr id="589" name="Google Shape;589;p27"/>
          <p:cNvSpPr txBox="1"/>
          <p:nvPr/>
        </p:nvSpPr>
        <p:spPr>
          <a:xfrm>
            <a:off x="4901400" y="1903913"/>
            <a:ext cx="3556800" cy="2627087"/>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Với K nhỏ dễ gặp nhiễu dẫn tới kết quả đưa ra không chính xác</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Cần nhiều thời gian để thực hiện do phải tính toán khoảng cách với tất cả các đối tượng trong tập dữ liệu.</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Cần chuyển đổi kiểu dữ liệu thành các yếu tố định tính.</a:t>
            </a:r>
          </a:p>
        </p:txBody>
      </p:sp>
      <p:sp>
        <p:nvSpPr>
          <p:cNvPr id="592" name="Google Shape;592;p27"/>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1296350"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Ưu điểm</a:t>
            </a:r>
            <a:endParaRPr sz="1600" b="1" dirty="0">
              <a:latin typeface="Fira Sans Extra Condensed"/>
              <a:ea typeface="Fira Sans Extra Condensed"/>
              <a:cs typeface="Fira Sans Extra Condensed"/>
              <a:sym typeface="Fira Sans Extra Condensed"/>
            </a:endParaRPr>
          </a:p>
        </p:txBody>
      </p:sp>
      <p:grpSp>
        <p:nvGrpSpPr>
          <p:cNvPr id="597" name="Google Shape;597;p27"/>
          <p:cNvGrpSpPr/>
          <p:nvPr/>
        </p:nvGrpSpPr>
        <p:grpSpPr>
          <a:xfrm>
            <a:off x="3154479" y="2469375"/>
            <a:ext cx="419443" cy="420487"/>
            <a:chOff x="-3771675" y="3971775"/>
            <a:chExt cx="291300" cy="292025"/>
          </a:xfrm>
        </p:grpSpPr>
        <p:sp>
          <p:nvSpPr>
            <p:cNvPr id="598" name="Google Shape;598;p2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7"/>
          <p:cNvGrpSpPr/>
          <p:nvPr/>
        </p:nvGrpSpPr>
        <p:grpSpPr>
          <a:xfrm>
            <a:off x="1310927" y="2469313"/>
            <a:ext cx="376345" cy="420611"/>
            <a:chOff x="2423775" y="3226875"/>
            <a:chExt cx="259925" cy="295000"/>
          </a:xfrm>
        </p:grpSpPr>
        <p:sp>
          <p:nvSpPr>
            <p:cNvPr id="604" name="Google Shape;604;p2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082857"/>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2118</Words>
  <Application>Microsoft Office PowerPoint</Application>
  <PresentationFormat>On-screen Show (16:9)</PresentationFormat>
  <Paragraphs>280</Paragraphs>
  <Slides>30</Slides>
  <Notes>30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8" baseType="lpstr">
      <vt:lpstr>Roboto</vt:lpstr>
      <vt:lpstr>Oxanium ExtraBold</vt:lpstr>
      <vt:lpstr>Didact Gothic</vt:lpstr>
      <vt:lpstr>Montserrat Medium</vt:lpstr>
      <vt:lpstr>Roboto Black</vt:lpstr>
      <vt:lpstr>Fira Sans Extra Condensed</vt:lpstr>
      <vt:lpstr>Oxanium</vt:lpstr>
      <vt:lpstr>Barlow Semi Condensed Medium</vt:lpstr>
      <vt:lpstr>Roboto Mono Thin</vt:lpstr>
      <vt:lpstr>Bebas Neue</vt:lpstr>
      <vt:lpstr>Nunito</vt:lpstr>
      <vt:lpstr>Arial</vt:lpstr>
      <vt:lpstr>Fira Sans Extra Condensed SemiBold</vt:lpstr>
      <vt:lpstr>Barlow Semi Condensed</vt:lpstr>
      <vt:lpstr>Anaheim</vt:lpstr>
      <vt:lpstr>Raleway Medium</vt:lpstr>
      <vt:lpstr>Big Data Infographics by Slidesgo</vt:lpstr>
      <vt:lpstr>Document</vt:lpstr>
      <vt:lpstr>Khai Phá Dữ Liệu</vt:lpstr>
      <vt:lpstr>Nội Dung</vt:lpstr>
      <vt:lpstr>KNN (K-Nearest Neighbors)</vt:lpstr>
      <vt:lpstr>KNN (K-Nearest Neighbors)</vt:lpstr>
      <vt:lpstr>KNN (K-Nearest Neighbors)</vt:lpstr>
      <vt:lpstr>KNN (K-Nearest Neighbors)</vt:lpstr>
      <vt:lpstr>Kết quả tính tay</vt:lpstr>
      <vt:lpstr>Viết chương trình</vt:lpstr>
      <vt:lpstr>Ưu/Nhược điểm của thuật toán</vt:lpstr>
      <vt:lpstr>Naïve Bayes</vt:lpstr>
      <vt:lpstr>Khái niệm</vt:lpstr>
      <vt:lpstr>Ví dụ</vt:lpstr>
      <vt:lpstr>Kết quả tính tay</vt:lpstr>
      <vt:lpstr>Source Code</vt:lpstr>
      <vt:lpstr>Decision tree</vt:lpstr>
      <vt:lpstr>Khái niệm</vt:lpstr>
      <vt:lpstr>Quy Trình Phân Lớp</vt:lpstr>
      <vt:lpstr>Ưu/Nhược điểm </vt:lpstr>
      <vt:lpstr>PowerPoint Presentation</vt:lpstr>
      <vt:lpstr>Khái niệm</vt:lpstr>
      <vt:lpstr>Phân cụm so với phân lớp</vt:lpstr>
      <vt:lpstr>K-means</vt:lpstr>
      <vt:lpstr>Quy Trình Thực Hiện</vt:lpstr>
      <vt:lpstr>Mã Giả</vt:lpstr>
      <vt:lpstr>Ví Dụ</vt:lpstr>
      <vt:lpstr>Kết quả tính tay</vt:lpstr>
      <vt:lpstr>Kết quả tính tay</vt:lpstr>
      <vt:lpstr>Viết Chương Trình</vt:lpstr>
      <vt:lpstr>K-Means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Phá Dữ Liệu</dc:title>
  <cp:lastModifiedBy>Phan Quang Thang</cp:lastModifiedBy>
  <cp:revision>14</cp:revision>
  <dcterms:modified xsi:type="dcterms:W3CDTF">2022-06-07T05:53:36Z</dcterms:modified>
</cp:coreProperties>
</file>