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6"/>
  </p:notesMasterIdLst>
  <p:sldIdLst>
    <p:sldId id="256" r:id="rId5"/>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B2"/>
    <a:srgbClr val="EBEBF7"/>
    <a:srgbClr val="D7D7F0"/>
    <a:srgbClr val="BF2F3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830" autoAdjust="0"/>
  </p:normalViewPr>
  <p:slideViewPr>
    <p:cSldViewPr snapToGrid="0">
      <p:cViewPr varScale="1">
        <p:scale>
          <a:sx n="25" d="100"/>
          <a:sy n="25" d="100"/>
        </p:scale>
        <p:origin x="311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A22FCD-F081-43E0-A581-1C507D911466}" type="datetimeFigureOut">
              <a:rPr lang="zh-CN" altLang="en-US" smtClean="0"/>
              <a:t>2023/4/19</a:t>
            </a:fld>
            <a:endParaRPr lang="zh-CN" altLang="en-US"/>
          </a:p>
        </p:txBody>
      </p:sp>
      <p:sp>
        <p:nvSpPr>
          <p:cNvPr id="4" name="幻灯片图像占位符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3DBBA0-CB23-4928-BC14-A02077092F51}" type="slidenum">
              <a:rPr lang="zh-CN" altLang="en-US" smtClean="0"/>
              <a:t>‹#›</a:t>
            </a:fld>
            <a:endParaRPr lang="zh-CN" altLang="en-US"/>
          </a:p>
        </p:txBody>
      </p:sp>
    </p:spTree>
    <p:extLst>
      <p:ext uri="{BB962C8B-B14F-4D97-AF65-F5344CB8AC3E}">
        <p14:creationId xmlns:p14="http://schemas.microsoft.com/office/powerpoint/2010/main" val="3494245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93DBBA0-CB23-4928-BC14-A02077092F51}" type="slidenum">
              <a:rPr lang="zh-CN" altLang="en-US" smtClean="0"/>
              <a:t>1</a:t>
            </a:fld>
            <a:endParaRPr lang="zh-CN" altLang="en-US"/>
          </a:p>
        </p:txBody>
      </p:sp>
    </p:spTree>
    <p:extLst>
      <p:ext uri="{BB962C8B-B14F-4D97-AF65-F5344CB8AC3E}">
        <p14:creationId xmlns:p14="http://schemas.microsoft.com/office/powerpoint/2010/main" val="1492781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en-GB"/>
              <a:t>Click to edit Master title style</a:t>
            </a:r>
            <a:endParaRPr lang="en-US"/>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483EFB64-8FCA-0942-A13F-9204569A9036}" type="datetimeFigureOut">
              <a:rPr lang="en-GB" smtClean="0"/>
              <a:t>19/04/2023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4EDAECF-476B-B34C-B161-ED67F7FD12F7}" type="slidenum">
              <a:rPr lang="en-GB" smtClean="0"/>
              <a:t>‹#›</a:t>
            </a:fld>
            <a:endParaRPr lang="en-GB"/>
          </a:p>
        </p:txBody>
      </p:sp>
    </p:spTree>
    <p:extLst>
      <p:ext uri="{BB962C8B-B14F-4D97-AF65-F5344CB8AC3E}">
        <p14:creationId xmlns:p14="http://schemas.microsoft.com/office/powerpoint/2010/main" val="3730976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483EFB64-8FCA-0942-A13F-9204569A9036}" type="datetimeFigureOut">
              <a:rPr lang="en-GB" smtClean="0"/>
              <a:t>19/04/2023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4EDAECF-476B-B34C-B161-ED67F7FD12F7}" type="slidenum">
              <a:rPr lang="en-GB" smtClean="0"/>
              <a:t>‹#›</a:t>
            </a:fld>
            <a:endParaRPr lang="en-GB"/>
          </a:p>
        </p:txBody>
      </p:sp>
    </p:spTree>
    <p:extLst>
      <p:ext uri="{BB962C8B-B14F-4D97-AF65-F5344CB8AC3E}">
        <p14:creationId xmlns:p14="http://schemas.microsoft.com/office/powerpoint/2010/main" val="2735784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483EFB64-8FCA-0942-A13F-9204569A9036}" type="datetimeFigureOut">
              <a:rPr lang="en-GB" smtClean="0"/>
              <a:t>19/04/2023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4EDAECF-476B-B34C-B161-ED67F7FD12F7}" type="slidenum">
              <a:rPr lang="en-GB" smtClean="0"/>
              <a:t>‹#›</a:t>
            </a:fld>
            <a:endParaRPr lang="en-GB"/>
          </a:p>
        </p:txBody>
      </p:sp>
    </p:spTree>
    <p:extLst>
      <p:ext uri="{BB962C8B-B14F-4D97-AF65-F5344CB8AC3E}">
        <p14:creationId xmlns:p14="http://schemas.microsoft.com/office/powerpoint/2010/main" val="3075821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483EFB64-8FCA-0942-A13F-9204569A9036}" type="datetimeFigureOut">
              <a:rPr lang="en-GB" smtClean="0"/>
              <a:t>19/04/2023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4EDAECF-476B-B34C-B161-ED67F7FD12F7}" type="slidenum">
              <a:rPr lang="en-GB" smtClean="0"/>
              <a:t>‹#›</a:t>
            </a:fld>
            <a:endParaRPr lang="en-GB"/>
          </a:p>
        </p:txBody>
      </p:sp>
    </p:spTree>
    <p:extLst>
      <p:ext uri="{BB962C8B-B14F-4D97-AF65-F5344CB8AC3E}">
        <p14:creationId xmlns:p14="http://schemas.microsoft.com/office/powerpoint/2010/main" val="170837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en-GB"/>
              <a:t>Click to edit Master title style</a:t>
            </a:r>
            <a:endParaRPr lang="en-US"/>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3EFB64-8FCA-0942-A13F-9204569A9036}" type="datetimeFigureOut">
              <a:rPr lang="en-GB" smtClean="0"/>
              <a:t>19/04/2023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4EDAECF-476B-B34C-B161-ED67F7FD12F7}" type="slidenum">
              <a:rPr lang="en-GB" smtClean="0"/>
              <a:t>‹#›</a:t>
            </a:fld>
            <a:endParaRPr lang="en-GB"/>
          </a:p>
        </p:txBody>
      </p:sp>
    </p:spTree>
    <p:extLst>
      <p:ext uri="{BB962C8B-B14F-4D97-AF65-F5344CB8AC3E}">
        <p14:creationId xmlns:p14="http://schemas.microsoft.com/office/powerpoint/2010/main" val="1352835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1470124" y="8059374"/>
            <a:ext cx="9088041" cy="1920934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10825460" y="8059374"/>
            <a:ext cx="9088041" cy="1920934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483EFB64-8FCA-0942-A13F-9204569A9036}" type="datetimeFigureOut">
              <a:rPr lang="en-GB" smtClean="0"/>
              <a:t>19/04/2023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4EDAECF-476B-B34C-B161-ED67F7FD12F7}" type="slidenum">
              <a:rPr lang="en-GB" smtClean="0"/>
              <a:t>‹#›</a:t>
            </a:fld>
            <a:endParaRPr lang="en-GB"/>
          </a:p>
        </p:txBody>
      </p:sp>
    </p:spTree>
    <p:extLst>
      <p:ext uri="{BB962C8B-B14F-4D97-AF65-F5344CB8AC3E}">
        <p14:creationId xmlns:p14="http://schemas.microsoft.com/office/powerpoint/2010/main" val="718572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en-GB"/>
              <a:t>Click to edit Master title style</a:t>
            </a:r>
            <a:endParaRPr lang="en-US"/>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GB"/>
              <a:t>Click to edit Master text styles</a:t>
            </a:r>
          </a:p>
        </p:txBody>
      </p:sp>
      <p:sp>
        <p:nvSpPr>
          <p:cNvPr id="4" name="Content Placeholder 3"/>
          <p:cNvSpPr>
            <a:spLocks noGrp="1"/>
          </p:cNvSpPr>
          <p:nvPr>
            <p:ph sz="half" idx="2"/>
          </p:nvPr>
        </p:nvSpPr>
        <p:spPr>
          <a:xfrm>
            <a:off x="1472912" y="11058863"/>
            <a:ext cx="9046274" cy="1626592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GB"/>
              <a:t>Click to edit Master text styles</a:t>
            </a:r>
          </a:p>
        </p:txBody>
      </p:sp>
      <p:sp>
        <p:nvSpPr>
          <p:cNvPr id="6" name="Content Placeholder 5"/>
          <p:cNvSpPr>
            <a:spLocks noGrp="1"/>
          </p:cNvSpPr>
          <p:nvPr>
            <p:ph sz="quarter" idx="4"/>
          </p:nvPr>
        </p:nvSpPr>
        <p:spPr>
          <a:xfrm>
            <a:off x="10825461" y="11058863"/>
            <a:ext cx="9090826" cy="1626592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483EFB64-8FCA-0942-A13F-9204569A9036}" type="datetimeFigureOut">
              <a:rPr lang="en-GB" smtClean="0"/>
              <a:t>19/04/2023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4EDAECF-476B-B34C-B161-ED67F7FD12F7}" type="slidenum">
              <a:rPr lang="en-GB" smtClean="0"/>
              <a:t>‹#›</a:t>
            </a:fld>
            <a:endParaRPr lang="en-GB"/>
          </a:p>
        </p:txBody>
      </p:sp>
    </p:spTree>
    <p:extLst>
      <p:ext uri="{BB962C8B-B14F-4D97-AF65-F5344CB8AC3E}">
        <p14:creationId xmlns:p14="http://schemas.microsoft.com/office/powerpoint/2010/main" val="111975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483EFB64-8FCA-0942-A13F-9204569A9036}" type="datetimeFigureOut">
              <a:rPr lang="en-GB" smtClean="0"/>
              <a:t>19/04/2023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4EDAECF-476B-B34C-B161-ED67F7FD12F7}" type="slidenum">
              <a:rPr lang="en-GB" smtClean="0"/>
              <a:t>‹#›</a:t>
            </a:fld>
            <a:endParaRPr lang="en-GB"/>
          </a:p>
        </p:txBody>
      </p:sp>
    </p:spTree>
    <p:extLst>
      <p:ext uri="{BB962C8B-B14F-4D97-AF65-F5344CB8AC3E}">
        <p14:creationId xmlns:p14="http://schemas.microsoft.com/office/powerpoint/2010/main" val="3573713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3EFB64-8FCA-0942-A13F-9204569A9036}" type="datetimeFigureOut">
              <a:rPr lang="en-GB" smtClean="0"/>
              <a:t>19/04/2023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4EDAECF-476B-B34C-B161-ED67F7FD12F7}" type="slidenum">
              <a:rPr lang="en-GB" smtClean="0"/>
              <a:t>‹#›</a:t>
            </a:fld>
            <a:endParaRPr lang="en-GB"/>
          </a:p>
        </p:txBody>
      </p:sp>
    </p:spTree>
    <p:extLst>
      <p:ext uri="{BB962C8B-B14F-4D97-AF65-F5344CB8AC3E}">
        <p14:creationId xmlns:p14="http://schemas.microsoft.com/office/powerpoint/2010/main" val="781529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GB"/>
              <a:t>Click to edit Master title style</a:t>
            </a:r>
            <a:endParaRPr lang="en-US"/>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GB"/>
              <a:t>Click to edit Master text styles</a:t>
            </a:r>
          </a:p>
        </p:txBody>
      </p:sp>
      <p:sp>
        <p:nvSpPr>
          <p:cNvPr id="5" name="Date Placeholder 4"/>
          <p:cNvSpPr>
            <a:spLocks noGrp="1"/>
          </p:cNvSpPr>
          <p:nvPr>
            <p:ph type="dt" sz="half" idx="10"/>
          </p:nvPr>
        </p:nvSpPr>
        <p:spPr/>
        <p:txBody>
          <a:bodyPr/>
          <a:lstStyle/>
          <a:p>
            <a:fld id="{483EFB64-8FCA-0942-A13F-9204569A9036}" type="datetimeFigureOut">
              <a:rPr lang="en-GB" smtClean="0"/>
              <a:t>19/04/2023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4EDAECF-476B-B34C-B161-ED67F7FD12F7}" type="slidenum">
              <a:rPr lang="en-GB" smtClean="0"/>
              <a:t>‹#›</a:t>
            </a:fld>
            <a:endParaRPr lang="en-GB"/>
          </a:p>
        </p:txBody>
      </p:sp>
    </p:spTree>
    <p:extLst>
      <p:ext uri="{BB962C8B-B14F-4D97-AF65-F5344CB8AC3E}">
        <p14:creationId xmlns:p14="http://schemas.microsoft.com/office/powerpoint/2010/main" val="4241440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GB"/>
              <a:t>Click to edit Master title style</a:t>
            </a:r>
            <a:endParaRPr lang="en-US"/>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GB"/>
              <a:t>Click icon to add picture</a:t>
            </a:r>
            <a:endParaRPr lang="en-US"/>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GB"/>
              <a:t>Click to edit Master text styles</a:t>
            </a:r>
          </a:p>
        </p:txBody>
      </p:sp>
      <p:sp>
        <p:nvSpPr>
          <p:cNvPr id="5" name="Date Placeholder 4"/>
          <p:cNvSpPr>
            <a:spLocks noGrp="1"/>
          </p:cNvSpPr>
          <p:nvPr>
            <p:ph type="dt" sz="half" idx="10"/>
          </p:nvPr>
        </p:nvSpPr>
        <p:spPr/>
        <p:txBody>
          <a:bodyPr/>
          <a:lstStyle/>
          <a:p>
            <a:fld id="{483EFB64-8FCA-0942-A13F-9204569A9036}" type="datetimeFigureOut">
              <a:rPr lang="en-GB" smtClean="0"/>
              <a:t>19/04/2023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4EDAECF-476B-B34C-B161-ED67F7FD12F7}" type="slidenum">
              <a:rPr lang="en-GB" smtClean="0"/>
              <a:t>‹#›</a:t>
            </a:fld>
            <a:endParaRPr lang="en-GB"/>
          </a:p>
        </p:txBody>
      </p:sp>
    </p:spTree>
    <p:extLst>
      <p:ext uri="{BB962C8B-B14F-4D97-AF65-F5344CB8AC3E}">
        <p14:creationId xmlns:p14="http://schemas.microsoft.com/office/powerpoint/2010/main" val="1463985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483EFB64-8FCA-0942-A13F-9204569A9036}" type="datetimeFigureOut">
              <a:rPr lang="en-GB" smtClean="0"/>
              <a:t>19/04/2023</a:t>
            </a:fld>
            <a:endParaRPr lang="en-GB"/>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B4EDAECF-476B-B34C-B161-ED67F7FD12F7}" type="slidenum">
              <a:rPr lang="en-GB" smtClean="0"/>
              <a:t>‹#›</a:t>
            </a:fld>
            <a:endParaRPr lang="en-GB"/>
          </a:p>
        </p:txBody>
      </p:sp>
    </p:spTree>
    <p:extLst>
      <p:ext uri="{BB962C8B-B14F-4D97-AF65-F5344CB8AC3E}">
        <p14:creationId xmlns:p14="http://schemas.microsoft.com/office/powerpoint/2010/main" val="42674996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 name="图片 77" descr="许多照片放在一起&#10;&#10;描述已自动生成">
            <a:extLst>
              <a:ext uri="{FF2B5EF4-FFF2-40B4-BE49-F238E27FC236}">
                <a16:creationId xmlns:a16="http://schemas.microsoft.com/office/drawing/2014/main" id="{0A26F7D9-D22A-B4CA-7A1D-7654AE62A24B}"/>
              </a:ext>
            </a:extLst>
          </p:cNvPr>
          <p:cNvPicPr>
            <a:picLocks noChangeAspect="1"/>
          </p:cNvPicPr>
          <p:nvPr/>
        </p:nvPicPr>
        <p:blipFill>
          <a:blip r:embed="rId3">
            <a:alphaModFix amt="49000"/>
          </a:blip>
          <a:stretch>
            <a:fillRect/>
          </a:stretch>
        </p:blipFill>
        <p:spPr>
          <a:xfrm>
            <a:off x="52482" y="1592338"/>
            <a:ext cx="11961637" cy="28707929"/>
          </a:xfrm>
          <a:prstGeom prst="rect">
            <a:avLst/>
          </a:prstGeom>
        </p:spPr>
      </p:pic>
      <p:pic>
        <p:nvPicPr>
          <p:cNvPr id="79" name="图片 78" descr="许多照片放在一起&#10;&#10;描述已自动生成">
            <a:extLst>
              <a:ext uri="{FF2B5EF4-FFF2-40B4-BE49-F238E27FC236}">
                <a16:creationId xmlns:a16="http://schemas.microsoft.com/office/drawing/2014/main" id="{6F917F9E-E9D7-14A9-C5CB-6EBB8B3A53FF}"/>
              </a:ext>
            </a:extLst>
          </p:cNvPr>
          <p:cNvPicPr>
            <a:picLocks noChangeAspect="1"/>
          </p:cNvPicPr>
          <p:nvPr/>
        </p:nvPicPr>
        <p:blipFill rotWithShape="1">
          <a:blip r:embed="rId3">
            <a:alphaModFix amt="50000"/>
          </a:blip>
          <a:srcRect t="-4552" r="21437" b="1"/>
          <a:stretch/>
        </p:blipFill>
        <p:spPr>
          <a:xfrm>
            <a:off x="11986170" y="285668"/>
            <a:ext cx="9397456" cy="30014599"/>
          </a:xfrm>
          <a:prstGeom prst="rect">
            <a:avLst/>
          </a:prstGeom>
        </p:spPr>
      </p:pic>
      <p:sp>
        <p:nvSpPr>
          <p:cNvPr id="4" name="Rectangle 29">
            <a:extLst>
              <a:ext uri="{FF2B5EF4-FFF2-40B4-BE49-F238E27FC236}">
                <a16:creationId xmlns:a16="http://schemas.microsoft.com/office/drawing/2014/main" id="{6FA3EF4B-B7AC-39BA-B3C4-3DC7F35AC97F}"/>
              </a:ext>
            </a:extLst>
          </p:cNvPr>
          <p:cNvSpPr/>
          <p:nvPr/>
        </p:nvSpPr>
        <p:spPr>
          <a:xfrm>
            <a:off x="11496691" y="18306883"/>
            <a:ext cx="8544910" cy="9581094"/>
          </a:xfrm>
          <a:prstGeom prst="rect">
            <a:avLst/>
          </a:prstGeom>
          <a:solidFill>
            <a:srgbClr val="EBEB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4" descr="Qr code&#10;&#10;Description automatically generated">
            <a:extLst>
              <a:ext uri="{FF2B5EF4-FFF2-40B4-BE49-F238E27FC236}">
                <a16:creationId xmlns:a16="http://schemas.microsoft.com/office/drawing/2014/main" id="{4A437C8C-4054-F0CE-BE51-91F28E94F4FE}"/>
              </a:ext>
            </a:extLst>
          </p:cNvPr>
          <p:cNvPicPr>
            <a:picLocks noChangeAspect="1"/>
          </p:cNvPicPr>
          <p:nvPr/>
        </p:nvPicPr>
        <p:blipFill>
          <a:blip r:embed="rId4"/>
          <a:stretch>
            <a:fillRect/>
          </a:stretch>
        </p:blipFill>
        <p:spPr>
          <a:xfrm>
            <a:off x="14529079" y="28123498"/>
            <a:ext cx="1905000" cy="1905000"/>
          </a:xfrm>
          <a:prstGeom prst="rect">
            <a:avLst/>
          </a:prstGeom>
        </p:spPr>
      </p:pic>
      <p:pic>
        <p:nvPicPr>
          <p:cNvPr id="7" name="Picture 6" descr="Logo&#10;&#10;Description automatically generated">
            <a:extLst>
              <a:ext uri="{FF2B5EF4-FFF2-40B4-BE49-F238E27FC236}">
                <a16:creationId xmlns:a16="http://schemas.microsoft.com/office/drawing/2014/main" id="{36DF9DA1-8424-1185-0706-6C5825D5EE16}"/>
              </a:ext>
            </a:extLst>
          </p:cNvPr>
          <p:cNvPicPr>
            <a:picLocks noChangeAspect="1"/>
          </p:cNvPicPr>
          <p:nvPr/>
        </p:nvPicPr>
        <p:blipFill>
          <a:blip r:embed="rId5"/>
          <a:stretch>
            <a:fillRect/>
          </a:stretch>
        </p:blipFill>
        <p:spPr>
          <a:xfrm>
            <a:off x="2291085" y="28401327"/>
            <a:ext cx="5135243" cy="1483772"/>
          </a:xfrm>
          <a:prstGeom prst="rect">
            <a:avLst/>
          </a:prstGeom>
        </p:spPr>
      </p:pic>
      <p:sp>
        <p:nvSpPr>
          <p:cNvPr id="8" name="Rectangle 7">
            <a:extLst>
              <a:ext uri="{FF2B5EF4-FFF2-40B4-BE49-F238E27FC236}">
                <a16:creationId xmlns:a16="http://schemas.microsoft.com/office/drawing/2014/main" id="{7758B37D-110B-E796-BC7D-BF75FF16FE82}"/>
              </a:ext>
            </a:extLst>
          </p:cNvPr>
          <p:cNvSpPr/>
          <p:nvPr/>
        </p:nvSpPr>
        <p:spPr>
          <a:xfrm>
            <a:off x="0" y="-1"/>
            <a:ext cx="21383625" cy="2955851"/>
          </a:xfrm>
          <a:prstGeom prst="rect">
            <a:avLst/>
          </a:prstGeom>
          <a:solidFill>
            <a:srgbClr val="BF2F38"/>
          </a:solidFill>
          <a:ln>
            <a:solidFill>
              <a:srgbClr val="BF2F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9B0E09C2-0D8E-EC58-9D71-C1721E57BA92}"/>
              </a:ext>
            </a:extLst>
          </p:cNvPr>
          <p:cNvSpPr/>
          <p:nvPr/>
        </p:nvSpPr>
        <p:spPr>
          <a:xfrm>
            <a:off x="960761" y="4298183"/>
            <a:ext cx="19030950" cy="1022684"/>
          </a:xfrm>
          <a:prstGeom prst="rect">
            <a:avLst/>
          </a:prstGeom>
          <a:solidFill>
            <a:srgbClr val="D7D7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E60D61C8-F077-5DCD-DA39-68172B9F4C01}"/>
              </a:ext>
            </a:extLst>
          </p:cNvPr>
          <p:cNvSpPr/>
          <p:nvPr/>
        </p:nvSpPr>
        <p:spPr>
          <a:xfrm>
            <a:off x="960761" y="5283212"/>
            <a:ext cx="19030950" cy="5787103"/>
          </a:xfrm>
          <a:prstGeom prst="rect">
            <a:avLst/>
          </a:prstGeom>
          <a:solidFill>
            <a:srgbClr val="EBEB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TextBox 10">
            <a:extLst>
              <a:ext uri="{FF2B5EF4-FFF2-40B4-BE49-F238E27FC236}">
                <a16:creationId xmlns:a16="http://schemas.microsoft.com/office/drawing/2014/main" id="{D739ACC5-4F38-6678-1D10-755444352DFC}"/>
              </a:ext>
            </a:extLst>
          </p:cNvPr>
          <p:cNvSpPr txBox="1"/>
          <p:nvPr/>
        </p:nvSpPr>
        <p:spPr>
          <a:xfrm>
            <a:off x="1153266" y="4347860"/>
            <a:ext cx="13018168" cy="923330"/>
          </a:xfrm>
          <a:prstGeom prst="rect">
            <a:avLst/>
          </a:prstGeom>
          <a:noFill/>
        </p:spPr>
        <p:txBody>
          <a:bodyPr wrap="square" rtlCol="0">
            <a:spAutoFit/>
          </a:bodyPr>
          <a:lstStyle/>
          <a:p>
            <a:r>
              <a:rPr lang="en-GB" sz="5400" dirty="0">
                <a:solidFill>
                  <a:srgbClr val="3333B2"/>
                </a:solidFill>
                <a:latin typeface="+mj-lt"/>
              </a:rPr>
              <a:t>Introduction</a:t>
            </a:r>
          </a:p>
        </p:txBody>
      </p:sp>
      <p:sp>
        <p:nvSpPr>
          <p:cNvPr id="12" name="TextBox 11">
            <a:extLst>
              <a:ext uri="{FF2B5EF4-FFF2-40B4-BE49-F238E27FC236}">
                <a16:creationId xmlns:a16="http://schemas.microsoft.com/office/drawing/2014/main" id="{0F348EEF-C2A6-BECA-C4A2-AA5AA7B46421}"/>
              </a:ext>
            </a:extLst>
          </p:cNvPr>
          <p:cNvSpPr txBox="1"/>
          <p:nvPr/>
        </p:nvSpPr>
        <p:spPr>
          <a:xfrm>
            <a:off x="1153267" y="5318638"/>
            <a:ext cx="11187478" cy="5770811"/>
          </a:xfrm>
          <a:prstGeom prst="rect">
            <a:avLst/>
          </a:prstGeom>
          <a:noFill/>
        </p:spPr>
        <p:txBody>
          <a:bodyPr wrap="square" lIns="91440" tIns="45720" rIns="91440" bIns="45720" rtlCol="0" anchor="t">
            <a:spAutoFit/>
          </a:bodyPr>
          <a:lstStyle/>
          <a:p>
            <a:pPr>
              <a:spcAft>
                <a:spcPts val="600"/>
              </a:spcAft>
            </a:pPr>
            <a:r>
              <a:rPr lang="en-US" sz="2800" dirty="0"/>
              <a:t>The perception of scariness in monsters has been a topic of interest for researchers and artists alike. This study aims to explore the factors that contribute to the perception of scariness in monsters, as well as to understand the psychological and sociocultural aspects that may influence these perceptions. Through a mixed-methods approach, including questionnaires, game development, and player feedback, this research will provide insight into the elements that make monsters scary and the potential implications for entertainment, media, and mental health.</a:t>
            </a:r>
          </a:p>
          <a:p>
            <a:pPr>
              <a:spcAft>
                <a:spcPts val="600"/>
              </a:spcAft>
            </a:pPr>
            <a:r>
              <a:rPr lang="en-US" sz="2800" dirty="0"/>
              <a:t>After obtaining the results from a questionnaire, I developed a VR horror game called "Nightmare C</a:t>
            </a:r>
            <a:r>
              <a:rPr lang="en-US" altLang="zh-CN" sz="2800" dirty="0"/>
              <a:t>anvas</a:t>
            </a:r>
            <a:r>
              <a:rPr lang="en-US" sz="2800" dirty="0"/>
              <a:t>" using the UE5.1 engine. The game focuses on the category of monsters identified as the most frightening in the questionnaire, and aims to evoke a sense of fear in players through the immersive environment of VR. </a:t>
            </a:r>
          </a:p>
        </p:txBody>
      </p:sp>
      <p:sp>
        <p:nvSpPr>
          <p:cNvPr id="17" name="Rectangle 16">
            <a:extLst>
              <a:ext uri="{FF2B5EF4-FFF2-40B4-BE49-F238E27FC236}">
                <a16:creationId xmlns:a16="http://schemas.microsoft.com/office/drawing/2014/main" id="{FC80DF16-B0A1-E1E6-D793-346CD0F1D720}"/>
              </a:ext>
            </a:extLst>
          </p:cNvPr>
          <p:cNvSpPr/>
          <p:nvPr/>
        </p:nvSpPr>
        <p:spPr>
          <a:xfrm>
            <a:off x="883590" y="12435454"/>
            <a:ext cx="8544910" cy="1022684"/>
          </a:xfrm>
          <a:prstGeom prst="rect">
            <a:avLst/>
          </a:prstGeom>
          <a:solidFill>
            <a:srgbClr val="D7D7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1A21E5A4-C59A-C35A-B432-0CE445F1A827}"/>
              </a:ext>
            </a:extLst>
          </p:cNvPr>
          <p:cNvSpPr/>
          <p:nvPr/>
        </p:nvSpPr>
        <p:spPr>
          <a:xfrm>
            <a:off x="883590" y="13458138"/>
            <a:ext cx="8544910" cy="6139842"/>
          </a:xfrm>
          <a:prstGeom prst="rect">
            <a:avLst/>
          </a:prstGeom>
          <a:solidFill>
            <a:srgbClr val="EBEB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a:extLst>
              <a:ext uri="{FF2B5EF4-FFF2-40B4-BE49-F238E27FC236}">
                <a16:creationId xmlns:a16="http://schemas.microsoft.com/office/drawing/2014/main" id="{E2E7849A-9A5D-35B1-4390-9B45C41DE8A2}"/>
              </a:ext>
            </a:extLst>
          </p:cNvPr>
          <p:cNvSpPr txBox="1"/>
          <p:nvPr/>
        </p:nvSpPr>
        <p:spPr>
          <a:xfrm>
            <a:off x="1010652" y="12499544"/>
            <a:ext cx="8352405" cy="923330"/>
          </a:xfrm>
          <a:prstGeom prst="rect">
            <a:avLst/>
          </a:prstGeom>
          <a:noFill/>
        </p:spPr>
        <p:txBody>
          <a:bodyPr wrap="square" rtlCol="0">
            <a:spAutoFit/>
          </a:bodyPr>
          <a:lstStyle/>
          <a:p>
            <a:r>
              <a:rPr lang="en-GB" sz="5400" dirty="0">
                <a:solidFill>
                  <a:srgbClr val="3333B2"/>
                </a:solidFill>
                <a:latin typeface="+mj-lt"/>
              </a:rPr>
              <a:t>1. Project Introduction</a:t>
            </a:r>
          </a:p>
        </p:txBody>
      </p:sp>
      <p:sp>
        <p:nvSpPr>
          <p:cNvPr id="20" name="TextBox 19">
            <a:extLst>
              <a:ext uri="{FF2B5EF4-FFF2-40B4-BE49-F238E27FC236}">
                <a16:creationId xmlns:a16="http://schemas.microsoft.com/office/drawing/2014/main" id="{92BE8208-409C-3F82-BDD2-C5F08EA4AFC6}"/>
              </a:ext>
            </a:extLst>
          </p:cNvPr>
          <p:cNvSpPr txBox="1"/>
          <p:nvPr/>
        </p:nvSpPr>
        <p:spPr>
          <a:xfrm>
            <a:off x="1106905" y="13542715"/>
            <a:ext cx="8352405" cy="6124754"/>
          </a:xfrm>
          <a:prstGeom prst="rect">
            <a:avLst/>
          </a:prstGeom>
          <a:noFill/>
        </p:spPr>
        <p:txBody>
          <a:bodyPr wrap="square" lIns="91440" tIns="45720" rIns="91440" bIns="45720" rtlCol="0" anchor="t">
            <a:spAutoFit/>
          </a:bodyPr>
          <a:lstStyle/>
          <a:p>
            <a:r>
              <a:rPr lang="en-US" sz="2800" dirty="0">
                <a:ea typeface="+mn-lt"/>
                <a:cs typeface="+mn-lt"/>
              </a:rPr>
              <a:t>This project is significant as it can help game developers and designers create more immersive and engaging horror experiences for their audience. While previous studies have explored the perception of fear, this project focuses on the factors that contribute to the perception of scariness in monsters and utilizes mixed-methods, including questionnaires and game development.</a:t>
            </a:r>
          </a:p>
          <a:p>
            <a:endParaRPr lang="en-US" sz="2800" dirty="0">
              <a:ea typeface="+mn-lt"/>
              <a:cs typeface="+mn-lt"/>
            </a:endParaRPr>
          </a:p>
          <a:p>
            <a:r>
              <a:rPr lang="en-US" sz="2800" dirty="0">
                <a:ea typeface="+mn-lt"/>
                <a:cs typeface="+mn-lt"/>
              </a:rPr>
              <a:t>The end goal of this project is to provide valuable insights into the elements that make monsters scary and apply these findings to create an immersive VR horror game. This game will then serve as a basis for validating research findings and improving player experience in horror games.</a:t>
            </a:r>
            <a:endParaRPr lang="en-GB" sz="2800" dirty="0">
              <a:cs typeface="Calibri"/>
            </a:endParaRPr>
          </a:p>
        </p:txBody>
      </p:sp>
      <p:sp>
        <p:nvSpPr>
          <p:cNvPr id="25" name="Rectangle 24">
            <a:extLst>
              <a:ext uri="{FF2B5EF4-FFF2-40B4-BE49-F238E27FC236}">
                <a16:creationId xmlns:a16="http://schemas.microsoft.com/office/drawing/2014/main" id="{695983B6-7791-6469-E588-AB2F9FAD04C6}"/>
              </a:ext>
            </a:extLst>
          </p:cNvPr>
          <p:cNvSpPr/>
          <p:nvPr/>
        </p:nvSpPr>
        <p:spPr>
          <a:xfrm>
            <a:off x="11400440" y="12435454"/>
            <a:ext cx="8544910" cy="1022684"/>
          </a:xfrm>
          <a:prstGeom prst="rect">
            <a:avLst/>
          </a:prstGeom>
          <a:solidFill>
            <a:srgbClr val="D7D7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a:extLst>
              <a:ext uri="{FF2B5EF4-FFF2-40B4-BE49-F238E27FC236}">
                <a16:creationId xmlns:a16="http://schemas.microsoft.com/office/drawing/2014/main" id="{14D21190-438A-8BE5-F538-575AB9CF1CE5}"/>
              </a:ext>
            </a:extLst>
          </p:cNvPr>
          <p:cNvSpPr/>
          <p:nvPr/>
        </p:nvSpPr>
        <p:spPr>
          <a:xfrm>
            <a:off x="11400439" y="13430603"/>
            <a:ext cx="8544910" cy="3740122"/>
          </a:xfrm>
          <a:prstGeom prst="rect">
            <a:avLst/>
          </a:prstGeom>
          <a:solidFill>
            <a:srgbClr val="EBEB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TextBox 26">
            <a:extLst>
              <a:ext uri="{FF2B5EF4-FFF2-40B4-BE49-F238E27FC236}">
                <a16:creationId xmlns:a16="http://schemas.microsoft.com/office/drawing/2014/main" id="{2676783B-2BAD-23C7-233A-97967C3AE61F}"/>
              </a:ext>
            </a:extLst>
          </p:cNvPr>
          <p:cNvSpPr txBox="1"/>
          <p:nvPr/>
        </p:nvSpPr>
        <p:spPr>
          <a:xfrm>
            <a:off x="11496692" y="12471847"/>
            <a:ext cx="8352405" cy="923330"/>
          </a:xfrm>
          <a:prstGeom prst="rect">
            <a:avLst/>
          </a:prstGeom>
          <a:noFill/>
        </p:spPr>
        <p:txBody>
          <a:bodyPr wrap="square" rtlCol="0">
            <a:spAutoFit/>
          </a:bodyPr>
          <a:lstStyle/>
          <a:p>
            <a:r>
              <a:rPr lang="en-GB" sz="5400" dirty="0">
                <a:solidFill>
                  <a:srgbClr val="3333B2"/>
                </a:solidFill>
                <a:latin typeface="+mj-lt"/>
              </a:rPr>
              <a:t>2. Main Problem/Deliverable</a:t>
            </a:r>
          </a:p>
        </p:txBody>
      </p:sp>
      <p:sp>
        <p:nvSpPr>
          <p:cNvPr id="28" name="TextBox 27">
            <a:extLst>
              <a:ext uri="{FF2B5EF4-FFF2-40B4-BE49-F238E27FC236}">
                <a16:creationId xmlns:a16="http://schemas.microsoft.com/office/drawing/2014/main" id="{B510377C-C98E-6888-491C-3F317D201EA5}"/>
              </a:ext>
            </a:extLst>
          </p:cNvPr>
          <p:cNvSpPr txBox="1"/>
          <p:nvPr/>
        </p:nvSpPr>
        <p:spPr>
          <a:xfrm>
            <a:off x="11529150" y="13448755"/>
            <a:ext cx="8352405" cy="3539430"/>
          </a:xfrm>
          <a:prstGeom prst="rect">
            <a:avLst/>
          </a:prstGeom>
          <a:noFill/>
        </p:spPr>
        <p:txBody>
          <a:bodyPr wrap="square" rtlCol="0">
            <a:spAutoFit/>
          </a:bodyPr>
          <a:lstStyle/>
          <a:p>
            <a:pPr>
              <a:spcAft>
                <a:spcPts val="600"/>
              </a:spcAft>
            </a:pPr>
            <a:r>
              <a:rPr lang="en-US" sz="2800" dirty="0"/>
              <a:t>The main problem this project addresses is determining which factors contribute to the perception of scariness in monsters. By analyzing participant responses to a questionnaire and incorporating the findings into a VR horror game, the project aims to deliver an immersive and terrifying gaming experience that validates the research results. This includes factors such as monster size, shape, color, and semantic associations.</a:t>
            </a:r>
            <a:endParaRPr lang="en-GB" sz="2800" dirty="0"/>
          </a:p>
        </p:txBody>
      </p:sp>
      <p:sp>
        <p:nvSpPr>
          <p:cNvPr id="29" name="Rectangle 28">
            <a:extLst>
              <a:ext uri="{FF2B5EF4-FFF2-40B4-BE49-F238E27FC236}">
                <a16:creationId xmlns:a16="http://schemas.microsoft.com/office/drawing/2014/main" id="{99A14BCB-392E-A9F9-14C6-7DD60FA6A68F}"/>
              </a:ext>
            </a:extLst>
          </p:cNvPr>
          <p:cNvSpPr/>
          <p:nvPr/>
        </p:nvSpPr>
        <p:spPr>
          <a:xfrm>
            <a:off x="914400" y="20199056"/>
            <a:ext cx="8544910" cy="1022684"/>
          </a:xfrm>
          <a:prstGeom prst="rect">
            <a:avLst/>
          </a:prstGeom>
          <a:solidFill>
            <a:srgbClr val="D7D7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a:extLst>
              <a:ext uri="{FF2B5EF4-FFF2-40B4-BE49-F238E27FC236}">
                <a16:creationId xmlns:a16="http://schemas.microsoft.com/office/drawing/2014/main" id="{8F265C85-287C-B394-E6ED-56C09D0A660B}"/>
              </a:ext>
            </a:extLst>
          </p:cNvPr>
          <p:cNvSpPr/>
          <p:nvPr/>
        </p:nvSpPr>
        <p:spPr>
          <a:xfrm>
            <a:off x="914400" y="21221740"/>
            <a:ext cx="8544910" cy="7148473"/>
          </a:xfrm>
          <a:prstGeom prst="rect">
            <a:avLst/>
          </a:prstGeom>
          <a:solidFill>
            <a:srgbClr val="EBEB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TextBox 30">
            <a:extLst>
              <a:ext uri="{FF2B5EF4-FFF2-40B4-BE49-F238E27FC236}">
                <a16:creationId xmlns:a16="http://schemas.microsoft.com/office/drawing/2014/main" id="{2D65F320-AA1F-4184-6652-04BB39ACBEB3}"/>
              </a:ext>
            </a:extLst>
          </p:cNvPr>
          <p:cNvSpPr txBox="1"/>
          <p:nvPr/>
        </p:nvSpPr>
        <p:spPr>
          <a:xfrm>
            <a:off x="1106905" y="20248733"/>
            <a:ext cx="8352405" cy="923330"/>
          </a:xfrm>
          <a:prstGeom prst="rect">
            <a:avLst/>
          </a:prstGeom>
          <a:noFill/>
        </p:spPr>
        <p:txBody>
          <a:bodyPr wrap="square" rtlCol="0">
            <a:spAutoFit/>
          </a:bodyPr>
          <a:lstStyle/>
          <a:p>
            <a:r>
              <a:rPr lang="en-GB" sz="5400" dirty="0">
                <a:solidFill>
                  <a:srgbClr val="3333B2"/>
                </a:solidFill>
                <a:latin typeface="+mj-lt"/>
              </a:rPr>
              <a:t>3. Preliminary Results</a:t>
            </a:r>
          </a:p>
        </p:txBody>
      </p:sp>
      <p:sp>
        <p:nvSpPr>
          <p:cNvPr id="32" name="TextBox 31">
            <a:extLst>
              <a:ext uri="{FF2B5EF4-FFF2-40B4-BE49-F238E27FC236}">
                <a16:creationId xmlns:a16="http://schemas.microsoft.com/office/drawing/2014/main" id="{F521344E-0F67-1DB0-A3D5-18F2080D3540}"/>
              </a:ext>
            </a:extLst>
          </p:cNvPr>
          <p:cNvSpPr txBox="1"/>
          <p:nvPr/>
        </p:nvSpPr>
        <p:spPr>
          <a:xfrm>
            <a:off x="1106905" y="21310679"/>
            <a:ext cx="8256152" cy="3108543"/>
          </a:xfrm>
          <a:prstGeom prst="rect">
            <a:avLst/>
          </a:prstGeom>
          <a:noFill/>
        </p:spPr>
        <p:txBody>
          <a:bodyPr wrap="square" lIns="91440" tIns="45720" rIns="91440" bIns="45720" rtlCol="0" anchor="t">
            <a:spAutoFit/>
          </a:bodyPr>
          <a:lstStyle/>
          <a:p>
            <a:pPr>
              <a:spcAft>
                <a:spcPts val="600"/>
              </a:spcAft>
            </a:pPr>
            <a:r>
              <a:rPr lang="en-US" sz="2800" dirty="0"/>
              <a:t>Preliminary results from the questionnaire show that factors such as larger monster size, humanoid shapes, and fear-inducing colors (blue and red) contribute to the perception of scariness in monsters. Semantic associations also play a role, with a potential trend indicating that evil semantics may be perceived as more terrifying than ghostly semantics.</a:t>
            </a:r>
            <a:endParaRPr lang="en-GB" sz="2800" dirty="0"/>
          </a:p>
        </p:txBody>
      </p:sp>
      <p:sp>
        <p:nvSpPr>
          <p:cNvPr id="33" name="Rectangle 32">
            <a:extLst>
              <a:ext uri="{FF2B5EF4-FFF2-40B4-BE49-F238E27FC236}">
                <a16:creationId xmlns:a16="http://schemas.microsoft.com/office/drawing/2014/main" id="{F341A803-1B12-3DB2-842D-48E72C663872}"/>
              </a:ext>
            </a:extLst>
          </p:cNvPr>
          <p:cNvSpPr/>
          <p:nvPr/>
        </p:nvSpPr>
        <p:spPr>
          <a:xfrm>
            <a:off x="11496692" y="18022299"/>
            <a:ext cx="8544910" cy="1022684"/>
          </a:xfrm>
          <a:prstGeom prst="rect">
            <a:avLst/>
          </a:prstGeom>
          <a:solidFill>
            <a:srgbClr val="D7D7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33">
            <a:extLst>
              <a:ext uri="{FF2B5EF4-FFF2-40B4-BE49-F238E27FC236}">
                <a16:creationId xmlns:a16="http://schemas.microsoft.com/office/drawing/2014/main" id="{F518CEBE-5871-8CA5-2002-58FF4C3B1992}"/>
              </a:ext>
            </a:extLst>
          </p:cNvPr>
          <p:cNvSpPr/>
          <p:nvPr/>
        </p:nvSpPr>
        <p:spPr>
          <a:xfrm>
            <a:off x="11336645" y="21221741"/>
            <a:ext cx="8544910" cy="3097456"/>
          </a:xfrm>
          <a:prstGeom prst="rect">
            <a:avLst/>
          </a:prstGeom>
          <a:solidFill>
            <a:srgbClr val="EBEB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TextBox 34">
            <a:extLst>
              <a:ext uri="{FF2B5EF4-FFF2-40B4-BE49-F238E27FC236}">
                <a16:creationId xmlns:a16="http://schemas.microsoft.com/office/drawing/2014/main" id="{9B5F34D9-6B6D-FC0D-608F-667B2C7BFDD8}"/>
              </a:ext>
            </a:extLst>
          </p:cNvPr>
          <p:cNvSpPr txBox="1"/>
          <p:nvPr/>
        </p:nvSpPr>
        <p:spPr>
          <a:xfrm>
            <a:off x="11560487" y="18130589"/>
            <a:ext cx="8352405" cy="923330"/>
          </a:xfrm>
          <a:prstGeom prst="rect">
            <a:avLst/>
          </a:prstGeom>
          <a:noFill/>
        </p:spPr>
        <p:txBody>
          <a:bodyPr wrap="square" rtlCol="0">
            <a:spAutoFit/>
          </a:bodyPr>
          <a:lstStyle/>
          <a:p>
            <a:r>
              <a:rPr lang="en-GB" sz="5400" dirty="0">
                <a:solidFill>
                  <a:srgbClr val="3333B2"/>
                </a:solidFill>
                <a:latin typeface="+mj-lt"/>
              </a:rPr>
              <a:t>4. Progress and Status</a:t>
            </a:r>
          </a:p>
        </p:txBody>
      </p:sp>
      <p:sp>
        <p:nvSpPr>
          <p:cNvPr id="36" name="TextBox 35">
            <a:extLst>
              <a:ext uri="{FF2B5EF4-FFF2-40B4-BE49-F238E27FC236}">
                <a16:creationId xmlns:a16="http://schemas.microsoft.com/office/drawing/2014/main" id="{7D350FAD-10A1-5CE8-D4DE-ED3E3317A712}"/>
              </a:ext>
            </a:extLst>
          </p:cNvPr>
          <p:cNvSpPr txBox="1"/>
          <p:nvPr/>
        </p:nvSpPr>
        <p:spPr>
          <a:xfrm>
            <a:off x="11496692" y="19116345"/>
            <a:ext cx="8544910" cy="8771632"/>
          </a:xfrm>
          <a:prstGeom prst="rect">
            <a:avLst/>
          </a:prstGeom>
          <a:noFill/>
        </p:spPr>
        <p:txBody>
          <a:bodyPr wrap="square" rtlCol="0">
            <a:spAutoFit/>
          </a:bodyPr>
          <a:lstStyle/>
          <a:p>
            <a:pPr>
              <a:spcAft>
                <a:spcPts val="600"/>
              </a:spcAft>
            </a:pPr>
            <a:r>
              <a:rPr lang="en-US" sz="2800" b="1" dirty="0"/>
              <a:t>Completed:</a:t>
            </a:r>
          </a:p>
          <a:p>
            <a:pPr>
              <a:spcAft>
                <a:spcPts val="600"/>
              </a:spcAft>
            </a:pPr>
            <a:r>
              <a:rPr lang="en-US" sz="2800" dirty="0"/>
              <a:t>Conducted a questionnaire to identify factors contributing to the perception of scariness in monsters</a:t>
            </a:r>
          </a:p>
          <a:p>
            <a:pPr>
              <a:spcAft>
                <a:spcPts val="600"/>
              </a:spcAft>
            </a:pPr>
            <a:r>
              <a:rPr lang="en-US" sz="2800" dirty="0"/>
              <a:t>Analyzed the questionnaire results</a:t>
            </a:r>
          </a:p>
          <a:p>
            <a:pPr>
              <a:spcAft>
                <a:spcPts val="600"/>
              </a:spcAft>
            </a:pPr>
            <a:r>
              <a:rPr lang="en-US" sz="2800" dirty="0"/>
              <a:t>Developed a game outline based on research findings</a:t>
            </a:r>
          </a:p>
          <a:p>
            <a:pPr>
              <a:spcAft>
                <a:spcPts val="600"/>
              </a:spcAft>
            </a:pPr>
            <a:r>
              <a:rPr lang="en-US" altLang="zh-CN" sz="2800" dirty="0"/>
              <a:t>Developed the VR horror game</a:t>
            </a:r>
            <a:endParaRPr lang="en-US" sz="2800" dirty="0"/>
          </a:p>
          <a:p>
            <a:pPr>
              <a:spcAft>
                <a:spcPts val="600"/>
              </a:spcAft>
            </a:pPr>
            <a:r>
              <a:rPr lang="en-US" sz="2800" b="1" dirty="0"/>
              <a:t>Incomplete:</a:t>
            </a:r>
          </a:p>
          <a:p>
            <a:pPr>
              <a:spcAft>
                <a:spcPts val="600"/>
              </a:spcAft>
            </a:pPr>
            <a:r>
              <a:rPr lang="en-US" sz="2800" dirty="0"/>
              <a:t>Conducting player testing and gathering feedback</a:t>
            </a:r>
          </a:p>
          <a:p>
            <a:pPr>
              <a:spcAft>
                <a:spcPts val="600"/>
              </a:spcAft>
            </a:pPr>
            <a:r>
              <a:rPr lang="en-US" sz="2800" dirty="0"/>
              <a:t>Analyzing player feedback and heart rate data</a:t>
            </a:r>
          </a:p>
          <a:p>
            <a:pPr>
              <a:spcAft>
                <a:spcPts val="600"/>
              </a:spcAft>
            </a:pPr>
            <a:r>
              <a:rPr lang="en-US" sz="2800" dirty="0"/>
              <a:t>Finalizing the game based on feedback and research findings</a:t>
            </a:r>
          </a:p>
          <a:p>
            <a:pPr>
              <a:spcAft>
                <a:spcPts val="600"/>
              </a:spcAft>
            </a:pPr>
            <a:r>
              <a:rPr lang="en-US" sz="2800" b="1" dirty="0"/>
              <a:t>Open questions or problems:</a:t>
            </a:r>
          </a:p>
          <a:p>
            <a:pPr>
              <a:spcAft>
                <a:spcPts val="600"/>
              </a:spcAft>
            </a:pPr>
            <a:r>
              <a:rPr lang="en-US" sz="2800" dirty="0"/>
              <a:t>Refining the image generation process for future research</a:t>
            </a:r>
          </a:p>
          <a:p>
            <a:pPr>
              <a:spcAft>
                <a:spcPts val="600"/>
              </a:spcAft>
            </a:pPr>
            <a:r>
              <a:rPr lang="en-US" sz="2800" dirty="0"/>
              <a:t>Exploring the role of sound and music in enhancing the perception of scariness in monsters</a:t>
            </a:r>
          </a:p>
          <a:p>
            <a:pPr>
              <a:spcAft>
                <a:spcPts val="600"/>
              </a:spcAft>
            </a:pPr>
            <a:r>
              <a:rPr lang="en-US" sz="2800" dirty="0"/>
              <a:t>Determining the effectiveness of different game design elements in amplifying the fear-inducing aspects of monsters</a:t>
            </a:r>
          </a:p>
        </p:txBody>
      </p:sp>
      <p:sp>
        <p:nvSpPr>
          <p:cNvPr id="37" name="TextBox 36">
            <a:extLst>
              <a:ext uri="{FF2B5EF4-FFF2-40B4-BE49-F238E27FC236}">
                <a16:creationId xmlns:a16="http://schemas.microsoft.com/office/drawing/2014/main" id="{AF5C775F-4042-1E20-3138-8B143AEEBD5B}"/>
              </a:ext>
            </a:extLst>
          </p:cNvPr>
          <p:cNvSpPr txBox="1"/>
          <p:nvPr/>
        </p:nvSpPr>
        <p:spPr>
          <a:xfrm>
            <a:off x="883590" y="285668"/>
            <a:ext cx="16064707" cy="923330"/>
          </a:xfrm>
          <a:prstGeom prst="rect">
            <a:avLst/>
          </a:prstGeom>
          <a:noFill/>
        </p:spPr>
        <p:txBody>
          <a:bodyPr wrap="square" rtlCol="0">
            <a:spAutoFit/>
          </a:bodyPr>
          <a:lstStyle/>
          <a:p>
            <a:r>
              <a:rPr lang="en-US" sz="5400" dirty="0">
                <a:solidFill>
                  <a:schemeClr val="bg1"/>
                </a:solidFill>
                <a:latin typeface="+mj-lt"/>
              </a:rPr>
              <a:t>Investigating the Perception of Scariness in Monsters</a:t>
            </a:r>
            <a:endParaRPr lang="en-GB" sz="5400" dirty="0">
              <a:solidFill>
                <a:schemeClr val="bg1"/>
              </a:solidFill>
              <a:latin typeface="+mj-lt"/>
            </a:endParaRPr>
          </a:p>
        </p:txBody>
      </p:sp>
      <p:sp>
        <p:nvSpPr>
          <p:cNvPr id="38" name="TextBox 37">
            <a:extLst>
              <a:ext uri="{FF2B5EF4-FFF2-40B4-BE49-F238E27FC236}">
                <a16:creationId xmlns:a16="http://schemas.microsoft.com/office/drawing/2014/main" id="{152C0750-6E95-57AF-CB4C-1CBD0EF9D70F}"/>
              </a:ext>
            </a:extLst>
          </p:cNvPr>
          <p:cNvSpPr txBox="1"/>
          <p:nvPr/>
        </p:nvSpPr>
        <p:spPr>
          <a:xfrm>
            <a:off x="883590" y="1299951"/>
            <a:ext cx="16064707" cy="584775"/>
          </a:xfrm>
          <a:prstGeom prst="rect">
            <a:avLst/>
          </a:prstGeom>
          <a:noFill/>
        </p:spPr>
        <p:txBody>
          <a:bodyPr wrap="square" rtlCol="0">
            <a:spAutoFit/>
          </a:bodyPr>
          <a:lstStyle/>
          <a:p>
            <a:r>
              <a:rPr lang="en-GB" sz="3200" dirty="0">
                <a:solidFill>
                  <a:schemeClr val="bg1"/>
                </a:solidFill>
                <a:latin typeface="+mj-lt"/>
              </a:rPr>
              <a:t>Student: J</a:t>
            </a:r>
            <a:r>
              <a:rPr lang="en-US" altLang="zh-CN" sz="3200" dirty="0" err="1">
                <a:solidFill>
                  <a:schemeClr val="bg1"/>
                </a:solidFill>
                <a:latin typeface="+mj-lt"/>
              </a:rPr>
              <a:t>unye</a:t>
            </a:r>
            <a:r>
              <a:rPr lang="en-US" altLang="zh-CN" sz="3200" dirty="0">
                <a:solidFill>
                  <a:schemeClr val="bg1"/>
                </a:solidFill>
                <a:latin typeface="+mj-lt"/>
              </a:rPr>
              <a:t> Qian</a:t>
            </a:r>
            <a:r>
              <a:rPr lang="en-GB" sz="3200" dirty="0">
                <a:solidFill>
                  <a:schemeClr val="bg1"/>
                </a:solidFill>
                <a:latin typeface="+mj-lt"/>
              </a:rPr>
              <a:t>, Supervisor: </a:t>
            </a:r>
            <a:r>
              <a:rPr lang="en-GB" sz="3200" dirty="0" err="1">
                <a:solidFill>
                  <a:schemeClr val="bg1"/>
                </a:solidFill>
                <a:latin typeface="+mj-lt"/>
              </a:rPr>
              <a:t>Dr.</a:t>
            </a:r>
            <a:r>
              <a:rPr lang="en-GB" sz="3200" dirty="0">
                <a:solidFill>
                  <a:schemeClr val="bg1"/>
                </a:solidFill>
                <a:latin typeface="+mj-lt"/>
              </a:rPr>
              <a:t> Anne </a:t>
            </a:r>
            <a:r>
              <a:rPr lang="en-GB" sz="3200" dirty="0" err="1">
                <a:solidFill>
                  <a:schemeClr val="bg1"/>
                </a:solidFill>
                <a:latin typeface="+mj-lt"/>
              </a:rPr>
              <a:t>Roudaut</a:t>
            </a:r>
            <a:endParaRPr lang="en-GB" sz="3200" dirty="0">
              <a:solidFill>
                <a:schemeClr val="bg1"/>
              </a:solidFill>
              <a:latin typeface="+mj-lt"/>
            </a:endParaRPr>
          </a:p>
        </p:txBody>
      </p:sp>
      <p:sp>
        <p:nvSpPr>
          <p:cNvPr id="39" name="TextBox 38">
            <a:extLst>
              <a:ext uri="{FF2B5EF4-FFF2-40B4-BE49-F238E27FC236}">
                <a16:creationId xmlns:a16="http://schemas.microsoft.com/office/drawing/2014/main" id="{047843CD-9C3E-71DE-AE8E-7B9B4BDFF195}"/>
              </a:ext>
            </a:extLst>
          </p:cNvPr>
          <p:cNvSpPr txBox="1"/>
          <p:nvPr/>
        </p:nvSpPr>
        <p:spPr>
          <a:xfrm>
            <a:off x="883590" y="2069759"/>
            <a:ext cx="16064707" cy="584775"/>
          </a:xfrm>
          <a:prstGeom prst="rect">
            <a:avLst/>
          </a:prstGeom>
          <a:noFill/>
        </p:spPr>
        <p:txBody>
          <a:bodyPr wrap="square" rtlCol="0">
            <a:spAutoFit/>
          </a:bodyPr>
          <a:lstStyle/>
          <a:p>
            <a:r>
              <a:rPr lang="en-GB" sz="3200" dirty="0">
                <a:solidFill>
                  <a:schemeClr val="bg1"/>
                </a:solidFill>
                <a:latin typeface="+mj-lt"/>
              </a:rPr>
              <a:t>University of Bristol, Department of Computer Science</a:t>
            </a:r>
          </a:p>
        </p:txBody>
      </p:sp>
      <p:pic>
        <p:nvPicPr>
          <p:cNvPr id="2" name="图片 1" descr="图表, 条形图&#10;&#10;描述已自动生成">
            <a:extLst>
              <a:ext uri="{FF2B5EF4-FFF2-40B4-BE49-F238E27FC236}">
                <a16:creationId xmlns:a16="http://schemas.microsoft.com/office/drawing/2014/main" id="{5C0BD509-2F84-B63A-F525-4FFD8FB908D5}"/>
              </a:ext>
            </a:extLst>
          </p:cNvPr>
          <p:cNvPicPr>
            <a:picLocks noChangeAspect="1"/>
          </p:cNvPicPr>
          <p:nvPr/>
        </p:nvPicPr>
        <p:blipFill rotWithShape="1">
          <a:blip r:embed="rId6"/>
          <a:srcRect l="10234" t="8428" r="9584" b="5370"/>
          <a:stretch/>
        </p:blipFill>
        <p:spPr bwMode="auto">
          <a:xfrm>
            <a:off x="1214858" y="24419222"/>
            <a:ext cx="7287698" cy="3917091"/>
          </a:xfrm>
          <a:prstGeom prst="rect">
            <a:avLst/>
          </a:prstGeom>
          <a:ln>
            <a:noFill/>
          </a:ln>
          <a:extLst>
            <a:ext uri="{53640926-AAD7-44D8-BBD7-CCE9431645EC}">
              <a14:shadowObscured xmlns:a14="http://schemas.microsoft.com/office/drawing/2010/main"/>
            </a:ext>
          </a:extLst>
        </p:spPr>
      </p:pic>
      <p:pic>
        <p:nvPicPr>
          <p:cNvPr id="6" name="图片 5">
            <a:extLst>
              <a:ext uri="{FF2B5EF4-FFF2-40B4-BE49-F238E27FC236}">
                <a16:creationId xmlns:a16="http://schemas.microsoft.com/office/drawing/2014/main" id="{B831279C-6627-6679-1010-2DF06B6A0FB0}"/>
              </a:ext>
            </a:extLst>
          </p:cNvPr>
          <p:cNvPicPr>
            <a:picLocks noChangeAspect="1"/>
          </p:cNvPicPr>
          <p:nvPr/>
        </p:nvPicPr>
        <p:blipFill>
          <a:blip r:embed="rId7"/>
          <a:stretch>
            <a:fillRect/>
          </a:stretch>
        </p:blipFill>
        <p:spPr>
          <a:xfrm>
            <a:off x="12340745" y="5342552"/>
            <a:ext cx="7424228" cy="4617750"/>
          </a:xfrm>
          <a:prstGeom prst="rect">
            <a:avLst/>
          </a:prstGeom>
        </p:spPr>
      </p:pic>
      <p:cxnSp>
        <p:nvCxnSpPr>
          <p:cNvPr id="14" name="直接连接符 13">
            <a:extLst>
              <a:ext uri="{FF2B5EF4-FFF2-40B4-BE49-F238E27FC236}">
                <a16:creationId xmlns:a16="http://schemas.microsoft.com/office/drawing/2014/main" id="{7C6F021C-3031-6789-8D17-D67AF16C92A5}"/>
              </a:ext>
            </a:extLst>
          </p:cNvPr>
          <p:cNvCxnSpPr>
            <a:cxnSpLocks/>
          </p:cNvCxnSpPr>
          <p:nvPr/>
        </p:nvCxnSpPr>
        <p:spPr>
          <a:xfrm>
            <a:off x="12206624" y="9197238"/>
            <a:ext cx="7433926" cy="0"/>
          </a:xfrm>
          <a:prstGeom prst="line">
            <a:avLst/>
          </a:prstGeom>
        </p:spPr>
        <p:style>
          <a:lnRef idx="1">
            <a:schemeClr val="dk1"/>
          </a:lnRef>
          <a:fillRef idx="0">
            <a:schemeClr val="dk1"/>
          </a:fillRef>
          <a:effectRef idx="0">
            <a:schemeClr val="dk1"/>
          </a:effectRef>
          <a:fontRef idx="minor">
            <a:schemeClr val="tx1"/>
          </a:fontRef>
        </p:style>
      </p:cxnSp>
      <p:sp>
        <p:nvSpPr>
          <p:cNvPr id="22" name="TextBox 11">
            <a:extLst>
              <a:ext uri="{FF2B5EF4-FFF2-40B4-BE49-F238E27FC236}">
                <a16:creationId xmlns:a16="http://schemas.microsoft.com/office/drawing/2014/main" id="{4D286FD6-19DB-DE12-54A6-45BB9B8F5773}"/>
              </a:ext>
            </a:extLst>
          </p:cNvPr>
          <p:cNvSpPr txBox="1"/>
          <p:nvPr/>
        </p:nvSpPr>
        <p:spPr>
          <a:xfrm>
            <a:off x="12249858" y="10068592"/>
            <a:ext cx="3611254" cy="369332"/>
          </a:xfrm>
          <a:prstGeom prst="rect">
            <a:avLst/>
          </a:prstGeom>
          <a:noFill/>
        </p:spPr>
        <p:txBody>
          <a:bodyPr wrap="square" lIns="91440" tIns="45720" rIns="91440" bIns="45720" rtlCol="0" anchor="t">
            <a:spAutoFit/>
          </a:bodyPr>
          <a:lstStyle/>
          <a:p>
            <a:pPr>
              <a:spcAft>
                <a:spcPts val="600"/>
              </a:spcAft>
            </a:pPr>
            <a:r>
              <a:rPr lang="en-US" i="1" dirty="0"/>
              <a:t>Game level design map</a:t>
            </a:r>
          </a:p>
        </p:txBody>
      </p:sp>
    </p:spTree>
    <p:extLst>
      <p:ext uri="{BB962C8B-B14F-4D97-AF65-F5344CB8AC3E}">
        <p14:creationId xmlns:p14="http://schemas.microsoft.com/office/powerpoint/2010/main" val="401783642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1c98551c-bc54-44c1-b144-016d504a8fc1">
      <Terms xmlns="http://schemas.microsoft.com/office/infopath/2007/PartnerControls"/>
    </lcf76f155ced4ddcb4097134ff3c332f>
    <TaxCatchAll xmlns="43a52eff-ed1c-4fdd-b62e-4c23c9b1b736"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5BF1DF385B256418F8575E2FD623D44" ma:contentTypeVersion="11" ma:contentTypeDescription="Create a new document." ma:contentTypeScope="" ma:versionID="bee917b18024c35b0de27ba2ec0db165">
  <xsd:schema xmlns:xsd="http://www.w3.org/2001/XMLSchema" xmlns:xs="http://www.w3.org/2001/XMLSchema" xmlns:p="http://schemas.microsoft.com/office/2006/metadata/properties" xmlns:ns2="1c98551c-bc54-44c1-b144-016d504a8fc1" xmlns:ns3="43a52eff-ed1c-4fdd-b62e-4c23c9b1b736" targetNamespace="http://schemas.microsoft.com/office/2006/metadata/properties" ma:root="true" ma:fieldsID="76368dff323e141d4db47e74fc54be60" ns2:_="" ns3:_="">
    <xsd:import namespace="1c98551c-bc54-44c1-b144-016d504a8fc1"/>
    <xsd:import namespace="43a52eff-ed1c-4fdd-b62e-4c23c9b1b73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c98551c-bc54-44c1-b144-016d504a8fc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dd084387-097e-4aef-8f33-0dee7b0eb57f" ma:termSetId="09814cd3-568e-fe90-9814-8d621ff8fb84" ma:anchorId="fba54fb3-c3e1-fe81-a776-ca4b69148c4d" ma:open="true" ma:isKeyword="false">
      <xsd:complexType>
        <xsd:sequence>
          <xsd:element ref="pc:Terms" minOccurs="0" maxOccurs="1"/>
        </xsd:sequence>
      </xsd:complex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3a52eff-ed1c-4fdd-b62e-4c23c9b1b73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6748c5f0-0a91-4345-8e21-1e1bd82ae4da}" ma:internalName="TaxCatchAll" ma:showField="CatchAllData" ma:web="43a52eff-ed1c-4fdd-b62e-4c23c9b1b73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7A705B8-9F9C-467C-979A-1E9F87F3CFB8}">
  <ds:schemaRefs>
    <ds:schemaRef ds:uri="1c98551c-bc54-44c1-b144-016d504a8fc1"/>
    <ds:schemaRef ds:uri="http://purl.org/dc/elements/1.1/"/>
    <ds:schemaRef ds:uri="http://schemas.microsoft.com/office/2006/documentManagement/types"/>
    <ds:schemaRef ds:uri="http://purl.org/dc/dcmitype/"/>
    <ds:schemaRef ds:uri="http://schemas.microsoft.com/office/2006/metadata/properties"/>
    <ds:schemaRef ds:uri="http://purl.org/dc/terms/"/>
    <ds:schemaRef ds:uri="http://schemas.openxmlformats.org/package/2006/metadata/core-properties"/>
    <ds:schemaRef ds:uri="http://www.w3.org/XML/1998/namespace"/>
    <ds:schemaRef ds:uri="http://schemas.microsoft.com/office/infopath/2007/PartnerControls"/>
    <ds:schemaRef ds:uri="43a52eff-ed1c-4fdd-b62e-4c23c9b1b736"/>
  </ds:schemaRefs>
</ds:datastoreItem>
</file>

<file path=customXml/itemProps2.xml><?xml version="1.0" encoding="utf-8"?>
<ds:datastoreItem xmlns:ds="http://schemas.openxmlformats.org/officeDocument/2006/customXml" ds:itemID="{3F795E05-5CFF-4230-AF3C-60C7E13B4C7D}">
  <ds:schemaRefs>
    <ds:schemaRef ds:uri="1c98551c-bc54-44c1-b144-016d504a8fc1"/>
    <ds:schemaRef ds:uri="43a52eff-ed1c-4fdd-b62e-4c23c9b1b73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8CE0783-6ED9-4420-982B-5AE2499D02A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 2013 - 2022</Template>
  <TotalTime>87</TotalTime>
  <Words>537</Words>
  <Application>Microsoft Office PowerPoint</Application>
  <PresentationFormat>自定义</PresentationFormat>
  <Paragraphs>30</Paragraphs>
  <Slides>1</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vt:i4>
      </vt:variant>
    </vt:vector>
  </HeadingPairs>
  <TitlesOfParts>
    <vt:vector size="6" baseType="lpstr">
      <vt:lpstr>等线</vt:lpstr>
      <vt:lpstr>Arial</vt:lpstr>
      <vt:lpstr>Calibri</vt:lpstr>
      <vt:lpstr>Calibri Light</vt:lpstr>
      <vt:lpstr>Office Theme</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Wray</dc:creator>
  <cp:lastModifiedBy>Junye Qian</cp:lastModifiedBy>
  <cp:revision>8</cp:revision>
  <dcterms:created xsi:type="dcterms:W3CDTF">2023-03-10T13:26:50Z</dcterms:created>
  <dcterms:modified xsi:type="dcterms:W3CDTF">2023-04-19T09:14:31Z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0x010100A5BF1DF385B256418F8575E2FD623D44</vt:lpwstr>
  </property>
  <property fmtid="{D5CDD505-2E9C-101B-9397-08002B2CF9AE}" pid="3" name="MediaServiceImageTags">
    <vt:lpwstr/>
  </property>
</Properties>
</file>