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5"/>
  </p:sldMasterIdLst>
  <p:notesMasterIdLst>
    <p:notesMasterId r:id="rId32"/>
  </p:notesMasterIdLst>
  <p:sldIdLst>
    <p:sldId id="264" r:id="rId6"/>
    <p:sldId id="265" r:id="rId7"/>
    <p:sldId id="266" r:id="rId8"/>
    <p:sldId id="279" r:id="rId9"/>
    <p:sldId id="285" r:id="rId10"/>
    <p:sldId id="284" r:id="rId11"/>
    <p:sldId id="282" r:id="rId12"/>
    <p:sldId id="283" r:id="rId13"/>
    <p:sldId id="286" r:id="rId14"/>
    <p:sldId id="299" r:id="rId15"/>
    <p:sldId id="296" r:id="rId16"/>
    <p:sldId id="300" r:id="rId17"/>
    <p:sldId id="287" r:id="rId18"/>
    <p:sldId id="289" r:id="rId19"/>
    <p:sldId id="288" r:id="rId20"/>
    <p:sldId id="291" r:id="rId21"/>
    <p:sldId id="290" r:id="rId22"/>
    <p:sldId id="294" r:id="rId23"/>
    <p:sldId id="292" r:id="rId24"/>
    <p:sldId id="295" r:id="rId25"/>
    <p:sldId id="293" r:id="rId26"/>
    <p:sldId id="297" r:id="rId27"/>
    <p:sldId id="301" r:id="rId28"/>
    <p:sldId id="302" r:id="rId29"/>
    <p:sldId id="278"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Deo Vishwakarma" initials="RDV" lastIdx="1" clrIdx="0">
    <p:extLst>
      <p:ext uri="{19B8F6BF-5375-455C-9EA6-DF929625EA0E}">
        <p15:presenceInfo xmlns:p15="http://schemas.microsoft.com/office/powerpoint/2012/main" userId="S::RahulDeo.Vishwakarma01@student.csulb.edu::3e960229-4725-4b28-b54d-f6cd5cca85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29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68B483-70FB-5A6E-9155-28AA87F10255}" v="57" dt="2021-02-05T03:55:15.962"/>
    <p1510:client id="{C52747AD-B148-9B2E-7541-3A1C7EE2AC14}" v="1" dt="2021-01-04T18:12:31.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98" autoAdjust="0"/>
    <p:restoredTop sz="56260" autoAdjust="0"/>
  </p:normalViewPr>
  <p:slideViewPr>
    <p:cSldViewPr snapToGrid="0">
      <p:cViewPr varScale="1">
        <p:scale>
          <a:sx n="127" d="100"/>
          <a:sy n="127" d="100"/>
        </p:scale>
        <p:origin x="504"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9FEC5D-4562-4BF7-822E-221993D84143}" type="doc">
      <dgm:prSet loTypeId="urn:microsoft.com/office/officeart/2005/8/layout/hProcess9" loCatId="process" qsTypeId="urn:microsoft.com/office/officeart/2005/8/quickstyle/simple1" qsCatId="simple" csTypeId="urn:microsoft.com/office/officeart/2005/8/colors/accent1_2" csCatId="accent1" phldr="1"/>
      <dgm:spPr/>
    </dgm:pt>
    <dgm:pt modelId="{9BAA12E8-569B-4B90-AC1B-035ECAA07A1D}">
      <dgm:prSet phldrT="[Text]"/>
      <dgm:spPr/>
      <dgm:t>
        <a:bodyPr/>
        <a:lstStyle/>
        <a:p>
          <a:r>
            <a:rPr lang="en-IN" dirty="0"/>
            <a:t>Data Visualization</a:t>
          </a:r>
        </a:p>
      </dgm:t>
    </dgm:pt>
    <dgm:pt modelId="{B7B9E0C9-F200-45F8-AD50-7F2E2CE940B0}" type="parTrans" cxnId="{EDFEF253-DA27-4E4F-A75D-9DB081B44784}">
      <dgm:prSet/>
      <dgm:spPr/>
      <dgm:t>
        <a:bodyPr/>
        <a:lstStyle/>
        <a:p>
          <a:endParaRPr lang="en-IN"/>
        </a:p>
      </dgm:t>
    </dgm:pt>
    <dgm:pt modelId="{DC2E73E3-0354-4597-94DE-2D5750B375C8}" type="sibTrans" cxnId="{EDFEF253-DA27-4E4F-A75D-9DB081B44784}">
      <dgm:prSet/>
      <dgm:spPr/>
      <dgm:t>
        <a:bodyPr/>
        <a:lstStyle/>
        <a:p>
          <a:endParaRPr lang="en-IN"/>
        </a:p>
      </dgm:t>
    </dgm:pt>
    <dgm:pt modelId="{2F6D6D92-7A31-4132-8B5F-BB3339651925}">
      <dgm:prSet phldrT="[Text]"/>
      <dgm:spPr/>
      <dgm:t>
        <a:bodyPr/>
        <a:lstStyle/>
        <a:p>
          <a:r>
            <a:rPr lang="en-IN" dirty="0"/>
            <a:t>Prediction Model</a:t>
          </a:r>
        </a:p>
      </dgm:t>
    </dgm:pt>
    <dgm:pt modelId="{01A8E4A3-89E8-4690-8F69-9319B27C42E5}" type="parTrans" cxnId="{380577C7-6DFE-44A7-99EE-A6EEB8BEAD15}">
      <dgm:prSet/>
      <dgm:spPr/>
      <dgm:t>
        <a:bodyPr/>
        <a:lstStyle/>
        <a:p>
          <a:endParaRPr lang="en-IN"/>
        </a:p>
      </dgm:t>
    </dgm:pt>
    <dgm:pt modelId="{3B428549-446F-4D8F-8144-7A741D105037}" type="sibTrans" cxnId="{380577C7-6DFE-44A7-99EE-A6EEB8BEAD15}">
      <dgm:prSet/>
      <dgm:spPr/>
      <dgm:t>
        <a:bodyPr/>
        <a:lstStyle/>
        <a:p>
          <a:endParaRPr lang="en-IN"/>
        </a:p>
      </dgm:t>
    </dgm:pt>
    <dgm:pt modelId="{0494C0C4-6720-4662-8A9A-7ACD4783C86A}">
      <dgm:prSet phldrT="[Text]"/>
      <dgm:spPr/>
      <dgm:t>
        <a:bodyPr/>
        <a:lstStyle/>
        <a:p>
          <a:r>
            <a:rPr lang="en-IN" dirty="0"/>
            <a:t>Model Evaluation</a:t>
          </a:r>
        </a:p>
      </dgm:t>
    </dgm:pt>
    <dgm:pt modelId="{CCD4918B-620B-464A-BA87-C473BCF113A8}" type="parTrans" cxnId="{55048281-0C47-4EBD-8A30-EC6C6E9A142B}">
      <dgm:prSet/>
      <dgm:spPr/>
      <dgm:t>
        <a:bodyPr/>
        <a:lstStyle/>
        <a:p>
          <a:endParaRPr lang="en-IN"/>
        </a:p>
      </dgm:t>
    </dgm:pt>
    <dgm:pt modelId="{4D750B0A-B654-4FBB-98A1-B2D311B72431}" type="sibTrans" cxnId="{55048281-0C47-4EBD-8A30-EC6C6E9A142B}">
      <dgm:prSet/>
      <dgm:spPr/>
      <dgm:t>
        <a:bodyPr/>
        <a:lstStyle/>
        <a:p>
          <a:endParaRPr lang="en-IN"/>
        </a:p>
      </dgm:t>
    </dgm:pt>
    <dgm:pt modelId="{978DCC03-E64B-4DBE-BB8E-D39E1489B2B8}">
      <dgm:prSet phldrT="[Text]"/>
      <dgm:spPr/>
      <dgm:t>
        <a:bodyPr/>
        <a:lstStyle/>
        <a:p>
          <a:r>
            <a:rPr lang="en-IN" dirty="0"/>
            <a:t>Feature Engineering</a:t>
          </a:r>
        </a:p>
      </dgm:t>
    </dgm:pt>
    <dgm:pt modelId="{6A547D87-9B03-46FD-935D-FF99CD438A55}" type="parTrans" cxnId="{01BDDC8B-942C-4C2F-95DB-0CA29744C7DA}">
      <dgm:prSet/>
      <dgm:spPr/>
      <dgm:t>
        <a:bodyPr/>
        <a:lstStyle/>
        <a:p>
          <a:endParaRPr lang="en-IN"/>
        </a:p>
      </dgm:t>
    </dgm:pt>
    <dgm:pt modelId="{DC8D54CC-9968-4D77-A0C6-D4C335946F34}" type="sibTrans" cxnId="{01BDDC8B-942C-4C2F-95DB-0CA29744C7DA}">
      <dgm:prSet/>
      <dgm:spPr/>
      <dgm:t>
        <a:bodyPr/>
        <a:lstStyle/>
        <a:p>
          <a:endParaRPr lang="en-IN"/>
        </a:p>
      </dgm:t>
    </dgm:pt>
    <dgm:pt modelId="{E967EBBB-60D9-4802-BF6E-45EB8CB32E4B}">
      <dgm:prSet phldrT="[Text]"/>
      <dgm:spPr/>
      <dgm:t>
        <a:bodyPr/>
        <a:lstStyle/>
        <a:p>
          <a:r>
            <a:rPr lang="en-IN" dirty="0"/>
            <a:t>Data Statistics and Feature Ranking</a:t>
          </a:r>
        </a:p>
      </dgm:t>
    </dgm:pt>
    <dgm:pt modelId="{1BF027BB-E565-4AFE-A879-9161C7B8C806}" type="parTrans" cxnId="{38522F7C-A362-4D28-8C68-75C889D334EC}">
      <dgm:prSet/>
      <dgm:spPr/>
      <dgm:t>
        <a:bodyPr/>
        <a:lstStyle/>
        <a:p>
          <a:endParaRPr lang="en-IN"/>
        </a:p>
      </dgm:t>
    </dgm:pt>
    <dgm:pt modelId="{EE34626E-57B9-4E00-8A39-AF8F36EBD1ED}" type="sibTrans" cxnId="{38522F7C-A362-4D28-8C68-75C889D334EC}">
      <dgm:prSet/>
      <dgm:spPr/>
      <dgm:t>
        <a:bodyPr/>
        <a:lstStyle/>
        <a:p>
          <a:endParaRPr lang="en-IN"/>
        </a:p>
      </dgm:t>
    </dgm:pt>
    <dgm:pt modelId="{399D04DA-36A0-4B5D-AFC4-D737F396EC41}" type="pres">
      <dgm:prSet presAssocID="{569FEC5D-4562-4BF7-822E-221993D84143}" presName="CompostProcess" presStyleCnt="0">
        <dgm:presLayoutVars>
          <dgm:dir/>
          <dgm:resizeHandles val="exact"/>
        </dgm:presLayoutVars>
      </dgm:prSet>
      <dgm:spPr/>
    </dgm:pt>
    <dgm:pt modelId="{4A91565E-9969-478B-8801-6A1200D76119}" type="pres">
      <dgm:prSet presAssocID="{569FEC5D-4562-4BF7-822E-221993D84143}" presName="arrow" presStyleLbl="bgShp" presStyleIdx="0" presStyleCnt="1"/>
      <dgm:spPr/>
    </dgm:pt>
    <dgm:pt modelId="{D97C885D-D848-4926-8624-9AE9B4EE5329}" type="pres">
      <dgm:prSet presAssocID="{569FEC5D-4562-4BF7-822E-221993D84143}" presName="linearProcess" presStyleCnt="0"/>
      <dgm:spPr/>
    </dgm:pt>
    <dgm:pt modelId="{90EF5955-4D6A-493E-8E2A-6B90E3B2011E}" type="pres">
      <dgm:prSet presAssocID="{9BAA12E8-569B-4B90-AC1B-035ECAA07A1D}" presName="textNode" presStyleLbl="node1" presStyleIdx="0" presStyleCnt="5">
        <dgm:presLayoutVars>
          <dgm:bulletEnabled val="1"/>
        </dgm:presLayoutVars>
      </dgm:prSet>
      <dgm:spPr/>
    </dgm:pt>
    <dgm:pt modelId="{23C9009C-30E2-4DB6-B140-60E39AE001A5}" type="pres">
      <dgm:prSet presAssocID="{DC2E73E3-0354-4597-94DE-2D5750B375C8}" presName="sibTrans" presStyleCnt="0"/>
      <dgm:spPr/>
    </dgm:pt>
    <dgm:pt modelId="{61EB262F-BA2D-41F6-A896-CADCF1CD0271}" type="pres">
      <dgm:prSet presAssocID="{978DCC03-E64B-4DBE-BB8E-D39E1489B2B8}" presName="textNode" presStyleLbl="node1" presStyleIdx="1" presStyleCnt="5">
        <dgm:presLayoutVars>
          <dgm:bulletEnabled val="1"/>
        </dgm:presLayoutVars>
      </dgm:prSet>
      <dgm:spPr/>
    </dgm:pt>
    <dgm:pt modelId="{CD624BB9-5BBB-4FA2-AE3B-C646FC76859A}" type="pres">
      <dgm:prSet presAssocID="{DC8D54CC-9968-4D77-A0C6-D4C335946F34}" presName="sibTrans" presStyleCnt="0"/>
      <dgm:spPr/>
    </dgm:pt>
    <dgm:pt modelId="{DB457B51-8C72-44BC-A307-571456E5F373}" type="pres">
      <dgm:prSet presAssocID="{E967EBBB-60D9-4802-BF6E-45EB8CB32E4B}" presName="textNode" presStyleLbl="node1" presStyleIdx="2" presStyleCnt="5">
        <dgm:presLayoutVars>
          <dgm:bulletEnabled val="1"/>
        </dgm:presLayoutVars>
      </dgm:prSet>
      <dgm:spPr/>
    </dgm:pt>
    <dgm:pt modelId="{26033482-7A23-4289-A7E5-0BB2970FDE24}" type="pres">
      <dgm:prSet presAssocID="{EE34626E-57B9-4E00-8A39-AF8F36EBD1ED}" presName="sibTrans" presStyleCnt="0"/>
      <dgm:spPr/>
    </dgm:pt>
    <dgm:pt modelId="{8ACC7871-0ECB-48FB-B078-F3074AABC013}" type="pres">
      <dgm:prSet presAssocID="{2F6D6D92-7A31-4132-8B5F-BB3339651925}" presName="textNode" presStyleLbl="node1" presStyleIdx="3" presStyleCnt="5">
        <dgm:presLayoutVars>
          <dgm:bulletEnabled val="1"/>
        </dgm:presLayoutVars>
      </dgm:prSet>
      <dgm:spPr/>
    </dgm:pt>
    <dgm:pt modelId="{9B876492-B2A9-4ECE-A351-A443DC5D4A3E}" type="pres">
      <dgm:prSet presAssocID="{3B428549-446F-4D8F-8144-7A741D105037}" presName="sibTrans" presStyleCnt="0"/>
      <dgm:spPr/>
    </dgm:pt>
    <dgm:pt modelId="{FF860188-E39E-488F-80A6-B0F9F03E5BD2}" type="pres">
      <dgm:prSet presAssocID="{0494C0C4-6720-4662-8A9A-7ACD4783C86A}" presName="textNode" presStyleLbl="node1" presStyleIdx="4" presStyleCnt="5">
        <dgm:presLayoutVars>
          <dgm:bulletEnabled val="1"/>
        </dgm:presLayoutVars>
      </dgm:prSet>
      <dgm:spPr/>
    </dgm:pt>
  </dgm:ptLst>
  <dgm:cxnLst>
    <dgm:cxn modelId="{A1499D63-1F3C-436F-9B35-130B6EE5112D}" type="presOf" srcId="{978DCC03-E64B-4DBE-BB8E-D39E1489B2B8}" destId="{61EB262F-BA2D-41F6-A896-CADCF1CD0271}" srcOrd="0" destOrd="0" presId="urn:microsoft.com/office/officeart/2005/8/layout/hProcess9"/>
    <dgm:cxn modelId="{37C51666-5B37-4317-B359-0B7103C6447E}" type="presOf" srcId="{569FEC5D-4562-4BF7-822E-221993D84143}" destId="{399D04DA-36A0-4B5D-AFC4-D737F396EC41}" srcOrd="0" destOrd="0" presId="urn:microsoft.com/office/officeart/2005/8/layout/hProcess9"/>
    <dgm:cxn modelId="{BD72FA69-6013-4143-9A05-AED39916AE30}" type="presOf" srcId="{2F6D6D92-7A31-4132-8B5F-BB3339651925}" destId="{8ACC7871-0ECB-48FB-B078-F3074AABC013}" srcOrd="0" destOrd="0" presId="urn:microsoft.com/office/officeart/2005/8/layout/hProcess9"/>
    <dgm:cxn modelId="{EDFEF253-DA27-4E4F-A75D-9DB081B44784}" srcId="{569FEC5D-4562-4BF7-822E-221993D84143}" destId="{9BAA12E8-569B-4B90-AC1B-035ECAA07A1D}" srcOrd="0" destOrd="0" parTransId="{B7B9E0C9-F200-45F8-AD50-7F2E2CE940B0}" sibTransId="{DC2E73E3-0354-4597-94DE-2D5750B375C8}"/>
    <dgm:cxn modelId="{38522F7C-A362-4D28-8C68-75C889D334EC}" srcId="{569FEC5D-4562-4BF7-822E-221993D84143}" destId="{E967EBBB-60D9-4802-BF6E-45EB8CB32E4B}" srcOrd="2" destOrd="0" parTransId="{1BF027BB-E565-4AFE-A879-9161C7B8C806}" sibTransId="{EE34626E-57B9-4E00-8A39-AF8F36EBD1ED}"/>
    <dgm:cxn modelId="{55048281-0C47-4EBD-8A30-EC6C6E9A142B}" srcId="{569FEC5D-4562-4BF7-822E-221993D84143}" destId="{0494C0C4-6720-4662-8A9A-7ACD4783C86A}" srcOrd="4" destOrd="0" parTransId="{CCD4918B-620B-464A-BA87-C473BCF113A8}" sibTransId="{4D750B0A-B654-4FBB-98A1-B2D311B72431}"/>
    <dgm:cxn modelId="{01BDDC8B-942C-4C2F-95DB-0CA29744C7DA}" srcId="{569FEC5D-4562-4BF7-822E-221993D84143}" destId="{978DCC03-E64B-4DBE-BB8E-D39E1489B2B8}" srcOrd="1" destOrd="0" parTransId="{6A547D87-9B03-46FD-935D-FF99CD438A55}" sibTransId="{DC8D54CC-9968-4D77-A0C6-D4C335946F34}"/>
    <dgm:cxn modelId="{DD72B99B-43A0-40C4-A973-6537C633EE77}" type="presOf" srcId="{9BAA12E8-569B-4B90-AC1B-035ECAA07A1D}" destId="{90EF5955-4D6A-493E-8E2A-6B90E3B2011E}" srcOrd="0" destOrd="0" presId="urn:microsoft.com/office/officeart/2005/8/layout/hProcess9"/>
    <dgm:cxn modelId="{E2C295C6-2079-4ABD-BFEE-F5F231F32FD9}" type="presOf" srcId="{E967EBBB-60D9-4802-BF6E-45EB8CB32E4B}" destId="{DB457B51-8C72-44BC-A307-571456E5F373}" srcOrd="0" destOrd="0" presId="urn:microsoft.com/office/officeart/2005/8/layout/hProcess9"/>
    <dgm:cxn modelId="{380577C7-6DFE-44A7-99EE-A6EEB8BEAD15}" srcId="{569FEC5D-4562-4BF7-822E-221993D84143}" destId="{2F6D6D92-7A31-4132-8B5F-BB3339651925}" srcOrd="3" destOrd="0" parTransId="{01A8E4A3-89E8-4690-8F69-9319B27C42E5}" sibTransId="{3B428549-446F-4D8F-8144-7A741D105037}"/>
    <dgm:cxn modelId="{56F0B9DA-2313-4167-ACF2-0F7C9364BA71}" type="presOf" srcId="{0494C0C4-6720-4662-8A9A-7ACD4783C86A}" destId="{FF860188-E39E-488F-80A6-B0F9F03E5BD2}" srcOrd="0" destOrd="0" presId="urn:microsoft.com/office/officeart/2005/8/layout/hProcess9"/>
    <dgm:cxn modelId="{7DD5A231-E0C9-4B01-84E8-B787553E9B1E}" type="presParOf" srcId="{399D04DA-36A0-4B5D-AFC4-D737F396EC41}" destId="{4A91565E-9969-478B-8801-6A1200D76119}" srcOrd="0" destOrd="0" presId="urn:microsoft.com/office/officeart/2005/8/layout/hProcess9"/>
    <dgm:cxn modelId="{CC85168B-88A9-4C25-A45E-1EDC5CA9B667}" type="presParOf" srcId="{399D04DA-36A0-4B5D-AFC4-D737F396EC41}" destId="{D97C885D-D848-4926-8624-9AE9B4EE5329}" srcOrd="1" destOrd="0" presId="urn:microsoft.com/office/officeart/2005/8/layout/hProcess9"/>
    <dgm:cxn modelId="{95E6391A-44AA-4409-8DD9-A5793E5CE299}" type="presParOf" srcId="{D97C885D-D848-4926-8624-9AE9B4EE5329}" destId="{90EF5955-4D6A-493E-8E2A-6B90E3B2011E}" srcOrd="0" destOrd="0" presId="urn:microsoft.com/office/officeart/2005/8/layout/hProcess9"/>
    <dgm:cxn modelId="{94138EAE-5E3A-412E-9780-E90C91B92B37}" type="presParOf" srcId="{D97C885D-D848-4926-8624-9AE9B4EE5329}" destId="{23C9009C-30E2-4DB6-B140-60E39AE001A5}" srcOrd="1" destOrd="0" presId="urn:microsoft.com/office/officeart/2005/8/layout/hProcess9"/>
    <dgm:cxn modelId="{EFCCFFE8-3CDE-4C16-8705-2BFC203A2A02}" type="presParOf" srcId="{D97C885D-D848-4926-8624-9AE9B4EE5329}" destId="{61EB262F-BA2D-41F6-A896-CADCF1CD0271}" srcOrd="2" destOrd="0" presId="urn:microsoft.com/office/officeart/2005/8/layout/hProcess9"/>
    <dgm:cxn modelId="{A6388565-841F-4F0B-A2FA-8625A05271E5}" type="presParOf" srcId="{D97C885D-D848-4926-8624-9AE9B4EE5329}" destId="{CD624BB9-5BBB-4FA2-AE3B-C646FC76859A}" srcOrd="3" destOrd="0" presId="urn:microsoft.com/office/officeart/2005/8/layout/hProcess9"/>
    <dgm:cxn modelId="{C55F1A09-69FC-4127-91B7-8BA5F629FA55}" type="presParOf" srcId="{D97C885D-D848-4926-8624-9AE9B4EE5329}" destId="{DB457B51-8C72-44BC-A307-571456E5F373}" srcOrd="4" destOrd="0" presId="urn:microsoft.com/office/officeart/2005/8/layout/hProcess9"/>
    <dgm:cxn modelId="{E6F76DF5-7CBA-4854-ACD7-E0B92C535F1F}" type="presParOf" srcId="{D97C885D-D848-4926-8624-9AE9B4EE5329}" destId="{26033482-7A23-4289-A7E5-0BB2970FDE24}" srcOrd="5" destOrd="0" presId="urn:microsoft.com/office/officeart/2005/8/layout/hProcess9"/>
    <dgm:cxn modelId="{B92547A0-8942-4169-88A8-475B1EE4B289}" type="presParOf" srcId="{D97C885D-D848-4926-8624-9AE9B4EE5329}" destId="{8ACC7871-0ECB-48FB-B078-F3074AABC013}" srcOrd="6" destOrd="0" presId="urn:microsoft.com/office/officeart/2005/8/layout/hProcess9"/>
    <dgm:cxn modelId="{80731E0D-A5BF-4163-BC29-97200260F2C8}" type="presParOf" srcId="{D97C885D-D848-4926-8624-9AE9B4EE5329}" destId="{9B876492-B2A9-4ECE-A351-A443DC5D4A3E}" srcOrd="7" destOrd="0" presId="urn:microsoft.com/office/officeart/2005/8/layout/hProcess9"/>
    <dgm:cxn modelId="{3055BCBB-8A3A-47CE-B6E8-698B20C4533C}" type="presParOf" srcId="{D97C885D-D848-4926-8624-9AE9B4EE5329}" destId="{FF860188-E39E-488F-80A6-B0F9F03E5BD2}"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BE49D3-8F96-4234-A55A-668D7E4EACB5}" type="doc">
      <dgm:prSet loTypeId="urn:microsoft.com/office/officeart/2005/8/layout/list1" loCatId="list" qsTypeId="urn:microsoft.com/office/officeart/2005/8/quickstyle/simple5" qsCatId="simple" csTypeId="urn:microsoft.com/office/officeart/2005/8/colors/accent2_1" csCatId="accent2" phldr="1"/>
      <dgm:spPr/>
      <dgm:t>
        <a:bodyPr/>
        <a:lstStyle/>
        <a:p>
          <a:endParaRPr lang="en-IN"/>
        </a:p>
      </dgm:t>
    </dgm:pt>
    <dgm:pt modelId="{7270BA40-5B56-46A0-B6DF-201ECE5A1E21}">
      <dgm:prSet phldrT="[Text]"/>
      <dgm:spPr/>
      <dgm:t>
        <a:bodyPr/>
        <a:lstStyle/>
        <a:p>
          <a:r>
            <a:rPr lang="en-IN" b="0" i="0" u="none" dirty="0">
              <a:latin typeface="Times New Roman" panose="02020603050405020304" pitchFamily="18" charset="0"/>
              <a:cs typeface="Times New Roman" panose="02020603050405020304" pitchFamily="18" charset="0"/>
            </a:rPr>
            <a:t>Feed data into pandas </a:t>
          </a:r>
          <a:r>
            <a:rPr lang="en-IN" b="0" i="0" u="none" dirty="0" err="1">
              <a:latin typeface="Times New Roman" panose="02020603050405020304" pitchFamily="18" charset="0"/>
              <a:cs typeface="Times New Roman" panose="02020603050405020304" pitchFamily="18" charset="0"/>
            </a:rPr>
            <a:t>dataframes</a:t>
          </a:r>
          <a:endParaRPr lang="en-IN" dirty="0">
            <a:latin typeface="Times New Roman" panose="02020603050405020304" pitchFamily="18" charset="0"/>
            <a:cs typeface="Times New Roman" panose="02020603050405020304" pitchFamily="18" charset="0"/>
          </a:endParaRPr>
        </a:p>
      </dgm:t>
    </dgm:pt>
    <dgm:pt modelId="{33CD29F1-A5C3-4ED4-991A-4728DEA0DBC9}" type="parTrans" cxnId="{D6D1AFA5-2C9F-437E-A106-87B479618DCA}">
      <dgm:prSet/>
      <dgm:spPr/>
      <dgm:t>
        <a:bodyPr/>
        <a:lstStyle/>
        <a:p>
          <a:endParaRPr lang="en-IN"/>
        </a:p>
      </dgm:t>
    </dgm:pt>
    <dgm:pt modelId="{8FAB42C3-17A9-419B-87C2-BD2CCC12E471}" type="sibTrans" cxnId="{D6D1AFA5-2C9F-437E-A106-87B479618DCA}">
      <dgm:prSet/>
      <dgm:spPr/>
      <dgm:t>
        <a:bodyPr/>
        <a:lstStyle/>
        <a:p>
          <a:endParaRPr lang="en-IN"/>
        </a:p>
      </dgm:t>
    </dgm:pt>
    <dgm:pt modelId="{365FE9EF-81B7-49CD-9E92-9D556A386A5C}">
      <dgm:prSet phldrT="[Text]"/>
      <dgm:spPr/>
      <dgm:t>
        <a:bodyPr/>
        <a:lstStyle/>
        <a:p>
          <a:r>
            <a:rPr lang="en-IN" b="0" i="0" u="none" dirty="0">
              <a:latin typeface="Times New Roman" panose="02020603050405020304" pitchFamily="18" charset="0"/>
              <a:cs typeface="Times New Roman" panose="02020603050405020304" pitchFamily="18" charset="0"/>
            </a:rPr>
            <a:t>Rename the </a:t>
          </a:r>
          <a:r>
            <a:rPr lang="en-IN" b="0" i="0" u="none" dirty="0" err="1">
              <a:latin typeface="Times New Roman" panose="02020603050405020304" pitchFamily="18" charset="0"/>
              <a:cs typeface="Times New Roman" panose="02020603050405020304" pitchFamily="18" charset="0"/>
            </a:rPr>
            <a:t>seller_id</a:t>
          </a:r>
          <a:r>
            <a:rPr lang="en-IN" b="0" i="0" u="none" dirty="0">
              <a:latin typeface="Times New Roman" panose="02020603050405020304" pitchFamily="18" charset="0"/>
              <a:cs typeface="Times New Roman" panose="02020603050405020304" pitchFamily="18" charset="0"/>
            </a:rPr>
            <a:t> column in user </a:t>
          </a:r>
          <a:r>
            <a:rPr lang="en-IN" b="0" i="0" u="none" dirty="0" err="1">
              <a:latin typeface="Times New Roman" panose="02020603050405020304" pitchFamily="18" charset="0"/>
              <a:cs typeface="Times New Roman" panose="02020603050405020304" pitchFamily="18" charset="0"/>
            </a:rPr>
            <a:t>behavior</a:t>
          </a:r>
          <a:r>
            <a:rPr lang="en-IN" b="0" i="0" u="none" dirty="0">
              <a:latin typeface="Times New Roman" panose="02020603050405020304" pitchFamily="18" charset="0"/>
              <a:cs typeface="Times New Roman" panose="02020603050405020304" pitchFamily="18" charset="0"/>
            </a:rPr>
            <a:t> logs to </a:t>
          </a:r>
          <a:r>
            <a:rPr lang="en-IN" b="0" i="0" u="none" dirty="0" err="1">
              <a:latin typeface="Times New Roman" panose="02020603050405020304" pitchFamily="18" charset="0"/>
              <a:cs typeface="Times New Roman" panose="02020603050405020304" pitchFamily="18" charset="0"/>
            </a:rPr>
            <a:t>merchant_id</a:t>
          </a:r>
          <a:endParaRPr lang="en-IN" dirty="0">
            <a:latin typeface="Times New Roman" panose="02020603050405020304" pitchFamily="18" charset="0"/>
            <a:cs typeface="Times New Roman" panose="02020603050405020304" pitchFamily="18" charset="0"/>
          </a:endParaRPr>
        </a:p>
      </dgm:t>
    </dgm:pt>
    <dgm:pt modelId="{2F91D7AB-BA7D-4699-B4E2-C66909874A9E}" type="parTrans" cxnId="{FC8341C4-DCC0-4038-9544-89043D5DA1A2}">
      <dgm:prSet/>
      <dgm:spPr/>
      <dgm:t>
        <a:bodyPr/>
        <a:lstStyle/>
        <a:p>
          <a:endParaRPr lang="en-IN"/>
        </a:p>
      </dgm:t>
    </dgm:pt>
    <dgm:pt modelId="{1EEAE71E-81C5-4583-B50F-46A862846E36}" type="sibTrans" cxnId="{FC8341C4-DCC0-4038-9544-89043D5DA1A2}">
      <dgm:prSet/>
      <dgm:spPr/>
      <dgm:t>
        <a:bodyPr/>
        <a:lstStyle/>
        <a:p>
          <a:endParaRPr lang="en-IN"/>
        </a:p>
      </dgm:t>
    </dgm:pt>
    <dgm:pt modelId="{25C24560-C94C-4D80-8C38-E0F35FA442F4}">
      <dgm:prSet phldrT="[Text]"/>
      <dgm:spPr/>
      <dgm:t>
        <a:bodyPr/>
        <a:lstStyle/>
        <a:p>
          <a:r>
            <a:rPr lang="en-IN" b="0" i="0" u="none" dirty="0">
              <a:latin typeface="Times New Roman" panose="02020603050405020304" pitchFamily="18" charset="0"/>
              <a:cs typeface="Times New Roman" panose="02020603050405020304" pitchFamily="18" charset="0"/>
            </a:rPr>
            <a:t>Take dataset from item id 641 to 800 inclusively</a:t>
          </a:r>
          <a:endParaRPr lang="en-IN" dirty="0">
            <a:latin typeface="Times New Roman" panose="02020603050405020304" pitchFamily="18" charset="0"/>
            <a:cs typeface="Times New Roman" panose="02020603050405020304" pitchFamily="18" charset="0"/>
          </a:endParaRPr>
        </a:p>
      </dgm:t>
    </dgm:pt>
    <dgm:pt modelId="{9C6D3F70-ECA0-4B82-9AC0-CDF446BD9CBC}" type="parTrans" cxnId="{59880D24-82DF-4BE0-8024-EA20BA4A418A}">
      <dgm:prSet/>
      <dgm:spPr/>
      <dgm:t>
        <a:bodyPr/>
        <a:lstStyle/>
        <a:p>
          <a:endParaRPr lang="en-IN"/>
        </a:p>
      </dgm:t>
    </dgm:pt>
    <dgm:pt modelId="{FBEB4C0F-1B82-44D9-B874-27279B103459}" type="sibTrans" cxnId="{59880D24-82DF-4BE0-8024-EA20BA4A418A}">
      <dgm:prSet/>
      <dgm:spPr/>
      <dgm:t>
        <a:bodyPr/>
        <a:lstStyle/>
        <a:p>
          <a:endParaRPr lang="en-IN"/>
        </a:p>
      </dgm:t>
    </dgm:pt>
    <dgm:pt modelId="{7E654C1D-608C-4091-BEEE-6AC3B14E0CF1}">
      <dgm:prSet phldrT="[Text]"/>
      <dgm:spPr/>
      <dgm:t>
        <a:bodyPr/>
        <a:lstStyle/>
        <a:p>
          <a:r>
            <a:rPr lang="en-IN" b="0" i="0" u="none" dirty="0">
              <a:latin typeface="Times New Roman" panose="02020603050405020304" pitchFamily="18" charset="0"/>
              <a:cs typeface="Times New Roman" panose="02020603050405020304" pitchFamily="18" charset="0"/>
            </a:rPr>
            <a:t>Combine user behaviour logs with </a:t>
          </a:r>
          <a:r>
            <a:rPr lang="en-IN" b="0" i="0" u="none" dirty="0" err="1">
              <a:latin typeface="Times New Roman" panose="02020603050405020304" pitchFamily="18" charset="0"/>
              <a:cs typeface="Times New Roman" panose="02020603050405020304" pitchFamily="18" charset="0"/>
            </a:rPr>
            <a:t>user_profile</a:t>
          </a:r>
          <a:r>
            <a:rPr lang="en-IN" b="0" i="0" u="none" dirty="0">
              <a:latin typeface="Times New Roman" panose="02020603050405020304" pitchFamily="18" charset="0"/>
              <a:cs typeface="Times New Roman" panose="02020603050405020304" pitchFamily="18" charset="0"/>
            </a:rPr>
            <a:t> and training data</a:t>
          </a:r>
          <a:endParaRPr lang="en-IN" dirty="0">
            <a:latin typeface="Times New Roman" panose="02020603050405020304" pitchFamily="18" charset="0"/>
            <a:cs typeface="Times New Roman" panose="02020603050405020304" pitchFamily="18" charset="0"/>
          </a:endParaRPr>
        </a:p>
      </dgm:t>
    </dgm:pt>
    <dgm:pt modelId="{DD67252A-C2C6-4D00-9C10-79E14F0268D0}" type="parTrans" cxnId="{B4407EF8-BBC3-46C5-BBC8-05A8953CAED4}">
      <dgm:prSet/>
      <dgm:spPr/>
      <dgm:t>
        <a:bodyPr/>
        <a:lstStyle/>
        <a:p>
          <a:endParaRPr lang="en-IN"/>
        </a:p>
      </dgm:t>
    </dgm:pt>
    <dgm:pt modelId="{78E35FA1-C53E-4C01-8168-3D7979D3F4D6}" type="sibTrans" cxnId="{B4407EF8-BBC3-46C5-BBC8-05A8953CAED4}">
      <dgm:prSet/>
      <dgm:spPr/>
      <dgm:t>
        <a:bodyPr/>
        <a:lstStyle/>
        <a:p>
          <a:endParaRPr lang="en-IN"/>
        </a:p>
      </dgm:t>
    </dgm:pt>
    <dgm:pt modelId="{791FB203-D2E6-4574-B595-C314633877C2}" type="pres">
      <dgm:prSet presAssocID="{26BE49D3-8F96-4234-A55A-668D7E4EACB5}" presName="linear" presStyleCnt="0">
        <dgm:presLayoutVars>
          <dgm:dir/>
          <dgm:animLvl val="lvl"/>
          <dgm:resizeHandles val="exact"/>
        </dgm:presLayoutVars>
      </dgm:prSet>
      <dgm:spPr/>
    </dgm:pt>
    <dgm:pt modelId="{8E643F29-D603-4610-B617-1C69DA78B549}" type="pres">
      <dgm:prSet presAssocID="{7270BA40-5B56-46A0-B6DF-201ECE5A1E21}" presName="parentLin" presStyleCnt="0"/>
      <dgm:spPr/>
    </dgm:pt>
    <dgm:pt modelId="{E6897EC9-CAF9-4CEE-B7C2-FDB8925510F6}" type="pres">
      <dgm:prSet presAssocID="{7270BA40-5B56-46A0-B6DF-201ECE5A1E21}" presName="parentLeftMargin" presStyleLbl="node1" presStyleIdx="0" presStyleCnt="4"/>
      <dgm:spPr/>
    </dgm:pt>
    <dgm:pt modelId="{834A2519-3629-412E-9598-AA327B368FB5}" type="pres">
      <dgm:prSet presAssocID="{7270BA40-5B56-46A0-B6DF-201ECE5A1E21}" presName="parentText" presStyleLbl="node1" presStyleIdx="0" presStyleCnt="4">
        <dgm:presLayoutVars>
          <dgm:chMax val="0"/>
          <dgm:bulletEnabled val="1"/>
        </dgm:presLayoutVars>
      </dgm:prSet>
      <dgm:spPr/>
    </dgm:pt>
    <dgm:pt modelId="{4A35AAA4-CB7F-4CE0-A8EB-90F4FC2231D2}" type="pres">
      <dgm:prSet presAssocID="{7270BA40-5B56-46A0-B6DF-201ECE5A1E21}" presName="negativeSpace" presStyleCnt="0"/>
      <dgm:spPr/>
    </dgm:pt>
    <dgm:pt modelId="{364BDF4A-E3DB-4C3F-A283-BB3BF65FB80F}" type="pres">
      <dgm:prSet presAssocID="{7270BA40-5B56-46A0-B6DF-201ECE5A1E21}" presName="childText" presStyleLbl="conFgAcc1" presStyleIdx="0" presStyleCnt="4">
        <dgm:presLayoutVars>
          <dgm:bulletEnabled val="1"/>
        </dgm:presLayoutVars>
      </dgm:prSet>
      <dgm:spPr/>
    </dgm:pt>
    <dgm:pt modelId="{92A2A8F2-5BB1-476B-9014-D8BDA821E0CA}" type="pres">
      <dgm:prSet presAssocID="{8FAB42C3-17A9-419B-87C2-BD2CCC12E471}" presName="spaceBetweenRectangles" presStyleCnt="0"/>
      <dgm:spPr/>
    </dgm:pt>
    <dgm:pt modelId="{5C3FC78F-B449-4806-A1C8-3A973A334133}" type="pres">
      <dgm:prSet presAssocID="{365FE9EF-81B7-49CD-9E92-9D556A386A5C}" presName="parentLin" presStyleCnt="0"/>
      <dgm:spPr/>
    </dgm:pt>
    <dgm:pt modelId="{4A920969-3724-48EB-8D97-28A0C52BC6A4}" type="pres">
      <dgm:prSet presAssocID="{365FE9EF-81B7-49CD-9E92-9D556A386A5C}" presName="parentLeftMargin" presStyleLbl="node1" presStyleIdx="0" presStyleCnt="4"/>
      <dgm:spPr/>
    </dgm:pt>
    <dgm:pt modelId="{C287B689-D42E-4E13-933A-66D1BF6C331D}" type="pres">
      <dgm:prSet presAssocID="{365FE9EF-81B7-49CD-9E92-9D556A386A5C}" presName="parentText" presStyleLbl="node1" presStyleIdx="1" presStyleCnt="4">
        <dgm:presLayoutVars>
          <dgm:chMax val="0"/>
          <dgm:bulletEnabled val="1"/>
        </dgm:presLayoutVars>
      </dgm:prSet>
      <dgm:spPr/>
    </dgm:pt>
    <dgm:pt modelId="{8C298BEC-9FDB-4ABD-A097-3C6746B92829}" type="pres">
      <dgm:prSet presAssocID="{365FE9EF-81B7-49CD-9E92-9D556A386A5C}" presName="negativeSpace" presStyleCnt="0"/>
      <dgm:spPr/>
    </dgm:pt>
    <dgm:pt modelId="{5F7C7008-F69C-48DD-9156-7DB7393F0A3B}" type="pres">
      <dgm:prSet presAssocID="{365FE9EF-81B7-49CD-9E92-9D556A386A5C}" presName="childText" presStyleLbl="conFgAcc1" presStyleIdx="1" presStyleCnt="4">
        <dgm:presLayoutVars>
          <dgm:bulletEnabled val="1"/>
        </dgm:presLayoutVars>
      </dgm:prSet>
      <dgm:spPr/>
    </dgm:pt>
    <dgm:pt modelId="{B70D273D-1C93-49A2-97C0-FA296D61E982}" type="pres">
      <dgm:prSet presAssocID="{1EEAE71E-81C5-4583-B50F-46A862846E36}" presName="spaceBetweenRectangles" presStyleCnt="0"/>
      <dgm:spPr/>
    </dgm:pt>
    <dgm:pt modelId="{6B1B51D8-F6C7-45BE-9937-7BFE69ABEA14}" type="pres">
      <dgm:prSet presAssocID="{25C24560-C94C-4D80-8C38-E0F35FA442F4}" presName="parentLin" presStyleCnt="0"/>
      <dgm:spPr/>
    </dgm:pt>
    <dgm:pt modelId="{B20ABAF6-E496-434E-BE8C-054819AA9338}" type="pres">
      <dgm:prSet presAssocID="{25C24560-C94C-4D80-8C38-E0F35FA442F4}" presName="parentLeftMargin" presStyleLbl="node1" presStyleIdx="1" presStyleCnt="4"/>
      <dgm:spPr/>
    </dgm:pt>
    <dgm:pt modelId="{1F1895E3-9C50-4515-8E97-90277E8078FF}" type="pres">
      <dgm:prSet presAssocID="{25C24560-C94C-4D80-8C38-E0F35FA442F4}" presName="parentText" presStyleLbl="node1" presStyleIdx="2" presStyleCnt="4">
        <dgm:presLayoutVars>
          <dgm:chMax val="0"/>
          <dgm:bulletEnabled val="1"/>
        </dgm:presLayoutVars>
      </dgm:prSet>
      <dgm:spPr/>
    </dgm:pt>
    <dgm:pt modelId="{4A85EB33-D6E9-4F26-80B2-78CC09474AA6}" type="pres">
      <dgm:prSet presAssocID="{25C24560-C94C-4D80-8C38-E0F35FA442F4}" presName="negativeSpace" presStyleCnt="0"/>
      <dgm:spPr/>
    </dgm:pt>
    <dgm:pt modelId="{3E6227F5-6630-4EB2-853C-61CF64117D75}" type="pres">
      <dgm:prSet presAssocID="{25C24560-C94C-4D80-8C38-E0F35FA442F4}" presName="childText" presStyleLbl="conFgAcc1" presStyleIdx="2" presStyleCnt="4">
        <dgm:presLayoutVars>
          <dgm:bulletEnabled val="1"/>
        </dgm:presLayoutVars>
      </dgm:prSet>
      <dgm:spPr/>
    </dgm:pt>
    <dgm:pt modelId="{5C5FA166-7DE2-4E35-B888-BFB96AD79CDA}" type="pres">
      <dgm:prSet presAssocID="{FBEB4C0F-1B82-44D9-B874-27279B103459}" presName="spaceBetweenRectangles" presStyleCnt="0"/>
      <dgm:spPr/>
    </dgm:pt>
    <dgm:pt modelId="{D412C95E-FC2B-4CE0-892F-B434C566047F}" type="pres">
      <dgm:prSet presAssocID="{7E654C1D-608C-4091-BEEE-6AC3B14E0CF1}" presName="parentLin" presStyleCnt="0"/>
      <dgm:spPr/>
    </dgm:pt>
    <dgm:pt modelId="{4E94164F-29CF-4F37-8882-AFAB687F1643}" type="pres">
      <dgm:prSet presAssocID="{7E654C1D-608C-4091-BEEE-6AC3B14E0CF1}" presName="parentLeftMargin" presStyleLbl="node1" presStyleIdx="2" presStyleCnt="4"/>
      <dgm:spPr/>
    </dgm:pt>
    <dgm:pt modelId="{7524F1CE-73F3-45D0-8A5F-580018D6DC78}" type="pres">
      <dgm:prSet presAssocID="{7E654C1D-608C-4091-BEEE-6AC3B14E0CF1}" presName="parentText" presStyleLbl="node1" presStyleIdx="3" presStyleCnt="4">
        <dgm:presLayoutVars>
          <dgm:chMax val="0"/>
          <dgm:bulletEnabled val="1"/>
        </dgm:presLayoutVars>
      </dgm:prSet>
      <dgm:spPr/>
    </dgm:pt>
    <dgm:pt modelId="{7FB26A5B-C378-45D4-810C-57DA29FCEE3C}" type="pres">
      <dgm:prSet presAssocID="{7E654C1D-608C-4091-BEEE-6AC3B14E0CF1}" presName="negativeSpace" presStyleCnt="0"/>
      <dgm:spPr/>
    </dgm:pt>
    <dgm:pt modelId="{816602BE-E773-4F12-9ABC-BF0ABB880341}" type="pres">
      <dgm:prSet presAssocID="{7E654C1D-608C-4091-BEEE-6AC3B14E0CF1}" presName="childText" presStyleLbl="conFgAcc1" presStyleIdx="3" presStyleCnt="4">
        <dgm:presLayoutVars>
          <dgm:bulletEnabled val="1"/>
        </dgm:presLayoutVars>
      </dgm:prSet>
      <dgm:spPr/>
    </dgm:pt>
  </dgm:ptLst>
  <dgm:cxnLst>
    <dgm:cxn modelId="{02EBE71C-8926-47F7-8D35-CF3E3C7A0396}" type="presOf" srcId="{365FE9EF-81B7-49CD-9E92-9D556A386A5C}" destId="{C287B689-D42E-4E13-933A-66D1BF6C331D}" srcOrd="1" destOrd="0" presId="urn:microsoft.com/office/officeart/2005/8/layout/list1"/>
    <dgm:cxn modelId="{59880D24-82DF-4BE0-8024-EA20BA4A418A}" srcId="{26BE49D3-8F96-4234-A55A-668D7E4EACB5}" destId="{25C24560-C94C-4D80-8C38-E0F35FA442F4}" srcOrd="2" destOrd="0" parTransId="{9C6D3F70-ECA0-4B82-9AC0-CDF446BD9CBC}" sibTransId="{FBEB4C0F-1B82-44D9-B874-27279B103459}"/>
    <dgm:cxn modelId="{8E7AAA68-BBE1-4493-8FD2-6D82DF569D64}" type="presOf" srcId="{7E654C1D-608C-4091-BEEE-6AC3B14E0CF1}" destId="{4E94164F-29CF-4F37-8882-AFAB687F1643}" srcOrd="0" destOrd="0" presId="urn:microsoft.com/office/officeart/2005/8/layout/list1"/>
    <dgm:cxn modelId="{8F016971-B529-479A-9F4E-A638BE2480E4}" type="presOf" srcId="{25C24560-C94C-4D80-8C38-E0F35FA442F4}" destId="{B20ABAF6-E496-434E-BE8C-054819AA9338}" srcOrd="0" destOrd="0" presId="urn:microsoft.com/office/officeart/2005/8/layout/list1"/>
    <dgm:cxn modelId="{A2D2FF72-FBD4-4477-910E-B848F2B44180}" type="presOf" srcId="{7270BA40-5B56-46A0-B6DF-201ECE5A1E21}" destId="{E6897EC9-CAF9-4CEE-B7C2-FDB8925510F6}" srcOrd="0" destOrd="0" presId="urn:microsoft.com/office/officeart/2005/8/layout/list1"/>
    <dgm:cxn modelId="{F06F8359-B4DD-4DC2-BEB5-3031617C7FC6}" type="presOf" srcId="{26BE49D3-8F96-4234-A55A-668D7E4EACB5}" destId="{791FB203-D2E6-4574-B595-C314633877C2}" srcOrd="0" destOrd="0" presId="urn:microsoft.com/office/officeart/2005/8/layout/list1"/>
    <dgm:cxn modelId="{F7C68C85-6492-4E0E-BE51-C6062BB45BA2}" type="presOf" srcId="{365FE9EF-81B7-49CD-9E92-9D556A386A5C}" destId="{4A920969-3724-48EB-8D97-28A0C52BC6A4}" srcOrd="0" destOrd="0" presId="urn:microsoft.com/office/officeart/2005/8/layout/list1"/>
    <dgm:cxn modelId="{D6D1AFA5-2C9F-437E-A106-87B479618DCA}" srcId="{26BE49D3-8F96-4234-A55A-668D7E4EACB5}" destId="{7270BA40-5B56-46A0-B6DF-201ECE5A1E21}" srcOrd="0" destOrd="0" parTransId="{33CD29F1-A5C3-4ED4-991A-4728DEA0DBC9}" sibTransId="{8FAB42C3-17A9-419B-87C2-BD2CCC12E471}"/>
    <dgm:cxn modelId="{FC8341C4-DCC0-4038-9544-89043D5DA1A2}" srcId="{26BE49D3-8F96-4234-A55A-668D7E4EACB5}" destId="{365FE9EF-81B7-49CD-9E92-9D556A386A5C}" srcOrd="1" destOrd="0" parTransId="{2F91D7AB-BA7D-4699-B4E2-C66909874A9E}" sibTransId="{1EEAE71E-81C5-4583-B50F-46A862846E36}"/>
    <dgm:cxn modelId="{E968F9CE-6AF2-4BEE-9913-414B44B836C9}" type="presOf" srcId="{25C24560-C94C-4D80-8C38-E0F35FA442F4}" destId="{1F1895E3-9C50-4515-8E97-90277E8078FF}" srcOrd="1" destOrd="0" presId="urn:microsoft.com/office/officeart/2005/8/layout/list1"/>
    <dgm:cxn modelId="{277FF2DB-DFCB-447D-BBD5-5E27CB799F5A}" type="presOf" srcId="{7270BA40-5B56-46A0-B6DF-201ECE5A1E21}" destId="{834A2519-3629-412E-9598-AA327B368FB5}" srcOrd="1" destOrd="0" presId="urn:microsoft.com/office/officeart/2005/8/layout/list1"/>
    <dgm:cxn modelId="{8C8FACE8-E3F3-491F-AFEF-F6D6BF0CA851}" type="presOf" srcId="{7E654C1D-608C-4091-BEEE-6AC3B14E0CF1}" destId="{7524F1CE-73F3-45D0-8A5F-580018D6DC78}" srcOrd="1" destOrd="0" presId="urn:microsoft.com/office/officeart/2005/8/layout/list1"/>
    <dgm:cxn modelId="{B4407EF8-BBC3-46C5-BBC8-05A8953CAED4}" srcId="{26BE49D3-8F96-4234-A55A-668D7E4EACB5}" destId="{7E654C1D-608C-4091-BEEE-6AC3B14E0CF1}" srcOrd="3" destOrd="0" parTransId="{DD67252A-C2C6-4D00-9C10-79E14F0268D0}" sibTransId="{78E35FA1-C53E-4C01-8168-3D7979D3F4D6}"/>
    <dgm:cxn modelId="{F0D8FAF8-B40A-4488-9F56-09310480CAD4}" type="presParOf" srcId="{791FB203-D2E6-4574-B595-C314633877C2}" destId="{8E643F29-D603-4610-B617-1C69DA78B549}" srcOrd="0" destOrd="0" presId="urn:microsoft.com/office/officeart/2005/8/layout/list1"/>
    <dgm:cxn modelId="{77FCB380-AE2E-4257-BA49-52C03CC78FCE}" type="presParOf" srcId="{8E643F29-D603-4610-B617-1C69DA78B549}" destId="{E6897EC9-CAF9-4CEE-B7C2-FDB8925510F6}" srcOrd="0" destOrd="0" presId="urn:microsoft.com/office/officeart/2005/8/layout/list1"/>
    <dgm:cxn modelId="{7A9CD1D8-D589-4E3E-B27A-B5A94CA0BB85}" type="presParOf" srcId="{8E643F29-D603-4610-B617-1C69DA78B549}" destId="{834A2519-3629-412E-9598-AA327B368FB5}" srcOrd="1" destOrd="0" presId="urn:microsoft.com/office/officeart/2005/8/layout/list1"/>
    <dgm:cxn modelId="{D0860588-294D-4C9E-AF25-4FEC45E56D88}" type="presParOf" srcId="{791FB203-D2E6-4574-B595-C314633877C2}" destId="{4A35AAA4-CB7F-4CE0-A8EB-90F4FC2231D2}" srcOrd="1" destOrd="0" presId="urn:microsoft.com/office/officeart/2005/8/layout/list1"/>
    <dgm:cxn modelId="{F10C98EF-D9BE-4619-B627-4013473B7703}" type="presParOf" srcId="{791FB203-D2E6-4574-B595-C314633877C2}" destId="{364BDF4A-E3DB-4C3F-A283-BB3BF65FB80F}" srcOrd="2" destOrd="0" presId="urn:microsoft.com/office/officeart/2005/8/layout/list1"/>
    <dgm:cxn modelId="{ED0B1D32-5970-468F-86CD-666731F0A0AB}" type="presParOf" srcId="{791FB203-D2E6-4574-B595-C314633877C2}" destId="{92A2A8F2-5BB1-476B-9014-D8BDA821E0CA}" srcOrd="3" destOrd="0" presId="urn:microsoft.com/office/officeart/2005/8/layout/list1"/>
    <dgm:cxn modelId="{38EDCAE0-5A55-48C6-80C9-78751A1E6C85}" type="presParOf" srcId="{791FB203-D2E6-4574-B595-C314633877C2}" destId="{5C3FC78F-B449-4806-A1C8-3A973A334133}" srcOrd="4" destOrd="0" presId="urn:microsoft.com/office/officeart/2005/8/layout/list1"/>
    <dgm:cxn modelId="{83E1AAFF-79F8-47A2-99CC-927560727131}" type="presParOf" srcId="{5C3FC78F-B449-4806-A1C8-3A973A334133}" destId="{4A920969-3724-48EB-8D97-28A0C52BC6A4}" srcOrd="0" destOrd="0" presId="urn:microsoft.com/office/officeart/2005/8/layout/list1"/>
    <dgm:cxn modelId="{D49BD85E-6EA7-4844-AB2A-A5AC269FCB07}" type="presParOf" srcId="{5C3FC78F-B449-4806-A1C8-3A973A334133}" destId="{C287B689-D42E-4E13-933A-66D1BF6C331D}" srcOrd="1" destOrd="0" presId="urn:microsoft.com/office/officeart/2005/8/layout/list1"/>
    <dgm:cxn modelId="{3E4F9E41-A8CD-4A3E-8535-DC122A5527F4}" type="presParOf" srcId="{791FB203-D2E6-4574-B595-C314633877C2}" destId="{8C298BEC-9FDB-4ABD-A097-3C6746B92829}" srcOrd="5" destOrd="0" presId="urn:microsoft.com/office/officeart/2005/8/layout/list1"/>
    <dgm:cxn modelId="{FD2351A4-7FBB-4D5B-93BD-FCAA5FD3F6B2}" type="presParOf" srcId="{791FB203-D2E6-4574-B595-C314633877C2}" destId="{5F7C7008-F69C-48DD-9156-7DB7393F0A3B}" srcOrd="6" destOrd="0" presId="urn:microsoft.com/office/officeart/2005/8/layout/list1"/>
    <dgm:cxn modelId="{F097CCC4-95F4-459C-A3EE-8148E6C363A2}" type="presParOf" srcId="{791FB203-D2E6-4574-B595-C314633877C2}" destId="{B70D273D-1C93-49A2-97C0-FA296D61E982}" srcOrd="7" destOrd="0" presId="urn:microsoft.com/office/officeart/2005/8/layout/list1"/>
    <dgm:cxn modelId="{7837223E-CAF3-4F61-B772-75AD064769A3}" type="presParOf" srcId="{791FB203-D2E6-4574-B595-C314633877C2}" destId="{6B1B51D8-F6C7-45BE-9937-7BFE69ABEA14}" srcOrd="8" destOrd="0" presId="urn:microsoft.com/office/officeart/2005/8/layout/list1"/>
    <dgm:cxn modelId="{60482471-F9E1-411B-AB0B-6ECD9F6942ED}" type="presParOf" srcId="{6B1B51D8-F6C7-45BE-9937-7BFE69ABEA14}" destId="{B20ABAF6-E496-434E-BE8C-054819AA9338}" srcOrd="0" destOrd="0" presId="urn:microsoft.com/office/officeart/2005/8/layout/list1"/>
    <dgm:cxn modelId="{EBBF60DA-60D2-4178-81AA-FA19D79FFA68}" type="presParOf" srcId="{6B1B51D8-F6C7-45BE-9937-7BFE69ABEA14}" destId="{1F1895E3-9C50-4515-8E97-90277E8078FF}" srcOrd="1" destOrd="0" presId="urn:microsoft.com/office/officeart/2005/8/layout/list1"/>
    <dgm:cxn modelId="{4D11AC9B-59FB-4E70-BF59-880FD213DD19}" type="presParOf" srcId="{791FB203-D2E6-4574-B595-C314633877C2}" destId="{4A85EB33-D6E9-4F26-80B2-78CC09474AA6}" srcOrd="9" destOrd="0" presId="urn:microsoft.com/office/officeart/2005/8/layout/list1"/>
    <dgm:cxn modelId="{BC766304-C3DD-4EC2-8C56-BEED37F29FC3}" type="presParOf" srcId="{791FB203-D2E6-4574-B595-C314633877C2}" destId="{3E6227F5-6630-4EB2-853C-61CF64117D75}" srcOrd="10" destOrd="0" presId="urn:microsoft.com/office/officeart/2005/8/layout/list1"/>
    <dgm:cxn modelId="{E7F3BF4B-84E0-417C-A91F-FC49C5D0034A}" type="presParOf" srcId="{791FB203-D2E6-4574-B595-C314633877C2}" destId="{5C5FA166-7DE2-4E35-B888-BFB96AD79CDA}" srcOrd="11" destOrd="0" presId="urn:microsoft.com/office/officeart/2005/8/layout/list1"/>
    <dgm:cxn modelId="{73C76643-CEA2-4098-A908-4E63934E4899}" type="presParOf" srcId="{791FB203-D2E6-4574-B595-C314633877C2}" destId="{D412C95E-FC2B-4CE0-892F-B434C566047F}" srcOrd="12" destOrd="0" presId="urn:microsoft.com/office/officeart/2005/8/layout/list1"/>
    <dgm:cxn modelId="{747A7785-F408-4111-8EA9-DEDB899B8561}" type="presParOf" srcId="{D412C95E-FC2B-4CE0-892F-B434C566047F}" destId="{4E94164F-29CF-4F37-8882-AFAB687F1643}" srcOrd="0" destOrd="0" presId="urn:microsoft.com/office/officeart/2005/8/layout/list1"/>
    <dgm:cxn modelId="{F7D7A857-F435-4985-98A3-C9677CC39432}" type="presParOf" srcId="{D412C95E-FC2B-4CE0-892F-B434C566047F}" destId="{7524F1CE-73F3-45D0-8A5F-580018D6DC78}" srcOrd="1" destOrd="0" presId="urn:microsoft.com/office/officeart/2005/8/layout/list1"/>
    <dgm:cxn modelId="{C0697D6A-8C26-463A-A46C-B17958590A11}" type="presParOf" srcId="{791FB203-D2E6-4574-B595-C314633877C2}" destId="{7FB26A5B-C378-45D4-810C-57DA29FCEE3C}" srcOrd="13" destOrd="0" presId="urn:microsoft.com/office/officeart/2005/8/layout/list1"/>
    <dgm:cxn modelId="{0FA71684-0B89-44F0-AB55-F7127382909A}" type="presParOf" srcId="{791FB203-D2E6-4574-B595-C314633877C2}" destId="{816602BE-E773-4F12-9ABC-BF0ABB88034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1565E-9969-478B-8801-6A1200D76119}">
      <dsp:nvSpPr>
        <dsp:cNvPr id="0" name=""/>
        <dsp:cNvSpPr/>
      </dsp:nvSpPr>
      <dsp:spPr>
        <a:xfrm>
          <a:off x="788669" y="0"/>
          <a:ext cx="8938260" cy="468312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EF5955-4D6A-493E-8E2A-6B90E3B2011E}">
      <dsp:nvSpPr>
        <dsp:cNvPr id="0" name=""/>
        <dsp:cNvSpPr/>
      </dsp:nvSpPr>
      <dsp:spPr>
        <a:xfrm>
          <a:off x="4621" y="1404937"/>
          <a:ext cx="2020453" cy="1873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Data Visualization</a:t>
          </a:r>
        </a:p>
      </dsp:txBody>
      <dsp:txXfrm>
        <a:off x="96066" y="1496382"/>
        <a:ext cx="1837563" cy="1690360"/>
      </dsp:txXfrm>
    </dsp:sp>
    <dsp:sp modelId="{61EB262F-BA2D-41F6-A896-CADCF1CD0271}">
      <dsp:nvSpPr>
        <dsp:cNvPr id="0" name=""/>
        <dsp:cNvSpPr/>
      </dsp:nvSpPr>
      <dsp:spPr>
        <a:xfrm>
          <a:off x="2126097" y="1404937"/>
          <a:ext cx="2020453" cy="1873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Feature Engineering</a:t>
          </a:r>
        </a:p>
      </dsp:txBody>
      <dsp:txXfrm>
        <a:off x="2217542" y="1496382"/>
        <a:ext cx="1837563" cy="1690360"/>
      </dsp:txXfrm>
    </dsp:sp>
    <dsp:sp modelId="{DB457B51-8C72-44BC-A307-571456E5F373}">
      <dsp:nvSpPr>
        <dsp:cNvPr id="0" name=""/>
        <dsp:cNvSpPr/>
      </dsp:nvSpPr>
      <dsp:spPr>
        <a:xfrm>
          <a:off x="4247573" y="1404937"/>
          <a:ext cx="2020453" cy="1873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Data Statistics and Feature Ranking</a:t>
          </a:r>
        </a:p>
      </dsp:txBody>
      <dsp:txXfrm>
        <a:off x="4339018" y="1496382"/>
        <a:ext cx="1837563" cy="1690360"/>
      </dsp:txXfrm>
    </dsp:sp>
    <dsp:sp modelId="{8ACC7871-0ECB-48FB-B078-F3074AABC013}">
      <dsp:nvSpPr>
        <dsp:cNvPr id="0" name=""/>
        <dsp:cNvSpPr/>
      </dsp:nvSpPr>
      <dsp:spPr>
        <a:xfrm>
          <a:off x="6369049" y="1404937"/>
          <a:ext cx="2020453" cy="1873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Prediction Model</a:t>
          </a:r>
        </a:p>
      </dsp:txBody>
      <dsp:txXfrm>
        <a:off x="6460494" y="1496382"/>
        <a:ext cx="1837563" cy="1690360"/>
      </dsp:txXfrm>
    </dsp:sp>
    <dsp:sp modelId="{FF860188-E39E-488F-80A6-B0F9F03E5BD2}">
      <dsp:nvSpPr>
        <dsp:cNvPr id="0" name=""/>
        <dsp:cNvSpPr/>
      </dsp:nvSpPr>
      <dsp:spPr>
        <a:xfrm>
          <a:off x="8490525" y="1404937"/>
          <a:ext cx="2020453" cy="1873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Model Evaluation</a:t>
          </a:r>
        </a:p>
      </dsp:txBody>
      <dsp:txXfrm>
        <a:off x="8581970" y="1496382"/>
        <a:ext cx="1837563" cy="1690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BDF4A-E3DB-4C3F-A283-BB3BF65FB80F}">
      <dsp:nvSpPr>
        <dsp:cNvPr id="0" name=""/>
        <dsp:cNvSpPr/>
      </dsp:nvSpPr>
      <dsp:spPr>
        <a:xfrm>
          <a:off x="0" y="436802"/>
          <a:ext cx="10515600" cy="655200"/>
        </a:xfrm>
        <a:prstGeom prst="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34A2519-3629-412E-9598-AA327B368FB5}">
      <dsp:nvSpPr>
        <dsp:cNvPr id="0" name=""/>
        <dsp:cNvSpPr/>
      </dsp:nvSpPr>
      <dsp:spPr>
        <a:xfrm>
          <a:off x="525780" y="53042"/>
          <a:ext cx="7360920" cy="7675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IN" sz="2600" b="0" i="0" u="none" kern="1200" dirty="0">
              <a:latin typeface="Times New Roman" panose="02020603050405020304" pitchFamily="18" charset="0"/>
              <a:cs typeface="Times New Roman" panose="02020603050405020304" pitchFamily="18" charset="0"/>
            </a:rPr>
            <a:t>Feed data into pandas </a:t>
          </a:r>
          <a:r>
            <a:rPr lang="en-IN" sz="2600" b="0" i="0" u="none" kern="1200" dirty="0" err="1">
              <a:latin typeface="Times New Roman" panose="02020603050405020304" pitchFamily="18" charset="0"/>
              <a:cs typeface="Times New Roman" panose="02020603050405020304" pitchFamily="18" charset="0"/>
            </a:rPr>
            <a:t>dataframes</a:t>
          </a:r>
          <a:endParaRPr lang="en-IN" sz="2600" kern="1200" dirty="0">
            <a:latin typeface="Times New Roman" panose="02020603050405020304" pitchFamily="18" charset="0"/>
            <a:cs typeface="Times New Roman" panose="02020603050405020304" pitchFamily="18" charset="0"/>
          </a:endParaRPr>
        </a:p>
      </dsp:txBody>
      <dsp:txXfrm>
        <a:off x="563247" y="90509"/>
        <a:ext cx="7285986" cy="692586"/>
      </dsp:txXfrm>
    </dsp:sp>
    <dsp:sp modelId="{5F7C7008-F69C-48DD-9156-7DB7393F0A3B}">
      <dsp:nvSpPr>
        <dsp:cNvPr id="0" name=""/>
        <dsp:cNvSpPr/>
      </dsp:nvSpPr>
      <dsp:spPr>
        <a:xfrm>
          <a:off x="0" y="1616162"/>
          <a:ext cx="10515600" cy="655200"/>
        </a:xfrm>
        <a:prstGeom prst="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287B689-D42E-4E13-933A-66D1BF6C331D}">
      <dsp:nvSpPr>
        <dsp:cNvPr id="0" name=""/>
        <dsp:cNvSpPr/>
      </dsp:nvSpPr>
      <dsp:spPr>
        <a:xfrm>
          <a:off x="525780" y="1232402"/>
          <a:ext cx="7360920" cy="7675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IN" sz="2600" b="0" i="0" u="none" kern="1200" dirty="0">
              <a:latin typeface="Times New Roman" panose="02020603050405020304" pitchFamily="18" charset="0"/>
              <a:cs typeface="Times New Roman" panose="02020603050405020304" pitchFamily="18" charset="0"/>
            </a:rPr>
            <a:t>Rename the </a:t>
          </a:r>
          <a:r>
            <a:rPr lang="en-IN" sz="2600" b="0" i="0" u="none" kern="1200" dirty="0" err="1">
              <a:latin typeface="Times New Roman" panose="02020603050405020304" pitchFamily="18" charset="0"/>
              <a:cs typeface="Times New Roman" panose="02020603050405020304" pitchFamily="18" charset="0"/>
            </a:rPr>
            <a:t>seller_id</a:t>
          </a:r>
          <a:r>
            <a:rPr lang="en-IN" sz="2600" b="0" i="0" u="none" kern="1200" dirty="0">
              <a:latin typeface="Times New Roman" panose="02020603050405020304" pitchFamily="18" charset="0"/>
              <a:cs typeface="Times New Roman" panose="02020603050405020304" pitchFamily="18" charset="0"/>
            </a:rPr>
            <a:t> column in user </a:t>
          </a:r>
          <a:r>
            <a:rPr lang="en-IN" sz="2600" b="0" i="0" u="none" kern="1200" dirty="0" err="1">
              <a:latin typeface="Times New Roman" panose="02020603050405020304" pitchFamily="18" charset="0"/>
              <a:cs typeface="Times New Roman" panose="02020603050405020304" pitchFamily="18" charset="0"/>
            </a:rPr>
            <a:t>behavior</a:t>
          </a:r>
          <a:r>
            <a:rPr lang="en-IN" sz="2600" b="0" i="0" u="none" kern="1200" dirty="0">
              <a:latin typeface="Times New Roman" panose="02020603050405020304" pitchFamily="18" charset="0"/>
              <a:cs typeface="Times New Roman" panose="02020603050405020304" pitchFamily="18" charset="0"/>
            </a:rPr>
            <a:t> logs to </a:t>
          </a:r>
          <a:r>
            <a:rPr lang="en-IN" sz="2600" b="0" i="0" u="none" kern="1200" dirty="0" err="1">
              <a:latin typeface="Times New Roman" panose="02020603050405020304" pitchFamily="18" charset="0"/>
              <a:cs typeface="Times New Roman" panose="02020603050405020304" pitchFamily="18" charset="0"/>
            </a:rPr>
            <a:t>merchant_id</a:t>
          </a:r>
          <a:endParaRPr lang="en-IN" sz="2600" kern="1200" dirty="0">
            <a:latin typeface="Times New Roman" panose="02020603050405020304" pitchFamily="18" charset="0"/>
            <a:cs typeface="Times New Roman" panose="02020603050405020304" pitchFamily="18" charset="0"/>
          </a:endParaRPr>
        </a:p>
      </dsp:txBody>
      <dsp:txXfrm>
        <a:off x="563247" y="1269869"/>
        <a:ext cx="7285986" cy="692586"/>
      </dsp:txXfrm>
    </dsp:sp>
    <dsp:sp modelId="{3E6227F5-6630-4EB2-853C-61CF64117D75}">
      <dsp:nvSpPr>
        <dsp:cNvPr id="0" name=""/>
        <dsp:cNvSpPr/>
      </dsp:nvSpPr>
      <dsp:spPr>
        <a:xfrm>
          <a:off x="0" y="2795522"/>
          <a:ext cx="10515600" cy="655200"/>
        </a:xfrm>
        <a:prstGeom prst="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F1895E3-9C50-4515-8E97-90277E8078FF}">
      <dsp:nvSpPr>
        <dsp:cNvPr id="0" name=""/>
        <dsp:cNvSpPr/>
      </dsp:nvSpPr>
      <dsp:spPr>
        <a:xfrm>
          <a:off x="525780" y="2411762"/>
          <a:ext cx="7360920" cy="7675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IN" sz="2600" b="0" i="0" u="none" kern="1200" dirty="0">
              <a:latin typeface="Times New Roman" panose="02020603050405020304" pitchFamily="18" charset="0"/>
              <a:cs typeface="Times New Roman" panose="02020603050405020304" pitchFamily="18" charset="0"/>
            </a:rPr>
            <a:t>Take dataset from item id 641 to 800 inclusively</a:t>
          </a:r>
          <a:endParaRPr lang="en-IN" sz="2600" kern="1200" dirty="0">
            <a:latin typeface="Times New Roman" panose="02020603050405020304" pitchFamily="18" charset="0"/>
            <a:cs typeface="Times New Roman" panose="02020603050405020304" pitchFamily="18" charset="0"/>
          </a:endParaRPr>
        </a:p>
      </dsp:txBody>
      <dsp:txXfrm>
        <a:off x="563247" y="2449229"/>
        <a:ext cx="7285986" cy="692586"/>
      </dsp:txXfrm>
    </dsp:sp>
    <dsp:sp modelId="{816602BE-E773-4F12-9ABC-BF0ABB880341}">
      <dsp:nvSpPr>
        <dsp:cNvPr id="0" name=""/>
        <dsp:cNvSpPr/>
      </dsp:nvSpPr>
      <dsp:spPr>
        <a:xfrm>
          <a:off x="0" y="3974882"/>
          <a:ext cx="10515600" cy="655200"/>
        </a:xfrm>
        <a:prstGeom prst="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524F1CE-73F3-45D0-8A5F-580018D6DC78}">
      <dsp:nvSpPr>
        <dsp:cNvPr id="0" name=""/>
        <dsp:cNvSpPr/>
      </dsp:nvSpPr>
      <dsp:spPr>
        <a:xfrm>
          <a:off x="525780" y="3591122"/>
          <a:ext cx="7360920" cy="7675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155700">
            <a:lnSpc>
              <a:spcPct val="90000"/>
            </a:lnSpc>
            <a:spcBef>
              <a:spcPct val="0"/>
            </a:spcBef>
            <a:spcAft>
              <a:spcPct val="35000"/>
            </a:spcAft>
            <a:buNone/>
          </a:pPr>
          <a:r>
            <a:rPr lang="en-IN" sz="2600" b="0" i="0" u="none" kern="1200" dirty="0">
              <a:latin typeface="Times New Roman" panose="02020603050405020304" pitchFamily="18" charset="0"/>
              <a:cs typeface="Times New Roman" panose="02020603050405020304" pitchFamily="18" charset="0"/>
            </a:rPr>
            <a:t>Combine user behaviour logs with </a:t>
          </a:r>
          <a:r>
            <a:rPr lang="en-IN" sz="2600" b="0" i="0" u="none" kern="1200" dirty="0" err="1">
              <a:latin typeface="Times New Roman" panose="02020603050405020304" pitchFamily="18" charset="0"/>
              <a:cs typeface="Times New Roman" panose="02020603050405020304" pitchFamily="18" charset="0"/>
            </a:rPr>
            <a:t>user_profile</a:t>
          </a:r>
          <a:r>
            <a:rPr lang="en-IN" sz="2600" b="0" i="0" u="none" kern="1200" dirty="0">
              <a:latin typeface="Times New Roman" panose="02020603050405020304" pitchFamily="18" charset="0"/>
              <a:cs typeface="Times New Roman" panose="02020603050405020304" pitchFamily="18" charset="0"/>
            </a:rPr>
            <a:t> and training data</a:t>
          </a:r>
          <a:endParaRPr lang="en-IN" sz="2600" kern="1200" dirty="0">
            <a:latin typeface="Times New Roman" panose="02020603050405020304" pitchFamily="18" charset="0"/>
            <a:cs typeface="Times New Roman" panose="02020603050405020304" pitchFamily="18" charset="0"/>
          </a:endParaRPr>
        </a:p>
      </dsp:txBody>
      <dsp:txXfrm>
        <a:off x="563247" y="3628589"/>
        <a:ext cx="728598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E712F-FBF4-A647-94C0-E3F2C6BEF436}"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3846C-D78B-A142-BB97-F1AB11A5DEFF}" type="slidenum">
              <a:rPr lang="en-US" smtClean="0"/>
              <a:t>‹#›</a:t>
            </a:fld>
            <a:endParaRPr lang="en-US"/>
          </a:p>
        </p:txBody>
      </p:sp>
    </p:spTree>
    <p:extLst>
      <p:ext uri="{BB962C8B-B14F-4D97-AF65-F5344CB8AC3E}">
        <p14:creationId xmlns:p14="http://schemas.microsoft.com/office/powerpoint/2010/main" val="121845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B3846C-D78B-A142-BB97-F1AB11A5DEFF}" type="slidenum">
              <a:rPr lang="en-US" smtClean="0"/>
              <a:t>1</a:t>
            </a:fld>
            <a:endParaRPr lang="en-US"/>
          </a:p>
        </p:txBody>
      </p:sp>
    </p:spTree>
    <p:extLst>
      <p:ext uri="{BB962C8B-B14F-4D97-AF65-F5344CB8AC3E}">
        <p14:creationId xmlns:p14="http://schemas.microsoft.com/office/powerpoint/2010/main" val="125235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CDC data </a:t>
            </a:r>
          </a:p>
          <a:p>
            <a:pPr marL="628650" lvl="1" indent="-171450">
              <a:buFontTx/>
              <a:buChar char="-"/>
            </a:pPr>
            <a:r>
              <a:rPr lang="en-US" dirty="0"/>
              <a:t>death </a:t>
            </a:r>
          </a:p>
          <a:p>
            <a:pPr marL="171450" indent="-171450">
              <a:buFontTx/>
              <a:buChar char="-"/>
            </a:pPr>
            <a:r>
              <a:rPr lang="en-US" dirty="0"/>
              <a:t>Early detection . (fixing). </a:t>
            </a:r>
          </a:p>
          <a:p>
            <a:pPr marL="171450" indent="-171450">
              <a:buFontTx/>
              <a:buChar char="-"/>
            </a:pPr>
            <a:r>
              <a:rPr lang="en-US" dirty="0"/>
              <a:t>ML based </a:t>
            </a:r>
            <a:r>
              <a:rPr lang="en-US" dirty="0" err="1"/>
              <a:t>soltions</a:t>
            </a:r>
            <a:r>
              <a:rPr lang="en-US" dirty="0"/>
              <a:t>. </a:t>
            </a:r>
          </a:p>
          <a:p>
            <a:pPr marL="171450" indent="-171450">
              <a:buFontTx/>
              <a:buChar char="-"/>
            </a:pPr>
            <a:endParaRPr lang="en-US" dirty="0"/>
          </a:p>
          <a:p>
            <a:pPr marL="171450" indent="-171450">
              <a:buFontTx/>
              <a:buChar char="-"/>
            </a:pPr>
            <a:r>
              <a:rPr lang="en-US" dirty="0"/>
              <a:t>1 Minute</a:t>
            </a:r>
          </a:p>
        </p:txBody>
      </p:sp>
      <p:sp>
        <p:nvSpPr>
          <p:cNvPr id="4" name="Slide Number Placeholder 3"/>
          <p:cNvSpPr>
            <a:spLocks noGrp="1"/>
          </p:cNvSpPr>
          <p:nvPr>
            <p:ph type="sldNum" sz="quarter" idx="5"/>
          </p:nvPr>
        </p:nvSpPr>
        <p:spPr/>
        <p:txBody>
          <a:bodyPr/>
          <a:lstStyle/>
          <a:p>
            <a:fld id="{5DB3846C-D78B-A142-BB97-F1AB11A5DEFF}" type="slidenum">
              <a:rPr lang="en-US" smtClean="0"/>
              <a:t>3</a:t>
            </a:fld>
            <a:endParaRPr lang="en-US"/>
          </a:p>
        </p:txBody>
      </p:sp>
    </p:spTree>
    <p:extLst>
      <p:ext uri="{BB962C8B-B14F-4D97-AF65-F5344CB8AC3E}">
        <p14:creationId xmlns:p14="http://schemas.microsoft.com/office/powerpoint/2010/main" val="359889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Trustworthy predictions for high-risk decision making. </a:t>
            </a:r>
          </a:p>
          <a:p>
            <a:endParaRPr lang="en-US" dirty="0"/>
          </a:p>
          <a:p>
            <a:r>
              <a:rPr lang="en-US" dirty="0"/>
              <a:t>Algorithm agnostic – use any algorithm; only requirement is designing a non-conformity score for each algorithm. </a:t>
            </a:r>
          </a:p>
          <a:p>
            <a:endParaRPr lang="en-US" dirty="0"/>
          </a:p>
          <a:p>
            <a:r>
              <a:rPr lang="en-US" dirty="0"/>
              <a:t>optimization of density estimation based on neural networks.</a:t>
            </a:r>
          </a:p>
        </p:txBody>
      </p:sp>
      <p:sp>
        <p:nvSpPr>
          <p:cNvPr id="4" name="Slide Number Placeholder 3"/>
          <p:cNvSpPr>
            <a:spLocks noGrp="1"/>
          </p:cNvSpPr>
          <p:nvPr>
            <p:ph type="sldNum" sz="quarter" idx="5"/>
          </p:nvPr>
        </p:nvSpPr>
        <p:spPr/>
        <p:txBody>
          <a:bodyPr/>
          <a:lstStyle/>
          <a:p>
            <a:fld id="{5DB3846C-D78B-A142-BB97-F1AB11A5DEFF}" type="slidenum">
              <a:rPr lang="en-US" smtClean="0"/>
              <a:t>25</a:t>
            </a:fld>
            <a:endParaRPr lang="en-US"/>
          </a:p>
        </p:txBody>
      </p:sp>
    </p:spTree>
    <p:extLst>
      <p:ext uri="{BB962C8B-B14F-4D97-AF65-F5344CB8AC3E}">
        <p14:creationId xmlns:p14="http://schemas.microsoft.com/office/powerpoint/2010/main" val="66364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B3846C-D78B-A142-BB97-F1AB11A5DEFF}" type="slidenum">
              <a:rPr lang="en-US" smtClean="0"/>
              <a:t>26</a:t>
            </a:fld>
            <a:endParaRPr lang="en-US"/>
          </a:p>
        </p:txBody>
      </p:sp>
    </p:spTree>
    <p:extLst>
      <p:ext uri="{BB962C8B-B14F-4D97-AF65-F5344CB8AC3E}">
        <p14:creationId xmlns:p14="http://schemas.microsoft.com/office/powerpoint/2010/main" val="87109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transition spd="slow" advClick="0">
    <p:push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advClick="0">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transition spd="slow" advClick="0">
    <p:push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advClick="0">
    <p:push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advClick="0">
    <p:push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spd="slow" advClick="0">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9" name="Group 8"/>
          <p:cNvGrpSpPr/>
          <p:nvPr/>
        </p:nvGrpSpPr>
        <p:grpSpPr>
          <a:xfrm>
            <a:off x="0" y="6103973"/>
            <a:ext cx="12192000" cy="754027"/>
            <a:chOff x="0" y="6103973"/>
            <a:chExt cx="12192000" cy="754027"/>
          </a:xfrm>
        </p:grpSpPr>
        <p:sp>
          <p:nvSpPr>
            <p:cNvPr id="10" name="Rectangle 9"/>
            <p:cNvSpPr/>
            <p:nvPr/>
          </p:nvSpPr>
          <p:spPr>
            <a:xfrm>
              <a:off x="0" y="6353547"/>
              <a:ext cx="12192000" cy="504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p:cNvSpPr/>
            <p:nvPr/>
          </p:nvSpPr>
          <p:spPr>
            <a:xfrm>
              <a:off x="399810" y="6103973"/>
              <a:ext cx="1057836" cy="5411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8476" y="6561997"/>
              <a:ext cx="1800224" cy="12512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76" y="6509469"/>
              <a:ext cx="2248720" cy="230184"/>
            </a:xfrm>
            <a:prstGeom prst="rect">
              <a:avLst/>
            </a:prstGeom>
          </p:spPr>
        </p:pic>
      </p:grpSp>
      <p:grpSp>
        <p:nvGrpSpPr>
          <p:cNvPr id="14" name="Group 13"/>
          <p:cNvGrpSpPr/>
          <p:nvPr userDrawn="1"/>
        </p:nvGrpSpPr>
        <p:grpSpPr>
          <a:xfrm>
            <a:off x="0" y="6103973"/>
            <a:ext cx="12192000" cy="754027"/>
            <a:chOff x="0" y="6103973"/>
            <a:chExt cx="12192000" cy="754027"/>
          </a:xfrm>
        </p:grpSpPr>
        <p:sp>
          <p:nvSpPr>
            <p:cNvPr id="15" name="Rectangle 14"/>
            <p:cNvSpPr/>
            <p:nvPr/>
          </p:nvSpPr>
          <p:spPr>
            <a:xfrm>
              <a:off x="0" y="6353547"/>
              <a:ext cx="12192000" cy="504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a:off x="399810" y="6103973"/>
              <a:ext cx="1057836" cy="5411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8476" y="6561997"/>
              <a:ext cx="1800224" cy="12512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76" y="6509469"/>
              <a:ext cx="2248720" cy="230184"/>
            </a:xfrm>
            <a:prstGeom prst="rect">
              <a:avLst/>
            </a:prstGeom>
          </p:spPr>
        </p:pic>
      </p:grpSp>
    </p:spTree>
  </p:cSld>
  <p:clrMapOvr>
    <a:overrideClrMapping bg1="lt1" tx1="dk1" bg2="lt2" tx2="dk2" accent1="accent1" accent2="accent2" accent3="accent3" accent4="accent4" accent5="accent5" accent6="accent6" hlink="hlink" folHlink="folHlink"/>
  </p:clrMapOvr>
  <p:transition spd="slow" advClick="0">
    <p:push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transition spd="slow" advClick="0">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advClick="0">
    <p:push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20965"/>
            <a:ext cx="10515600" cy="954088"/>
          </a:xfrm>
          <a:prstGeom prst="rect">
            <a:avLst/>
          </a:prstGeom>
          <a:solidFill>
            <a:schemeClr val="bg1"/>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54702"/>
            <a:ext cx="10515600" cy="46832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103973"/>
            <a:ext cx="12192000" cy="754027"/>
            <a:chOff x="0" y="6103973"/>
            <a:chExt cx="12192000" cy="754027"/>
          </a:xfrm>
        </p:grpSpPr>
        <p:sp>
          <p:nvSpPr>
            <p:cNvPr id="8" name="Rectangle 7"/>
            <p:cNvSpPr/>
            <p:nvPr/>
          </p:nvSpPr>
          <p:spPr>
            <a:xfrm>
              <a:off x="0" y="6353547"/>
              <a:ext cx="12192000" cy="504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p:cNvSpPr/>
            <p:nvPr/>
          </p:nvSpPr>
          <p:spPr>
            <a:xfrm>
              <a:off x="399810" y="6103973"/>
              <a:ext cx="1057836" cy="5411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68476" y="6561997"/>
              <a:ext cx="1800224" cy="125128"/>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9176" y="6509469"/>
              <a:ext cx="2248720" cy="230184"/>
            </a:xfrm>
            <a:prstGeom prst="rect">
              <a:avLst/>
            </a:prstGeom>
          </p:spPr>
        </p:pic>
      </p:grpSp>
      <p:grpSp>
        <p:nvGrpSpPr>
          <p:cNvPr id="12" name="Group 11"/>
          <p:cNvGrpSpPr/>
          <p:nvPr userDrawn="1"/>
        </p:nvGrpSpPr>
        <p:grpSpPr>
          <a:xfrm>
            <a:off x="0" y="6121400"/>
            <a:ext cx="12191999" cy="736600"/>
            <a:chOff x="0" y="6103973"/>
            <a:chExt cx="12192000" cy="754027"/>
          </a:xfrm>
        </p:grpSpPr>
        <p:sp>
          <p:nvSpPr>
            <p:cNvPr id="13" name="Rectangle 12"/>
            <p:cNvSpPr/>
            <p:nvPr/>
          </p:nvSpPr>
          <p:spPr>
            <a:xfrm>
              <a:off x="0" y="6353547"/>
              <a:ext cx="12192000" cy="504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399810" y="6103973"/>
              <a:ext cx="1057836" cy="5411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9176" y="6509469"/>
              <a:ext cx="2248720" cy="230184"/>
            </a:xfrm>
            <a:prstGeom prst="rect">
              <a:avLst/>
            </a:prstGeom>
          </p:spPr>
        </p:pic>
      </p:grpSp>
      <p:pic>
        <p:nvPicPr>
          <p:cNvPr id="15" name="Picture 2" descr="Digital Skills Bootcamps | California State University, Long Beach">
            <a:extLst>
              <a:ext uri="{FF2B5EF4-FFF2-40B4-BE49-F238E27FC236}">
                <a16:creationId xmlns:a16="http://schemas.microsoft.com/office/drawing/2014/main" id="{D3726EAB-F365-4BEA-8408-E37F1C59DD4E}"/>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3800" y="6054095"/>
            <a:ext cx="647732" cy="647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65478"/>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Lst>
  <p:transition spd="slow" advClick="0">
    <p:push dir="d"/>
  </p:transition>
  <p:hf hdr="0" dt="0"/>
  <p:txStyles>
    <p:titleStyle>
      <a:lvl1pPr algn="l" defTabSz="914400" rtl="0" eaLnBrk="1" latinLnBrk="0" hangingPunct="1">
        <a:lnSpc>
          <a:spcPct val="90000"/>
        </a:lnSpc>
        <a:spcBef>
          <a:spcPct val="0"/>
        </a:spcBef>
        <a:buNone/>
        <a:defRPr sz="4400" b="1" i="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owardsdatascience.com/understanding-random-forest-58381e0602d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medium.com/@techynilesh/xgboost-algorithm-explained-in-less-than-5-minutes-b561dcc1cce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4476C7-6C0B-4518-8FFA-D419ADA44749}"/>
              </a:ext>
            </a:extLst>
          </p:cNvPr>
          <p:cNvSpPr>
            <a:spLocks noGrp="1"/>
          </p:cNvSpPr>
          <p:nvPr>
            <p:ph type="subTitle" idx="1"/>
          </p:nvPr>
        </p:nvSpPr>
        <p:spPr>
          <a:xfrm>
            <a:off x="5855556" y="5478160"/>
            <a:ext cx="5557058" cy="436083"/>
          </a:xfrm>
        </p:spPr>
        <p:txBody>
          <a:bodyPr vert="horz" lIns="91440" tIns="45720" rIns="91440" bIns="45720" rtlCol="0" anchor="t">
            <a:normAutofit/>
          </a:bodyPr>
          <a:lstStyle/>
          <a:p>
            <a:pPr algn="ctr" rtl="0" fontAlgn="base"/>
            <a:r>
              <a:rPr lang="en-US" sz="1800" b="0" i="1" u="none" strike="noStrike" dirty="0">
                <a:solidFill>
                  <a:srgbClr val="000000"/>
                </a:solidFill>
                <a:effectLst/>
                <a:latin typeface="Times New Roman" panose="02020603050405020304" pitchFamily="18" charset="0"/>
                <a:cs typeface="Times New Roman" panose="02020603050405020304" pitchFamily="18" charset="0"/>
              </a:rPr>
              <a:t>Instructor: </a:t>
            </a:r>
            <a:r>
              <a:rPr lang="en-US" sz="1800" b="0" u="none" strike="noStrike" dirty="0">
                <a:solidFill>
                  <a:srgbClr val="000000"/>
                </a:solidFill>
                <a:effectLst/>
                <a:latin typeface="Times New Roman" panose="02020603050405020304" pitchFamily="18" charset="0"/>
                <a:cs typeface="Times New Roman" panose="02020603050405020304" pitchFamily="18" charset="0"/>
              </a:rPr>
              <a:t>Professor Mahshid Fardadi</a:t>
            </a:r>
            <a:endParaRPr lang="en-US" sz="1800" b="0" dirty="0">
              <a:solidFill>
                <a:srgbClr val="000000"/>
              </a:solidFill>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B978E01-2AA0-4D2F-9528-7BFB6C1B4242}"/>
              </a:ext>
            </a:extLst>
          </p:cNvPr>
          <p:cNvSpPr txBox="1">
            <a:spLocks/>
          </p:cNvSpPr>
          <p:nvPr/>
        </p:nvSpPr>
        <p:spPr>
          <a:xfrm>
            <a:off x="1283556" y="572897"/>
            <a:ext cx="9144000" cy="21575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a:solidFill>
                  <a:schemeClr val="tx1"/>
                </a:solidFill>
                <a:latin typeface="Helvetica" charset="0"/>
                <a:ea typeface="Helvetica" charset="0"/>
                <a:cs typeface="Helvetica" charset="0"/>
              </a:defRPr>
            </a:lvl1pPr>
          </a:lstStyle>
          <a:p>
            <a:pPr algn="l">
              <a:lnSpc>
                <a:spcPct val="100000"/>
              </a:lnSpc>
            </a:pPr>
            <a:r>
              <a:rPr lang="en-US" sz="3800" dirty="0">
                <a:solidFill>
                  <a:srgbClr val="000000"/>
                </a:solidFill>
                <a:latin typeface="Times New Roman" panose="02020603050405020304" pitchFamily="18" charset="0"/>
                <a:cs typeface="Times New Roman" panose="02020603050405020304" pitchFamily="18" charset="0"/>
              </a:rPr>
              <a:t>Repeat Buyers Prediction for E-Commerce </a:t>
            </a:r>
            <a:endParaRPr lang="en-US" sz="3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75FF6F3-4986-458F-BDC7-30971B773618}"/>
              </a:ext>
            </a:extLst>
          </p:cNvPr>
          <p:cNvSpPr txBox="1"/>
          <p:nvPr/>
        </p:nvSpPr>
        <p:spPr>
          <a:xfrm>
            <a:off x="1283556" y="3874975"/>
            <a:ext cx="2587214" cy="2308324"/>
          </a:xfrm>
          <a:prstGeom prst="rect">
            <a:avLst/>
          </a:prstGeom>
          <a:noFill/>
        </p:spPr>
        <p:txBody>
          <a:bodyPr wrap="square">
            <a:spAutoFit/>
          </a:bodyPr>
          <a:lstStyle/>
          <a:p>
            <a:pPr rtl="0" fontAlgn="base"/>
            <a:r>
              <a:rPr lang="en-US" b="1" i="0" u="none" strike="noStrike" dirty="0">
                <a:solidFill>
                  <a:srgbClr val="000000"/>
                </a:solidFill>
                <a:effectLst/>
                <a:latin typeface="Times New Roman" panose="02020603050405020304" pitchFamily="18" charset="0"/>
                <a:cs typeface="Times New Roman" panose="02020603050405020304" pitchFamily="18" charset="0"/>
              </a:rPr>
              <a:t>Group</a:t>
            </a:r>
            <a:r>
              <a:rPr lang="en-US" b="0" i="0" u="none" strike="noStrike" dirty="0">
                <a:solidFill>
                  <a:srgbClr val="000000"/>
                </a:solidFill>
                <a:effectLst/>
                <a:latin typeface="Times New Roman" panose="02020603050405020304" pitchFamily="18" charset="0"/>
                <a:cs typeface="Times New Roman" panose="02020603050405020304" pitchFamily="18" charset="0"/>
              </a:rPr>
              <a:t>: 5</a:t>
            </a:r>
          </a:p>
          <a:p>
            <a:pPr rtl="0" fontAlgn="base"/>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r>
              <a:rPr lang="en-US" b="0" i="0" u="none" strike="noStrike" dirty="0">
                <a:solidFill>
                  <a:srgbClr val="000000"/>
                </a:solidFill>
                <a:effectLst/>
                <a:latin typeface="Times New Roman" panose="02020603050405020304" pitchFamily="18" charset="0"/>
                <a:cs typeface="Times New Roman" panose="02020603050405020304" pitchFamily="18" charset="0"/>
              </a:rPr>
              <a:t>Nikita Lalwani</a:t>
            </a:r>
          </a:p>
          <a:p>
            <a:pPr rtl="0" fontAlgn="base"/>
            <a:r>
              <a:rPr lang="en-US" dirty="0">
                <a:solidFill>
                  <a:srgbClr val="000000"/>
                </a:solidFill>
                <a:latin typeface="Times New Roman" panose="02020603050405020304" pitchFamily="18" charset="0"/>
                <a:cs typeface="Times New Roman" panose="02020603050405020304" pitchFamily="18" charset="0"/>
              </a:rPr>
              <a:t>Reema Pandya</a:t>
            </a:r>
          </a:p>
          <a:p>
            <a:pPr rtl="0" fontAlgn="base"/>
            <a:r>
              <a:rPr lang="en-US" b="0" i="0" u="none" strike="noStrike" dirty="0" err="1">
                <a:solidFill>
                  <a:srgbClr val="000000"/>
                </a:solidFill>
                <a:effectLst/>
                <a:latin typeface="Times New Roman" panose="02020603050405020304" pitchFamily="18" charset="0"/>
                <a:cs typeface="Times New Roman" panose="02020603050405020304" pitchFamily="18" charset="0"/>
              </a:rPr>
              <a:t>Rishwa</a:t>
            </a:r>
            <a:r>
              <a:rPr lang="en-US" b="0" i="0" u="none" strike="noStrike" dirty="0">
                <a:solidFill>
                  <a:srgbClr val="000000"/>
                </a:solidFill>
                <a:effectLst/>
                <a:latin typeface="Times New Roman" panose="02020603050405020304" pitchFamily="18" charset="0"/>
                <a:cs typeface="Times New Roman" panose="02020603050405020304" pitchFamily="18" charset="0"/>
              </a:rPr>
              <a:t> Patel</a:t>
            </a:r>
          </a:p>
          <a:p>
            <a:pPr rtl="0" fontAlgn="base"/>
            <a:r>
              <a:rPr lang="en-US" dirty="0">
                <a:solidFill>
                  <a:srgbClr val="000000"/>
                </a:solidFill>
                <a:latin typeface="Times New Roman" panose="02020603050405020304" pitchFamily="18" charset="0"/>
                <a:cs typeface="Times New Roman" panose="02020603050405020304" pitchFamily="18" charset="0"/>
              </a:rPr>
              <a:t>Rohan </a:t>
            </a:r>
            <a:r>
              <a:rPr lang="en-US" dirty="0" err="1">
                <a:solidFill>
                  <a:srgbClr val="000000"/>
                </a:solidFill>
                <a:latin typeface="Times New Roman" panose="02020603050405020304" pitchFamily="18" charset="0"/>
                <a:cs typeface="Times New Roman" panose="02020603050405020304" pitchFamily="18" charset="0"/>
              </a:rPr>
              <a:t>Borad</a:t>
            </a:r>
            <a:endParaRPr lang="en-US" dirty="0">
              <a:solidFill>
                <a:srgbClr val="000000"/>
              </a:solidFill>
              <a:latin typeface="Times New Roman" panose="02020603050405020304" pitchFamily="18" charset="0"/>
              <a:cs typeface="Times New Roman" panose="02020603050405020304" pitchFamily="18" charset="0"/>
            </a:endParaRPr>
          </a:p>
          <a:p>
            <a:pPr rtl="0" fontAlgn="base"/>
            <a:r>
              <a:rPr lang="en-US" b="0" i="0" u="none" strike="noStrike" dirty="0">
                <a:solidFill>
                  <a:srgbClr val="000000"/>
                </a:solidFill>
                <a:effectLst/>
                <a:latin typeface="Times New Roman" panose="02020603050405020304" pitchFamily="18" charset="0"/>
                <a:cs typeface="Times New Roman" panose="02020603050405020304" pitchFamily="18" charset="0"/>
              </a:rPr>
              <a:t>Varun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Gunda</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base"/>
            <a:r>
              <a:rPr lang="en-US" b="0" i="0" dirty="0">
                <a:solidFill>
                  <a:srgbClr val="000000"/>
                </a:solidFill>
                <a:effectLst/>
                <a:latin typeface="Helvetica" panose="020B0604020202020204" pitchFamily="34" charset="0"/>
              </a:rPr>
              <a:t>​</a:t>
            </a:r>
            <a:endParaRPr lang="en-US" b="0" i="0" dirty="0">
              <a:solidFill>
                <a:srgbClr val="000000"/>
              </a:solidFill>
              <a:effectLst/>
              <a:latin typeface="Segoe UI" panose="020B0502040204020203" pitchFamily="34" charset="0"/>
            </a:endParaRPr>
          </a:p>
        </p:txBody>
      </p:sp>
      <p:sp>
        <p:nvSpPr>
          <p:cNvPr id="9" name="TextBox 8">
            <a:extLst>
              <a:ext uri="{FF2B5EF4-FFF2-40B4-BE49-F238E27FC236}">
                <a16:creationId xmlns:a16="http://schemas.microsoft.com/office/drawing/2014/main" id="{B902E815-77EB-4B75-B274-CED9B2EEEAC7}"/>
              </a:ext>
            </a:extLst>
          </p:cNvPr>
          <p:cNvSpPr txBox="1"/>
          <p:nvPr/>
        </p:nvSpPr>
        <p:spPr>
          <a:xfrm>
            <a:off x="1756520" y="3183823"/>
            <a:ext cx="8471646" cy="646331"/>
          </a:xfrm>
          <a:prstGeom prst="rect">
            <a:avLst/>
          </a:prstGeom>
          <a:noFill/>
        </p:spPr>
        <p:txBody>
          <a:bodyPr wrap="square">
            <a:spAutoFit/>
          </a:bodyPr>
          <a:lstStyle/>
          <a:p>
            <a:pPr algn="ctr" rtl="0" fontAlgn="base"/>
            <a:r>
              <a:rPr lang="en-US" b="1" u="none" strike="noStrike" dirty="0">
                <a:solidFill>
                  <a:srgbClr val="000000"/>
                </a:solidFill>
                <a:effectLst/>
                <a:latin typeface="Times New Roman" panose="02020603050405020304" pitchFamily="18" charset="0"/>
                <a:cs typeface="Times New Roman" panose="02020603050405020304" pitchFamily="18" charset="0"/>
              </a:rPr>
              <a:t>CECS 550: Pattern Recognition</a:t>
            </a:r>
            <a:r>
              <a:rPr lang="en-US" b="1" dirty="0">
                <a:solidFill>
                  <a:srgbClr val="000000"/>
                </a:solidFill>
                <a:effectLst/>
                <a:latin typeface="Times New Roman" panose="02020603050405020304" pitchFamily="18" charset="0"/>
                <a:cs typeface="Times New Roman" panose="02020603050405020304" pitchFamily="18" charset="0"/>
              </a:rPr>
              <a:t>​</a:t>
            </a:r>
          </a:p>
          <a:p>
            <a:pPr algn="ctr" rtl="0" fontAlgn="base"/>
            <a:r>
              <a:rPr lang="en-US" u="none" strike="noStrike" dirty="0">
                <a:solidFill>
                  <a:srgbClr val="000000"/>
                </a:solidFill>
                <a:effectLst/>
                <a:latin typeface="Times New Roman" panose="02020603050405020304" pitchFamily="18" charset="0"/>
                <a:cs typeface="Times New Roman" panose="02020603050405020304" pitchFamily="18" charset="0"/>
              </a:rPr>
              <a:t>Spring 202</a:t>
            </a:r>
            <a:r>
              <a:rPr lang="en-US" u="none" strike="noStrike" dirty="0">
                <a:solidFill>
                  <a:srgbClr val="000000"/>
                </a:solidFill>
                <a:latin typeface="Times New Roman" panose="02020603050405020304" pitchFamily="18" charset="0"/>
                <a:cs typeface="Times New Roman" panose="02020603050405020304" pitchFamily="18" charset="0"/>
              </a:rPr>
              <a:t>3</a:t>
            </a:r>
            <a:endParaRPr lang="en-US" dirty="0">
              <a:solidFill>
                <a:srgbClr val="000000"/>
              </a:solidFill>
              <a:effectLst/>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B8E926F1-8BB5-4785-AE93-442EA74B44E0}"/>
              </a:ext>
            </a:extLst>
          </p:cNvPr>
          <p:cNvCxnSpPr/>
          <p:nvPr/>
        </p:nvCxnSpPr>
        <p:spPr>
          <a:xfrm>
            <a:off x="1385014" y="3006568"/>
            <a:ext cx="9214658" cy="0"/>
          </a:xfrm>
          <a:prstGeom prst="line">
            <a:avLst/>
          </a:prstGeom>
          <a:ln w="412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531D147-51E4-4D2B-887B-11DD98F9978E}"/>
              </a:ext>
            </a:extLst>
          </p:cNvPr>
          <p:cNvCxnSpPr/>
          <p:nvPr/>
        </p:nvCxnSpPr>
        <p:spPr>
          <a:xfrm>
            <a:off x="1365288" y="587887"/>
            <a:ext cx="9214658" cy="0"/>
          </a:xfrm>
          <a:prstGeom prst="line">
            <a:avLst/>
          </a:prstGeom>
          <a:ln w="412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871827"/>
      </p:ext>
    </p:extLst>
  </p:cSld>
  <p:clrMapOvr>
    <a:masterClrMapping/>
  </p:clrMapOvr>
  <p:transition spd="slow" advClick="0">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3BF3-3949-E719-C019-07B9B81F94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 Engineering</a:t>
            </a:r>
          </a:p>
        </p:txBody>
      </p:sp>
      <p:graphicFrame>
        <p:nvGraphicFramePr>
          <p:cNvPr id="4" name="Table 5">
            <a:extLst>
              <a:ext uri="{FF2B5EF4-FFF2-40B4-BE49-F238E27FC236}">
                <a16:creationId xmlns:a16="http://schemas.microsoft.com/office/drawing/2014/main" id="{124215DC-0C31-15D2-79CE-6E947D136493}"/>
              </a:ext>
            </a:extLst>
          </p:cNvPr>
          <p:cNvGraphicFramePr>
            <a:graphicFrameLocks/>
          </p:cNvGraphicFramePr>
          <p:nvPr>
            <p:extLst>
              <p:ext uri="{D42A27DB-BD31-4B8C-83A1-F6EECF244321}">
                <p14:modId xmlns:p14="http://schemas.microsoft.com/office/powerpoint/2010/main" val="877203915"/>
              </p:ext>
            </p:extLst>
          </p:nvPr>
        </p:nvGraphicFramePr>
        <p:xfrm>
          <a:off x="4818488" y="2559762"/>
          <a:ext cx="2110740" cy="2994664"/>
        </p:xfrm>
        <a:graphic>
          <a:graphicData uri="http://schemas.openxmlformats.org/drawingml/2006/table">
            <a:tbl>
              <a:tblPr firstRow="1" bandRow="1">
                <a:tableStyleId>{5C22544A-7EE6-4342-B048-85BDC9FD1C3A}</a:tableStyleId>
              </a:tblPr>
              <a:tblGrid>
                <a:gridCol w="2110740">
                  <a:extLst>
                    <a:ext uri="{9D8B030D-6E8A-4147-A177-3AD203B41FA5}">
                      <a16:colId xmlns:a16="http://schemas.microsoft.com/office/drawing/2014/main" val="3651058902"/>
                    </a:ext>
                  </a:extLst>
                </a:gridCol>
              </a:tblGrid>
              <a:tr h="374333">
                <a:tc>
                  <a:txBody>
                    <a:bodyPr/>
                    <a:lstStyle/>
                    <a:p>
                      <a:r>
                        <a:rPr lang="en-IN" dirty="0" err="1">
                          <a:latin typeface="Courier New" panose="02070309020205020404" pitchFamily="49" charset="0"/>
                          <a:cs typeface="Courier New" panose="02070309020205020404" pitchFamily="49" charset="0"/>
                        </a:rPr>
                        <a:t>user_log</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72269743"/>
                  </a:ext>
                </a:extLst>
              </a:tr>
              <a:tr h="374333">
                <a:tc>
                  <a:txBody>
                    <a:bodyPr/>
                    <a:lstStyle/>
                    <a:p>
                      <a:r>
                        <a:rPr lang="en-IN" dirty="0" err="1">
                          <a:latin typeface="Courier New" panose="02070309020205020404" pitchFamily="49" charset="0"/>
                          <a:cs typeface="Courier New" panose="02070309020205020404" pitchFamily="49" charset="0"/>
                        </a:rPr>
                        <a:t>user_id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45663527"/>
                  </a:ext>
                </a:extLst>
              </a:tr>
              <a:tr h="374333">
                <a:tc>
                  <a:txBody>
                    <a:bodyPr/>
                    <a:lstStyle/>
                    <a:p>
                      <a:r>
                        <a:rPr lang="en-IN" dirty="0" err="1">
                          <a:latin typeface="Courier New" panose="02070309020205020404" pitchFamily="49" charset="0"/>
                          <a:cs typeface="Courier New" panose="02070309020205020404" pitchFamily="49" charset="0"/>
                        </a:rPr>
                        <a:t>item_id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01240662"/>
                  </a:ext>
                </a:extLst>
              </a:tr>
              <a:tr h="374333">
                <a:tc>
                  <a:txBody>
                    <a:bodyPr/>
                    <a:lstStyle/>
                    <a:p>
                      <a:r>
                        <a:rPr lang="en-IN" dirty="0" err="1">
                          <a:latin typeface="Courier New" panose="02070309020205020404" pitchFamily="49" charset="0"/>
                          <a:cs typeface="Courier New" panose="02070309020205020404" pitchFamily="49" charset="0"/>
                        </a:rPr>
                        <a:t>cat_id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924901628"/>
                  </a:ext>
                </a:extLst>
              </a:tr>
              <a:tr h="374333">
                <a:tc>
                  <a:txBody>
                    <a:bodyPr/>
                    <a:lstStyle/>
                    <a:p>
                      <a:r>
                        <a:rPr lang="en-IN" dirty="0" err="1">
                          <a:latin typeface="Courier New" panose="02070309020205020404" pitchFamily="49" charset="0"/>
                          <a:cs typeface="Courier New" panose="02070309020205020404" pitchFamily="49" charset="0"/>
                        </a:rPr>
                        <a:t>merchant_id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45525712"/>
                  </a:ext>
                </a:extLst>
              </a:tr>
              <a:tr h="374333">
                <a:tc>
                  <a:txBody>
                    <a:bodyPr/>
                    <a:lstStyle/>
                    <a:p>
                      <a:r>
                        <a:rPr lang="en-IN" dirty="0" err="1">
                          <a:latin typeface="Courier New" panose="02070309020205020404" pitchFamily="49" charset="0"/>
                          <a:cs typeface="Courier New" panose="02070309020205020404" pitchFamily="49" charset="0"/>
                        </a:rPr>
                        <a:t>brand_id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071723922"/>
                  </a:ext>
                </a:extLst>
              </a:tr>
              <a:tr h="374333">
                <a:tc>
                  <a:txBody>
                    <a:bodyPr/>
                    <a:lstStyle/>
                    <a:p>
                      <a:r>
                        <a:rPr lang="en-IN" dirty="0" err="1">
                          <a:latin typeface="Courier New" panose="02070309020205020404" pitchFamily="49" charset="0"/>
                          <a:cs typeface="Courier New" panose="02070309020205020404" pitchFamily="49" charset="0"/>
                        </a:rPr>
                        <a:t>time_stamp</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69160727"/>
                  </a:ext>
                </a:extLst>
              </a:tr>
              <a:tr h="374333">
                <a:tc>
                  <a:txBody>
                    <a:bodyPr/>
                    <a:lstStyle/>
                    <a:p>
                      <a:r>
                        <a:rPr lang="en-IN" dirty="0" err="1">
                          <a:latin typeface="Courier New" panose="02070309020205020404" pitchFamily="49" charset="0"/>
                          <a:cs typeface="Courier New" panose="02070309020205020404" pitchFamily="49" charset="0"/>
                        </a:rPr>
                        <a:t>action_type</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07254452"/>
                  </a:ext>
                </a:extLst>
              </a:tr>
            </a:tbl>
          </a:graphicData>
        </a:graphic>
      </p:graphicFrame>
      <p:graphicFrame>
        <p:nvGraphicFramePr>
          <p:cNvPr id="5" name="Table 10">
            <a:extLst>
              <a:ext uri="{FF2B5EF4-FFF2-40B4-BE49-F238E27FC236}">
                <a16:creationId xmlns:a16="http://schemas.microsoft.com/office/drawing/2014/main" id="{941F4C7F-E243-8AFD-DDC9-69049EE7EAC6}"/>
              </a:ext>
            </a:extLst>
          </p:cNvPr>
          <p:cNvGraphicFramePr>
            <a:graphicFrameLocks noGrp="1"/>
          </p:cNvGraphicFramePr>
          <p:nvPr>
            <p:ph idx="1"/>
            <p:extLst>
              <p:ext uri="{D42A27DB-BD31-4B8C-83A1-F6EECF244321}">
                <p14:modId xmlns:p14="http://schemas.microsoft.com/office/powerpoint/2010/main" val="4046896437"/>
              </p:ext>
            </p:extLst>
          </p:nvPr>
        </p:nvGraphicFramePr>
        <p:xfrm>
          <a:off x="1933968" y="3710386"/>
          <a:ext cx="1688465" cy="1112520"/>
        </p:xfrm>
        <a:graphic>
          <a:graphicData uri="http://schemas.openxmlformats.org/drawingml/2006/table">
            <a:tbl>
              <a:tblPr firstRow="1" bandRow="1">
                <a:tableStyleId>{5C22544A-7EE6-4342-B048-85BDC9FD1C3A}</a:tableStyleId>
              </a:tblPr>
              <a:tblGrid>
                <a:gridCol w="1688465">
                  <a:extLst>
                    <a:ext uri="{9D8B030D-6E8A-4147-A177-3AD203B41FA5}">
                      <a16:colId xmlns:a16="http://schemas.microsoft.com/office/drawing/2014/main" val="402821925"/>
                    </a:ext>
                  </a:extLst>
                </a:gridCol>
              </a:tblGrid>
              <a:tr h="370840">
                <a:tc>
                  <a:txBody>
                    <a:bodyPr/>
                    <a:lstStyle/>
                    <a:p>
                      <a:r>
                        <a:rPr lang="en-IN" dirty="0" err="1">
                          <a:latin typeface="Courier New" panose="02070309020205020404" pitchFamily="49" charset="0"/>
                          <a:cs typeface="Courier New" panose="02070309020205020404" pitchFamily="49" charset="0"/>
                        </a:rPr>
                        <a:t>time_stamp</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39135942"/>
                  </a:ext>
                </a:extLst>
              </a:tr>
              <a:tr h="370840">
                <a:tc>
                  <a:txBody>
                    <a:bodyPr/>
                    <a:lstStyle/>
                    <a:p>
                      <a:r>
                        <a:rPr lang="en-IN" dirty="0">
                          <a:latin typeface="Courier New" panose="02070309020205020404" pitchFamily="49" charset="0"/>
                          <a:cs typeface="Courier New" panose="02070309020205020404" pitchFamily="49" charset="0"/>
                        </a:rPr>
                        <a:t>day</a:t>
                      </a:r>
                    </a:p>
                  </a:txBody>
                  <a:tcPr/>
                </a:tc>
                <a:extLst>
                  <a:ext uri="{0D108BD9-81ED-4DB2-BD59-A6C34878D82A}">
                    <a16:rowId xmlns:a16="http://schemas.microsoft.com/office/drawing/2014/main" val="2881845139"/>
                  </a:ext>
                </a:extLst>
              </a:tr>
              <a:tr h="370840">
                <a:tc>
                  <a:txBody>
                    <a:bodyPr/>
                    <a:lstStyle/>
                    <a:p>
                      <a:r>
                        <a:rPr lang="en-IN" dirty="0">
                          <a:latin typeface="Courier New" panose="02070309020205020404" pitchFamily="49" charset="0"/>
                          <a:cs typeface="Courier New" panose="02070309020205020404" pitchFamily="49" charset="0"/>
                        </a:rPr>
                        <a:t>month</a:t>
                      </a:r>
                    </a:p>
                  </a:txBody>
                  <a:tcPr/>
                </a:tc>
                <a:extLst>
                  <a:ext uri="{0D108BD9-81ED-4DB2-BD59-A6C34878D82A}">
                    <a16:rowId xmlns:a16="http://schemas.microsoft.com/office/drawing/2014/main" val="1365956600"/>
                  </a:ext>
                </a:extLst>
              </a:tr>
            </a:tbl>
          </a:graphicData>
        </a:graphic>
      </p:graphicFrame>
      <p:graphicFrame>
        <p:nvGraphicFramePr>
          <p:cNvPr id="6" name="Table 11">
            <a:extLst>
              <a:ext uri="{FF2B5EF4-FFF2-40B4-BE49-F238E27FC236}">
                <a16:creationId xmlns:a16="http://schemas.microsoft.com/office/drawing/2014/main" id="{F17C0963-A140-84CB-A0AA-18D2B1208F69}"/>
              </a:ext>
            </a:extLst>
          </p:cNvPr>
          <p:cNvGraphicFramePr>
            <a:graphicFrameLocks noGrp="1"/>
          </p:cNvGraphicFramePr>
          <p:nvPr>
            <p:extLst>
              <p:ext uri="{D42A27DB-BD31-4B8C-83A1-F6EECF244321}">
                <p14:modId xmlns:p14="http://schemas.microsoft.com/office/powerpoint/2010/main" val="547073762"/>
              </p:ext>
            </p:extLst>
          </p:nvPr>
        </p:nvGraphicFramePr>
        <p:xfrm>
          <a:off x="8337960" y="1829612"/>
          <a:ext cx="2423470" cy="2399454"/>
        </p:xfrm>
        <a:graphic>
          <a:graphicData uri="http://schemas.openxmlformats.org/drawingml/2006/table">
            <a:tbl>
              <a:tblPr firstRow="1" bandRow="1">
                <a:tableStyleId>{5C22544A-7EE6-4342-B048-85BDC9FD1C3A}</a:tableStyleId>
              </a:tblPr>
              <a:tblGrid>
                <a:gridCol w="2423470">
                  <a:extLst>
                    <a:ext uri="{9D8B030D-6E8A-4147-A177-3AD203B41FA5}">
                      <a16:colId xmlns:a16="http://schemas.microsoft.com/office/drawing/2014/main" val="2042218411"/>
                    </a:ext>
                  </a:extLst>
                </a:gridCol>
              </a:tblGrid>
              <a:tr h="377614">
                <a:tc>
                  <a:txBody>
                    <a:bodyPr/>
                    <a:lstStyle/>
                    <a:p>
                      <a:r>
                        <a:rPr lang="en-IN" dirty="0" err="1">
                          <a:latin typeface="Courier New" panose="02070309020205020404" pitchFamily="49" charset="0"/>
                          <a:cs typeface="Courier New" panose="02070309020205020404" pitchFamily="49" charset="0"/>
                        </a:rPr>
                        <a:t>action_type</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687806660"/>
                  </a:ext>
                </a:extLst>
              </a:tr>
              <a:tr h="370840">
                <a:tc>
                  <a:txBody>
                    <a:bodyPr/>
                    <a:lstStyle/>
                    <a:p>
                      <a:r>
                        <a:rPr lang="en-IN" dirty="0">
                          <a:latin typeface="Courier New" panose="02070309020205020404" pitchFamily="49" charset="0"/>
                          <a:cs typeface="Courier New" panose="02070309020205020404" pitchFamily="49" charset="0"/>
                        </a:rPr>
                        <a:t>0 for click</a:t>
                      </a:r>
                    </a:p>
                  </a:txBody>
                  <a:tcPr/>
                </a:tc>
                <a:extLst>
                  <a:ext uri="{0D108BD9-81ED-4DB2-BD59-A6C34878D82A}">
                    <a16:rowId xmlns:a16="http://schemas.microsoft.com/office/drawing/2014/main" val="1561239800"/>
                  </a:ext>
                </a:extLst>
              </a:tr>
              <a:tr h="370840">
                <a:tc>
                  <a:txBody>
                    <a:bodyPr/>
                    <a:lstStyle/>
                    <a:p>
                      <a:r>
                        <a:rPr lang="en-IN" dirty="0">
                          <a:latin typeface="Courier New" panose="02070309020205020404" pitchFamily="49" charset="0"/>
                          <a:cs typeface="Courier New" panose="02070309020205020404" pitchFamily="49" charset="0"/>
                        </a:rPr>
                        <a:t>1 for add-to-cart</a:t>
                      </a:r>
                    </a:p>
                  </a:txBody>
                  <a:tcPr/>
                </a:tc>
                <a:extLst>
                  <a:ext uri="{0D108BD9-81ED-4DB2-BD59-A6C34878D82A}">
                    <a16:rowId xmlns:a16="http://schemas.microsoft.com/office/drawing/2014/main" val="359186512"/>
                  </a:ext>
                </a:extLst>
              </a:tr>
              <a:tr h="370840">
                <a:tc>
                  <a:txBody>
                    <a:bodyPr/>
                    <a:lstStyle/>
                    <a:p>
                      <a:r>
                        <a:rPr lang="en-IN" dirty="0">
                          <a:latin typeface="Courier New" panose="02070309020205020404" pitchFamily="49" charset="0"/>
                          <a:cs typeface="Courier New" panose="02070309020205020404" pitchFamily="49" charset="0"/>
                        </a:rPr>
                        <a:t>2 for purchase</a:t>
                      </a:r>
                    </a:p>
                  </a:txBody>
                  <a:tcPr/>
                </a:tc>
                <a:extLst>
                  <a:ext uri="{0D108BD9-81ED-4DB2-BD59-A6C34878D82A}">
                    <a16:rowId xmlns:a16="http://schemas.microsoft.com/office/drawing/2014/main" val="1095361320"/>
                  </a:ext>
                </a:extLst>
              </a:tr>
              <a:tr h="370840">
                <a:tc>
                  <a:txBody>
                    <a:bodyPr/>
                    <a:lstStyle/>
                    <a:p>
                      <a:r>
                        <a:rPr lang="en-IN" dirty="0">
                          <a:latin typeface="Courier New" panose="02070309020205020404" pitchFamily="49" charset="0"/>
                          <a:cs typeface="Courier New" panose="02070309020205020404" pitchFamily="49" charset="0"/>
                        </a:rPr>
                        <a:t>3 for add-to-</a:t>
                      </a:r>
                      <a:r>
                        <a:rPr lang="en-IN" dirty="0" err="1">
                          <a:latin typeface="Courier New" panose="02070309020205020404" pitchFamily="49" charset="0"/>
                          <a:cs typeface="Courier New" panose="02070309020205020404" pitchFamily="49" charset="0"/>
                        </a:rPr>
                        <a:t>favorite</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94857506"/>
                  </a:ext>
                </a:extLst>
              </a:tr>
            </a:tbl>
          </a:graphicData>
        </a:graphic>
      </p:graphicFrame>
      <p:graphicFrame>
        <p:nvGraphicFramePr>
          <p:cNvPr id="7" name="Table 13">
            <a:extLst>
              <a:ext uri="{FF2B5EF4-FFF2-40B4-BE49-F238E27FC236}">
                <a16:creationId xmlns:a16="http://schemas.microsoft.com/office/drawing/2014/main" id="{4FBB56A9-9195-22A3-46E4-D21C140B64E0}"/>
              </a:ext>
            </a:extLst>
          </p:cNvPr>
          <p:cNvGraphicFramePr>
            <a:graphicFrameLocks noGrp="1"/>
          </p:cNvGraphicFramePr>
          <p:nvPr>
            <p:extLst>
              <p:ext uri="{D42A27DB-BD31-4B8C-83A1-F6EECF244321}">
                <p14:modId xmlns:p14="http://schemas.microsoft.com/office/powerpoint/2010/main" val="2233783607"/>
              </p:ext>
            </p:extLst>
          </p:nvPr>
        </p:nvGraphicFramePr>
        <p:xfrm>
          <a:off x="8337960" y="4822906"/>
          <a:ext cx="2110740" cy="731520"/>
        </p:xfrm>
        <a:graphic>
          <a:graphicData uri="http://schemas.openxmlformats.org/drawingml/2006/table">
            <a:tbl>
              <a:tblPr firstRow="1" bandRow="1">
                <a:tableStyleId>{5C22544A-7EE6-4342-B048-85BDC9FD1C3A}</a:tableStyleId>
              </a:tblPr>
              <a:tblGrid>
                <a:gridCol w="2110740">
                  <a:extLst>
                    <a:ext uri="{9D8B030D-6E8A-4147-A177-3AD203B41FA5}">
                      <a16:colId xmlns:a16="http://schemas.microsoft.com/office/drawing/2014/main" val="664112056"/>
                    </a:ext>
                  </a:extLst>
                </a:gridCol>
              </a:tblGrid>
              <a:tr h="365760">
                <a:tc>
                  <a:txBody>
                    <a:bodyPr/>
                    <a:lstStyle/>
                    <a:p>
                      <a:r>
                        <a:rPr lang="en-IN" dirty="0" err="1">
                          <a:latin typeface="Courier New" panose="02070309020205020404" pitchFamily="49" charset="0"/>
                          <a:cs typeface="Courier New" panose="02070309020205020404" pitchFamily="49" charset="0"/>
                        </a:rPr>
                        <a:t>action_type</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551238954"/>
                  </a:ext>
                </a:extLst>
              </a:tr>
              <a:tr h="365760">
                <a:tc>
                  <a:txBody>
                    <a:bodyPr/>
                    <a:lstStyle/>
                    <a:p>
                      <a:r>
                        <a:rPr lang="en-IN" dirty="0" err="1">
                          <a:latin typeface="Courier New" panose="02070309020205020404" pitchFamily="49" charset="0"/>
                          <a:cs typeface="Courier New" panose="02070309020205020404" pitchFamily="49" charset="0"/>
                        </a:rPr>
                        <a:t>activity_count</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50511715"/>
                  </a:ext>
                </a:extLst>
              </a:tr>
            </a:tbl>
          </a:graphicData>
        </a:graphic>
      </p:graphicFrame>
      <p:cxnSp>
        <p:nvCxnSpPr>
          <p:cNvPr id="9" name="Straight Arrow Connector 8">
            <a:extLst>
              <a:ext uri="{FF2B5EF4-FFF2-40B4-BE49-F238E27FC236}">
                <a16:creationId xmlns:a16="http://schemas.microsoft.com/office/drawing/2014/main" id="{032D0AF6-6CA0-60E7-7804-88EC9BE85D8D}"/>
              </a:ext>
            </a:extLst>
          </p:cNvPr>
          <p:cNvCxnSpPr/>
          <p:nvPr/>
        </p:nvCxnSpPr>
        <p:spPr>
          <a:xfrm flipV="1">
            <a:off x="6929228" y="2017726"/>
            <a:ext cx="1408732" cy="334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85449DE-0F25-1BEA-885C-BF4791869F89}"/>
              </a:ext>
            </a:extLst>
          </p:cNvPr>
          <p:cNvCxnSpPr/>
          <p:nvPr/>
        </p:nvCxnSpPr>
        <p:spPr>
          <a:xfrm flipV="1">
            <a:off x="6929228" y="4995193"/>
            <a:ext cx="1408732" cy="37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FD3B01-95F6-9D2E-05AD-A8CDDE4ADEED}"/>
              </a:ext>
            </a:extLst>
          </p:cNvPr>
          <p:cNvCxnSpPr/>
          <p:nvPr/>
        </p:nvCxnSpPr>
        <p:spPr>
          <a:xfrm flipH="1" flipV="1">
            <a:off x="3622433" y="3884311"/>
            <a:ext cx="1196055" cy="1110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44209"/>
      </p:ext>
    </p:extLst>
  </p:cSld>
  <p:clrMapOvr>
    <a:masterClrMapping/>
  </p:clrMapOvr>
  <p:transition spd="slow" advClick="0">
    <p:push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6">
            <a:extLst>
              <a:ext uri="{FF2B5EF4-FFF2-40B4-BE49-F238E27FC236}">
                <a16:creationId xmlns:a16="http://schemas.microsoft.com/office/drawing/2014/main" id="{EF3EA2CC-62F1-020E-7370-847F825D24CF}"/>
              </a:ext>
            </a:extLst>
          </p:cNvPr>
          <p:cNvGraphicFramePr>
            <a:graphicFrameLocks noGrp="1"/>
          </p:cNvGraphicFramePr>
          <p:nvPr>
            <p:extLst>
              <p:ext uri="{D42A27DB-BD31-4B8C-83A1-F6EECF244321}">
                <p14:modId xmlns:p14="http://schemas.microsoft.com/office/powerpoint/2010/main" val="242661390"/>
              </p:ext>
            </p:extLst>
          </p:nvPr>
        </p:nvGraphicFramePr>
        <p:xfrm>
          <a:off x="3634930" y="2784322"/>
          <a:ext cx="4420859" cy="1483360"/>
        </p:xfrm>
        <a:graphic>
          <a:graphicData uri="http://schemas.openxmlformats.org/drawingml/2006/table">
            <a:tbl>
              <a:tblPr firstRow="1" bandRow="1">
                <a:tableStyleId>{5C22544A-7EE6-4342-B048-85BDC9FD1C3A}</a:tableStyleId>
              </a:tblPr>
              <a:tblGrid>
                <a:gridCol w="4420859">
                  <a:extLst>
                    <a:ext uri="{9D8B030D-6E8A-4147-A177-3AD203B41FA5}">
                      <a16:colId xmlns:a16="http://schemas.microsoft.com/office/drawing/2014/main" val="3276084475"/>
                    </a:ext>
                  </a:extLst>
                </a:gridCol>
              </a:tblGrid>
              <a:tr h="370840">
                <a:tc>
                  <a:txBody>
                    <a:bodyPr/>
                    <a:lstStyle/>
                    <a:p>
                      <a:r>
                        <a:rPr lang="en-IN" dirty="0" err="1">
                          <a:latin typeface="Courier New" panose="02070309020205020404" pitchFamily="49" charset="0"/>
                          <a:cs typeface="Courier New" panose="02070309020205020404" pitchFamily="49" charset="0"/>
                        </a:rPr>
                        <a:t>merchant_id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33604908"/>
                  </a:ext>
                </a:extLst>
              </a:tr>
              <a:tr h="370840">
                <a:tc>
                  <a:txBody>
                    <a:bodyPr/>
                    <a:lstStyle/>
                    <a:p>
                      <a:r>
                        <a:rPr lang="en-IN" dirty="0" err="1">
                          <a:latin typeface="Courier New" panose="02070309020205020404" pitchFamily="49" charset="0"/>
                          <a:cs typeface="Courier New" panose="02070309020205020404" pitchFamily="49" charset="0"/>
                        </a:rPr>
                        <a:t>item_id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merchant_item_count</a:t>
                      </a:r>
                      <a:r>
                        <a:rPr lang="en-IN"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2697651680"/>
                  </a:ext>
                </a:extLst>
              </a:tr>
              <a:tr h="370840">
                <a:tc>
                  <a:txBody>
                    <a:bodyPr/>
                    <a:lstStyle/>
                    <a:p>
                      <a:r>
                        <a:rPr lang="en-IN" dirty="0" err="1">
                          <a:latin typeface="Courier New" panose="02070309020205020404" pitchFamily="49" charset="0"/>
                          <a:cs typeface="Courier New" panose="02070309020205020404" pitchFamily="49" charset="0"/>
                        </a:rPr>
                        <a:t>brand_id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merchant_brand_count</a:t>
                      </a:r>
                      <a:r>
                        <a:rPr lang="en-IN"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2976570770"/>
                  </a:ext>
                </a:extLst>
              </a:tr>
              <a:tr h="370840">
                <a:tc>
                  <a:txBody>
                    <a:bodyPr/>
                    <a:lstStyle/>
                    <a:p>
                      <a:r>
                        <a:rPr lang="en-IN" dirty="0" err="1">
                          <a:latin typeface="Courier New" panose="02070309020205020404" pitchFamily="49" charset="0"/>
                          <a:cs typeface="Courier New" panose="02070309020205020404" pitchFamily="49" charset="0"/>
                        </a:rPr>
                        <a:t>cat_id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merchant_cat_count</a:t>
                      </a:r>
                      <a:r>
                        <a:rPr lang="en-IN"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3546590941"/>
                  </a:ext>
                </a:extLst>
              </a:tr>
            </a:tbl>
          </a:graphicData>
        </a:graphic>
      </p:graphicFrame>
      <p:graphicFrame>
        <p:nvGraphicFramePr>
          <p:cNvPr id="17" name="Table 17">
            <a:extLst>
              <a:ext uri="{FF2B5EF4-FFF2-40B4-BE49-F238E27FC236}">
                <a16:creationId xmlns:a16="http://schemas.microsoft.com/office/drawing/2014/main" id="{3CA72F5C-637E-72EA-B1EA-B500E4A0E2F3}"/>
              </a:ext>
            </a:extLst>
          </p:cNvPr>
          <p:cNvGraphicFramePr>
            <a:graphicFrameLocks noGrp="1"/>
          </p:cNvGraphicFramePr>
          <p:nvPr>
            <p:extLst>
              <p:ext uri="{D42A27DB-BD31-4B8C-83A1-F6EECF244321}">
                <p14:modId xmlns:p14="http://schemas.microsoft.com/office/powerpoint/2010/main" val="4259444521"/>
              </p:ext>
            </p:extLst>
          </p:nvPr>
        </p:nvGraphicFramePr>
        <p:xfrm>
          <a:off x="3492575" y="4730879"/>
          <a:ext cx="4705568" cy="1483360"/>
        </p:xfrm>
        <a:graphic>
          <a:graphicData uri="http://schemas.openxmlformats.org/drawingml/2006/table">
            <a:tbl>
              <a:tblPr firstRow="1" bandRow="1">
                <a:tableStyleId>{5C22544A-7EE6-4342-B048-85BDC9FD1C3A}</a:tableStyleId>
              </a:tblPr>
              <a:tblGrid>
                <a:gridCol w="4705568">
                  <a:extLst>
                    <a:ext uri="{9D8B030D-6E8A-4147-A177-3AD203B41FA5}">
                      <a16:colId xmlns:a16="http://schemas.microsoft.com/office/drawing/2014/main" val="1685854832"/>
                    </a:ext>
                  </a:extLst>
                </a:gridCol>
              </a:tblGrid>
              <a:tr h="370840">
                <a:tc>
                  <a:txBody>
                    <a:bodyPr/>
                    <a:lstStyle/>
                    <a:p>
                      <a:r>
                        <a:rPr lang="en-IN" dirty="0" err="1">
                          <a:latin typeface="Courier New" panose="02070309020205020404" pitchFamily="49" charset="0"/>
                          <a:cs typeface="Courier New" panose="02070309020205020404" pitchFamily="49" charset="0"/>
                        </a:rPr>
                        <a:t>user_id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172523735"/>
                  </a:ext>
                </a:extLst>
              </a:tr>
              <a:tr h="370840">
                <a:tc>
                  <a:txBody>
                    <a:bodyPr/>
                    <a:lstStyle/>
                    <a:p>
                      <a:r>
                        <a:rPr lang="en-IN" dirty="0" err="1">
                          <a:latin typeface="Courier New" panose="02070309020205020404" pitchFamily="49" charset="0"/>
                          <a:cs typeface="Courier New" panose="02070309020205020404" pitchFamily="49" charset="0"/>
                        </a:rPr>
                        <a:t>merchant_id</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user_merchant_count</a:t>
                      </a:r>
                      <a:r>
                        <a:rPr lang="en-IN"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2771706101"/>
                  </a:ext>
                </a:extLst>
              </a:tr>
              <a:tr h="370840">
                <a:tc>
                  <a:txBody>
                    <a:bodyPr/>
                    <a:lstStyle/>
                    <a:p>
                      <a:r>
                        <a:rPr lang="en-IN" dirty="0" err="1">
                          <a:latin typeface="Courier New" panose="02070309020205020404" pitchFamily="49" charset="0"/>
                          <a:cs typeface="Courier New" panose="02070309020205020404" pitchFamily="49" charset="0"/>
                        </a:rPr>
                        <a:t>cat_id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user_cat_count</a:t>
                      </a:r>
                      <a:r>
                        <a:rPr lang="en-IN"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665494524"/>
                  </a:ext>
                </a:extLst>
              </a:tr>
              <a:tr h="370840">
                <a:tc>
                  <a:txBody>
                    <a:bodyPr/>
                    <a:lstStyle/>
                    <a:p>
                      <a:r>
                        <a:rPr lang="en-IN" dirty="0" err="1">
                          <a:latin typeface="Courier New" panose="02070309020205020404" pitchFamily="49" charset="0"/>
                          <a:cs typeface="Courier New" panose="02070309020205020404" pitchFamily="49" charset="0"/>
                        </a:rPr>
                        <a:t>brand_id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user_brand_count</a:t>
                      </a:r>
                      <a:r>
                        <a:rPr lang="en-IN"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2215972243"/>
                  </a:ext>
                </a:extLst>
              </a:tr>
            </a:tbl>
          </a:graphicData>
        </a:graphic>
      </p:graphicFrame>
      <p:graphicFrame>
        <p:nvGraphicFramePr>
          <p:cNvPr id="2" name="Table 3">
            <a:extLst>
              <a:ext uri="{FF2B5EF4-FFF2-40B4-BE49-F238E27FC236}">
                <a16:creationId xmlns:a16="http://schemas.microsoft.com/office/drawing/2014/main" id="{A2008258-4796-1840-CF73-E6DF5E3CC586}"/>
              </a:ext>
            </a:extLst>
          </p:cNvPr>
          <p:cNvGraphicFramePr>
            <a:graphicFrameLocks noGrp="1"/>
          </p:cNvGraphicFramePr>
          <p:nvPr>
            <p:extLst>
              <p:ext uri="{D42A27DB-BD31-4B8C-83A1-F6EECF244321}">
                <p14:modId xmlns:p14="http://schemas.microsoft.com/office/powerpoint/2010/main" val="2324655638"/>
              </p:ext>
            </p:extLst>
          </p:nvPr>
        </p:nvGraphicFramePr>
        <p:xfrm>
          <a:off x="3332648" y="1579445"/>
          <a:ext cx="5184061" cy="741680"/>
        </p:xfrm>
        <a:graphic>
          <a:graphicData uri="http://schemas.openxmlformats.org/drawingml/2006/table">
            <a:tbl>
              <a:tblPr firstRow="1" bandRow="1">
                <a:tableStyleId>{5C22544A-7EE6-4342-B048-85BDC9FD1C3A}</a:tableStyleId>
              </a:tblPr>
              <a:tblGrid>
                <a:gridCol w="5184061">
                  <a:extLst>
                    <a:ext uri="{9D8B030D-6E8A-4147-A177-3AD203B41FA5}">
                      <a16:colId xmlns:a16="http://schemas.microsoft.com/office/drawing/2014/main" val="889425660"/>
                    </a:ext>
                  </a:extLst>
                </a:gridCol>
              </a:tblGrid>
              <a:tr h="370840">
                <a:tc>
                  <a:txBody>
                    <a:bodyPr/>
                    <a:lstStyle/>
                    <a:p>
                      <a:r>
                        <a:rPr lang="en-IN" dirty="0" err="1">
                          <a:latin typeface="Courier New" panose="02070309020205020404" pitchFamily="49" charset="0"/>
                          <a:cs typeface="Courier New" panose="02070309020205020404" pitchFamily="49" charset="0"/>
                        </a:rPr>
                        <a:t>user_id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merchant_id</a:t>
                      </a:r>
                      <a:r>
                        <a:rPr lang="en-IN" dirty="0">
                          <a:latin typeface="Courier New" panose="02070309020205020404" pitchFamily="49" charset="0"/>
                          <a:cs typeface="Courier New" panose="02070309020205020404" pitchFamily="49" charset="0"/>
                        </a:rPr>
                        <a:t>, day</a:t>
                      </a:r>
                    </a:p>
                  </a:txBody>
                  <a:tcPr/>
                </a:tc>
                <a:extLst>
                  <a:ext uri="{0D108BD9-81ED-4DB2-BD59-A6C34878D82A}">
                    <a16:rowId xmlns:a16="http://schemas.microsoft.com/office/drawing/2014/main" val="2143053319"/>
                  </a:ext>
                </a:extLst>
              </a:tr>
              <a:tr h="370840">
                <a:tc>
                  <a:txBody>
                    <a:bodyPr/>
                    <a:lstStyle/>
                    <a:p>
                      <a:r>
                        <a:rPr lang="en-IN" dirty="0" err="1">
                          <a:latin typeface="Courier New" panose="02070309020205020404" pitchFamily="49" charset="0"/>
                          <a:cs typeface="Courier New" panose="02070309020205020404" pitchFamily="49" charset="0"/>
                        </a:rPr>
                        <a:t>cat_id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user_merchant_day_cat_count</a:t>
                      </a:r>
                      <a:r>
                        <a:rPr lang="en-IN"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58312386"/>
                  </a:ext>
                </a:extLst>
              </a:tr>
            </a:tbl>
          </a:graphicData>
        </a:graphic>
      </p:graphicFrame>
      <p:sp>
        <p:nvSpPr>
          <p:cNvPr id="20" name="Title 19">
            <a:extLst>
              <a:ext uri="{FF2B5EF4-FFF2-40B4-BE49-F238E27FC236}">
                <a16:creationId xmlns:a16="http://schemas.microsoft.com/office/drawing/2014/main" id="{BF29DD86-5E2F-D4B0-EBB6-AC8C85AC12AB}"/>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Feature Engineering</a:t>
            </a:r>
          </a:p>
        </p:txBody>
      </p:sp>
    </p:spTree>
    <p:extLst>
      <p:ext uri="{BB962C8B-B14F-4D97-AF65-F5344CB8AC3E}">
        <p14:creationId xmlns:p14="http://schemas.microsoft.com/office/powerpoint/2010/main" val="640378531"/>
      </p:ext>
    </p:extLst>
  </p:cSld>
  <p:clrMapOvr>
    <a:masterClrMapping/>
  </p:clrMapOvr>
  <p:transition spd="slow" advClick="0">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DE06-9962-7EBC-90A3-156EE9AEFA2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 Engineering</a:t>
            </a:r>
          </a:p>
        </p:txBody>
      </p:sp>
      <p:graphicFrame>
        <p:nvGraphicFramePr>
          <p:cNvPr id="4" name="Table 8">
            <a:extLst>
              <a:ext uri="{FF2B5EF4-FFF2-40B4-BE49-F238E27FC236}">
                <a16:creationId xmlns:a16="http://schemas.microsoft.com/office/drawing/2014/main" id="{6EDC6E27-DDFF-3567-4A9F-6F6D7741B3EC}"/>
              </a:ext>
            </a:extLst>
          </p:cNvPr>
          <p:cNvGraphicFramePr>
            <a:graphicFrameLocks noGrp="1"/>
          </p:cNvGraphicFramePr>
          <p:nvPr>
            <p:extLst>
              <p:ext uri="{D42A27DB-BD31-4B8C-83A1-F6EECF244321}">
                <p14:modId xmlns:p14="http://schemas.microsoft.com/office/powerpoint/2010/main" val="24946524"/>
              </p:ext>
            </p:extLst>
          </p:nvPr>
        </p:nvGraphicFramePr>
        <p:xfrm>
          <a:off x="2900939" y="2259243"/>
          <a:ext cx="1727200" cy="14630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4167184605"/>
                    </a:ext>
                  </a:extLst>
                </a:gridCol>
              </a:tblGrid>
              <a:tr h="361345">
                <a:tc>
                  <a:txBody>
                    <a:bodyPr/>
                    <a:lstStyle/>
                    <a:p>
                      <a:r>
                        <a:rPr lang="en-IN" dirty="0" err="1">
                          <a:latin typeface="Courier New" panose="02070309020205020404" pitchFamily="49" charset="0"/>
                          <a:cs typeface="Courier New" panose="02070309020205020404" pitchFamily="49" charset="0"/>
                        </a:rPr>
                        <a:t>merchant_id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980592845"/>
                  </a:ext>
                </a:extLst>
              </a:tr>
              <a:tr h="361345">
                <a:tc>
                  <a:txBody>
                    <a:bodyPr/>
                    <a:lstStyle/>
                    <a:p>
                      <a:r>
                        <a:rPr lang="en-IN" dirty="0" err="1">
                          <a:latin typeface="Courier New" panose="02070309020205020404" pitchFamily="49" charset="0"/>
                          <a:cs typeface="Courier New" panose="02070309020205020404" pitchFamily="49" charset="0"/>
                        </a:rPr>
                        <a:t>item_id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20017151"/>
                  </a:ext>
                </a:extLst>
              </a:tr>
              <a:tr h="361345">
                <a:tc>
                  <a:txBody>
                    <a:bodyPr/>
                    <a:lstStyle/>
                    <a:p>
                      <a:r>
                        <a:rPr lang="en-IN" dirty="0" err="1">
                          <a:latin typeface="Courier New" panose="02070309020205020404" pitchFamily="49" charset="0"/>
                          <a:cs typeface="Courier New" panose="02070309020205020404" pitchFamily="49" charset="0"/>
                        </a:rPr>
                        <a:t>brand_id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55297215"/>
                  </a:ext>
                </a:extLst>
              </a:tr>
              <a:tr h="361345">
                <a:tc>
                  <a:txBody>
                    <a:bodyPr/>
                    <a:lstStyle/>
                    <a:p>
                      <a:r>
                        <a:rPr lang="en-IN" dirty="0" err="1">
                          <a:latin typeface="Courier New" panose="02070309020205020404" pitchFamily="49" charset="0"/>
                          <a:cs typeface="Courier New" panose="02070309020205020404" pitchFamily="49" charset="0"/>
                        </a:rPr>
                        <a:t>cat_id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49487255"/>
                  </a:ext>
                </a:extLst>
              </a:tr>
            </a:tbl>
          </a:graphicData>
        </a:graphic>
      </p:graphicFrame>
      <p:graphicFrame>
        <p:nvGraphicFramePr>
          <p:cNvPr id="5" name="Table 9">
            <a:extLst>
              <a:ext uri="{FF2B5EF4-FFF2-40B4-BE49-F238E27FC236}">
                <a16:creationId xmlns:a16="http://schemas.microsoft.com/office/drawing/2014/main" id="{307F29EA-E153-F1EA-3D57-7BF6E21207A2}"/>
              </a:ext>
            </a:extLst>
          </p:cNvPr>
          <p:cNvGraphicFramePr>
            <a:graphicFrameLocks noGrp="1"/>
          </p:cNvGraphicFramePr>
          <p:nvPr>
            <p:ph idx="1"/>
            <p:extLst>
              <p:ext uri="{D42A27DB-BD31-4B8C-83A1-F6EECF244321}">
                <p14:modId xmlns:p14="http://schemas.microsoft.com/office/powerpoint/2010/main" val="3006266840"/>
              </p:ext>
            </p:extLst>
          </p:nvPr>
        </p:nvGraphicFramePr>
        <p:xfrm>
          <a:off x="6921605" y="2259243"/>
          <a:ext cx="2046514" cy="1463040"/>
        </p:xfrm>
        <a:graphic>
          <a:graphicData uri="http://schemas.openxmlformats.org/drawingml/2006/table">
            <a:tbl>
              <a:tblPr firstRow="1" bandRow="1">
                <a:tableStyleId>{5C22544A-7EE6-4342-B048-85BDC9FD1C3A}</a:tableStyleId>
              </a:tblPr>
              <a:tblGrid>
                <a:gridCol w="2046514">
                  <a:extLst>
                    <a:ext uri="{9D8B030D-6E8A-4147-A177-3AD203B41FA5}">
                      <a16:colId xmlns:a16="http://schemas.microsoft.com/office/drawing/2014/main" val="130761732"/>
                    </a:ext>
                  </a:extLst>
                </a:gridCol>
              </a:tblGrid>
              <a:tr h="365760">
                <a:tc>
                  <a:txBody>
                    <a:bodyPr/>
                    <a:lstStyle/>
                    <a:p>
                      <a:r>
                        <a:rPr lang="en-IN" dirty="0" err="1">
                          <a:latin typeface="Courier New" panose="02070309020205020404" pitchFamily="49" charset="0"/>
                          <a:cs typeface="Courier New" panose="02070309020205020404" pitchFamily="49" charset="0"/>
                        </a:rPr>
                        <a:t>user_id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32222470"/>
                  </a:ext>
                </a:extLst>
              </a:tr>
              <a:tr h="365760">
                <a:tc>
                  <a:txBody>
                    <a:bodyPr/>
                    <a:lstStyle/>
                    <a:p>
                      <a:r>
                        <a:rPr lang="en-IN" dirty="0" err="1">
                          <a:latin typeface="Courier New" panose="02070309020205020404" pitchFamily="49" charset="0"/>
                          <a:cs typeface="Courier New" panose="02070309020205020404" pitchFamily="49" charset="0"/>
                        </a:rPr>
                        <a:t>merchant_id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814452514"/>
                  </a:ext>
                </a:extLst>
              </a:tr>
              <a:tr h="365760">
                <a:tc>
                  <a:txBody>
                    <a:bodyPr/>
                    <a:lstStyle/>
                    <a:p>
                      <a:r>
                        <a:rPr lang="en-IN" dirty="0" err="1">
                          <a:latin typeface="Courier New" panose="02070309020205020404" pitchFamily="49" charset="0"/>
                          <a:cs typeface="Courier New" panose="02070309020205020404" pitchFamily="49" charset="0"/>
                        </a:rPr>
                        <a:t>cat_id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48645328"/>
                  </a:ext>
                </a:extLst>
              </a:tr>
              <a:tr h="365760">
                <a:tc>
                  <a:txBody>
                    <a:bodyPr/>
                    <a:lstStyle/>
                    <a:p>
                      <a:r>
                        <a:rPr lang="en-IN" dirty="0" err="1">
                          <a:latin typeface="Courier New" panose="02070309020205020404" pitchFamily="49" charset="0"/>
                          <a:cs typeface="Courier New" panose="02070309020205020404" pitchFamily="49" charset="0"/>
                        </a:rPr>
                        <a:t>brand_id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28414677"/>
                  </a:ext>
                </a:extLst>
              </a:tr>
            </a:tbl>
          </a:graphicData>
        </a:graphic>
      </p:graphicFrame>
      <p:graphicFrame>
        <p:nvGraphicFramePr>
          <p:cNvPr id="6" name="Table 10">
            <a:extLst>
              <a:ext uri="{FF2B5EF4-FFF2-40B4-BE49-F238E27FC236}">
                <a16:creationId xmlns:a16="http://schemas.microsoft.com/office/drawing/2014/main" id="{CC0DC43C-674A-2317-078B-310D75F16F8B}"/>
              </a:ext>
            </a:extLst>
          </p:cNvPr>
          <p:cNvGraphicFramePr>
            <a:graphicFrameLocks noGrp="1"/>
          </p:cNvGraphicFramePr>
          <p:nvPr>
            <p:extLst>
              <p:ext uri="{D42A27DB-BD31-4B8C-83A1-F6EECF244321}">
                <p14:modId xmlns:p14="http://schemas.microsoft.com/office/powerpoint/2010/main" val="3834076859"/>
              </p:ext>
            </p:extLst>
          </p:nvPr>
        </p:nvGraphicFramePr>
        <p:xfrm>
          <a:off x="3116734" y="4706473"/>
          <a:ext cx="5184061" cy="1112520"/>
        </p:xfrm>
        <a:graphic>
          <a:graphicData uri="http://schemas.openxmlformats.org/drawingml/2006/table">
            <a:tbl>
              <a:tblPr firstRow="1" bandRow="1">
                <a:tableStyleId>{5C22544A-7EE6-4342-B048-85BDC9FD1C3A}</a:tableStyleId>
              </a:tblPr>
              <a:tblGrid>
                <a:gridCol w="5184061">
                  <a:extLst>
                    <a:ext uri="{9D8B030D-6E8A-4147-A177-3AD203B41FA5}">
                      <a16:colId xmlns:a16="http://schemas.microsoft.com/office/drawing/2014/main" val="251990737"/>
                    </a:ext>
                  </a:extLst>
                </a:gridCol>
              </a:tblGrid>
              <a:tr h="370840">
                <a:tc>
                  <a:txBody>
                    <a:bodyPr/>
                    <a:lstStyle/>
                    <a:p>
                      <a:r>
                        <a:rPr lang="en-IN" dirty="0" err="1">
                          <a:latin typeface="Courier New" panose="02070309020205020404" pitchFamily="49" charset="0"/>
                          <a:cs typeface="Courier New" panose="02070309020205020404" pitchFamily="49" charset="0"/>
                        </a:rPr>
                        <a:t>user_id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merchant_id</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913855767"/>
                  </a:ext>
                </a:extLst>
              </a:tr>
              <a:tr h="370840">
                <a:tc>
                  <a:txBody>
                    <a:bodyPr/>
                    <a:lstStyle/>
                    <a:p>
                      <a:r>
                        <a:rPr lang="en-IN" dirty="0" err="1">
                          <a:latin typeface="Courier New" panose="02070309020205020404" pitchFamily="49" charset="0"/>
                          <a:cs typeface="Courier New" panose="02070309020205020404" pitchFamily="49" charset="0"/>
                        </a:rPr>
                        <a:t>brand_id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user_merchant_brand_count</a:t>
                      </a:r>
                      <a:r>
                        <a:rPr lang="en-IN"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2578402948"/>
                  </a:ext>
                </a:extLst>
              </a:tr>
              <a:tr h="370840">
                <a:tc>
                  <a:txBody>
                    <a:bodyPr/>
                    <a:lstStyle/>
                    <a:p>
                      <a:r>
                        <a:rPr lang="en-IN" dirty="0" err="1">
                          <a:latin typeface="Courier New" panose="02070309020205020404" pitchFamily="49" charset="0"/>
                          <a:cs typeface="Courier New" panose="02070309020205020404" pitchFamily="49" charset="0"/>
                        </a:rPr>
                        <a:t>cat_id</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user_merchant_cat_count</a:t>
                      </a:r>
                      <a:r>
                        <a:rPr lang="en-IN"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564020781"/>
                  </a:ext>
                </a:extLst>
              </a:tr>
            </a:tbl>
          </a:graphicData>
        </a:graphic>
      </p:graphicFrame>
      <p:cxnSp>
        <p:nvCxnSpPr>
          <p:cNvPr id="8" name="Straight Arrow Connector 7">
            <a:extLst>
              <a:ext uri="{FF2B5EF4-FFF2-40B4-BE49-F238E27FC236}">
                <a16:creationId xmlns:a16="http://schemas.microsoft.com/office/drawing/2014/main" id="{4DF41762-B862-C44A-754C-D83D9EB8BAE6}"/>
              </a:ext>
            </a:extLst>
          </p:cNvPr>
          <p:cNvCxnSpPr>
            <a:cxnSpLocks/>
            <a:stCxn id="4" idx="2"/>
            <a:endCxn id="6" idx="0"/>
          </p:cNvCxnSpPr>
          <p:nvPr/>
        </p:nvCxnSpPr>
        <p:spPr>
          <a:xfrm>
            <a:off x="3764539" y="3722283"/>
            <a:ext cx="1944225" cy="984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6CA076-C5C8-BD5B-8164-51927AE84C3B}"/>
              </a:ext>
            </a:extLst>
          </p:cNvPr>
          <p:cNvCxnSpPr>
            <a:endCxn id="6" idx="0"/>
          </p:cNvCxnSpPr>
          <p:nvPr/>
        </p:nvCxnSpPr>
        <p:spPr>
          <a:xfrm flipH="1">
            <a:off x="5708764" y="3722283"/>
            <a:ext cx="2236098" cy="984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576407"/>
      </p:ext>
    </p:extLst>
  </p:cSld>
  <p:clrMapOvr>
    <a:masterClrMapping/>
  </p:clrMapOvr>
  <p:transition spd="slow" advClick="0">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0C28-3294-34F5-FA0B-1EFEBD484347}"/>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Statistical Analysis</a:t>
            </a:r>
          </a:p>
        </p:txBody>
      </p:sp>
      <p:pic>
        <p:nvPicPr>
          <p:cNvPr id="5" name="Content Placeholder 4">
            <a:extLst>
              <a:ext uri="{FF2B5EF4-FFF2-40B4-BE49-F238E27FC236}">
                <a16:creationId xmlns:a16="http://schemas.microsoft.com/office/drawing/2014/main" id="{148482CE-C1FD-AE33-E812-967D4F7E88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63" t="28940" r="863" b="16034"/>
          <a:stretch/>
        </p:blipFill>
        <p:spPr>
          <a:xfrm>
            <a:off x="838200" y="1275053"/>
            <a:ext cx="10268867" cy="3393104"/>
          </a:xfrm>
        </p:spPr>
      </p:pic>
      <p:pic>
        <p:nvPicPr>
          <p:cNvPr id="7" name="Picture 6">
            <a:extLst>
              <a:ext uri="{FF2B5EF4-FFF2-40B4-BE49-F238E27FC236}">
                <a16:creationId xmlns:a16="http://schemas.microsoft.com/office/drawing/2014/main" id="{74728208-31E2-572E-2ECF-CA14D6CE2425}"/>
              </a:ext>
            </a:extLst>
          </p:cNvPr>
          <p:cNvPicPr>
            <a:picLocks noChangeAspect="1"/>
          </p:cNvPicPr>
          <p:nvPr/>
        </p:nvPicPr>
        <p:blipFill rotWithShape="1">
          <a:blip r:embed="rId3">
            <a:extLst>
              <a:ext uri="{28A0092B-C50C-407E-A947-70E740481C1C}">
                <a14:useLocalDpi xmlns:a14="http://schemas.microsoft.com/office/drawing/2010/main" val="0"/>
              </a:ext>
            </a:extLst>
          </a:blip>
          <a:srcRect l="5578" t="28981" r="764" b="46336"/>
          <a:stretch/>
        </p:blipFill>
        <p:spPr>
          <a:xfrm>
            <a:off x="838200" y="4668157"/>
            <a:ext cx="10268867" cy="1522320"/>
          </a:xfrm>
          <a:prstGeom prst="rect">
            <a:avLst/>
          </a:prstGeom>
        </p:spPr>
      </p:pic>
    </p:spTree>
    <p:extLst>
      <p:ext uri="{BB962C8B-B14F-4D97-AF65-F5344CB8AC3E}">
        <p14:creationId xmlns:p14="http://schemas.microsoft.com/office/powerpoint/2010/main" val="671865655"/>
      </p:ext>
    </p:extLst>
  </p:cSld>
  <p:clrMapOvr>
    <a:masterClrMapping/>
  </p:clrMapOvr>
  <p:transition spd="slow" advClick="0">
    <p:push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A9CA-07B1-43DF-B3B1-EC18BD2A6DBA}"/>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Mutual Information Classifier</a:t>
            </a:r>
            <a:endParaRPr lang="en-IN" dirty="0"/>
          </a:p>
        </p:txBody>
      </p:sp>
      <p:sp>
        <p:nvSpPr>
          <p:cNvPr id="3" name="Content Placeholder 2">
            <a:extLst>
              <a:ext uri="{FF2B5EF4-FFF2-40B4-BE49-F238E27FC236}">
                <a16:creationId xmlns:a16="http://schemas.microsoft.com/office/drawing/2014/main" id="{44348C9C-B194-C94D-D8D0-4913B1CFC737}"/>
              </a:ext>
            </a:extLst>
          </p:cNvPr>
          <p:cNvSpPr>
            <a:spLocks noGrp="1"/>
          </p:cNvSpPr>
          <p:nvPr>
            <p:ph idx="1"/>
          </p:nvPr>
        </p:nvSpPr>
        <p:spPr/>
        <p:txBody>
          <a:bodyPr>
            <a:normAutofit/>
          </a:bodyPr>
          <a:lstStyle/>
          <a:p>
            <a:pPr algn="just"/>
            <a:r>
              <a:rPr lang="en-IN" sz="2400" b="0" dirty="0">
                <a:solidFill>
                  <a:srgbClr val="292929"/>
                </a:solidFill>
                <a:effectLst/>
                <a:latin typeface="Times New Roman" panose="02020603050405020304" pitchFamily="18" charset="0"/>
                <a:cs typeface="Times New Roman" panose="02020603050405020304" pitchFamily="18" charset="0"/>
              </a:rPr>
              <a:t>Mutual information(MI)between two random variables is a non-negative value, which measures the dependency between the variables. It is equal to zero if and only if two random variables are independent ,and higher values mean higher dependency.</a:t>
            </a:r>
          </a:p>
          <a:p>
            <a:pPr algn="just"/>
            <a:r>
              <a:rPr lang="en-IN" sz="2400" i="0" dirty="0">
                <a:solidFill>
                  <a:srgbClr val="292929"/>
                </a:solidFill>
                <a:effectLst/>
                <a:latin typeface="Times New Roman" panose="02020603050405020304" pitchFamily="18" charset="0"/>
                <a:cs typeface="Times New Roman" panose="02020603050405020304" pitchFamily="18" charset="0"/>
              </a:rPr>
              <a:t>In short, it is the amount of information one variable gives about the other.</a:t>
            </a:r>
          </a:p>
        </p:txBody>
      </p:sp>
    </p:spTree>
    <p:extLst>
      <p:ext uri="{BB962C8B-B14F-4D97-AF65-F5344CB8AC3E}">
        <p14:creationId xmlns:p14="http://schemas.microsoft.com/office/powerpoint/2010/main" val="1023860318"/>
      </p:ext>
    </p:extLst>
  </p:cSld>
  <p:clrMapOvr>
    <a:masterClrMapping/>
  </p:clrMapOvr>
  <p:transition spd="slow" advClick="0">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12737-16B7-E5AD-B0C1-46F0896D0127}"/>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Mutual Information Classifier</a:t>
            </a:r>
          </a:p>
        </p:txBody>
      </p:sp>
      <p:pic>
        <p:nvPicPr>
          <p:cNvPr id="8" name="Content Placeholder 7">
            <a:extLst>
              <a:ext uri="{FF2B5EF4-FFF2-40B4-BE49-F238E27FC236}">
                <a16:creationId xmlns:a16="http://schemas.microsoft.com/office/drawing/2014/main" id="{8E205DE5-3BA8-66CF-C652-B1CC408CFBD2}"/>
              </a:ext>
            </a:extLst>
          </p:cNvPr>
          <p:cNvPicPr>
            <a:picLocks noGrp="1" noChangeAspect="1"/>
          </p:cNvPicPr>
          <p:nvPr>
            <p:ph sz="half" idx="1"/>
          </p:nvPr>
        </p:nvPicPr>
        <p:blipFill>
          <a:blip r:embed="rId2"/>
          <a:stretch>
            <a:fillRect/>
          </a:stretch>
        </p:blipFill>
        <p:spPr>
          <a:xfrm>
            <a:off x="2269101" y="1825625"/>
            <a:ext cx="2319798" cy="4351338"/>
          </a:xfrm>
        </p:spPr>
      </p:pic>
      <p:pic>
        <p:nvPicPr>
          <p:cNvPr id="10" name="Content Placeholder 9">
            <a:extLst>
              <a:ext uri="{FF2B5EF4-FFF2-40B4-BE49-F238E27FC236}">
                <a16:creationId xmlns:a16="http://schemas.microsoft.com/office/drawing/2014/main" id="{3BE42DD8-D8B1-0D9B-F19E-4855BC621916}"/>
              </a:ext>
            </a:extLst>
          </p:cNvPr>
          <p:cNvPicPr>
            <a:picLocks noGrp="1" noChangeAspect="1"/>
          </p:cNvPicPr>
          <p:nvPr>
            <p:ph sz="half" idx="2"/>
          </p:nvPr>
        </p:nvPicPr>
        <p:blipFill>
          <a:blip r:embed="rId3"/>
          <a:stretch>
            <a:fillRect/>
          </a:stretch>
        </p:blipFill>
        <p:spPr>
          <a:xfrm>
            <a:off x="6493798" y="1825625"/>
            <a:ext cx="4538404" cy="4351338"/>
          </a:xfrm>
        </p:spPr>
      </p:pic>
    </p:spTree>
    <p:extLst>
      <p:ext uri="{BB962C8B-B14F-4D97-AF65-F5344CB8AC3E}">
        <p14:creationId xmlns:p14="http://schemas.microsoft.com/office/powerpoint/2010/main" val="851104133"/>
      </p:ext>
    </p:extLst>
  </p:cSld>
  <p:clrMapOvr>
    <a:masterClrMapping/>
  </p:clrMapOvr>
  <p:transition spd="slow" advClick="0">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0996-1A22-3D36-4F24-75F32E4B1610}"/>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9D9AAA57-2768-8923-C378-5FA0C575D71B}"/>
              </a:ext>
            </a:extLst>
          </p:cNvPr>
          <p:cNvSpPr>
            <a:spLocks noGrp="1"/>
          </p:cNvSpPr>
          <p:nvPr>
            <p:ph sz="half" idx="1"/>
          </p:nvPr>
        </p:nvSpPr>
        <p:spPr/>
        <p:txBody>
          <a:bodyPr>
            <a:normAutofit/>
          </a:bodyPr>
          <a:lstStyle/>
          <a:p>
            <a:pPr algn="just"/>
            <a:r>
              <a:rPr lang="en-IN" sz="2400" b="0" i="0" dirty="0">
                <a:solidFill>
                  <a:srgbClr val="292929"/>
                </a:solidFill>
                <a:effectLst/>
                <a:latin typeface="Times New Roman" panose="02020603050405020304" pitchFamily="18" charset="0"/>
                <a:cs typeface="Times New Roman" panose="02020603050405020304" pitchFamily="18" charset="0"/>
              </a:rPr>
              <a:t>Random forest, like its name implies, consists of a large number of individual decision trees that operate as an ensemble. Each individual tree in the random forest spits out a class prediction and the class with the most votes becomes our model’s prediction.</a:t>
            </a:r>
            <a:endParaRPr lang="en-IN" sz="24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29AA05B8-D4F3-6117-09DC-0E91994B199F}"/>
              </a:ext>
            </a:extLst>
          </p:cNvPr>
          <p:cNvPicPr>
            <a:picLocks noGrp="1" noChangeAspect="1"/>
          </p:cNvPicPr>
          <p:nvPr>
            <p:ph sz="half" idx="2"/>
          </p:nvPr>
        </p:nvPicPr>
        <p:blipFill>
          <a:blip r:embed="rId2"/>
          <a:stretch>
            <a:fillRect/>
          </a:stretch>
        </p:blipFill>
        <p:spPr>
          <a:xfrm>
            <a:off x="6740817" y="1825625"/>
            <a:ext cx="4044365" cy="4351338"/>
          </a:xfrm>
        </p:spPr>
      </p:pic>
    </p:spTree>
    <p:extLst>
      <p:ext uri="{BB962C8B-B14F-4D97-AF65-F5344CB8AC3E}">
        <p14:creationId xmlns:p14="http://schemas.microsoft.com/office/powerpoint/2010/main" val="916980208"/>
      </p:ext>
    </p:extLst>
  </p:cSld>
  <p:clrMapOvr>
    <a:masterClrMapping/>
  </p:clrMapOvr>
  <p:transition spd="slow" advClick="0">
    <p:push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92A3-2A7B-AC47-D3C0-0B1645D43D61}"/>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Random Forest Classifier</a:t>
            </a:r>
          </a:p>
        </p:txBody>
      </p:sp>
      <p:pic>
        <p:nvPicPr>
          <p:cNvPr id="6" name="Content Placeholder 5">
            <a:extLst>
              <a:ext uri="{FF2B5EF4-FFF2-40B4-BE49-F238E27FC236}">
                <a16:creationId xmlns:a16="http://schemas.microsoft.com/office/drawing/2014/main" id="{5ED93547-702B-AB82-F914-36871ECF7EAD}"/>
              </a:ext>
            </a:extLst>
          </p:cNvPr>
          <p:cNvPicPr>
            <a:picLocks noGrp="1" noChangeAspect="1"/>
          </p:cNvPicPr>
          <p:nvPr>
            <p:ph sz="half" idx="1"/>
          </p:nvPr>
        </p:nvPicPr>
        <p:blipFill>
          <a:blip r:embed="rId2"/>
          <a:stretch>
            <a:fillRect/>
          </a:stretch>
        </p:blipFill>
        <p:spPr>
          <a:xfrm>
            <a:off x="2019604" y="1825625"/>
            <a:ext cx="2818791" cy="4351338"/>
          </a:xfrm>
        </p:spPr>
      </p:pic>
      <p:pic>
        <p:nvPicPr>
          <p:cNvPr id="8" name="Content Placeholder 7">
            <a:extLst>
              <a:ext uri="{FF2B5EF4-FFF2-40B4-BE49-F238E27FC236}">
                <a16:creationId xmlns:a16="http://schemas.microsoft.com/office/drawing/2014/main" id="{75494787-D3A0-2293-5FBF-8B7488275844}"/>
              </a:ext>
            </a:extLst>
          </p:cNvPr>
          <p:cNvPicPr>
            <a:picLocks noGrp="1" noChangeAspect="1"/>
          </p:cNvPicPr>
          <p:nvPr>
            <p:ph sz="half" idx="2"/>
          </p:nvPr>
        </p:nvPicPr>
        <p:blipFill>
          <a:blip r:embed="rId3"/>
          <a:stretch>
            <a:fillRect/>
          </a:stretch>
        </p:blipFill>
        <p:spPr>
          <a:xfrm>
            <a:off x="6453631" y="1825625"/>
            <a:ext cx="4618738" cy="4351338"/>
          </a:xfrm>
        </p:spPr>
      </p:pic>
    </p:spTree>
    <p:extLst>
      <p:ext uri="{BB962C8B-B14F-4D97-AF65-F5344CB8AC3E}">
        <p14:creationId xmlns:p14="http://schemas.microsoft.com/office/powerpoint/2010/main" val="1460410121"/>
      </p:ext>
    </p:extLst>
  </p:cSld>
  <p:clrMapOvr>
    <a:masterClrMapping/>
  </p:clrMapOvr>
  <p:transition spd="slow" advClick="0">
    <p:push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DFC5-C6E8-233C-2CE6-83FA7BD4BC77}"/>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XGB Classifier</a:t>
            </a:r>
          </a:p>
        </p:txBody>
      </p:sp>
      <p:sp>
        <p:nvSpPr>
          <p:cNvPr id="5" name="Content Placeholder 4">
            <a:extLst>
              <a:ext uri="{FF2B5EF4-FFF2-40B4-BE49-F238E27FC236}">
                <a16:creationId xmlns:a16="http://schemas.microsoft.com/office/drawing/2014/main" id="{4065A693-6189-4054-B5FF-B36A03BE66FC}"/>
              </a:ext>
            </a:extLst>
          </p:cNvPr>
          <p:cNvSpPr>
            <a:spLocks noGrp="1"/>
          </p:cNvSpPr>
          <p:nvPr>
            <p:ph idx="1"/>
          </p:nvPr>
        </p:nvSpPr>
        <p:spPr/>
        <p:txBody>
          <a:bodyPr>
            <a:normAutofit/>
          </a:bodyPr>
          <a:lstStyle/>
          <a:p>
            <a:pPr algn="l"/>
            <a:endParaRPr lang="en-IN" sz="2000" b="0" i="0" dirty="0">
              <a:solidFill>
                <a:srgbClr val="374151"/>
              </a:solidFill>
              <a:effectLst/>
              <a:latin typeface="Söhne"/>
            </a:endParaRPr>
          </a:p>
          <a:p>
            <a:pPr algn="l"/>
            <a:endParaRPr lang="en-IN" sz="2000" dirty="0">
              <a:solidFill>
                <a:srgbClr val="374151"/>
              </a:solidFill>
              <a:latin typeface="Söhne"/>
            </a:endParaRPr>
          </a:p>
          <a:p>
            <a:pPr algn="l"/>
            <a:r>
              <a:rPr lang="en-IN" sz="2000" b="0" i="0" dirty="0" err="1">
                <a:solidFill>
                  <a:srgbClr val="374151"/>
                </a:solidFill>
                <a:effectLst/>
                <a:latin typeface="Söhne"/>
              </a:rPr>
              <a:t>XGBoost</a:t>
            </a:r>
            <a:r>
              <a:rPr lang="en-IN" sz="2000" b="0" i="0" dirty="0">
                <a:solidFill>
                  <a:srgbClr val="374151"/>
                </a:solidFill>
                <a:effectLst/>
                <a:latin typeface="Söhne"/>
              </a:rPr>
              <a:t> is also useful for finding feature importance because it provides a way to calculate the relative importance of each feature in the dataset. </a:t>
            </a:r>
          </a:p>
          <a:p>
            <a:pPr algn="l"/>
            <a:r>
              <a:rPr lang="en-IN" sz="2000" b="0" i="0" dirty="0">
                <a:solidFill>
                  <a:srgbClr val="374151"/>
                </a:solidFill>
                <a:effectLst/>
                <a:latin typeface="Söhne"/>
              </a:rPr>
              <a:t>The algorithm calculates a score for each feature based on how much it contributes to reducing the error in the model. The higher the score, the more important the feature is.</a:t>
            </a:r>
          </a:p>
          <a:p>
            <a:pPr algn="l"/>
            <a:r>
              <a:rPr lang="en-IN" sz="2000" b="0" i="0" dirty="0">
                <a:solidFill>
                  <a:srgbClr val="374151"/>
                </a:solidFill>
                <a:effectLst/>
                <a:latin typeface="Söhne"/>
              </a:rPr>
              <a:t>This information can be used to identify which features are most relevant to the target variable and to simplify the model by removing less important features. </a:t>
            </a:r>
            <a:endParaRPr lang="en-IN" sz="2000" dirty="0">
              <a:solidFill>
                <a:srgbClr val="374151"/>
              </a:solidFill>
              <a:latin typeface="Söhne"/>
            </a:endParaRPr>
          </a:p>
          <a:p>
            <a:pPr algn="l"/>
            <a:r>
              <a:rPr lang="en-IN" sz="2000" b="0" i="0" dirty="0">
                <a:solidFill>
                  <a:srgbClr val="374151"/>
                </a:solidFill>
                <a:effectLst/>
                <a:latin typeface="Söhne"/>
              </a:rPr>
              <a:t>Overall, </a:t>
            </a:r>
            <a:r>
              <a:rPr lang="en-IN" sz="2000" b="0" i="0" dirty="0" err="1">
                <a:solidFill>
                  <a:srgbClr val="374151"/>
                </a:solidFill>
                <a:effectLst/>
                <a:latin typeface="Söhne"/>
              </a:rPr>
              <a:t>XGBoost's</a:t>
            </a:r>
            <a:r>
              <a:rPr lang="en-IN" sz="2000" b="0" i="0" dirty="0">
                <a:solidFill>
                  <a:srgbClr val="374151"/>
                </a:solidFill>
                <a:effectLst/>
                <a:latin typeface="Söhne"/>
              </a:rPr>
              <a:t> ability to handle complex datasets and provide feature importance scores make it a useful tool for identifying important features in a dataset.</a:t>
            </a:r>
            <a:endParaRPr lang="en-IN" sz="2000" b="0" i="0" dirty="0">
              <a:solidFill>
                <a:srgbClr val="292929"/>
              </a:solidFill>
              <a:effectLst/>
              <a:latin typeface="Times New Roman" panose="02020603050405020304" pitchFamily="18" charset="0"/>
              <a:cs typeface="Times New Roman" panose="02020603050405020304" pitchFamily="18" charset="0"/>
            </a:endParaRPr>
          </a:p>
          <a:p>
            <a:pPr algn="l"/>
            <a:endParaRPr lang="en-IN" sz="2000" b="0" i="0" dirty="0">
              <a:solidFill>
                <a:srgbClr val="292929"/>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292075"/>
      </p:ext>
    </p:extLst>
  </p:cSld>
  <p:clrMapOvr>
    <a:masterClrMapping/>
  </p:clrMapOvr>
  <p:transition spd="slow" advClick="0">
    <p:push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B240-20A8-5272-2F9A-A3B7BE3D84C5}"/>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XGB Classifier</a:t>
            </a:r>
          </a:p>
        </p:txBody>
      </p:sp>
      <p:pic>
        <p:nvPicPr>
          <p:cNvPr id="6" name="Content Placeholder 5">
            <a:extLst>
              <a:ext uri="{FF2B5EF4-FFF2-40B4-BE49-F238E27FC236}">
                <a16:creationId xmlns:a16="http://schemas.microsoft.com/office/drawing/2014/main" id="{93C2DD3A-F07B-15FD-FF3B-6F492C10EC9D}"/>
              </a:ext>
            </a:extLst>
          </p:cNvPr>
          <p:cNvPicPr>
            <a:picLocks noGrp="1" noChangeAspect="1"/>
          </p:cNvPicPr>
          <p:nvPr>
            <p:ph sz="half" idx="1"/>
          </p:nvPr>
        </p:nvPicPr>
        <p:blipFill>
          <a:blip r:embed="rId2"/>
          <a:stretch>
            <a:fillRect/>
          </a:stretch>
        </p:blipFill>
        <p:spPr>
          <a:xfrm>
            <a:off x="1988914" y="1825625"/>
            <a:ext cx="2880171" cy="4351338"/>
          </a:xfrm>
        </p:spPr>
      </p:pic>
      <p:pic>
        <p:nvPicPr>
          <p:cNvPr id="8" name="Content Placeholder 7">
            <a:extLst>
              <a:ext uri="{FF2B5EF4-FFF2-40B4-BE49-F238E27FC236}">
                <a16:creationId xmlns:a16="http://schemas.microsoft.com/office/drawing/2014/main" id="{90CCEC64-463D-B21D-D2AE-BB1641580F59}"/>
              </a:ext>
            </a:extLst>
          </p:cNvPr>
          <p:cNvPicPr>
            <a:picLocks noGrp="1" noChangeAspect="1"/>
          </p:cNvPicPr>
          <p:nvPr>
            <p:ph sz="half" idx="2"/>
          </p:nvPr>
        </p:nvPicPr>
        <p:blipFill>
          <a:blip r:embed="rId3"/>
          <a:stretch>
            <a:fillRect/>
          </a:stretch>
        </p:blipFill>
        <p:spPr>
          <a:xfrm>
            <a:off x="6416612" y="1825625"/>
            <a:ext cx="4692775" cy="4351338"/>
          </a:xfrm>
        </p:spPr>
      </p:pic>
    </p:spTree>
    <p:extLst>
      <p:ext uri="{BB962C8B-B14F-4D97-AF65-F5344CB8AC3E}">
        <p14:creationId xmlns:p14="http://schemas.microsoft.com/office/powerpoint/2010/main" val="1044488617"/>
      </p:ext>
    </p:extLst>
  </p:cSld>
  <p:clrMapOvr>
    <a:masterClrMapping/>
  </p:clrMapOvr>
  <p:transition spd="slow" advClick="0">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358D-4DC1-43E3-8857-9471BA31CB4A}"/>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Agenda</a:t>
            </a:r>
            <a:r>
              <a:rPr lang="en-US" dirty="0">
                <a:solidFill>
                  <a:srgbClr val="0070C0"/>
                </a:solidFill>
              </a:rPr>
              <a:t> </a:t>
            </a:r>
          </a:p>
        </p:txBody>
      </p:sp>
      <p:sp>
        <p:nvSpPr>
          <p:cNvPr id="3" name="Content Placeholder 2">
            <a:extLst>
              <a:ext uri="{FF2B5EF4-FFF2-40B4-BE49-F238E27FC236}">
                <a16:creationId xmlns:a16="http://schemas.microsoft.com/office/drawing/2014/main" id="{93D2DE2E-BFAD-434B-B18E-616F42140B0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 </a:t>
            </a:r>
          </a:p>
          <a:p>
            <a:r>
              <a:rPr lang="en-US" dirty="0">
                <a:latin typeface="Times New Roman" panose="02020603050405020304" pitchFamily="18" charset="0"/>
                <a:cs typeface="Times New Roman" panose="02020603050405020304" pitchFamily="18" charset="0"/>
              </a:rPr>
              <a:t>Data Visualization</a:t>
            </a:r>
          </a:p>
          <a:p>
            <a:r>
              <a:rPr lang="en-US" dirty="0">
                <a:latin typeface="Times New Roman" panose="02020603050405020304" pitchFamily="18" charset="0"/>
                <a:cs typeface="Times New Roman" panose="02020603050405020304" pitchFamily="18" charset="0"/>
              </a:rPr>
              <a:t>Feature Engineering </a:t>
            </a:r>
          </a:p>
          <a:p>
            <a:r>
              <a:rPr lang="en-US" dirty="0">
                <a:latin typeface="Times New Roman" panose="02020603050405020304" pitchFamily="18" charset="0"/>
                <a:cs typeface="Times New Roman" panose="02020603050405020304" pitchFamily="18" charset="0"/>
              </a:rPr>
              <a:t>Data Statistics and Feature Ranking</a:t>
            </a:r>
          </a:p>
          <a:p>
            <a:r>
              <a:rPr lang="en-US" dirty="0">
                <a:latin typeface="Times New Roman" panose="02020603050405020304" pitchFamily="18" charset="0"/>
                <a:cs typeface="Times New Roman" panose="02020603050405020304" pitchFamily="18" charset="0"/>
              </a:rPr>
              <a:t>Prediction Model</a:t>
            </a:r>
          </a:p>
          <a:p>
            <a:r>
              <a:rPr lang="en-US" dirty="0">
                <a:latin typeface="Times New Roman" panose="02020603050405020304" pitchFamily="18" charset="0"/>
                <a:cs typeface="Times New Roman" panose="02020603050405020304" pitchFamily="18" charset="0"/>
              </a:rPr>
              <a:t>Model Evaluation</a:t>
            </a:r>
            <a:r>
              <a:rPr lang="en-US" dirty="0"/>
              <a:t> </a:t>
            </a:r>
          </a:p>
          <a:p>
            <a:endParaRPr lang="en-US" dirty="0"/>
          </a:p>
          <a:p>
            <a:endParaRPr lang="en-US" dirty="0"/>
          </a:p>
        </p:txBody>
      </p:sp>
    </p:spTree>
    <p:extLst>
      <p:ext uri="{BB962C8B-B14F-4D97-AF65-F5344CB8AC3E}">
        <p14:creationId xmlns:p14="http://schemas.microsoft.com/office/powerpoint/2010/main" val="3618051990"/>
      </p:ext>
    </p:extLst>
  </p:cSld>
  <p:clrMapOvr>
    <a:masterClrMapping/>
  </p:clrMapOvr>
  <p:transition spd="slow"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73AD3B-7B7B-6449-D2B2-021AF865E8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Permutation Feature Importance</a:t>
            </a:r>
          </a:p>
        </p:txBody>
      </p:sp>
      <p:sp>
        <p:nvSpPr>
          <p:cNvPr id="6" name="Content Placeholder 5">
            <a:extLst>
              <a:ext uri="{FF2B5EF4-FFF2-40B4-BE49-F238E27FC236}">
                <a16:creationId xmlns:a16="http://schemas.microsoft.com/office/drawing/2014/main" id="{87C3EFD8-6E61-0590-101D-C8408DF089AD}"/>
              </a:ext>
            </a:extLst>
          </p:cNvPr>
          <p:cNvSpPr>
            <a:spLocks noGrp="1"/>
          </p:cNvSpPr>
          <p:nvPr>
            <p:ph idx="1"/>
          </p:nvPr>
        </p:nvSpPr>
        <p:spPr/>
        <p:txBody>
          <a:bodyPr>
            <a:normAutofit/>
          </a:bodyPr>
          <a:lstStyle/>
          <a:p>
            <a:pPr algn="just"/>
            <a:endParaRPr lang="en-IN" sz="2400" b="0" i="0" dirty="0">
              <a:solidFill>
                <a:srgbClr val="212529"/>
              </a:solidFill>
              <a:effectLst/>
              <a:latin typeface="Times New Roman" panose="02020603050405020304" pitchFamily="18" charset="0"/>
              <a:cs typeface="Times New Roman" panose="02020603050405020304" pitchFamily="18" charset="0"/>
            </a:endParaRPr>
          </a:p>
          <a:p>
            <a:pPr algn="just"/>
            <a:endParaRPr lang="en-IN" sz="2400" dirty="0">
              <a:solidFill>
                <a:srgbClr val="212529"/>
              </a:solidFill>
              <a:latin typeface="Times New Roman" panose="02020603050405020304" pitchFamily="18" charset="0"/>
              <a:cs typeface="Times New Roman" panose="02020603050405020304" pitchFamily="18" charset="0"/>
            </a:endParaRPr>
          </a:p>
          <a:p>
            <a:pPr algn="just"/>
            <a:r>
              <a:rPr lang="en-IN" sz="2400" b="0" i="0" dirty="0">
                <a:solidFill>
                  <a:srgbClr val="212529"/>
                </a:solidFill>
                <a:effectLst/>
                <a:latin typeface="Times New Roman" panose="02020603050405020304" pitchFamily="18" charset="0"/>
                <a:cs typeface="Times New Roman" panose="02020603050405020304" pitchFamily="18" charset="0"/>
              </a:rPr>
              <a:t>Permutation feature importance is a useful technique for finding feature importance because it provides an estimate of how much each feature contributes to the model's performance. </a:t>
            </a:r>
          </a:p>
          <a:p>
            <a:pPr algn="just"/>
            <a:r>
              <a:rPr lang="en-IN" sz="2400" b="0" i="0" dirty="0">
                <a:solidFill>
                  <a:srgbClr val="212529"/>
                </a:solidFill>
                <a:effectLst/>
                <a:latin typeface="Times New Roman" panose="02020603050405020304" pitchFamily="18" charset="0"/>
                <a:cs typeface="Times New Roman" panose="02020603050405020304" pitchFamily="18" charset="0"/>
              </a:rPr>
              <a:t>It works by randomly shuffling the values of a feature and measuring the resulting decrease in the model's performance. The greater the decrease in performance, the more important that feature is to the model. </a:t>
            </a:r>
          </a:p>
        </p:txBody>
      </p:sp>
    </p:spTree>
    <p:extLst>
      <p:ext uri="{BB962C8B-B14F-4D97-AF65-F5344CB8AC3E}">
        <p14:creationId xmlns:p14="http://schemas.microsoft.com/office/powerpoint/2010/main" val="2510013892"/>
      </p:ext>
    </p:extLst>
  </p:cSld>
  <p:clrMapOvr>
    <a:masterClrMapping/>
  </p:clrMapOvr>
  <p:transition spd="slow" advClick="0">
    <p:push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52D-D380-C594-371B-0CF01CAA262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Permutation Feature Importance</a:t>
            </a:r>
            <a:endParaRPr lang="en-IN" dirty="0"/>
          </a:p>
        </p:txBody>
      </p:sp>
      <p:pic>
        <p:nvPicPr>
          <p:cNvPr id="6" name="Content Placeholder 5">
            <a:extLst>
              <a:ext uri="{FF2B5EF4-FFF2-40B4-BE49-F238E27FC236}">
                <a16:creationId xmlns:a16="http://schemas.microsoft.com/office/drawing/2014/main" id="{156955AD-41E7-0201-62B4-64875322B7C1}"/>
              </a:ext>
            </a:extLst>
          </p:cNvPr>
          <p:cNvPicPr>
            <a:picLocks noGrp="1" noChangeAspect="1"/>
          </p:cNvPicPr>
          <p:nvPr>
            <p:ph sz="half" idx="1"/>
          </p:nvPr>
        </p:nvPicPr>
        <p:blipFill>
          <a:blip r:embed="rId2"/>
          <a:stretch>
            <a:fillRect/>
          </a:stretch>
        </p:blipFill>
        <p:spPr>
          <a:xfrm>
            <a:off x="1977382" y="1825625"/>
            <a:ext cx="2903235" cy="4351338"/>
          </a:xfrm>
        </p:spPr>
      </p:pic>
      <p:pic>
        <p:nvPicPr>
          <p:cNvPr id="8" name="Content Placeholder 7">
            <a:extLst>
              <a:ext uri="{FF2B5EF4-FFF2-40B4-BE49-F238E27FC236}">
                <a16:creationId xmlns:a16="http://schemas.microsoft.com/office/drawing/2014/main" id="{D4F946B0-5EA9-EFBD-172C-2F8EF4F5289B}"/>
              </a:ext>
            </a:extLst>
          </p:cNvPr>
          <p:cNvPicPr>
            <a:picLocks noGrp="1" noChangeAspect="1"/>
          </p:cNvPicPr>
          <p:nvPr>
            <p:ph sz="half" idx="2"/>
          </p:nvPr>
        </p:nvPicPr>
        <p:blipFill>
          <a:blip r:embed="rId3"/>
          <a:stretch>
            <a:fillRect/>
          </a:stretch>
        </p:blipFill>
        <p:spPr>
          <a:xfrm>
            <a:off x="6325929" y="1825625"/>
            <a:ext cx="4874142" cy="4351338"/>
          </a:xfrm>
        </p:spPr>
      </p:pic>
    </p:spTree>
    <p:extLst>
      <p:ext uri="{BB962C8B-B14F-4D97-AF65-F5344CB8AC3E}">
        <p14:creationId xmlns:p14="http://schemas.microsoft.com/office/powerpoint/2010/main" val="3563814357"/>
      </p:ext>
    </p:extLst>
  </p:cSld>
  <p:clrMapOvr>
    <a:masterClrMapping/>
  </p:clrMapOvr>
  <p:transition spd="slow" advClick="0">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CB35-B271-1BF2-D2C0-56E93F2680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Combined Feature Importance</a:t>
            </a:r>
          </a:p>
        </p:txBody>
      </p:sp>
      <p:pic>
        <p:nvPicPr>
          <p:cNvPr id="6" name="Content Placeholder 5">
            <a:extLst>
              <a:ext uri="{FF2B5EF4-FFF2-40B4-BE49-F238E27FC236}">
                <a16:creationId xmlns:a16="http://schemas.microsoft.com/office/drawing/2014/main" id="{43CB8B76-24A8-CDA2-03ED-5338ADE456FB}"/>
              </a:ext>
            </a:extLst>
          </p:cNvPr>
          <p:cNvPicPr>
            <a:picLocks noGrp="1" noChangeAspect="1"/>
          </p:cNvPicPr>
          <p:nvPr>
            <p:ph sz="half" idx="1"/>
          </p:nvPr>
        </p:nvPicPr>
        <p:blipFill>
          <a:blip r:embed="rId2"/>
          <a:stretch>
            <a:fillRect/>
          </a:stretch>
        </p:blipFill>
        <p:spPr>
          <a:xfrm>
            <a:off x="2042232" y="1825625"/>
            <a:ext cx="2773535" cy="4351338"/>
          </a:xfrm>
        </p:spPr>
      </p:pic>
      <p:pic>
        <p:nvPicPr>
          <p:cNvPr id="8" name="Content Placeholder 7">
            <a:extLst>
              <a:ext uri="{FF2B5EF4-FFF2-40B4-BE49-F238E27FC236}">
                <a16:creationId xmlns:a16="http://schemas.microsoft.com/office/drawing/2014/main" id="{D1942F8E-10F1-D543-7D80-113A8AA71CC2}"/>
              </a:ext>
            </a:extLst>
          </p:cNvPr>
          <p:cNvPicPr>
            <a:picLocks noGrp="1" noChangeAspect="1"/>
          </p:cNvPicPr>
          <p:nvPr>
            <p:ph sz="half" idx="2"/>
          </p:nvPr>
        </p:nvPicPr>
        <p:blipFill>
          <a:blip r:embed="rId3"/>
          <a:stretch>
            <a:fillRect/>
          </a:stretch>
        </p:blipFill>
        <p:spPr>
          <a:xfrm>
            <a:off x="6349687" y="1825625"/>
            <a:ext cx="4826625" cy="4351338"/>
          </a:xfrm>
        </p:spPr>
      </p:pic>
    </p:spTree>
    <p:extLst>
      <p:ext uri="{BB962C8B-B14F-4D97-AF65-F5344CB8AC3E}">
        <p14:creationId xmlns:p14="http://schemas.microsoft.com/office/powerpoint/2010/main" val="4044877787"/>
      </p:ext>
    </p:extLst>
  </p:cSld>
  <p:clrMapOvr>
    <a:masterClrMapping/>
  </p:clrMapOvr>
  <p:transition spd="slow" advClick="0">
    <p:push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B75380-D55F-D946-4985-C897F4F6B30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Principal Component Analysis</a:t>
            </a:r>
          </a:p>
        </p:txBody>
      </p:sp>
      <p:sp>
        <p:nvSpPr>
          <p:cNvPr id="7" name="Content Placeholder 6">
            <a:extLst>
              <a:ext uri="{FF2B5EF4-FFF2-40B4-BE49-F238E27FC236}">
                <a16:creationId xmlns:a16="http://schemas.microsoft.com/office/drawing/2014/main" id="{D8FCEF31-42D8-73B2-A003-F025EDD67945}"/>
              </a:ext>
            </a:extLst>
          </p:cNvPr>
          <p:cNvSpPr>
            <a:spLocks noGrp="1"/>
          </p:cNvSpPr>
          <p:nvPr>
            <p:ph sz="half" idx="1"/>
          </p:nvPr>
        </p:nvSpPr>
        <p:spPr>
          <a:xfrm>
            <a:off x="838200" y="1825625"/>
            <a:ext cx="10270626" cy="466927"/>
          </a:xfrm>
        </p:spPr>
        <p:txBody>
          <a:bodyPr/>
          <a:lstStyle/>
          <a:p>
            <a:r>
              <a:rPr lang="en-IN" sz="1800" b="0" i="0" u="none" strike="noStrike" dirty="0">
                <a:solidFill>
                  <a:srgbClr val="000000"/>
                </a:solidFill>
                <a:effectLst/>
                <a:latin typeface="Times New Roman" panose="02020603050405020304" pitchFamily="18" charset="0"/>
                <a:cs typeface="Times New Roman" panose="02020603050405020304" pitchFamily="18" charset="0"/>
              </a:rPr>
              <a:t>Based on the plot generated, the optimal number of components selected are 15.</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04580ED-92F0-B4CB-9C81-DBE5D5AA52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028478" y="2292552"/>
            <a:ext cx="5181600" cy="415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101223"/>
      </p:ext>
    </p:extLst>
  </p:cSld>
  <p:clrMapOvr>
    <a:masterClrMapping/>
  </p:clrMapOvr>
  <p:transition spd="slow" advClick="0">
    <p:push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5AC036-A757-39F8-4FD4-29B667DA771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Evaluation</a:t>
            </a:r>
          </a:p>
        </p:txBody>
      </p:sp>
      <p:pic>
        <p:nvPicPr>
          <p:cNvPr id="8" name="Content Placeholder 7">
            <a:extLst>
              <a:ext uri="{FF2B5EF4-FFF2-40B4-BE49-F238E27FC236}">
                <a16:creationId xmlns:a16="http://schemas.microsoft.com/office/drawing/2014/main" id="{478AB497-E201-08F5-0D3F-AE94C50B7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532" y="1554163"/>
            <a:ext cx="8305170" cy="4683125"/>
          </a:xfrm>
        </p:spPr>
      </p:pic>
    </p:spTree>
    <p:extLst>
      <p:ext uri="{BB962C8B-B14F-4D97-AF65-F5344CB8AC3E}">
        <p14:creationId xmlns:p14="http://schemas.microsoft.com/office/powerpoint/2010/main" val="2344512998"/>
      </p:ext>
    </p:extLst>
  </p:cSld>
  <p:clrMapOvr>
    <a:masterClrMapping/>
  </p:clrMapOvr>
  <p:transition spd="slow" advClick="0">
    <p:push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4672-133B-4B53-A96E-254812051A34}"/>
              </a:ext>
            </a:extLst>
          </p:cNvPr>
          <p:cNvSpPr>
            <a:spLocks noGrp="1"/>
          </p:cNvSpPr>
          <p:nvPr>
            <p:ph type="title"/>
          </p:nvPr>
        </p:nvSpPr>
        <p:spPr>
          <a:xfrm>
            <a:off x="838200" y="288692"/>
            <a:ext cx="10515600" cy="954088"/>
          </a:xfrm>
        </p:spPr>
        <p:txBody>
          <a:bodyPr/>
          <a:lstStyle/>
          <a:p>
            <a:r>
              <a:rPr lang="en-US" dirty="0">
                <a:solidFill>
                  <a:srgbClr val="0070C0"/>
                </a:solidFill>
                <a:latin typeface="Times New Roman" panose="02020603050405020304" pitchFamily="18" charset="0"/>
                <a:cs typeface="Times New Roman" panose="02020603050405020304" pitchFamily="18" charset="0"/>
              </a:rPr>
              <a:t>References</a:t>
            </a:r>
          </a:p>
        </p:txBody>
      </p:sp>
      <p:sp>
        <p:nvSpPr>
          <p:cNvPr id="7" name="Content Placeholder 6">
            <a:extLst>
              <a:ext uri="{FF2B5EF4-FFF2-40B4-BE49-F238E27FC236}">
                <a16:creationId xmlns:a16="http://schemas.microsoft.com/office/drawing/2014/main" id="{8DC6E0BC-3D01-4760-99AD-8271C96DDCDA}"/>
              </a:ext>
            </a:extLst>
          </p:cNvPr>
          <p:cNvSpPr>
            <a:spLocks noGrp="1"/>
          </p:cNvSpPr>
          <p:nvPr>
            <p:ph idx="1"/>
          </p:nvPr>
        </p:nvSpPr>
        <p:spPr/>
        <p:txBody>
          <a:bodyPr>
            <a:normAutofit/>
          </a:bodyPr>
          <a:lstStyle/>
          <a:p>
            <a:pPr algn="just">
              <a:lnSpc>
                <a:spcPct val="150000"/>
              </a:lnSpc>
            </a:pPr>
            <a:r>
              <a:rPr lang="en-US" sz="1600" dirty="0">
                <a:hlinkClick r:id="rId3"/>
              </a:rPr>
              <a:t>https://towardsdatascience.com/understanding-random-forest-58381e0602d2</a:t>
            </a:r>
            <a:endParaRPr lang="en-US" sz="1600" dirty="0"/>
          </a:p>
          <a:p>
            <a:pPr algn="just">
              <a:lnSpc>
                <a:spcPct val="150000"/>
              </a:lnSpc>
            </a:pPr>
            <a:r>
              <a:rPr lang="en-US" sz="1600" dirty="0">
                <a:hlinkClick r:id="rId4"/>
              </a:rPr>
              <a:t>https://medium.com/@techynilesh/xgboost-algorithm-explained-in-less-than-5-minutes-b561dcc1ccee</a:t>
            </a:r>
            <a:endParaRPr lang="en-US" sz="1600" dirty="0"/>
          </a:p>
          <a:p>
            <a:pPr algn="just">
              <a:lnSpc>
                <a:spcPct val="150000"/>
              </a:lnSpc>
            </a:pPr>
            <a:r>
              <a:rPr lang="en-US" sz="1600" dirty="0"/>
              <a:t>https://scikit-learn.org/stable/modules/permutation_importance.html#:~:text=The%20permutation%20feature%20importance%20is,model%20depends%20on%20the%20feature.</a:t>
            </a:r>
          </a:p>
        </p:txBody>
      </p:sp>
    </p:spTree>
    <p:extLst>
      <p:ext uri="{BB962C8B-B14F-4D97-AF65-F5344CB8AC3E}">
        <p14:creationId xmlns:p14="http://schemas.microsoft.com/office/powerpoint/2010/main" val="2202971174"/>
      </p:ext>
    </p:extLst>
  </p:cSld>
  <p:clrMapOvr>
    <a:masterClrMapping/>
  </p:clrMapOvr>
  <p:transition spd="slow" advClick="0">
    <p:push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0"/>
            <a:ext cx="12192000" cy="6858000"/>
            <a:chOff x="0" y="0"/>
            <a:chExt cx="12192000" cy="6858000"/>
          </a:xfrm>
        </p:grpSpPr>
        <p:sp>
          <p:nvSpPr>
            <p:cNvPr id="34" name="Rectangle 33"/>
            <p:cNvSpPr/>
            <p:nvPr/>
          </p:nvSpPr>
          <p:spPr>
            <a:xfrm>
              <a:off x="0" y="0"/>
              <a:ext cx="12192000" cy="6858000"/>
            </a:xfrm>
            <a:prstGeom prst="rect">
              <a:avLst/>
            </a:prstGeom>
            <a:gradFill flip="none" rotWithShape="1">
              <a:gsLst>
                <a:gs pos="0">
                  <a:schemeClr val="bg1">
                    <a:lumMod val="96000"/>
                  </a:schemeClr>
                </a:gs>
                <a:gs pos="44000">
                  <a:schemeClr val="bg1">
                    <a:lumMod val="88000"/>
                    <a:lumOff val="12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https://towardsdatascience.com/understanding-random-forest-58381e0602d2https://towardsdatascience.com/understanding-random-forest-58381e0602d2</a:t>
              </a:r>
            </a:p>
          </p:txBody>
        </p:sp>
        <p:grpSp>
          <p:nvGrpSpPr>
            <p:cNvPr id="35" name="Group 34"/>
            <p:cNvGrpSpPr/>
            <p:nvPr/>
          </p:nvGrpSpPr>
          <p:grpSpPr>
            <a:xfrm>
              <a:off x="0" y="6064645"/>
              <a:ext cx="12192000" cy="793355"/>
              <a:chOff x="0" y="6064645"/>
              <a:chExt cx="12192000" cy="793355"/>
            </a:xfrm>
          </p:grpSpPr>
          <p:sp>
            <p:nvSpPr>
              <p:cNvPr id="36" name="Rectangle 35"/>
              <p:cNvSpPr/>
              <p:nvPr/>
            </p:nvSpPr>
            <p:spPr>
              <a:xfrm>
                <a:off x="0" y="6353547"/>
                <a:ext cx="12192000" cy="504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iangle 36"/>
              <p:cNvSpPr/>
              <p:nvPr/>
            </p:nvSpPr>
            <p:spPr>
              <a:xfrm>
                <a:off x="399810" y="6064645"/>
                <a:ext cx="1057836" cy="5411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3" cstate="print">
                <a:alphaModFix amt="20000"/>
                <a:extLst>
                  <a:ext uri="{28A0092B-C50C-407E-A947-70E740481C1C}">
                    <a14:useLocalDpi xmlns:a14="http://schemas.microsoft.com/office/drawing/2010/main" val="0"/>
                  </a:ext>
                </a:extLst>
              </a:blip>
              <a:stretch>
                <a:fillRect/>
              </a:stretch>
            </p:blipFill>
            <p:spPr>
              <a:xfrm>
                <a:off x="11762269" y="6481432"/>
                <a:ext cx="202686" cy="24868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36" y="6548499"/>
                <a:ext cx="2009307" cy="152124"/>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0669" y="6561997"/>
                <a:ext cx="1800224" cy="125128"/>
              </a:xfrm>
              <a:prstGeom prst="rect">
                <a:avLst/>
              </a:prstGeom>
            </p:spPr>
          </p:pic>
        </p:grpSp>
      </p:grpSp>
      <p:sp>
        <p:nvSpPr>
          <p:cNvPr id="4" name="Title 3"/>
          <p:cNvSpPr>
            <a:spLocks noGrp="1"/>
          </p:cNvSpPr>
          <p:nvPr>
            <p:ph type="title"/>
          </p:nvPr>
        </p:nvSpPr>
        <p:spPr/>
        <p:txBody>
          <a:bodyPr/>
          <a:lstStyle/>
          <a:p>
            <a:r>
              <a:rPr lang="en-US" dirty="0"/>
              <a:t> </a:t>
            </a:r>
          </a:p>
        </p:txBody>
      </p:sp>
      <p:pic>
        <p:nvPicPr>
          <p:cNvPr id="21" name="Picture 20"/>
          <p:cNvPicPr>
            <a:picLocks noChangeAspect="1"/>
          </p:cNvPicPr>
          <p:nvPr/>
        </p:nvPicPr>
        <p:blipFill>
          <a:blip r:embed="rId3" cstate="print">
            <a:alphaModFix amt="20000"/>
            <a:extLst>
              <a:ext uri="{28A0092B-C50C-407E-A947-70E740481C1C}">
                <a14:useLocalDpi xmlns:a14="http://schemas.microsoft.com/office/drawing/2010/main" val="0"/>
              </a:ext>
            </a:extLst>
          </a:blip>
          <a:stretch>
            <a:fillRect/>
          </a:stretch>
        </p:blipFill>
        <p:spPr>
          <a:xfrm>
            <a:off x="11663264" y="6353547"/>
            <a:ext cx="294433" cy="361249"/>
          </a:xfrm>
          <a:prstGeom prst="rect">
            <a:avLst/>
          </a:prstGeom>
        </p:spPr>
      </p:pic>
      <p:sp>
        <p:nvSpPr>
          <p:cNvPr id="2" name="Rectangle 1"/>
          <p:cNvSpPr/>
          <p:nvPr/>
        </p:nvSpPr>
        <p:spPr>
          <a:xfrm>
            <a:off x="7847934" y="0"/>
            <a:ext cx="434406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0" y="6103973"/>
            <a:ext cx="12192000" cy="754027"/>
            <a:chOff x="0" y="6103973"/>
            <a:chExt cx="12192000" cy="754027"/>
          </a:xfrm>
        </p:grpSpPr>
        <p:sp>
          <p:nvSpPr>
            <p:cNvPr id="29" name="Rectangle 28"/>
            <p:cNvSpPr/>
            <p:nvPr/>
          </p:nvSpPr>
          <p:spPr>
            <a:xfrm>
              <a:off x="0" y="6353547"/>
              <a:ext cx="12192000" cy="504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riangle 29"/>
            <p:cNvSpPr/>
            <p:nvPr/>
          </p:nvSpPr>
          <p:spPr>
            <a:xfrm>
              <a:off x="399810" y="6103973"/>
              <a:ext cx="1057836" cy="5411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176" y="6509469"/>
              <a:ext cx="2248720" cy="230184"/>
            </a:xfrm>
            <a:prstGeom prst="rect">
              <a:avLst/>
            </a:prstGeom>
          </p:spPr>
        </p:pic>
      </p:grpSp>
    </p:spTree>
    <p:extLst>
      <p:ext uri="{BB962C8B-B14F-4D97-AF65-F5344CB8AC3E}">
        <p14:creationId xmlns:p14="http://schemas.microsoft.com/office/powerpoint/2010/main" val="698076650"/>
      </p:ext>
    </p:extLst>
  </p:cSld>
  <p:clrMapOvr>
    <a:masterClrMapping/>
  </p:clrMapOvr>
  <p:transition spd="slow" advClick="0">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358D-4DC1-43E3-8857-9471BA31CB4A}"/>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F3BDC49D-CA5C-FB0F-08D3-8EEABF056D98}"/>
              </a:ext>
            </a:extLst>
          </p:cNvPr>
          <p:cNvSpPr>
            <a:spLocks noGrp="1"/>
          </p:cNvSpPr>
          <p:nvPr>
            <p:ph idx="1"/>
          </p:nvPr>
        </p:nvSpPr>
        <p:spPr/>
        <p:txBody>
          <a:bodyPr>
            <a:normAutofit/>
          </a:bodyPr>
          <a:lstStyle/>
          <a:p>
            <a:pPr algn="just"/>
            <a:r>
              <a:rPr lang="en-IN" sz="2400" b="0" i="0" dirty="0">
                <a:solidFill>
                  <a:srgbClr val="374151"/>
                </a:solidFill>
                <a:effectLst/>
                <a:latin typeface="Times New Roman" panose="02020603050405020304" pitchFamily="18" charset="0"/>
                <a:cs typeface="Times New Roman" panose="02020603050405020304" pitchFamily="18" charset="0"/>
              </a:rPr>
              <a:t>Merchants attract a significant volume of new customers through promotions.</a:t>
            </a:r>
          </a:p>
          <a:p>
            <a:pPr algn="just"/>
            <a:r>
              <a:rPr lang="en-IN" sz="2400" b="0" i="0" dirty="0">
                <a:solidFill>
                  <a:srgbClr val="374151"/>
                </a:solidFill>
                <a:effectLst/>
                <a:latin typeface="Times New Roman" panose="02020603050405020304" pitchFamily="18" charset="0"/>
                <a:cs typeface="Times New Roman" panose="02020603050405020304" pitchFamily="18" charset="0"/>
              </a:rPr>
              <a:t>Although promotions can bring in a large number of new customers, many of them may only be interested in the deals and not become regular shoppers. To make the most of their marketing budget, it's crucial for merchants to distinguish between one-time deal seekers and potential loyal customers, and focus on cultivating the latter to improve the ROI.</a:t>
            </a:r>
          </a:p>
          <a:p>
            <a:pPr algn="just"/>
            <a:r>
              <a:rPr lang="en-IN" sz="2400" b="0" i="0" dirty="0">
                <a:solidFill>
                  <a:srgbClr val="374151"/>
                </a:solidFill>
                <a:effectLst/>
                <a:latin typeface="Times New Roman" panose="02020603050405020304" pitchFamily="18" charset="0"/>
                <a:cs typeface="Times New Roman" panose="02020603050405020304" pitchFamily="18" charset="0"/>
              </a:rPr>
              <a:t>B2C e-commerce websites possess the clickstream data and purchasing records of customers across all the merchants on their platform. This enables them to </a:t>
            </a:r>
            <a:r>
              <a:rPr lang="en-IN" sz="2400" b="0" i="0" dirty="0" err="1">
                <a:solidFill>
                  <a:srgbClr val="374151"/>
                </a:solidFill>
                <a:effectLst/>
                <a:latin typeface="Times New Roman" panose="02020603050405020304" pitchFamily="18" charset="0"/>
                <a:cs typeface="Times New Roman" panose="02020603050405020304" pitchFamily="18" charset="0"/>
              </a:rPr>
              <a:t>analyze</a:t>
            </a:r>
            <a:r>
              <a:rPr lang="en-IN" sz="2400" b="0" i="0" dirty="0">
                <a:solidFill>
                  <a:srgbClr val="374151"/>
                </a:solidFill>
                <a:effectLst/>
                <a:latin typeface="Times New Roman" panose="02020603050405020304" pitchFamily="18" charset="0"/>
                <a:cs typeface="Times New Roman" panose="02020603050405020304" pitchFamily="18" charset="0"/>
              </a:rPr>
              <a:t> the past behaviour and preferences of new customers and forecast their likelihood of making future purchases from a specific merchant.</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726679"/>
      </p:ext>
    </p:extLst>
  </p:cSld>
  <p:clrMapOvr>
    <a:masterClrMapping/>
  </p:clrMapOvr>
  <p:transition spd="slow" advClick="0">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64E8-001C-2FC7-D08B-2DA5B08405BE}"/>
              </a:ext>
            </a:extLst>
          </p:cNvPr>
          <p:cNvSpPr>
            <a:spLocks noGrp="1"/>
          </p:cNvSpPr>
          <p:nvPr>
            <p:ph type="title"/>
          </p:nvPr>
        </p:nvSpPr>
        <p:spPr/>
        <p:txBody>
          <a:bodyPr/>
          <a:lstStyle/>
          <a:p>
            <a:endParaRPr lang="en-IN" dirty="0"/>
          </a:p>
        </p:txBody>
      </p:sp>
      <p:graphicFrame>
        <p:nvGraphicFramePr>
          <p:cNvPr id="8" name="Content Placeholder 7">
            <a:extLst>
              <a:ext uri="{FF2B5EF4-FFF2-40B4-BE49-F238E27FC236}">
                <a16:creationId xmlns:a16="http://schemas.microsoft.com/office/drawing/2014/main" id="{35EE1DF7-7803-63BD-8B0F-B4F6BD938B11}"/>
              </a:ext>
            </a:extLst>
          </p:cNvPr>
          <p:cNvGraphicFramePr>
            <a:graphicFrameLocks noGrp="1"/>
          </p:cNvGraphicFramePr>
          <p:nvPr>
            <p:ph idx="1"/>
            <p:extLst>
              <p:ext uri="{D42A27DB-BD31-4B8C-83A1-F6EECF244321}">
                <p14:modId xmlns:p14="http://schemas.microsoft.com/office/powerpoint/2010/main" val="2437114153"/>
              </p:ext>
            </p:extLst>
          </p:nvPr>
        </p:nvGraphicFramePr>
        <p:xfrm>
          <a:off x="838200" y="1554163"/>
          <a:ext cx="10515600" cy="468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111544"/>
      </p:ext>
    </p:extLst>
  </p:cSld>
  <p:clrMapOvr>
    <a:masterClrMapping/>
  </p:clrMapOvr>
  <p:transition spd="slow" advClick="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4A91565E-9969-478B-8801-6A1200D76119}"/>
                                            </p:graphicEl>
                                          </p:spTgt>
                                        </p:tgtEl>
                                        <p:attrNameLst>
                                          <p:attrName>style.visibility</p:attrName>
                                        </p:attrNameLst>
                                      </p:cBhvr>
                                      <p:to>
                                        <p:strVal val="visible"/>
                                      </p:to>
                                    </p:set>
                                    <p:animEffect transition="in" filter="fade">
                                      <p:cBhvr>
                                        <p:cTn id="7" dur="500"/>
                                        <p:tgtEl>
                                          <p:spTgt spid="8">
                                            <p:graphicEl>
                                              <a:dgm id="{4A91565E-9969-478B-8801-6A1200D7611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90EF5955-4D6A-493E-8E2A-6B90E3B2011E}"/>
                                            </p:graphicEl>
                                          </p:spTgt>
                                        </p:tgtEl>
                                        <p:attrNameLst>
                                          <p:attrName>style.visibility</p:attrName>
                                        </p:attrNameLst>
                                      </p:cBhvr>
                                      <p:to>
                                        <p:strVal val="visible"/>
                                      </p:to>
                                    </p:set>
                                    <p:animEffect transition="in" filter="fade">
                                      <p:cBhvr>
                                        <p:cTn id="12" dur="500"/>
                                        <p:tgtEl>
                                          <p:spTgt spid="8">
                                            <p:graphicEl>
                                              <a:dgm id="{90EF5955-4D6A-493E-8E2A-6B90E3B2011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61EB262F-BA2D-41F6-A896-CADCF1CD0271}"/>
                                            </p:graphicEl>
                                          </p:spTgt>
                                        </p:tgtEl>
                                        <p:attrNameLst>
                                          <p:attrName>style.visibility</p:attrName>
                                        </p:attrNameLst>
                                      </p:cBhvr>
                                      <p:to>
                                        <p:strVal val="visible"/>
                                      </p:to>
                                    </p:set>
                                    <p:animEffect transition="in" filter="fade">
                                      <p:cBhvr>
                                        <p:cTn id="17" dur="500"/>
                                        <p:tgtEl>
                                          <p:spTgt spid="8">
                                            <p:graphicEl>
                                              <a:dgm id="{61EB262F-BA2D-41F6-A896-CADCF1CD027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DB457B51-8C72-44BC-A307-571456E5F373}"/>
                                            </p:graphicEl>
                                          </p:spTgt>
                                        </p:tgtEl>
                                        <p:attrNameLst>
                                          <p:attrName>style.visibility</p:attrName>
                                        </p:attrNameLst>
                                      </p:cBhvr>
                                      <p:to>
                                        <p:strVal val="visible"/>
                                      </p:to>
                                    </p:set>
                                    <p:animEffect transition="in" filter="fade">
                                      <p:cBhvr>
                                        <p:cTn id="22" dur="500"/>
                                        <p:tgtEl>
                                          <p:spTgt spid="8">
                                            <p:graphicEl>
                                              <a:dgm id="{DB457B51-8C72-44BC-A307-571456E5F37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8ACC7871-0ECB-48FB-B078-F3074AABC013}"/>
                                            </p:graphicEl>
                                          </p:spTgt>
                                        </p:tgtEl>
                                        <p:attrNameLst>
                                          <p:attrName>style.visibility</p:attrName>
                                        </p:attrNameLst>
                                      </p:cBhvr>
                                      <p:to>
                                        <p:strVal val="visible"/>
                                      </p:to>
                                    </p:set>
                                    <p:animEffect transition="in" filter="fade">
                                      <p:cBhvr>
                                        <p:cTn id="27" dur="500"/>
                                        <p:tgtEl>
                                          <p:spTgt spid="8">
                                            <p:graphicEl>
                                              <a:dgm id="{8ACC7871-0ECB-48FB-B078-F3074AABC01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FF860188-E39E-488F-80A6-B0F9F03E5BD2}"/>
                                            </p:graphicEl>
                                          </p:spTgt>
                                        </p:tgtEl>
                                        <p:attrNameLst>
                                          <p:attrName>style.visibility</p:attrName>
                                        </p:attrNameLst>
                                      </p:cBhvr>
                                      <p:to>
                                        <p:strVal val="visible"/>
                                      </p:to>
                                    </p:set>
                                    <p:animEffect transition="in" filter="fade">
                                      <p:cBhvr>
                                        <p:cTn id="32" dur="500"/>
                                        <p:tgtEl>
                                          <p:spTgt spid="8">
                                            <p:graphicEl>
                                              <a:dgm id="{FF860188-E39E-488F-80A6-B0F9F03E5BD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DF8B-7C74-B673-8BBF-D9AB15D0171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Pre-processing</a:t>
            </a:r>
          </a:p>
        </p:txBody>
      </p:sp>
      <p:graphicFrame>
        <p:nvGraphicFramePr>
          <p:cNvPr id="4" name="Content Placeholder 3">
            <a:extLst>
              <a:ext uri="{FF2B5EF4-FFF2-40B4-BE49-F238E27FC236}">
                <a16:creationId xmlns:a16="http://schemas.microsoft.com/office/drawing/2014/main" id="{0CA44100-1FAC-E4A6-2E5F-2F59ACB5A76B}"/>
              </a:ext>
            </a:extLst>
          </p:cNvPr>
          <p:cNvGraphicFramePr>
            <a:graphicFrameLocks noGrp="1"/>
          </p:cNvGraphicFramePr>
          <p:nvPr>
            <p:ph idx="1"/>
            <p:extLst>
              <p:ext uri="{D42A27DB-BD31-4B8C-83A1-F6EECF244321}">
                <p14:modId xmlns:p14="http://schemas.microsoft.com/office/powerpoint/2010/main" val="360360668"/>
              </p:ext>
            </p:extLst>
          </p:nvPr>
        </p:nvGraphicFramePr>
        <p:xfrm>
          <a:off x="838200" y="1554163"/>
          <a:ext cx="10515600" cy="468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65484"/>
      </p:ext>
    </p:extLst>
  </p:cSld>
  <p:clrMapOvr>
    <a:masterClrMapping/>
  </p:clrMapOvr>
  <p:transition spd="slow" advClick="0">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13133CE-14AC-C890-07FA-EB06ACB8F347}"/>
              </a:ext>
            </a:extLst>
          </p:cNvPr>
          <p:cNvSpPr>
            <a:spLocks noGrp="1"/>
          </p:cNvSpPr>
          <p:nvPr>
            <p:ph sz="half" idx="1"/>
          </p:nvPr>
        </p:nvSpPr>
        <p:spPr>
          <a:xfrm>
            <a:off x="838200" y="469783"/>
            <a:ext cx="5181600" cy="5707180"/>
          </a:xfrm>
        </p:spPr>
        <p:txBody>
          <a:bodyPr>
            <a:normAutofit/>
          </a:bodyPr>
          <a:lstStyle/>
          <a:p>
            <a:pPr marL="0" indent="0">
              <a:buNone/>
            </a:pPr>
            <a:r>
              <a:rPr lang="en-IN" sz="4400" b="1" dirty="0">
                <a:latin typeface="Times New Roman" panose="02020603050405020304" pitchFamily="18" charset="0"/>
                <a:cs typeface="Times New Roman" panose="02020603050405020304" pitchFamily="18" charset="0"/>
              </a:rPr>
              <a:t>Data Visualization</a:t>
            </a:r>
          </a:p>
        </p:txBody>
      </p:sp>
      <p:pic>
        <p:nvPicPr>
          <p:cNvPr id="8" name="Picture 7">
            <a:extLst>
              <a:ext uri="{FF2B5EF4-FFF2-40B4-BE49-F238E27FC236}">
                <a16:creationId xmlns:a16="http://schemas.microsoft.com/office/drawing/2014/main" id="{15314595-266B-DFFB-9AD6-F3700166B8D3}"/>
              </a:ext>
            </a:extLst>
          </p:cNvPr>
          <p:cNvPicPr>
            <a:picLocks noChangeAspect="1"/>
          </p:cNvPicPr>
          <p:nvPr/>
        </p:nvPicPr>
        <p:blipFill rotWithShape="1">
          <a:blip r:embed="rId2"/>
          <a:srcRect l="2496" t="2124" r="8122"/>
          <a:stretch/>
        </p:blipFill>
        <p:spPr>
          <a:xfrm>
            <a:off x="838200" y="2094846"/>
            <a:ext cx="4848837" cy="3598877"/>
          </a:xfrm>
          <a:prstGeom prst="rect">
            <a:avLst/>
          </a:prstGeom>
        </p:spPr>
      </p:pic>
      <p:pic>
        <p:nvPicPr>
          <p:cNvPr id="11" name="Picture Placeholder 5">
            <a:extLst>
              <a:ext uri="{FF2B5EF4-FFF2-40B4-BE49-F238E27FC236}">
                <a16:creationId xmlns:a16="http://schemas.microsoft.com/office/drawing/2014/main" id="{5DE8D60F-913C-731A-1D69-EF0FADD854C8}"/>
              </a:ext>
            </a:extLst>
          </p:cNvPr>
          <p:cNvPicPr>
            <a:picLocks noGrp="1" noChangeAspect="1"/>
          </p:cNvPicPr>
          <p:nvPr>
            <p:ph sz="half" idx="2"/>
          </p:nvPr>
        </p:nvPicPr>
        <p:blipFill rotWithShape="1">
          <a:blip r:embed="rId3"/>
          <a:srcRect l="8120" t="5473" r="11197" b="4720"/>
          <a:stretch/>
        </p:blipFill>
        <p:spPr>
          <a:xfrm>
            <a:off x="6090264" y="2094846"/>
            <a:ext cx="4874004" cy="3674379"/>
          </a:xfrm>
        </p:spPr>
      </p:pic>
      <p:sp>
        <p:nvSpPr>
          <p:cNvPr id="12" name="Rectangle 11">
            <a:extLst>
              <a:ext uri="{FF2B5EF4-FFF2-40B4-BE49-F238E27FC236}">
                <a16:creationId xmlns:a16="http://schemas.microsoft.com/office/drawing/2014/main" id="{86F1E0E7-D189-B89C-F4AD-E949B142C772}"/>
              </a:ext>
            </a:extLst>
          </p:cNvPr>
          <p:cNvSpPr/>
          <p:nvPr/>
        </p:nvSpPr>
        <p:spPr>
          <a:xfrm>
            <a:off x="4733489" y="2260795"/>
            <a:ext cx="746620" cy="6543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82F09505-B94E-D09A-7CD3-BBE188886AC1}"/>
              </a:ext>
            </a:extLst>
          </p:cNvPr>
          <p:cNvSpPr txBox="1"/>
          <p:nvPr/>
        </p:nvSpPr>
        <p:spPr>
          <a:xfrm flipH="1">
            <a:off x="5242995" y="2315845"/>
            <a:ext cx="45719" cy="369332"/>
          </a:xfrm>
          <a:prstGeom prst="rect">
            <a:avLst/>
          </a:prstGeom>
          <a:noFill/>
        </p:spPr>
        <p:txBody>
          <a:bodyPr wrap="square" rtlCol="0">
            <a:spAutoFit/>
          </a:bodyPr>
          <a:lstStyle/>
          <a:p>
            <a:r>
              <a:rPr lang="en-IN" dirty="0"/>
              <a:t>0</a:t>
            </a:r>
          </a:p>
        </p:txBody>
      </p:sp>
      <p:sp>
        <p:nvSpPr>
          <p:cNvPr id="18" name="TextBox 17">
            <a:extLst>
              <a:ext uri="{FF2B5EF4-FFF2-40B4-BE49-F238E27FC236}">
                <a16:creationId xmlns:a16="http://schemas.microsoft.com/office/drawing/2014/main" id="{3EB0EC5B-1FEC-EE53-45A6-E847FD90E507}"/>
              </a:ext>
            </a:extLst>
          </p:cNvPr>
          <p:cNvSpPr txBox="1"/>
          <p:nvPr/>
        </p:nvSpPr>
        <p:spPr>
          <a:xfrm>
            <a:off x="1613133" y="5652110"/>
            <a:ext cx="3531765" cy="369332"/>
          </a:xfrm>
          <a:prstGeom prst="rect">
            <a:avLst/>
          </a:prstGeom>
          <a:noFill/>
        </p:spPr>
        <p:txBody>
          <a:bodyPr wrap="square" rtlCol="0">
            <a:spAutoFit/>
          </a:bodyPr>
          <a:lstStyle/>
          <a:p>
            <a:pPr algn="ctr"/>
            <a:r>
              <a:rPr lang="en-IN" dirty="0" err="1"/>
              <a:t>age_range</a:t>
            </a:r>
            <a:endParaRPr lang="en-IN" dirty="0"/>
          </a:p>
        </p:txBody>
      </p:sp>
      <p:sp>
        <p:nvSpPr>
          <p:cNvPr id="19" name="TextBox 18">
            <a:extLst>
              <a:ext uri="{FF2B5EF4-FFF2-40B4-BE49-F238E27FC236}">
                <a16:creationId xmlns:a16="http://schemas.microsoft.com/office/drawing/2014/main" id="{DE1CAAC7-0981-1139-3F67-41C3ABBC8D18}"/>
              </a:ext>
            </a:extLst>
          </p:cNvPr>
          <p:cNvSpPr txBox="1"/>
          <p:nvPr/>
        </p:nvSpPr>
        <p:spPr>
          <a:xfrm>
            <a:off x="7047102" y="5693723"/>
            <a:ext cx="3531765" cy="369332"/>
          </a:xfrm>
          <a:prstGeom prst="rect">
            <a:avLst/>
          </a:prstGeom>
          <a:noFill/>
        </p:spPr>
        <p:txBody>
          <a:bodyPr wrap="square" rtlCol="0">
            <a:spAutoFit/>
          </a:bodyPr>
          <a:lstStyle/>
          <a:p>
            <a:pPr algn="ctr"/>
            <a:r>
              <a:rPr lang="en-IN" dirty="0"/>
              <a:t>Day</a:t>
            </a:r>
          </a:p>
        </p:txBody>
      </p:sp>
      <p:sp>
        <p:nvSpPr>
          <p:cNvPr id="21" name="TextBox 20">
            <a:extLst>
              <a:ext uri="{FF2B5EF4-FFF2-40B4-BE49-F238E27FC236}">
                <a16:creationId xmlns:a16="http://schemas.microsoft.com/office/drawing/2014/main" id="{CAE3060E-0248-B889-3D6A-EA749E0A16AB}"/>
              </a:ext>
            </a:extLst>
          </p:cNvPr>
          <p:cNvSpPr txBox="1"/>
          <p:nvPr/>
        </p:nvSpPr>
        <p:spPr>
          <a:xfrm>
            <a:off x="1145794" y="1677853"/>
            <a:ext cx="454124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Distribution of target variable by Gender</a:t>
            </a:r>
          </a:p>
        </p:txBody>
      </p:sp>
      <p:sp>
        <p:nvSpPr>
          <p:cNvPr id="26" name="TextBox 25">
            <a:extLst>
              <a:ext uri="{FF2B5EF4-FFF2-40B4-BE49-F238E27FC236}">
                <a16:creationId xmlns:a16="http://schemas.microsoft.com/office/drawing/2014/main" id="{246AADC0-1D25-37EB-4AA3-329D1E6A1B15}"/>
              </a:ext>
            </a:extLst>
          </p:cNvPr>
          <p:cNvSpPr txBox="1"/>
          <p:nvPr/>
        </p:nvSpPr>
        <p:spPr>
          <a:xfrm>
            <a:off x="4916649" y="2236137"/>
            <a:ext cx="486561" cy="215444"/>
          </a:xfrm>
          <a:prstGeom prst="rect">
            <a:avLst/>
          </a:prstGeom>
          <a:noFill/>
        </p:spPr>
        <p:txBody>
          <a:bodyPr wrap="square" rtlCol="0">
            <a:spAutoFit/>
          </a:bodyPr>
          <a:lstStyle/>
          <a:p>
            <a:r>
              <a:rPr lang="en-IN" sz="800" dirty="0"/>
              <a:t>label</a:t>
            </a:r>
          </a:p>
        </p:txBody>
      </p:sp>
      <p:sp>
        <p:nvSpPr>
          <p:cNvPr id="27" name="Rectangle 26">
            <a:extLst>
              <a:ext uri="{FF2B5EF4-FFF2-40B4-BE49-F238E27FC236}">
                <a16:creationId xmlns:a16="http://schemas.microsoft.com/office/drawing/2014/main" id="{CAFAF3AE-3F16-B1A8-EACC-A15D5AF184B4}"/>
              </a:ext>
            </a:extLst>
          </p:cNvPr>
          <p:cNvSpPr/>
          <p:nvPr/>
        </p:nvSpPr>
        <p:spPr>
          <a:xfrm>
            <a:off x="4845496" y="2460031"/>
            <a:ext cx="276837" cy="80960"/>
          </a:xfrm>
          <a:prstGeom prst="rect">
            <a:avLst/>
          </a:prstGeom>
          <a:solidFill>
            <a:srgbClr val="3629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8426FAD1-AE23-AD44-2E37-DD9AF9A67140}"/>
              </a:ext>
            </a:extLst>
          </p:cNvPr>
          <p:cNvSpPr/>
          <p:nvPr/>
        </p:nvSpPr>
        <p:spPr>
          <a:xfrm>
            <a:off x="4845497" y="2703819"/>
            <a:ext cx="276837" cy="809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05C9E5E8-9278-2FED-A1CE-57368EA387D1}"/>
              </a:ext>
            </a:extLst>
          </p:cNvPr>
          <p:cNvSpPr txBox="1"/>
          <p:nvPr/>
        </p:nvSpPr>
        <p:spPr>
          <a:xfrm>
            <a:off x="5172531" y="2565911"/>
            <a:ext cx="293197" cy="369332"/>
          </a:xfrm>
          <a:prstGeom prst="rect">
            <a:avLst/>
          </a:prstGeom>
          <a:noFill/>
        </p:spPr>
        <p:txBody>
          <a:bodyPr wrap="square" rtlCol="0">
            <a:spAutoFit/>
          </a:bodyPr>
          <a:lstStyle/>
          <a:p>
            <a:r>
              <a:rPr lang="en-IN" dirty="0"/>
              <a:t>1</a:t>
            </a:r>
          </a:p>
        </p:txBody>
      </p:sp>
      <p:sp>
        <p:nvSpPr>
          <p:cNvPr id="30" name="TextBox 29">
            <a:extLst>
              <a:ext uri="{FF2B5EF4-FFF2-40B4-BE49-F238E27FC236}">
                <a16:creationId xmlns:a16="http://schemas.microsoft.com/office/drawing/2014/main" id="{F8501AF5-94E5-E439-A7A4-893CD21B5168}"/>
              </a:ext>
            </a:extLst>
          </p:cNvPr>
          <p:cNvSpPr txBox="1"/>
          <p:nvPr/>
        </p:nvSpPr>
        <p:spPr>
          <a:xfrm>
            <a:off x="6871505" y="1711727"/>
            <a:ext cx="370736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Distribution of target variable by Day</a:t>
            </a:r>
          </a:p>
        </p:txBody>
      </p:sp>
    </p:spTree>
    <p:extLst>
      <p:ext uri="{BB962C8B-B14F-4D97-AF65-F5344CB8AC3E}">
        <p14:creationId xmlns:p14="http://schemas.microsoft.com/office/powerpoint/2010/main" val="4276512741"/>
      </p:ext>
    </p:extLst>
  </p:cSld>
  <p:clrMapOvr>
    <a:masterClrMapping/>
  </p:clrMapOvr>
  <p:transition spd="slow" advClick="0">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E58C8F-951A-5F1E-535D-9D962398ADFD}"/>
              </a:ext>
            </a:extLst>
          </p:cNvPr>
          <p:cNvPicPr>
            <a:picLocks noChangeAspect="1"/>
          </p:cNvPicPr>
          <p:nvPr/>
        </p:nvPicPr>
        <p:blipFill>
          <a:blip r:embed="rId2"/>
          <a:stretch>
            <a:fillRect/>
          </a:stretch>
        </p:blipFill>
        <p:spPr>
          <a:xfrm>
            <a:off x="1379906" y="1099096"/>
            <a:ext cx="3654526" cy="2777979"/>
          </a:xfrm>
          <a:prstGeom prst="rect">
            <a:avLst/>
          </a:prstGeom>
        </p:spPr>
      </p:pic>
      <p:pic>
        <p:nvPicPr>
          <p:cNvPr id="10" name="Picture 9">
            <a:extLst>
              <a:ext uri="{FF2B5EF4-FFF2-40B4-BE49-F238E27FC236}">
                <a16:creationId xmlns:a16="http://schemas.microsoft.com/office/drawing/2014/main" id="{8E469DE5-81FF-2F12-AE1D-8BFBDB105A9E}"/>
              </a:ext>
            </a:extLst>
          </p:cNvPr>
          <p:cNvPicPr>
            <a:picLocks noChangeAspect="1"/>
          </p:cNvPicPr>
          <p:nvPr/>
        </p:nvPicPr>
        <p:blipFill>
          <a:blip r:embed="rId3"/>
          <a:stretch>
            <a:fillRect/>
          </a:stretch>
        </p:blipFill>
        <p:spPr>
          <a:xfrm>
            <a:off x="388383" y="3717948"/>
            <a:ext cx="2743535" cy="2584989"/>
          </a:xfrm>
          <a:prstGeom prst="rect">
            <a:avLst/>
          </a:prstGeom>
        </p:spPr>
      </p:pic>
      <p:pic>
        <p:nvPicPr>
          <p:cNvPr id="12" name="Picture 11">
            <a:extLst>
              <a:ext uri="{FF2B5EF4-FFF2-40B4-BE49-F238E27FC236}">
                <a16:creationId xmlns:a16="http://schemas.microsoft.com/office/drawing/2014/main" id="{B2D19A4A-F540-3F12-E015-59E727639ABE}"/>
              </a:ext>
            </a:extLst>
          </p:cNvPr>
          <p:cNvPicPr>
            <a:picLocks noChangeAspect="1"/>
          </p:cNvPicPr>
          <p:nvPr/>
        </p:nvPicPr>
        <p:blipFill>
          <a:blip r:embed="rId4"/>
          <a:stretch>
            <a:fillRect/>
          </a:stretch>
        </p:blipFill>
        <p:spPr>
          <a:xfrm>
            <a:off x="3408484" y="3759675"/>
            <a:ext cx="2798970" cy="2543262"/>
          </a:xfrm>
          <a:prstGeom prst="rect">
            <a:avLst/>
          </a:prstGeom>
        </p:spPr>
      </p:pic>
      <p:sp>
        <p:nvSpPr>
          <p:cNvPr id="15" name="TextBox 14">
            <a:extLst>
              <a:ext uri="{FF2B5EF4-FFF2-40B4-BE49-F238E27FC236}">
                <a16:creationId xmlns:a16="http://schemas.microsoft.com/office/drawing/2014/main" id="{9DCFE1B4-F119-ED82-EE09-591FFB50DB55}"/>
              </a:ext>
            </a:extLst>
          </p:cNvPr>
          <p:cNvSpPr txBox="1"/>
          <p:nvPr/>
        </p:nvSpPr>
        <p:spPr>
          <a:xfrm flipH="1">
            <a:off x="801045" y="683597"/>
            <a:ext cx="494328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Count Plot for </a:t>
            </a:r>
            <a:r>
              <a:rPr lang="en-IN" sz="2400" b="1" dirty="0" err="1">
                <a:latin typeface="Times New Roman" panose="02020603050405020304" pitchFamily="18" charset="0"/>
                <a:cs typeface="Times New Roman" panose="02020603050405020304" pitchFamily="18" charset="0"/>
              </a:rPr>
              <a:t>action_type</a:t>
            </a:r>
            <a:r>
              <a:rPr lang="en-IN" sz="2400" b="1" dirty="0">
                <a:latin typeface="Times New Roman" panose="02020603050405020304" pitchFamily="18" charset="0"/>
                <a:cs typeface="Times New Roman" panose="02020603050405020304" pitchFamily="18" charset="0"/>
              </a:rPr>
              <a:t> and label</a:t>
            </a:r>
          </a:p>
        </p:txBody>
      </p:sp>
      <p:sp>
        <p:nvSpPr>
          <p:cNvPr id="18" name="TextBox 17">
            <a:extLst>
              <a:ext uri="{FF2B5EF4-FFF2-40B4-BE49-F238E27FC236}">
                <a16:creationId xmlns:a16="http://schemas.microsoft.com/office/drawing/2014/main" id="{719EEB83-BBD9-FC56-23D4-0F6850363129}"/>
              </a:ext>
            </a:extLst>
          </p:cNvPr>
          <p:cNvSpPr txBox="1"/>
          <p:nvPr/>
        </p:nvSpPr>
        <p:spPr>
          <a:xfrm>
            <a:off x="6447668" y="683597"/>
            <a:ext cx="520803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Distribution of </a:t>
            </a:r>
            <a:r>
              <a:rPr lang="en-IN" sz="2400" b="1" dirty="0" err="1">
                <a:latin typeface="Times New Roman" panose="02020603050405020304" pitchFamily="18" charset="0"/>
                <a:cs typeface="Times New Roman" panose="02020603050405020304" pitchFamily="18" charset="0"/>
              </a:rPr>
              <a:t>action_type</a:t>
            </a:r>
            <a:r>
              <a:rPr lang="en-IN" sz="2400" b="1" dirty="0">
                <a:latin typeface="Times New Roman" panose="02020603050405020304" pitchFamily="18" charset="0"/>
                <a:cs typeface="Times New Roman" panose="02020603050405020304" pitchFamily="18" charset="0"/>
              </a:rPr>
              <a:t> by Gender</a:t>
            </a:r>
          </a:p>
        </p:txBody>
      </p:sp>
      <p:cxnSp>
        <p:nvCxnSpPr>
          <p:cNvPr id="20" name="Straight Arrow Connector 19">
            <a:extLst>
              <a:ext uri="{FF2B5EF4-FFF2-40B4-BE49-F238E27FC236}">
                <a16:creationId xmlns:a16="http://schemas.microsoft.com/office/drawing/2014/main" id="{6FF4E76E-58B2-086F-FBBC-154BB89687E9}"/>
              </a:ext>
            </a:extLst>
          </p:cNvPr>
          <p:cNvCxnSpPr/>
          <p:nvPr/>
        </p:nvCxnSpPr>
        <p:spPr>
          <a:xfrm flipH="1">
            <a:off x="2171700" y="3429000"/>
            <a:ext cx="273683"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5B4AEF-7F4D-43FB-4EB0-ECAB35774A1B}"/>
              </a:ext>
            </a:extLst>
          </p:cNvPr>
          <p:cNvCxnSpPr/>
          <p:nvPr/>
        </p:nvCxnSpPr>
        <p:spPr>
          <a:xfrm>
            <a:off x="4130040" y="3429000"/>
            <a:ext cx="300989"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0F8A088-9FF7-A041-B1A7-8F7FF389B8FB}"/>
              </a:ext>
            </a:extLst>
          </p:cNvPr>
          <p:cNvPicPr>
            <a:picLocks noChangeAspect="1"/>
          </p:cNvPicPr>
          <p:nvPr/>
        </p:nvPicPr>
        <p:blipFill>
          <a:blip r:embed="rId5"/>
          <a:stretch>
            <a:fillRect/>
          </a:stretch>
        </p:blipFill>
        <p:spPr>
          <a:xfrm>
            <a:off x="6716373" y="1938817"/>
            <a:ext cx="4670625" cy="3391845"/>
          </a:xfrm>
          <a:prstGeom prst="rect">
            <a:avLst/>
          </a:prstGeom>
        </p:spPr>
      </p:pic>
    </p:spTree>
    <p:extLst>
      <p:ext uri="{BB962C8B-B14F-4D97-AF65-F5344CB8AC3E}">
        <p14:creationId xmlns:p14="http://schemas.microsoft.com/office/powerpoint/2010/main" val="3799504804"/>
      </p:ext>
    </p:extLst>
  </p:cSld>
  <p:clrMapOvr>
    <a:masterClrMapping/>
  </p:clrMapOvr>
  <p:transition spd="slow" advClick="0">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7B4B0C-3E10-F658-6542-69945BF10248}"/>
              </a:ext>
            </a:extLst>
          </p:cNvPr>
          <p:cNvPicPr>
            <a:picLocks noChangeAspect="1"/>
          </p:cNvPicPr>
          <p:nvPr/>
        </p:nvPicPr>
        <p:blipFill rotWithShape="1">
          <a:blip r:embed="rId2"/>
          <a:srcRect t="909" b="-1"/>
          <a:stretch/>
        </p:blipFill>
        <p:spPr>
          <a:xfrm>
            <a:off x="889075" y="1766411"/>
            <a:ext cx="3629025" cy="3737610"/>
          </a:xfrm>
          <a:prstGeom prst="rect">
            <a:avLst/>
          </a:prstGeom>
        </p:spPr>
      </p:pic>
      <p:pic>
        <p:nvPicPr>
          <p:cNvPr id="9" name="Picture 8">
            <a:extLst>
              <a:ext uri="{FF2B5EF4-FFF2-40B4-BE49-F238E27FC236}">
                <a16:creationId xmlns:a16="http://schemas.microsoft.com/office/drawing/2014/main" id="{CAA71E2C-91AC-88FD-1BB2-0517801FD985}"/>
              </a:ext>
            </a:extLst>
          </p:cNvPr>
          <p:cNvPicPr>
            <a:picLocks noChangeAspect="1"/>
          </p:cNvPicPr>
          <p:nvPr/>
        </p:nvPicPr>
        <p:blipFill rotWithShape="1">
          <a:blip r:embed="rId3"/>
          <a:srcRect t="8263"/>
          <a:stretch/>
        </p:blipFill>
        <p:spPr>
          <a:xfrm>
            <a:off x="6708142" y="1982629"/>
            <a:ext cx="4429125" cy="3521392"/>
          </a:xfrm>
          <a:prstGeom prst="rect">
            <a:avLst/>
          </a:prstGeom>
        </p:spPr>
      </p:pic>
      <p:sp>
        <p:nvSpPr>
          <p:cNvPr id="10" name="TextBox 9">
            <a:extLst>
              <a:ext uri="{FF2B5EF4-FFF2-40B4-BE49-F238E27FC236}">
                <a16:creationId xmlns:a16="http://schemas.microsoft.com/office/drawing/2014/main" id="{9B300EC1-EFB7-67F6-8768-0562BBC4B766}"/>
              </a:ext>
            </a:extLst>
          </p:cNvPr>
          <p:cNvSpPr txBox="1"/>
          <p:nvPr/>
        </p:nvSpPr>
        <p:spPr>
          <a:xfrm>
            <a:off x="7015296" y="876538"/>
            <a:ext cx="442912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Gender Distribution (User Profile)</a:t>
            </a:r>
          </a:p>
        </p:txBody>
      </p:sp>
      <p:sp>
        <p:nvSpPr>
          <p:cNvPr id="11" name="TextBox 10">
            <a:extLst>
              <a:ext uri="{FF2B5EF4-FFF2-40B4-BE49-F238E27FC236}">
                <a16:creationId xmlns:a16="http://schemas.microsoft.com/office/drawing/2014/main" id="{E1684B3A-768E-C31F-91BF-D216127E619D}"/>
              </a:ext>
            </a:extLst>
          </p:cNvPr>
          <p:cNvSpPr txBox="1"/>
          <p:nvPr/>
        </p:nvSpPr>
        <p:spPr>
          <a:xfrm>
            <a:off x="457892" y="876538"/>
            <a:ext cx="517209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Repeat vs Non-Repeat buyers (Training Data)</a:t>
            </a:r>
          </a:p>
        </p:txBody>
      </p:sp>
    </p:spTree>
    <p:extLst>
      <p:ext uri="{BB962C8B-B14F-4D97-AF65-F5344CB8AC3E}">
        <p14:creationId xmlns:p14="http://schemas.microsoft.com/office/powerpoint/2010/main" val="3854222436"/>
      </p:ext>
    </p:extLst>
  </p:cSld>
  <p:clrMapOvr>
    <a:masterClrMapping/>
  </p:clrMapOvr>
  <p:transition spd="slow" advClick="0">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72D4-057A-BB0F-4022-5701F06EB10A}"/>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Feature Engineering</a:t>
            </a:r>
          </a:p>
        </p:txBody>
      </p:sp>
      <p:graphicFrame>
        <p:nvGraphicFramePr>
          <p:cNvPr id="4" name="Table 4">
            <a:extLst>
              <a:ext uri="{FF2B5EF4-FFF2-40B4-BE49-F238E27FC236}">
                <a16:creationId xmlns:a16="http://schemas.microsoft.com/office/drawing/2014/main" id="{D62EA16E-96C4-0344-0266-BD236F03919D}"/>
              </a:ext>
            </a:extLst>
          </p:cNvPr>
          <p:cNvGraphicFramePr>
            <a:graphicFrameLocks noGrp="1"/>
          </p:cNvGraphicFramePr>
          <p:nvPr>
            <p:extLst>
              <p:ext uri="{D42A27DB-BD31-4B8C-83A1-F6EECF244321}">
                <p14:modId xmlns:p14="http://schemas.microsoft.com/office/powerpoint/2010/main" val="1614252120"/>
              </p:ext>
            </p:extLst>
          </p:nvPr>
        </p:nvGraphicFramePr>
        <p:xfrm>
          <a:off x="4096985" y="1581840"/>
          <a:ext cx="1516380" cy="1483360"/>
        </p:xfrm>
        <a:graphic>
          <a:graphicData uri="http://schemas.openxmlformats.org/drawingml/2006/table">
            <a:tbl>
              <a:tblPr firstRow="1" bandRow="1">
                <a:tableStyleId>{5C22544A-7EE6-4342-B048-85BDC9FD1C3A}</a:tableStyleId>
              </a:tblPr>
              <a:tblGrid>
                <a:gridCol w="1516380">
                  <a:extLst>
                    <a:ext uri="{9D8B030D-6E8A-4147-A177-3AD203B41FA5}">
                      <a16:colId xmlns:a16="http://schemas.microsoft.com/office/drawing/2014/main" val="3305065442"/>
                    </a:ext>
                  </a:extLst>
                </a:gridCol>
              </a:tblGrid>
              <a:tr h="370840">
                <a:tc>
                  <a:txBody>
                    <a:bodyPr/>
                    <a:lstStyle/>
                    <a:p>
                      <a:r>
                        <a:rPr lang="en-IN" dirty="0" err="1">
                          <a:latin typeface="Courier New" panose="02070309020205020404" pitchFamily="49" charset="0"/>
                          <a:cs typeface="Courier New" panose="02070309020205020404" pitchFamily="49" charset="0"/>
                        </a:rPr>
                        <a:t>user_info</a:t>
                      </a:r>
                      <a:r>
                        <a:rPr lang="en-IN" dirty="0">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3174911734"/>
                  </a:ext>
                </a:extLst>
              </a:tr>
              <a:tr h="370840">
                <a:tc>
                  <a:txBody>
                    <a:bodyPr/>
                    <a:lstStyle/>
                    <a:p>
                      <a:r>
                        <a:rPr lang="en-IN" b="0" i="0" dirty="0" err="1">
                          <a:solidFill>
                            <a:srgbClr val="212121"/>
                          </a:solidFill>
                          <a:effectLst/>
                          <a:latin typeface="Courier New" panose="02070309020205020404" pitchFamily="49" charset="0"/>
                        </a:rPr>
                        <a:t>user_id</a:t>
                      </a:r>
                      <a:endParaRPr lang="en-IN" dirty="0"/>
                    </a:p>
                  </a:txBody>
                  <a:tcPr/>
                </a:tc>
                <a:extLst>
                  <a:ext uri="{0D108BD9-81ED-4DB2-BD59-A6C34878D82A}">
                    <a16:rowId xmlns:a16="http://schemas.microsoft.com/office/drawing/2014/main" val="3064579056"/>
                  </a:ext>
                </a:extLst>
              </a:tr>
              <a:tr h="370840">
                <a:tc>
                  <a:txBody>
                    <a:bodyPr/>
                    <a:lstStyle/>
                    <a:p>
                      <a:r>
                        <a:rPr lang="en-IN" b="0" i="0" dirty="0" err="1">
                          <a:solidFill>
                            <a:srgbClr val="212121"/>
                          </a:solidFill>
                          <a:effectLst/>
                          <a:latin typeface="Courier New" panose="02070309020205020404" pitchFamily="49" charset="0"/>
                        </a:rPr>
                        <a:t>age_range</a:t>
                      </a:r>
                      <a:endParaRPr lang="en-IN" dirty="0"/>
                    </a:p>
                  </a:txBody>
                  <a:tcPr/>
                </a:tc>
                <a:extLst>
                  <a:ext uri="{0D108BD9-81ED-4DB2-BD59-A6C34878D82A}">
                    <a16:rowId xmlns:a16="http://schemas.microsoft.com/office/drawing/2014/main" val="982718770"/>
                  </a:ext>
                </a:extLst>
              </a:tr>
              <a:tr h="370840">
                <a:tc>
                  <a:txBody>
                    <a:bodyPr/>
                    <a:lstStyle/>
                    <a:p>
                      <a:r>
                        <a:rPr lang="en-IN" b="0" i="0" dirty="0">
                          <a:solidFill>
                            <a:srgbClr val="212121"/>
                          </a:solidFill>
                          <a:effectLst/>
                          <a:latin typeface="Courier New" panose="02070309020205020404" pitchFamily="49" charset="0"/>
                        </a:rPr>
                        <a:t>gender</a:t>
                      </a:r>
                      <a:endParaRPr lang="en-IN" dirty="0"/>
                    </a:p>
                  </a:txBody>
                  <a:tcPr/>
                </a:tc>
                <a:extLst>
                  <a:ext uri="{0D108BD9-81ED-4DB2-BD59-A6C34878D82A}">
                    <a16:rowId xmlns:a16="http://schemas.microsoft.com/office/drawing/2014/main" val="4021453700"/>
                  </a:ext>
                </a:extLst>
              </a:tr>
            </a:tbl>
          </a:graphicData>
        </a:graphic>
      </p:graphicFrame>
      <p:graphicFrame>
        <p:nvGraphicFramePr>
          <p:cNvPr id="7" name="Table 7">
            <a:extLst>
              <a:ext uri="{FF2B5EF4-FFF2-40B4-BE49-F238E27FC236}">
                <a16:creationId xmlns:a16="http://schemas.microsoft.com/office/drawing/2014/main" id="{3DA1CFF6-8A8F-20DA-3EF2-CDD863CC15FF}"/>
              </a:ext>
            </a:extLst>
          </p:cNvPr>
          <p:cNvGraphicFramePr>
            <a:graphicFrameLocks noGrp="1"/>
          </p:cNvGraphicFramePr>
          <p:nvPr>
            <p:extLst>
              <p:ext uri="{D42A27DB-BD31-4B8C-83A1-F6EECF244321}">
                <p14:modId xmlns:p14="http://schemas.microsoft.com/office/powerpoint/2010/main" val="4103151413"/>
              </p:ext>
            </p:extLst>
          </p:nvPr>
        </p:nvGraphicFramePr>
        <p:xfrm>
          <a:off x="6551736" y="2025454"/>
          <a:ext cx="2586355" cy="3694717"/>
        </p:xfrm>
        <a:graphic>
          <a:graphicData uri="http://schemas.openxmlformats.org/drawingml/2006/table">
            <a:tbl>
              <a:tblPr firstRow="1" bandRow="1">
                <a:tableStyleId>{5C22544A-7EE6-4342-B048-85BDC9FD1C3A}</a:tableStyleId>
              </a:tblPr>
              <a:tblGrid>
                <a:gridCol w="2586355">
                  <a:extLst>
                    <a:ext uri="{9D8B030D-6E8A-4147-A177-3AD203B41FA5}">
                      <a16:colId xmlns:a16="http://schemas.microsoft.com/office/drawing/2014/main" val="2961007671"/>
                    </a:ext>
                  </a:extLst>
                </a:gridCol>
              </a:tblGrid>
              <a:tr h="353016">
                <a:tc>
                  <a:txBody>
                    <a:bodyPr/>
                    <a:lstStyle/>
                    <a:p>
                      <a:r>
                        <a:rPr lang="en-IN" dirty="0" err="1">
                          <a:latin typeface="Courier New" panose="02070309020205020404" pitchFamily="49" charset="0"/>
                          <a:cs typeface="Courier New" panose="02070309020205020404" pitchFamily="49" charset="0"/>
                        </a:rPr>
                        <a:t>age_range</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436381616"/>
                  </a:ext>
                </a:extLst>
              </a:tr>
              <a:tr h="617778">
                <a:tc>
                  <a:txBody>
                    <a:bodyPr/>
                    <a:lstStyle/>
                    <a:p>
                      <a:r>
                        <a:rPr lang="en-IN" dirty="0">
                          <a:latin typeface="Courier New" panose="02070309020205020404" pitchFamily="49" charset="0"/>
                          <a:cs typeface="Courier New" panose="02070309020205020404" pitchFamily="49" charset="0"/>
                        </a:rPr>
                        <a:t>0 and NULL for unknown</a:t>
                      </a:r>
                    </a:p>
                  </a:txBody>
                  <a:tcPr/>
                </a:tc>
                <a:extLst>
                  <a:ext uri="{0D108BD9-81ED-4DB2-BD59-A6C34878D82A}">
                    <a16:rowId xmlns:a16="http://schemas.microsoft.com/office/drawing/2014/main" val="3600342417"/>
                  </a:ext>
                </a:extLst>
              </a:tr>
              <a:tr h="353016">
                <a:tc>
                  <a:txBody>
                    <a:bodyPr/>
                    <a:lstStyle/>
                    <a:p>
                      <a:r>
                        <a:rPr lang="en-IN" dirty="0">
                          <a:latin typeface="Courier New" panose="02070309020205020404" pitchFamily="49" charset="0"/>
                          <a:cs typeface="Courier New" panose="02070309020205020404" pitchFamily="49" charset="0"/>
                        </a:rPr>
                        <a:t>1 for &lt;18</a:t>
                      </a:r>
                    </a:p>
                  </a:txBody>
                  <a:tcPr/>
                </a:tc>
                <a:extLst>
                  <a:ext uri="{0D108BD9-81ED-4DB2-BD59-A6C34878D82A}">
                    <a16:rowId xmlns:a16="http://schemas.microsoft.com/office/drawing/2014/main" val="1673688739"/>
                  </a:ext>
                </a:extLst>
              </a:tr>
              <a:tr h="353016">
                <a:tc>
                  <a:txBody>
                    <a:bodyPr/>
                    <a:lstStyle/>
                    <a:p>
                      <a:r>
                        <a:rPr lang="en-IN" dirty="0">
                          <a:latin typeface="Courier New" panose="02070309020205020404" pitchFamily="49" charset="0"/>
                          <a:cs typeface="Courier New" panose="02070309020205020404" pitchFamily="49" charset="0"/>
                        </a:rPr>
                        <a:t>2 for [18,24]</a:t>
                      </a:r>
                    </a:p>
                  </a:txBody>
                  <a:tcPr/>
                </a:tc>
                <a:extLst>
                  <a:ext uri="{0D108BD9-81ED-4DB2-BD59-A6C34878D82A}">
                    <a16:rowId xmlns:a16="http://schemas.microsoft.com/office/drawing/2014/main" val="4237000164"/>
                  </a:ext>
                </a:extLst>
              </a:tr>
              <a:tr h="353016">
                <a:tc>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3 for [25,29]</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661419418"/>
                  </a:ext>
                </a:extLst>
              </a:tr>
              <a:tr h="353016">
                <a:tc>
                  <a:txBody>
                    <a:bodyPr/>
                    <a:lstStyle/>
                    <a:p>
                      <a:r>
                        <a:rPr lang="en-IN" dirty="0">
                          <a:latin typeface="Courier New" panose="02070309020205020404" pitchFamily="49" charset="0"/>
                          <a:cs typeface="Courier New" panose="02070309020205020404" pitchFamily="49" charset="0"/>
                        </a:rPr>
                        <a:t>4 for [30,34]</a:t>
                      </a:r>
                    </a:p>
                  </a:txBody>
                  <a:tcPr/>
                </a:tc>
                <a:extLst>
                  <a:ext uri="{0D108BD9-81ED-4DB2-BD59-A6C34878D82A}">
                    <a16:rowId xmlns:a16="http://schemas.microsoft.com/office/drawing/2014/main" val="714009181"/>
                  </a:ext>
                </a:extLst>
              </a:tr>
              <a:tr h="353016">
                <a:tc>
                  <a:txBody>
                    <a:bodyPr/>
                    <a:lstStyle/>
                    <a:p>
                      <a:r>
                        <a:rPr lang="en-IN" dirty="0">
                          <a:latin typeface="Courier New" panose="02070309020205020404" pitchFamily="49" charset="0"/>
                          <a:cs typeface="Courier New" panose="02070309020205020404" pitchFamily="49" charset="0"/>
                        </a:rPr>
                        <a:t>5 for [35,39]</a:t>
                      </a:r>
                    </a:p>
                  </a:txBody>
                  <a:tcPr/>
                </a:tc>
                <a:extLst>
                  <a:ext uri="{0D108BD9-81ED-4DB2-BD59-A6C34878D82A}">
                    <a16:rowId xmlns:a16="http://schemas.microsoft.com/office/drawing/2014/main" val="2867128461"/>
                  </a:ext>
                </a:extLst>
              </a:tr>
              <a:tr h="353016">
                <a:tc>
                  <a:txBody>
                    <a:bodyPr/>
                    <a:lstStyle/>
                    <a:p>
                      <a:r>
                        <a:rPr lang="en-IN" dirty="0">
                          <a:latin typeface="Courier New" panose="02070309020205020404" pitchFamily="49" charset="0"/>
                          <a:cs typeface="Courier New" panose="02070309020205020404" pitchFamily="49" charset="0"/>
                        </a:rPr>
                        <a:t>6 for [40,49]</a:t>
                      </a:r>
                    </a:p>
                  </a:txBody>
                  <a:tcPr/>
                </a:tc>
                <a:extLst>
                  <a:ext uri="{0D108BD9-81ED-4DB2-BD59-A6C34878D82A}">
                    <a16:rowId xmlns:a16="http://schemas.microsoft.com/office/drawing/2014/main" val="879447345"/>
                  </a:ext>
                </a:extLst>
              </a:tr>
              <a:tr h="494317">
                <a:tc>
                  <a:txBody>
                    <a:bodyPr/>
                    <a:lstStyle/>
                    <a:p>
                      <a:r>
                        <a:rPr lang="en-IN" dirty="0">
                          <a:latin typeface="Courier New" panose="02070309020205020404" pitchFamily="49" charset="0"/>
                          <a:cs typeface="Courier New" panose="02070309020205020404" pitchFamily="49" charset="0"/>
                        </a:rPr>
                        <a:t>7 and 8 for &gt;=50</a:t>
                      </a:r>
                    </a:p>
                  </a:txBody>
                  <a:tcPr/>
                </a:tc>
                <a:extLst>
                  <a:ext uri="{0D108BD9-81ED-4DB2-BD59-A6C34878D82A}">
                    <a16:rowId xmlns:a16="http://schemas.microsoft.com/office/drawing/2014/main" val="14652048"/>
                  </a:ext>
                </a:extLst>
              </a:tr>
            </a:tbl>
          </a:graphicData>
        </a:graphic>
      </p:graphicFrame>
      <p:graphicFrame>
        <p:nvGraphicFramePr>
          <p:cNvPr id="8" name="Table 8">
            <a:extLst>
              <a:ext uri="{FF2B5EF4-FFF2-40B4-BE49-F238E27FC236}">
                <a16:creationId xmlns:a16="http://schemas.microsoft.com/office/drawing/2014/main" id="{65147050-3FC4-8BC9-654D-84F9C1CF004E}"/>
              </a:ext>
            </a:extLst>
          </p:cNvPr>
          <p:cNvGraphicFramePr>
            <a:graphicFrameLocks noGrp="1"/>
          </p:cNvGraphicFramePr>
          <p:nvPr>
            <p:extLst>
              <p:ext uri="{D42A27DB-BD31-4B8C-83A1-F6EECF244321}">
                <p14:modId xmlns:p14="http://schemas.microsoft.com/office/powerpoint/2010/main" val="2646680180"/>
              </p:ext>
            </p:extLst>
          </p:nvPr>
        </p:nvGraphicFramePr>
        <p:xfrm>
          <a:off x="4166200" y="3803973"/>
          <a:ext cx="1377950" cy="2560320"/>
        </p:xfrm>
        <a:graphic>
          <a:graphicData uri="http://schemas.openxmlformats.org/drawingml/2006/table">
            <a:tbl>
              <a:tblPr firstRow="1" bandRow="1">
                <a:tableStyleId>{5C22544A-7EE6-4342-B048-85BDC9FD1C3A}</a:tableStyleId>
              </a:tblPr>
              <a:tblGrid>
                <a:gridCol w="1377950">
                  <a:extLst>
                    <a:ext uri="{9D8B030D-6E8A-4147-A177-3AD203B41FA5}">
                      <a16:colId xmlns:a16="http://schemas.microsoft.com/office/drawing/2014/main" val="4127223237"/>
                    </a:ext>
                  </a:extLst>
                </a:gridCol>
              </a:tblGrid>
              <a:tr h="344577">
                <a:tc>
                  <a:txBody>
                    <a:bodyPr/>
                    <a:lstStyle/>
                    <a:p>
                      <a:r>
                        <a:rPr lang="en-IN" dirty="0">
                          <a:latin typeface="Courier New" panose="02070309020205020404" pitchFamily="49" charset="0"/>
                          <a:cs typeface="Courier New" panose="02070309020205020404" pitchFamily="49" charset="0"/>
                        </a:rPr>
                        <a:t>gender</a:t>
                      </a:r>
                    </a:p>
                  </a:txBody>
                  <a:tcPr/>
                </a:tc>
                <a:extLst>
                  <a:ext uri="{0D108BD9-81ED-4DB2-BD59-A6C34878D82A}">
                    <a16:rowId xmlns:a16="http://schemas.microsoft.com/office/drawing/2014/main" val="1671162144"/>
                  </a:ext>
                </a:extLst>
              </a:tr>
              <a:tr h="344577">
                <a:tc>
                  <a:txBody>
                    <a:bodyPr/>
                    <a:lstStyle/>
                    <a:p>
                      <a:r>
                        <a:rPr lang="en-IN" dirty="0">
                          <a:latin typeface="Courier New" panose="02070309020205020404" pitchFamily="49" charset="0"/>
                          <a:cs typeface="Courier New" panose="02070309020205020404" pitchFamily="49" charset="0"/>
                        </a:rPr>
                        <a:t>0 for female</a:t>
                      </a:r>
                    </a:p>
                  </a:txBody>
                  <a:tcPr/>
                </a:tc>
                <a:extLst>
                  <a:ext uri="{0D108BD9-81ED-4DB2-BD59-A6C34878D82A}">
                    <a16:rowId xmlns:a16="http://schemas.microsoft.com/office/drawing/2014/main" val="3862506606"/>
                  </a:ext>
                </a:extLst>
              </a:tr>
              <a:tr h="344577">
                <a:tc>
                  <a:txBody>
                    <a:bodyPr/>
                    <a:lstStyle/>
                    <a:p>
                      <a:r>
                        <a:rPr lang="en-IN" dirty="0">
                          <a:latin typeface="Courier New" panose="02070309020205020404" pitchFamily="49" charset="0"/>
                          <a:cs typeface="Courier New" panose="02070309020205020404" pitchFamily="49" charset="0"/>
                        </a:rPr>
                        <a:t>1 for male</a:t>
                      </a:r>
                    </a:p>
                  </a:txBody>
                  <a:tcPr/>
                </a:tc>
                <a:extLst>
                  <a:ext uri="{0D108BD9-81ED-4DB2-BD59-A6C34878D82A}">
                    <a16:rowId xmlns:a16="http://schemas.microsoft.com/office/drawing/2014/main" val="1804316683"/>
                  </a:ext>
                </a:extLst>
              </a:tr>
              <a:tr h="603009">
                <a:tc>
                  <a:txBody>
                    <a:bodyPr/>
                    <a:lstStyle/>
                    <a:p>
                      <a:r>
                        <a:rPr lang="en-IN" dirty="0">
                          <a:latin typeface="Courier New" panose="02070309020205020404" pitchFamily="49" charset="0"/>
                          <a:cs typeface="Courier New" panose="02070309020205020404" pitchFamily="49" charset="0"/>
                        </a:rPr>
                        <a:t>2 and NULL for unknown</a:t>
                      </a:r>
                    </a:p>
                  </a:txBody>
                  <a:tcPr/>
                </a:tc>
                <a:extLst>
                  <a:ext uri="{0D108BD9-81ED-4DB2-BD59-A6C34878D82A}">
                    <a16:rowId xmlns:a16="http://schemas.microsoft.com/office/drawing/2014/main" val="1275044258"/>
                  </a:ext>
                </a:extLst>
              </a:tr>
            </a:tbl>
          </a:graphicData>
        </a:graphic>
      </p:graphicFrame>
      <p:cxnSp>
        <p:nvCxnSpPr>
          <p:cNvPr id="15" name="Straight Arrow Connector 14">
            <a:extLst>
              <a:ext uri="{FF2B5EF4-FFF2-40B4-BE49-F238E27FC236}">
                <a16:creationId xmlns:a16="http://schemas.microsoft.com/office/drawing/2014/main" id="{934C9563-3321-9339-D0CC-9B400523BAF2}"/>
              </a:ext>
            </a:extLst>
          </p:cNvPr>
          <p:cNvCxnSpPr>
            <a:cxnSpLocks/>
            <a:stCxn id="4" idx="2"/>
            <a:endCxn id="8" idx="0"/>
          </p:cNvCxnSpPr>
          <p:nvPr/>
        </p:nvCxnSpPr>
        <p:spPr>
          <a:xfrm>
            <a:off x="4855175" y="3065200"/>
            <a:ext cx="0" cy="738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10BECA-C37B-C9BE-C125-098A72A44D1B}"/>
              </a:ext>
            </a:extLst>
          </p:cNvPr>
          <p:cNvCxnSpPr>
            <a:cxnSpLocks/>
          </p:cNvCxnSpPr>
          <p:nvPr/>
        </p:nvCxnSpPr>
        <p:spPr>
          <a:xfrm flipV="1">
            <a:off x="5613365" y="2229322"/>
            <a:ext cx="938371" cy="460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867500"/>
      </p:ext>
    </p:extLst>
  </p:cSld>
  <p:clrMapOvr>
    <a:masterClrMapping/>
  </p:clrMapOvr>
  <p:transition spd="slow" advClick="0">
    <p:push dir="d"/>
  </p:transition>
</p:sld>
</file>

<file path=ppt/theme/theme1.xml><?xml version="1.0" encoding="utf-8"?>
<a:theme xmlns:a="http://schemas.openxmlformats.org/drawingml/2006/main" name="LBSU">
  <a:themeElements>
    <a:clrScheme name="LBS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v3" id="{E931F027-5231-5B48-B6C5-5D8689D42EAA}" vid="{CC0DF91F-86F2-7142-9E23-0E2EF0AC92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EC40E64FA3B74D4E95287186F7ABE8AA" ma:contentTypeVersion="620" ma:contentTypeDescription="Create a new document." ma:contentTypeScope="" ma:versionID="a64d26eed8000cbc2ba9b18b6fb9a89d">
  <xsd:schema xmlns:xsd="http://www.w3.org/2001/XMLSchema" xmlns:xs="http://www.w3.org/2001/XMLSchema" xmlns:p="http://schemas.microsoft.com/office/2006/metadata/properties" xmlns:ns2="95de13bf-1490-40a6-9483-33079aa46bb1" xmlns:ns3="63f71a2f-1585-4550-903e-fa4bc02be61e" targetNamespace="http://schemas.microsoft.com/office/2006/metadata/properties" ma:root="true" ma:fieldsID="f8a50d2a63dbdc8eeae7b7de10186642" ns2:_="" ns3:_="">
    <xsd:import namespace="95de13bf-1490-40a6-9483-33079aa46bb1"/>
    <xsd:import namespace="63f71a2f-1585-4550-903e-fa4bc02be61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de13bf-1490-40a6-9483-33079aa46bb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3f71a2f-1585-4550-903e-fa4bc02be61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95de13bf-1490-40a6-9483-33079aa46bb1">QTWVVMYR4DQF-1381587603-920</_dlc_DocId>
    <_dlc_DocIdUrl xmlns="95de13bf-1490-40a6-9483-33079aa46bb1">
      <Url>https://csulb.sharepoint.com/sites/CHHS/OD/EP/_layouts/15/DocIdRedir.aspx?ID=QTWVVMYR4DQF-1381587603-920</Url>
      <Description>QTWVVMYR4DQF-1381587603-920</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B9A32F-E531-4A28-8D96-30506D1BE530}">
  <ds:schemaRefs>
    <ds:schemaRef ds:uri="http://schemas.microsoft.com/sharepoint/events"/>
  </ds:schemaRefs>
</ds:datastoreItem>
</file>

<file path=customXml/itemProps2.xml><?xml version="1.0" encoding="utf-8"?>
<ds:datastoreItem xmlns:ds="http://schemas.openxmlformats.org/officeDocument/2006/customXml" ds:itemID="{A8597DC7-CDF1-4E6F-AFBA-940C3E4B43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de13bf-1490-40a6-9483-33079aa46bb1"/>
    <ds:schemaRef ds:uri="63f71a2f-1585-4550-903e-fa4bc02be6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A69E65-86A0-47BC-9606-96192101ED3D}">
  <ds:schemaRefs>
    <ds:schemaRef ds:uri="http://schemas.microsoft.com/office/2006/metadata/properties"/>
    <ds:schemaRef ds:uri="http://schemas.microsoft.com/office/infopath/2007/PartnerControls"/>
    <ds:schemaRef ds:uri="95de13bf-1490-40a6-9483-33079aa46bb1"/>
  </ds:schemaRefs>
</ds:datastoreItem>
</file>

<file path=customXml/itemProps4.xml><?xml version="1.0" encoding="utf-8"?>
<ds:datastoreItem xmlns:ds="http://schemas.openxmlformats.org/officeDocument/2006/customXml" ds:itemID="{D4ADB31C-8C96-4EB2-9720-EC256D39F4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2039</TotalTime>
  <Words>991</Words>
  <Application>Microsoft Office PowerPoint</Application>
  <PresentationFormat>Widescreen</PresentationFormat>
  <Paragraphs>152</Paragraphs>
  <Slides>26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Franklin Gothic Book</vt:lpstr>
      <vt:lpstr>Helvetica</vt:lpstr>
      <vt:lpstr>Segoe UI</vt:lpstr>
      <vt:lpstr>Söhne</vt:lpstr>
      <vt:lpstr>Times New Roman</vt:lpstr>
      <vt:lpstr>LBSU</vt:lpstr>
      <vt:lpstr>PowerPoint Presentation</vt:lpstr>
      <vt:lpstr>Agenda </vt:lpstr>
      <vt:lpstr>Introduction </vt:lpstr>
      <vt:lpstr>PowerPoint Presentation</vt:lpstr>
      <vt:lpstr>Data Pre-processing</vt:lpstr>
      <vt:lpstr>PowerPoint Presentation</vt:lpstr>
      <vt:lpstr>PowerPoint Presentation</vt:lpstr>
      <vt:lpstr>PowerPoint Presentation</vt:lpstr>
      <vt:lpstr>Feature Engineering</vt:lpstr>
      <vt:lpstr>Feature Engineering</vt:lpstr>
      <vt:lpstr>Feature Engineering</vt:lpstr>
      <vt:lpstr>Feature Engineering</vt:lpstr>
      <vt:lpstr>Statistical Analysis</vt:lpstr>
      <vt:lpstr>Mutual Information Classifier</vt:lpstr>
      <vt:lpstr>Mutual Information Classifier</vt:lpstr>
      <vt:lpstr>Random Forest Classifier</vt:lpstr>
      <vt:lpstr>Random Forest Classifier</vt:lpstr>
      <vt:lpstr>XGB Classifier</vt:lpstr>
      <vt:lpstr>XGB Classifier</vt:lpstr>
      <vt:lpstr>Permutation Feature Importance</vt:lpstr>
      <vt:lpstr>Permutation Feature Importance</vt:lpstr>
      <vt:lpstr>Combined Feature Importance</vt:lpstr>
      <vt:lpstr>Principal Component Analysis</vt:lpstr>
      <vt:lpstr>Model Evaluation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Office User</dc:creator>
  <cp:lastModifiedBy>Reema Pandya</cp:lastModifiedBy>
  <cp:revision>216</cp:revision>
  <dcterms:created xsi:type="dcterms:W3CDTF">2017-09-12T00:11:15Z</dcterms:created>
  <dcterms:modified xsi:type="dcterms:W3CDTF">2023-05-02T06:58:25Z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0x010100EC40E64FA3B74D4E95287186F7ABE8AA</vt:lpwstr>
  </property>
  <property fmtid="{D5CDD505-2E9C-101B-9397-08002B2CF9AE}" pid="3" name="_dlc_DocIdItemGuid">
    <vt:lpwstr>283bec0d-5e94-4ce4-9a9c-0b76de8cd2f9</vt:lpwstr>
  </property>
</Properties>
</file>