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D05C93-1E67-465A-8CC6-04184EB4B395}" type="datetimeFigureOut">
              <a:rPr lang="en-IN" smtClean="0"/>
              <a:t>16-11-2023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73FBD-8E8C-49ED-BE18-EE197C994D2F}" type="slidenum">
              <a:rPr lang="en-IN" smtClean="0"/>
              <a:t>‹#›</a:t>
            </a:fld>
            <a:endParaRPr lang="en-IN"/>
          </a:p>
        </p:txBody>
      </p:sp>
    </p:spTree>
    <p:extLst>
      <p:ext uri="{BB962C8B-B14F-4D97-AF65-F5344CB8AC3E}">
        <p14:creationId xmlns:p14="http://schemas.microsoft.com/office/powerpoint/2010/main" val="1886340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B8B1EA-B8FF-4250-918C-17CEE31B5C6F}"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121313D-CFCA-40E5-B8F9-BC3041DF8625}" type="slidenum">
              <a:rPr lang="en-IN" smtClean="0"/>
              <a:t>‹#›</a:t>
            </a:fld>
            <a:endParaRPr lang="en-IN"/>
          </a:p>
        </p:txBody>
      </p:sp>
    </p:spTree>
    <p:extLst>
      <p:ext uri="{BB962C8B-B14F-4D97-AF65-F5344CB8AC3E}">
        <p14:creationId xmlns:p14="http://schemas.microsoft.com/office/powerpoint/2010/main" val="3988793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B8B1EA-B8FF-4250-918C-17CEE31B5C6F}"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21313D-CFCA-40E5-B8F9-BC3041DF8625}" type="slidenum">
              <a:rPr lang="en-IN" smtClean="0"/>
              <a:t>‹#›</a:t>
            </a:fld>
            <a:endParaRPr lang="en-IN"/>
          </a:p>
        </p:txBody>
      </p:sp>
    </p:spTree>
    <p:extLst>
      <p:ext uri="{BB962C8B-B14F-4D97-AF65-F5344CB8AC3E}">
        <p14:creationId xmlns:p14="http://schemas.microsoft.com/office/powerpoint/2010/main" val="2692813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B8B1EA-B8FF-4250-918C-17CEE31B5C6F}"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21313D-CFCA-40E5-B8F9-BC3041DF862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79060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B8B1EA-B8FF-4250-918C-17CEE31B5C6F}"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21313D-CFCA-40E5-B8F9-BC3041DF8625}" type="slidenum">
              <a:rPr lang="en-IN" smtClean="0"/>
              <a:t>‹#›</a:t>
            </a:fld>
            <a:endParaRPr lang="en-IN"/>
          </a:p>
        </p:txBody>
      </p:sp>
    </p:spTree>
    <p:extLst>
      <p:ext uri="{BB962C8B-B14F-4D97-AF65-F5344CB8AC3E}">
        <p14:creationId xmlns:p14="http://schemas.microsoft.com/office/powerpoint/2010/main" val="3110337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B8B1EA-B8FF-4250-918C-17CEE31B5C6F}"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21313D-CFCA-40E5-B8F9-BC3041DF862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70603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B8B1EA-B8FF-4250-918C-17CEE31B5C6F}"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21313D-CFCA-40E5-B8F9-BC3041DF8625}" type="slidenum">
              <a:rPr lang="en-IN" smtClean="0"/>
              <a:t>‹#›</a:t>
            </a:fld>
            <a:endParaRPr lang="en-IN"/>
          </a:p>
        </p:txBody>
      </p:sp>
    </p:spTree>
    <p:extLst>
      <p:ext uri="{BB962C8B-B14F-4D97-AF65-F5344CB8AC3E}">
        <p14:creationId xmlns:p14="http://schemas.microsoft.com/office/powerpoint/2010/main" val="288508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8B1EA-B8FF-4250-918C-17CEE31B5C6F}"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21313D-CFCA-40E5-B8F9-BC3041DF8625}" type="slidenum">
              <a:rPr lang="en-IN" smtClean="0"/>
              <a:t>‹#›</a:t>
            </a:fld>
            <a:endParaRPr lang="en-IN"/>
          </a:p>
        </p:txBody>
      </p:sp>
    </p:spTree>
    <p:extLst>
      <p:ext uri="{BB962C8B-B14F-4D97-AF65-F5344CB8AC3E}">
        <p14:creationId xmlns:p14="http://schemas.microsoft.com/office/powerpoint/2010/main" val="2809527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8B1EA-B8FF-4250-918C-17CEE31B5C6F}"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21313D-CFCA-40E5-B8F9-BC3041DF8625}" type="slidenum">
              <a:rPr lang="en-IN" smtClean="0"/>
              <a:t>‹#›</a:t>
            </a:fld>
            <a:endParaRPr lang="en-IN"/>
          </a:p>
        </p:txBody>
      </p:sp>
    </p:spTree>
    <p:extLst>
      <p:ext uri="{BB962C8B-B14F-4D97-AF65-F5344CB8AC3E}">
        <p14:creationId xmlns:p14="http://schemas.microsoft.com/office/powerpoint/2010/main" val="2115497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8B1EA-B8FF-4250-918C-17CEE31B5C6F}"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21313D-CFCA-40E5-B8F9-BC3041DF8625}" type="slidenum">
              <a:rPr lang="en-IN" smtClean="0"/>
              <a:t>‹#›</a:t>
            </a:fld>
            <a:endParaRPr lang="en-IN"/>
          </a:p>
        </p:txBody>
      </p:sp>
    </p:spTree>
    <p:extLst>
      <p:ext uri="{BB962C8B-B14F-4D97-AF65-F5344CB8AC3E}">
        <p14:creationId xmlns:p14="http://schemas.microsoft.com/office/powerpoint/2010/main" val="433364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B8B1EA-B8FF-4250-918C-17CEE31B5C6F}"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21313D-CFCA-40E5-B8F9-BC3041DF8625}" type="slidenum">
              <a:rPr lang="en-IN" smtClean="0"/>
              <a:t>‹#›</a:t>
            </a:fld>
            <a:endParaRPr lang="en-IN"/>
          </a:p>
        </p:txBody>
      </p:sp>
    </p:spTree>
    <p:extLst>
      <p:ext uri="{BB962C8B-B14F-4D97-AF65-F5344CB8AC3E}">
        <p14:creationId xmlns:p14="http://schemas.microsoft.com/office/powerpoint/2010/main" val="4260797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B8B1EA-B8FF-4250-918C-17CEE31B5C6F}"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121313D-CFCA-40E5-B8F9-BC3041DF8625}" type="slidenum">
              <a:rPr lang="en-IN" smtClean="0"/>
              <a:t>‹#›</a:t>
            </a:fld>
            <a:endParaRPr lang="en-IN"/>
          </a:p>
        </p:txBody>
      </p:sp>
    </p:spTree>
    <p:extLst>
      <p:ext uri="{BB962C8B-B14F-4D97-AF65-F5344CB8AC3E}">
        <p14:creationId xmlns:p14="http://schemas.microsoft.com/office/powerpoint/2010/main" val="293431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B8B1EA-B8FF-4250-918C-17CEE31B5C6F}" type="datetimeFigureOut">
              <a:rPr lang="en-IN" smtClean="0"/>
              <a:t>16-11-2023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121313D-CFCA-40E5-B8F9-BC3041DF8625}" type="slidenum">
              <a:rPr lang="en-IN" smtClean="0"/>
              <a:t>‹#›</a:t>
            </a:fld>
            <a:endParaRPr lang="en-IN"/>
          </a:p>
        </p:txBody>
      </p:sp>
    </p:spTree>
    <p:extLst>
      <p:ext uri="{BB962C8B-B14F-4D97-AF65-F5344CB8AC3E}">
        <p14:creationId xmlns:p14="http://schemas.microsoft.com/office/powerpoint/2010/main" val="3619513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B8B1EA-B8FF-4250-918C-17CEE31B5C6F}" type="datetimeFigureOut">
              <a:rPr lang="en-IN" smtClean="0"/>
              <a:t>16-11-2023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121313D-CFCA-40E5-B8F9-BC3041DF8625}" type="slidenum">
              <a:rPr lang="en-IN" smtClean="0"/>
              <a:t>‹#›</a:t>
            </a:fld>
            <a:endParaRPr lang="en-IN"/>
          </a:p>
        </p:txBody>
      </p:sp>
    </p:spTree>
    <p:extLst>
      <p:ext uri="{BB962C8B-B14F-4D97-AF65-F5344CB8AC3E}">
        <p14:creationId xmlns:p14="http://schemas.microsoft.com/office/powerpoint/2010/main" val="15255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B8B1EA-B8FF-4250-918C-17CEE31B5C6F}" type="datetimeFigureOut">
              <a:rPr lang="en-IN" smtClean="0"/>
              <a:t>16-11-2023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121313D-CFCA-40E5-B8F9-BC3041DF8625}" type="slidenum">
              <a:rPr lang="en-IN" smtClean="0"/>
              <a:t>‹#›</a:t>
            </a:fld>
            <a:endParaRPr lang="en-IN"/>
          </a:p>
        </p:txBody>
      </p:sp>
    </p:spTree>
    <p:extLst>
      <p:ext uri="{BB962C8B-B14F-4D97-AF65-F5344CB8AC3E}">
        <p14:creationId xmlns:p14="http://schemas.microsoft.com/office/powerpoint/2010/main" val="2549419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8B1EA-B8FF-4250-918C-17CEE31B5C6F}"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21313D-CFCA-40E5-B8F9-BC3041DF8625}" type="slidenum">
              <a:rPr lang="en-IN" smtClean="0"/>
              <a:t>‹#›</a:t>
            </a:fld>
            <a:endParaRPr lang="en-IN"/>
          </a:p>
        </p:txBody>
      </p:sp>
    </p:spTree>
    <p:extLst>
      <p:ext uri="{BB962C8B-B14F-4D97-AF65-F5344CB8AC3E}">
        <p14:creationId xmlns:p14="http://schemas.microsoft.com/office/powerpoint/2010/main" val="2127164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8B1EA-B8FF-4250-918C-17CEE31B5C6F}"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21313D-CFCA-40E5-B8F9-BC3041DF8625}" type="slidenum">
              <a:rPr lang="en-IN" smtClean="0"/>
              <a:t>‹#›</a:t>
            </a:fld>
            <a:endParaRPr lang="en-IN"/>
          </a:p>
        </p:txBody>
      </p:sp>
    </p:spTree>
    <p:extLst>
      <p:ext uri="{BB962C8B-B14F-4D97-AF65-F5344CB8AC3E}">
        <p14:creationId xmlns:p14="http://schemas.microsoft.com/office/powerpoint/2010/main" val="232483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3B8B1EA-B8FF-4250-918C-17CEE31B5C6F}" type="datetimeFigureOut">
              <a:rPr lang="en-IN" smtClean="0"/>
              <a:t>16-11-2023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121313D-CFCA-40E5-B8F9-BC3041DF8625}" type="slidenum">
              <a:rPr lang="en-IN" smtClean="0"/>
              <a:t>‹#›</a:t>
            </a:fld>
            <a:endParaRPr lang="en-IN"/>
          </a:p>
        </p:txBody>
      </p:sp>
    </p:spTree>
    <p:extLst>
      <p:ext uri="{BB962C8B-B14F-4D97-AF65-F5344CB8AC3E}">
        <p14:creationId xmlns:p14="http://schemas.microsoft.com/office/powerpoint/2010/main" val="230922145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pushkarranjan.2502@gmail.com"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file/d/1vZgXyhbksoxJ5M-bD8VkOM5fmvBWuADo/view?usp=drive_link"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344A918-878F-038A-F499-620C1F28AF9F}"/>
              </a:ext>
            </a:extLst>
          </p:cNvPr>
          <p:cNvSpPr>
            <a:spLocks noGrp="1"/>
          </p:cNvSpPr>
          <p:nvPr>
            <p:ph type="subTitle" idx="1"/>
          </p:nvPr>
        </p:nvSpPr>
        <p:spPr>
          <a:xfrm>
            <a:off x="2456121" y="2107281"/>
            <a:ext cx="9394166" cy="4451230"/>
          </a:xfrm>
        </p:spPr>
        <p:txBody>
          <a:bodyPr>
            <a:normAutofit/>
          </a:bodyPr>
          <a:lstStyle/>
          <a:p>
            <a:pPr algn="just">
              <a:lnSpc>
                <a:spcPct val="150000"/>
              </a:lnSpc>
            </a:pPr>
            <a:r>
              <a:rPr lang="en-US" sz="2800" u="sng" dirty="0">
                <a:solidFill>
                  <a:srgbClr val="C00000"/>
                </a:solidFill>
                <a:latin typeface="Ebrima" panose="02000000000000000000" pitchFamily="2" charset="0"/>
                <a:ea typeface="Ebrima" panose="02000000000000000000" pitchFamily="2" charset="0"/>
                <a:cs typeface="Ebrima" panose="02000000000000000000" pitchFamily="2" charset="0"/>
              </a:rPr>
              <a:t>Name</a:t>
            </a:r>
            <a:r>
              <a:rPr lang="en-US" sz="2800" dirty="0">
                <a:solidFill>
                  <a:schemeClr val="accent1">
                    <a:lumMod val="75000"/>
                  </a:schemeClr>
                </a:solidFill>
                <a:latin typeface="Ebrima" panose="02000000000000000000" pitchFamily="2" charset="0"/>
                <a:ea typeface="Ebrima" panose="02000000000000000000" pitchFamily="2" charset="0"/>
                <a:cs typeface="Ebrima" panose="02000000000000000000" pitchFamily="2" charset="0"/>
              </a:rPr>
              <a:t>- PUSHKAR RANJAN</a:t>
            </a:r>
          </a:p>
          <a:p>
            <a:pPr algn="just">
              <a:lnSpc>
                <a:spcPct val="150000"/>
              </a:lnSpc>
            </a:pPr>
            <a:r>
              <a:rPr lang="en-US" sz="2800" u="sng" dirty="0">
                <a:solidFill>
                  <a:srgbClr val="C00000"/>
                </a:solidFill>
                <a:latin typeface="Ebrima" panose="02000000000000000000" pitchFamily="2" charset="0"/>
                <a:ea typeface="Ebrima" panose="02000000000000000000" pitchFamily="2" charset="0"/>
                <a:cs typeface="Ebrima" panose="02000000000000000000" pitchFamily="2" charset="0"/>
              </a:rPr>
              <a:t>Registered maid-id-</a:t>
            </a:r>
            <a:r>
              <a:rPr lang="en-US" sz="2800" dirty="0">
                <a:solidFill>
                  <a:srgbClr val="C00000"/>
                </a:solidFill>
                <a:latin typeface="Ebrima" panose="02000000000000000000" pitchFamily="2" charset="0"/>
                <a:ea typeface="Ebrima" panose="02000000000000000000" pitchFamily="2" charset="0"/>
                <a:cs typeface="Ebrima" panose="02000000000000000000" pitchFamily="2" charset="0"/>
              </a:rPr>
              <a:t> </a:t>
            </a:r>
            <a:r>
              <a:rPr lang="en-US" sz="2800" dirty="0">
                <a:solidFill>
                  <a:schemeClr val="accent1">
                    <a:lumMod val="75000"/>
                  </a:schemeClr>
                </a:solidFill>
                <a:latin typeface="Ebrima" panose="02000000000000000000" pitchFamily="2" charset="0"/>
                <a:ea typeface="Ebrima" panose="02000000000000000000" pitchFamily="2" charset="0"/>
                <a:cs typeface="Ebrima" panose="02000000000000000000" pitchFamily="2" charset="0"/>
                <a:hlinkClick r:id="rId2">
                  <a:extLst>
                    <a:ext uri="{A12FA001-AC4F-418D-AE19-62706E023703}">
                      <ahyp:hlinkClr xmlns:ahyp="http://schemas.microsoft.com/office/drawing/2018/hyperlinkcolor" val="tx"/>
                    </a:ext>
                  </a:extLst>
                </a:hlinkClick>
              </a:rPr>
              <a:t>pushkarranjan.2502@gmail.com</a:t>
            </a:r>
            <a:endParaRPr lang="en-US" sz="2800" dirty="0">
              <a:solidFill>
                <a:schemeClr val="accent1">
                  <a:lumMod val="75000"/>
                </a:schemeClr>
              </a:solidFill>
              <a:latin typeface="Ebrima" panose="02000000000000000000" pitchFamily="2" charset="0"/>
              <a:ea typeface="Ebrima" panose="02000000000000000000" pitchFamily="2" charset="0"/>
              <a:cs typeface="Ebrima" panose="02000000000000000000" pitchFamily="2" charset="0"/>
            </a:endParaRPr>
          </a:p>
          <a:p>
            <a:pPr algn="just">
              <a:lnSpc>
                <a:spcPct val="150000"/>
              </a:lnSpc>
            </a:pPr>
            <a:r>
              <a:rPr lang="en-US" sz="2800" u="sng" dirty="0">
                <a:solidFill>
                  <a:srgbClr val="C00000"/>
                </a:solidFill>
                <a:latin typeface="Ebrima" panose="02000000000000000000" pitchFamily="2" charset="0"/>
                <a:ea typeface="Ebrima" panose="02000000000000000000" pitchFamily="2" charset="0"/>
                <a:cs typeface="Ebrima" panose="02000000000000000000" pitchFamily="2" charset="0"/>
              </a:rPr>
              <a:t>College Name </a:t>
            </a:r>
            <a:r>
              <a:rPr lang="en-US" sz="2800" dirty="0">
                <a:solidFill>
                  <a:schemeClr val="accent1">
                    <a:lumMod val="75000"/>
                  </a:schemeClr>
                </a:solidFill>
                <a:latin typeface="Ebrima" panose="02000000000000000000" pitchFamily="2" charset="0"/>
                <a:ea typeface="Ebrima" panose="02000000000000000000" pitchFamily="2" charset="0"/>
                <a:cs typeface="Ebrima" panose="02000000000000000000" pitchFamily="2" charset="0"/>
              </a:rPr>
              <a:t>- Sri Venkateshwara College of Engineering</a:t>
            </a:r>
          </a:p>
          <a:p>
            <a:pPr algn="just">
              <a:lnSpc>
                <a:spcPct val="150000"/>
              </a:lnSpc>
            </a:pPr>
            <a:r>
              <a:rPr lang="en-US" sz="2800" u="sng" dirty="0">
                <a:solidFill>
                  <a:srgbClr val="C00000"/>
                </a:solidFill>
                <a:latin typeface="Ebrima" panose="02000000000000000000" pitchFamily="2" charset="0"/>
                <a:ea typeface="Ebrima" panose="02000000000000000000" pitchFamily="2" charset="0"/>
                <a:cs typeface="Ebrima" panose="02000000000000000000" pitchFamily="2" charset="0"/>
              </a:rPr>
              <a:t>College State</a:t>
            </a:r>
            <a:r>
              <a:rPr lang="en-US" sz="2800" dirty="0">
                <a:solidFill>
                  <a:srgbClr val="C00000"/>
                </a:solidFill>
                <a:latin typeface="Ebrima" panose="02000000000000000000" pitchFamily="2" charset="0"/>
                <a:ea typeface="Ebrima" panose="02000000000000000000" pitchFamily="2" charset="0"/>
                <a:cs typeface="Ebrima" panose="02000000000000000000" pitchFamily="2" charset="0"/>
              </a:rPr>
              <a:t> </a:t>
            </a:r>
            <a:r>
              <a:rPr lang="en-US" sz="2800" dirty="0">
                <a:solidFill>
                  <a:schemeClr val="accent1">
                    <a:lumMod val="75000"/>
                  </a:schemeClr>
                </a:solidFill>
                <a:latin typeface="Ebrima" panose="02000000000000000000" pitchFamily="2" charset="0"/>
                <a:ea typeface="Ebrima" panose="02000000000000000000" pitchFamily="2" charset="0"/>
                <a:cs typeface="Ebrima" panose="02000000000000000000" pitchFamily="2" charset="0"/>
              </a:rPr>
              <a:t>- Bangalore, Karnataka- 562157</a:t>
            </a:r>
          </a:p>
          <a:p>
            <a:pPr algn="ctr">
              <a:lnSpc>
                <a:spcPct val="150000"/>
              </a:lnSpc>
            </a:pPr>
            <a:r>
              <a:rPr lang="en-US" sz="2800" u="sng" dirty="0">
                <a:solidFill>
                  <a:srgbClr val="C00000"/>
                </a:solidFill>
                <a:latin typeface="Ebrima" panose="02000000000000000000" pitchFamily="2" charset="0"/>
                <a:ea typeface="Ebrima" panose="02000000000000000000" pitchFamily="2" charset="0"/>
                <a:cs typeface="Ebrima" panose="02000000000000000000" pitchFamily="2" charset="0"/>
              </a:rPr>
              <a:t>Internship domain, Start date &amp; End date </a:t>
            </a:r>
            <a:r>
              <a:rPr lang="en-US" sz="2800" dirty="0">
                <a:solidFill>
                  <a:schemeClr val="accent1">
                    <a:lumMod val="75000"/>
                  </a:schemeClr>
                </a:solidFill>
                <a:latin typeface="Ebrima" panose="02000000000000000000" pitchFamily="2" charset="0"/>
                <a:ea typeface="Ebrima" panose="02000000000000000000" pitchFamily="2" charset="0"/>
                <a:cs typeface="Ebrima" panose="02000000000000000000" pitchFamily="2" charset="0"/>
              </a:rPr>
              <a:t>- Cyber Security, 13</a:t>
            </a:r>
            <a:r>
              <a:rPr lang="en-US" sz="2800" baseline="30000" dirty="0">
                <a:solidFill>
                  <a:schemeClr val="accent1">
                    <a:lumMod val="75000"/>
                  </a:schemeClr>
                </a:solidFill>
                <a:latin typeface="Ebrima" panose="02000000000000000000" pitchFamily="2" charset="0"/>
                <a:ea typeface="Ebrima" panose="02000000000000000000" pitchFamily="2" charset="0"/>
                <a:cs typeface="Ebrima" panose="02000000000000000000" pitchFamily="2" charset="0"/>
              </a:rPr>
              <a:t>th</a:t>
            </a:r>
            <a:r>
              <a:rPr lang="en-US" sz="2800" dirty="0">
                <a:solidFill>
                  <a:schemeClr val="accent1">
                    <a:lumMod val="75000"/>
                  </a:schemeClr>
                </a:solidFill>
                <a:latin typeface="Ebrima" panose="02000000000000000000" pitchFamily="2" charset="0"/>
                <a:ea typeface="Ebrima" panose="02000000000000000000" pitchFamily="2" charset="0"/>
                <a:cs typeface="Ebrima" panose="02000000000000000000" pitchFamily="2" charset="0"/>
              </a:rPr>
              <a:t> Oct ,2023 to 26</a:t>
            </a:r>
            <a:r>
              <a:rPr lang="en-US" sz="2800" baseline="30000" dirty="0">
                <a:solidFill>
                  <a:schemeClr val="accent1">
                    <a:lumMod val="75000"/>
                  </a:schemeClr>
                </a:solidFill>
                <a:latin typeface="Ebrima" panose="02000000000000000000" pitchFamily="2" charset="0"/>
                <a:ea typeface="Ebrima" panose="02000000000000000000" pitchFamily="2" charset="0"/>
                <a:cs typeface="Ebrima" panose="02000000000000000000" pitchFamily="2" charset="0"/>
              </a:rPr>
              <a:t>th</a:t>
            </a:r>
            <a:r>
              <a:rPr lang="en-US" sz="2800" dirty="0">
                <a:solidFill>
                  <a:schemeClr val="accent1">
                    <a:lumMod val="75000"/>
                  </a:schemeClr>
                </a:solidFill>
                <a:latin typeface="Ebrima" panose="02000000000000000000" pitchFamily="2" charset="0"/>
                <a:ea typeface="Ebrima" panose="02000000000000000000" pitchFamily="2" charset="0"/>
                <a:cs typeface="Ebrima" panose="02000000000000000000" pitchFamily="2" charset="0"/>
              </a:rPr>
              <a:t> Nov,2023</a:t>
            </a:r>
          </a:p>
          <a:p>
            <a:endParaRPr lang="en-IN" dirty="0"/>
          </a:p>
        </p:txBody>
      </p:sp>
      <p:pic>
        <p:nvPicPr>
          <p:cNvPr id="5" name="Picture 4">
            <a:extLst>
              <a:ext uri="{FF2B5EF4-FFF2-40B4-BE49-F238E27FC236}">
                <a16:creationId xmlns:a16="http://schemas.microsoft.com/office/drawing/2014/main" id="{4BE30651-DA80-F161-3FE4-9AEE7042B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7569" y="220803"/>
            <a:ext cx="2927242" cy="2479265"/>
          </a:xfrm>
          <a:prstGeom prst="roundRect">
            <a:avLst>
              <a:gd name="adj" fmla="val 6158"/>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a16="http://schemas.microsoft.com/office/drawing/2014/main" id="{635EDBBA-6D0B-55BA-A6ED-956442157D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878" y="200593"/>
            <a:ext cx="4056486" cy="110523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67175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3A39-CC3A-E3F5-D86B-92DB8EF5D61E}"/>
              </a:ext>
            </a:extLst>
          </p:cNvPr>
          <p:cNvSpPr>
            <a:spLocks noGrp="1"/>
          </p:cNvSpPr>
          <p:nvPr>
            <p:ph type="title"/>
          </p:nvPr>
        </p:nvSpPr>
        <p:spPr>
          <a:xfrm>
            <a:off x="1897811" y="445502"/>
            <a:ext cx="10023895" cy="1771487"/>
          </a:xfrm>
        </p:spPr>
        <p:txBody>
          <a:bodyPr>
            <a:normAutofit fontScale="90000"/>
          </a:bodyPr>
          <a:lstStyle/>
          <a:p>
            <a:r>
              <a:rPr lang="en-US" i="1" u="sng" dirty="0">
                <a:solidFill>
                  <a:srgbClr val="C00000"/>
                </a:solidFill>
              </a:rPr>
              <a:t>Modelling:</a:t>
            </a:r>
            <a:br>
              <a:rPr lang="en-US" i="1" u="sng" dirty="0">
                <a:solidFill>
                  <a:srgbClr val="C00000"/>
                </a:solidFill>
              </a:rPr>
            </a:br>
            <a:br>
              <a:rPr lang="en-US" i="1" u="sng" dirty="0">
                <a:solidFill>
                  <a:srgbClr val="C00000"/>
                </a:solidFill>
              </a:rPr>
            </a:br>
            <a:r>
              <a:rPr lang="en-US" sz="2800" dirty="0">
                <a:solidFill>
                  <a:schemeClr val="accent1">
                    <a:lumMod val="75000"/>
                  </a:schemeClr>
                </a:solidFill>
                <a:latin typeface="Cambria" panose="02040503050406030204" pitchFamily="18" charset="0"/>
                <a:ea typeface="Cambria" panose="02040503050406030204" pitchFamily="18" charset="0"/>
              </a:rPr>
              <a:t>I have used the </a:t>
            </a:r>
            <a:r>
              <a:rPr lang="en-US" sz="2800" b="1" dirty="0">
                <a:solidFill>
                  <a:schemeClr val="accent1">
                    <a:lumMod val="75000"/>
                  </a:schemeClr>
                </a:solidFill>
                <a:highlight>
                  <a:srgbClr val="FFFF00"/>
                </a:highlight>
                <a:latin typeface="Cambria" panose="02040503050406030204" pitchFamily="18" charset="0"/>
                <a:ea typeface="Cambria" panose="02040503050406030204" pitchFamily="18" charset="0"/>
              </a:rPr>
              <a:t>VISUAL CODE STUDIO </a:t>
            </a:r>
            <a:r>
              <a:rPr lang="en-US" sz="2800" dirty="0">
                <a:solidFill>
                  <a:schemeClr val="accent1">
                    <a:lumMod val="75000"/>
                  </a:schemeClr>
                </a:solidFill>
                <a:latin typeface="Cambria" panose="02040503050406030204" pitchFamily="18" charset="0"/>
                <a:ea typeface="Cambria" panose="02040503050406030204" pitchFamily="18" charset="0"/>
              </a:rPr>
              <a:t>software to design my project which helps me to create an effective project.</a:t>
            </a:r>
            <a:endParaRPr lang="en-IN" dirty="0">
              <a:solidFill>
                <a:schemeClr val="accent1">
                  <a:lumMod val="75000"/>
                </a:schemeClr>
              </a:solidFill>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2390F881-25B2-70AA-2B45-198FB5BC4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8145" y="2846716"/>
            <a:ext cx="4717829" cy="275206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0" name="Picture 9">
            <a:extLst>
              <a:ext uri="{FF2B5EF4-FFF2-40B4-BE49-F238E27FC236}">
                <a16:creationId xmlns:a16="http://schemas.microsoft.com/office/drawing/2014/main" id="{A7527833-F37B-7BCD-AC20-C7695E0EB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349" y="3429000"/>
            <a:ext cx="4624578" cy="298349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92330806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87D2-1A5B-B457-C38A-CA1DE371217C}"/>
              </a:ext>
            </a:extLst>
          </p:cNvPr>
          <p:cNvSpPr>
            <a:spLocks noGrp="1"/>
          </p:cNvSpPr>
          <p:nvPr>
            <p:ph type="title"/>
          </p:nvPr>
        </p:nvSpPr>
        <p:spPr>
          <a:xfrm>
            <a:off x="1691915" y="602458"/>
            <a:ext cx="4717512" cy="800243"/>
          </a:xfrm>
        </p:spPr>
        <p:style>
          <a:lnRef idx="2">
            <a:schemeClr val="accent2">
              <a:shade val="15000"/>
            </a:schemeClr>
          </a:lnRef>
          <a:fillRef idx="1">
            <a:schemeClr val="accent2"/>
          </a:fillRef>
          <a:effectRef idx="0">
            <a:schemeClr val="accent2"/>
          </a:effectRef>
          <a:fontRef idx="minor">
            <a:schemeClr val="lt1"/>
          </a:fontRef>
        </p:style>
        <p:txBody>
          <a:bodyPr>
            <a:normAutofit/>
          </a:bodyPr>
          <a:lstStyle/>
          <a:p>
            <a:pPr algn="ctr"/>
            <a:r>
              <a:rPr lang="en-US" i="1" u="sng" dirty="0">
                <a:solidFill>
                  <a:schemeClr val="tx1"/>
                </a:solidFill>
                <a:latin typeface="Cambria Math" panose="02040503050406030204" pitchFamily="18" charset="0"/>
                <a:ea typeface="Cambria Math" panose="02040503050406030204" pitchFamily="18" charset="0"/>
              </a:rPr>
              <a:t>Result  for the  Project:</a:t>
            </a:r>
            <a:endParaRPr lang="en-IN" i="1" u="sng" dirty="0">
              <a:solidFill>
                <a:schemeClr val="tx1"/>
              </a:solidFill>
              <a:latin typeface="Cambria Math" panose="02040503050406030204" pitchFamily="18" charset="0"/>
              <a:ea typeface="Cambria Math" panose="02040503050406030204" pitchFamily="18" charset="0"/>
            </a:endParaRPr>
          </a:p>
        </p:txBody>
      </p:sp>
      <p:sp>
        <p:nvSpPr>
          <p:cNvPr id="4" name="TextBox 3">
            <a:extLst>
              <a:ext uri="{FF2B5EF4-FFF2-40B4-BE49-F238E27FC236}">
                <a16:creationId xmlns:a16="http://schemas.microsoft.com/office/drawing/2014/main" id="{6178BD1F-DC30-BDE2-C2A0-AD40DA1AA79D}"/>
              </a:ext>
            </a:extLst>
          </p:cNvPr>
          <p:cNvSpPr txBox="1"/>
          <p:nvPr/>
        </p:nvSpPr>
        <p:spPr>
          <a:xfrm>
            <a:off x="1606669" y="1519072"/>
            <a:ext cx="10375422" cy="2554545"/>
          </a:xfrm>
          <a:prstGeom prst="rect">
            <a:avLst/>
          </a:prstGeom>
          <a:noFill/>
        </p:spPr>
        <p:txBody>
          <a:bodyPr wrap="square">
            <a:spAutoFit/>
          </a:bodyPr>
          <a:lstStyle/>
          <a:p>
            <a:pPr algn="just"/>
            <a:r>
              <a:rPr lang="en-US" sz="2000" b="1" i="0" u="sng" dirty="0">
                <a:solidFill>
                  <a:srgbClr val="C00000"/>
                </a:solidFill>
                <a:effectLst/>
                <a:latin typeface="Söhne"/>
              </a:rPr>
              <a:t>Security and Privacy</a:t>
            </a:r>
            <a:r>
              <a:rPr lang="en-US" sz="2000" b="1" i="0" dirty="0">
                <a:solidFill>
                  <a:srgbClr val="C00000"/>
                </a:solidFill>
                <a:effectLst/>
                <a:latin typeface="Söhne"/>
              </a:rPr>
              <a:t>:</a:t>
            </a:r>
            <a:endParaRPr lang="en-US" sz="2000" b="0" i="0" dirty="0">
              <a:solidFill>
                <a:srgbClr val="C00000"/>
              </a:solidFill>
              <a:effectLst/>
              <a:latin typeface="Söhne"/>
            </a:endParaRPr>
          </a:p>
          <a:p>
            <a:pPr algn="just">
              <a:buFont typeface="Arial" panose="020B0604020202020204" pitchFamily="34" charset="0"/>
              <a:buChar char="•"/>
            </a:pPr>
            <a:r>
              <a:rPr lang="en-US" sz="2000" b="1" i="0" dirty="0">
                <a:solidFill>
                  <a:srgbClr val="C00000"/>
                </a:solidFill>
                <a:effectLst/>
                <a:latin typeface="Söhne"/>
              </a:rPr>
              <a:t>Positive Result</a:t>
            </a:r>
            <a:r>
              <a:rPr lang="en-US" sz="2000" b="1" i="0" dirty="0">
                <a:solidFill>
                  <a:schemeClr val="accent1">
                    <a:lumMod val="75000"/>
                  </a:schemeClr>
                </a:solidFill>
                <a:effectLst/>
                <a:latin typeface="Söhne"/>
              </a:rPr>
              <a:t>:</a:t>
            </a:r>
            <a:r>
              <a:rPr lang="en-US" sz="2000" b="0" i="0" dirty="0">
                <a:solidFill>
                  <a:schemeClr val="accent1">
                    <a:lumMod val="75000"/>
                  </a:schemeClr>
                </a:solidFill>
                <a:effectLst/>
                <a:latin typeface="Söhne"/>
              </a:rPr>
              <a:t> Steganography can be used as a tool for enhancing security and privacy. By hiding messages within innocent-looking carriers (such as images or audio files), individuals or organizations can communicate without drawing attention to the fact that a hidden message exists.</a:t>
            </a:r>
          </a:p>
          <a:p>
            <a:pPr algn="just">
              <a:buFont typeface="Arial" panose="020B0604020202020204" pitchFamily="34" charset="0"/>
              <a:buChar char="•"/>
            </a:pPr>
            <a:r>
              <a:rPr lang="en-US" sz="2000" b="1" i="0" dirty="0">
                <a:solidFill>
                  <a:srgbClr val="C00000"/>
                </a:solidFill>
                <a:effectLst/>
                <a:latin typeface="Söhne"/>
              </a:rPr>
              <a:t>Negative Result</a:t>
            </a:r>
            <a:r>
              <a:rPr lang="en-US" sz="2000" b="1" i="0" dirty="0">
                <a:solidFill>
                  <a:schemeClr val="accent1">
                    <a:lumMod val="75000"/>
                  </a:schemeClr>
                </a:solidFill>
                <a:effectLst/>
                <a:latin typeface="Söhne"/>
              </a:rPr>
              <a:t>:</a:t>
            </a:r>
            <a:r>
              <a:rPr lang="en-US" sz="2000" b="0" i="0" dirty="0">
                <a:solidFill>
                  <a:schemeClr val="accent1">
                    <a:lumMod val="75000"/>
                  </a:schemeClr>
                </a:solidFill>
                <a:effectLst/>
                <a:latin typeface="Söhne"/>
              </a:rPr>
              <a:t> Criminals and malicious actors can also use steganography to hide malicious code or data within seemingly harmless files, making it difficult for security systems to detect and prevent unauthorized activities.</a:t>
            </a:r>
          </a:p>
        </p:txBody>
      </p:sp>
      <p:sp>
        <p:nvSpPr>
          <p:cNvPr id="6" name="TextBox 5">
            <a:extLst>
              <a:ext uri="{FF2B5EF4-FFF2-40B4-BE49-F238E27FC236}">
                <a16:creationId xmlns:a16="http://schemas.microsoft.com/office/drawing/2014/main" id="{480A8456-32E2-13D0-BD77-4E1050A73CA0}"/>
              </a:ext>
            </a:extLst>
          </p:cNvPr>
          <p:cNvSpPr txBox="1"/>
          <p:nvPr/>
        </p:nvSpPr>
        <p:spPr>
          <a:xfrm>
            <a:off x="1691915" y="4306359"/>
            <a:ext cx="10290176" cy="1938992"/>
          </a:xfrm>
          <a:prstGeom prst="rect">
            <a:avLst/>
          </a:prstGeom>
          <a:noFill/>
        </p:spPr>
        <p:txBody>
          <a:bodyPr wrap="square">
            <a:spAutoFit/>
          </a:bodyPr>
          <a:lstStyle/>
          <a:p>
            <a:pPr algn="l"/>
            <a:r>
              <a:rPr lang="en-US" sz="2000" b="1" i="0" u="sng" dirty="0">
                <a:solidFill>
                  <a:srgbClr val="C00000"/>
                </a:solidFill>
                <a:effectLst/>
                <a:latin typeface="Söhne"/>
              </a:rPr>
              <a:t>Cybersecurity Threats:</a:t>
            </a:r>
            <a:endParaRPr lang="en-US" sz="2000" b="0" i="0" u="sng" dirty="0">
              <a:solidFill>
                <a:srgbClr val="C00000"/>
              </a:solidFill>
              <a:effectLst/>
              <a:latin typeface="Söhne"/>
            </a:endParaRPr>
          </a:p>
          <a:p>
            <a:pPr algn="l">
              <a:buFont typeface="Arial" panose="020B0604020202020204" pitchFamily="34" charset="0"/>
              <a:buChar char="•"/>
            </a:pPr>
            <a:r>
              <a:rPr lang="en-US" sz="2000" b="1" i="0" dirty="0">
                <a:solidFill>
                  <a:srgbClr val="C00000"/>
                </a:solidFill>
                <a:effectLst/>
                <a:latin typeface="Söhne"/>
              </a:rPr>
              <a:t>Positive Result</a:t>
            </a:r>
            <a:r>
              <a:rPr lang="en-US" sz="2000" b="1" i="0" dirty="0">
                <a:solidFill>
                  <a:schemeClr val="accent1">
                    <a:lumMod val="75000"/>
                  </a:schemeClr>
                </a:solidFill>
                <a:effectLst/>
                <a:latin typeface="Söhne"/>
              </a:rPr>
              <a:t>:</a:t>
            </a:r>
            <a:r>
              <a:rPr lang="en-US" sz="2000" b="0" i="0" dirty="0">
                <a:solidFill>
                  <a:schemeClr val="accent1">
                    <a:lumMod val="75000"/>
                  </a:schemeClr>
                </a:solidFill>
                <a:effectLst/>
                <a:latin typeface="Söhne"/>
              </a:rPr>
              <a:t> Steganalysis, the practice of detecting and analyzing hidden messages, is a growing field in cybersecurity, helping organizations identify and prevent potential threats hidden through steganographic techniques.</a:t>
            </a:r>
          </a:p>
          <a:p>
            <a:pPr algn="l">
              <a:buFont typeface="Arial" panose="020B0604020202020204" pitchFamily="34" charset="0"/>
              <a:buChar char="•"/>
            </a:pPr>
            <a:r>
              <a:rPr lang="en-US" sz="2000" b="1" i="0" dirty="0">
                <a:solidFill>
                  <a:srgbClr val="C00000"/>
                </a:solidFill>
                <a:effectLst/>
                <a:latin typeface="Söhne"/>
              </a:rPr>
              <a:t>Negative Result</a:t>
            </a:r>
            <a:r>
              <a:rPr lang="en-US" sz="2000" b="1" i="0" dirty="0">
                <a:solidFill>
                  <a:schemeClr val="accent1">
                    <a:lumMod val="75000"/>
                  </a:schemeClr>
                </a:solidFill>
                <a:effectLst/>
                <a:latin typeface="Söhne"/>
              </a:rPr>
              <a:t>:</a:t>
            </a:r>
            <a:r>
              <a:rPr lang="en-US" sz="2000" b="0" i="0" dirty="0">
                <a:solidFill>
                  <a:schemeClr val="accent1">
                    <a:lumMod val="75000"/>
                  </a:schemeClr>
                </a:solidFill>
                <a:effectLst/>
                <a:latin typeface="Söhne"/>
              </a:rPr>
              <a:t> As steganography techniques advance, there is an ongoing cat-and-mouse game between those who seek to hide information and those who aim to detect it.</a:t>
            </a:r>
          </a:p>
        </p:txBody>
      </p:sp>
    </p:spTree>
    <p:extLst>
      <p:ext uri="{BB962C8B-B14F-4D97-AF65-F5344CB8AC3E}">
        <p14:creationId xmlns:p14="http://schemas.microsoft.com/office/powerpoint/2010/main" val="21037420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050A-EA61-F863-4975-75C34DA57AB0}"/>
              </a:ext>
            </a:extLst>
          </p:cNvPr>
          <p:cNvSpPr>
            <a:spLocks noGrp="1"/>
          </p:cNvSpPr>
          <p:nvPr>
            <p:ph type="title"/>
          </p:nvPr>
        </p:nvSpPr>
        <p:spPr>
          <a:xfrm>
            <a:off x="2585692" y="1938068"/>
            <a:ext cx="8180074" cy="2159479"/>
          </a:xfrm>
        </p:spPr>
        <p:style>
          <a:lnRef idx="2">
            <a:schemeClr val="accent1"/>
          </a:lnRef>
          <a:fillRef idx="1">
            <a:schemeClr val="lt1"/>
          </a:fillRef>
          <a:effectRef idx="0">
            <a:schemeClr val="accent1"/>
          </a:effectRef>
          <a:fontRef idx="minor">
            <a:schemeClr val="dk1"/>
          </a:fontRef>
        </p:style>
        <p:txBody>
          <a:bodyPr/>
          <a:lstStyle/>
          <a:p>
            <a:r>
              <a:rPr lang="en-US" i="1" u="sng" dirty="0">
                <a:solidFill>
                  <a:srgbClr val="C00000"/>
                </a:solidFill>
                <a:latin typeface="Baskerville Old Face" panose="02020602080505020303" pitchFamily="18" charset="0"/>
              </a:rPr>
              <a:t>Google Drive Link for Project:</a:t>
            </a:r>
            <a:endParaRPr lang="en-IN" i="1" u="sng" dirty="0">
              <a:solidFill>
                <a:srgbClr val="C00000"/>
              </a:solidFill>
              <a:latin typeface="Baskerville Old Face" panose="02020602080505020303" pitchFamily="18" charset="0"/>
            </a:endParaRPr>
          </a:p>
        </p:txBody>
      </p:sp>
      <p:sp>
        <p:nvSpPr>
          <p:cNvPr id="3" name="Text Placeholder 2">
            <a:extLst>
              <a:ext uri="{FF2B5EF4-FFF2-40B4-BE49-F238E27FC236}">
                <a16:creationId xmlns:a16="http://schemas.microsoft.com/office/drawing/2014/main" id="{0BC174A1-4B6E-0A91-F2AF-1C1252B20D27}"/>
              </a:ext>
            </a:extLst>
          </p:cNvPr>
          <p:cNvSpPr>
            <a:spLocks noGrp="1"/>
          </p:cNvSpPr>
          <p:nvPr>
            <p:ph type="body" idx="1"/>
          </p:nvPr>
        </p:nvSpPr>
        <p:spPr>
          <a:xfrm>
            <a:off x="1720970" y="4310914"/>
            <a:ext cx="10184769" cy="1555864"/>
          </a:xfrm>
        </p:spPr>
        <p:style>
          <a:lnRef idx="2">
            <a:schemeClr val="accent1"/>
          </a:lnRef>
          <a:fillRef idx="1">
            <a:schemeClr val="lt1"/>
          </a:fillRef>
          <a:effectRef idx="0">
            <a:schemeClr val="accent1"/>
          </a:effectRef>
          <a:fontRef idx="minor">
            <a:schemeClr val="dk1"/>
          </a:fontRef>
        </p:style>
        <p:txBody>
          <a:bodyPr/>
          <a:lstStyle/>
          <a:p>
            <a:pPr algn="ctr"/>
            <a:r>
              <a:rPr lang="en-IN" sz="2800" dirty="0">
                <a:solidFill>
                  <a:schemeClr val="accent1">
                    <a:lumMod val="75000"/>
                  </a:schemeClr>
                </a:solidFill>
                <a:hlinkClick r:id="rId2">
                  <a:extLst>
                    <a:ext uri="{A12FA001-AC4F-418D-AE19-62706E023703}">
                      <ahyp:hlinkClr xmlns:ahyp="http://schemas.microsoft.com/office/drawing/2018/hyperlinkcolor" val="tx"/>
                    </a:ext>
                  </a:extLst>
                </a:hlinkClick>
              </a:rPr>
              <a:t>https://drive.google.com/file/d/1vZgXyhbksoxJ5M-bD8VkOM5fmvBWuADo/view?usp=drive_link</a:t>
            </a:r>
            <a:endParaRPr lang="en-IN" sz="2800" dirty="0">
              <a:solidFill>
                <a:schemeClr val="accent1">
                  <a:lumMod val="75000"/>
                </a:schemeClr>
              </a:solidFill>
            </a:endParaRPr>
          </a:p>
          <a:p>
            <a:endParaRPr lang="en-IN" dirty="0"/>
          </a:p>
        </p:txBody>
      </p:sp>
      <p:sp>
        <p:nvSpPr>
          <p:cNvPr id="5" name="Arrow: Right 4">
            <a:extLst>
              <a:ext uri="{FF2B5EF4-FFF2-40B4-BE49-F238E27FC236}">
                <a16:creationId xmlns:a16="http://schemas.microsoft.com/office/drawing/2014/main" id="{25BE3F43-5A18-69C5-D423-E14CDA04F47C}"/>
              </a:ext>
            </a:extLst>
          </p:cNvPr>
          <p:cNvSpPr/>
          <p:nvPr/>
        </p:nvSpPr>
        <p:spPr>
          <a:xfrm>
            <a:off x="1828800" y="4572000"/>
            <a:ext cx="491706" cy="2587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24354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038249-9565-CC44-33EB-93527E9A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6947" y="439947"/>
            <a:ext cx="5978105" cy="59781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27110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7784-D748-2BE5-341A-232271020A19}"/>
              </a:ext>
            </a:extLst>
          </p:cNvPr>
          <p:cNvSpPr>
            <a:spLocks noGrp="1"/>
          </p:cNvSpPr>
          <p:nvPr>
            <p:ph type="title"/>
          </p:nvPr>
        </p:nvSpPr>
        <p:spPr>
          <a:xfrm>
            <a:off x="2976113" y="520592"/>
            <a:ext cx="9322128" cy="4974434"/>
          </a:xfrm>
        </p:spPr>
        <p:txBody>
          <a:bodyPr/>
          <a:lstStyle/>
          <a:p>
            <a:pPr algn="ctr"/>
            <a:r>
              <a:rPr lang="en-US" sz="3200" u="sng" dirty="0">
                <a:solidFill>
                  <a:srgbClr val="C00000"/>
                </a:solidFill>
                <a:latin typeface="Arial Rounded MT Bold" panose="020F0704030504030204" pitchFamily="34" charset="0"/>
              </a:rPr>
              <a:t>PROBLEM STATEMENT/ PROJECT TITLE: </a:t>
            </a:r>
            <a:br>
              <a:rPr lang="en-US" u="sng" dirty="0">
                <a:solidFill>
                  <a:schemeClr val="accent1">
                    <a:lumMod val="75000"/>
                  </a:schemeClr>
                </a:solidFill>
                <a:latin typeface="Arial Rounded MT Bold" panose="020F0704030504030204" pitchFamily="34" charset="0"/>
              </a:rPr>
            </a:br>
            <a:br>
              <a:rPr lang="en-US" u="sng" dirty="0">
                <a:solidFill>
                  <a:schemeClr val="accent1">
                    <a:lumMod val="75000"/>
                  </a:schemeClr>
                </a:solidFill>
                <a:latin typeface="Arial Rounded MT Bold" panose="020F0704030504030204" pitchFamily="34" charset="0"/>
              </a:rPr>
            </a:br>
            <a:r>
              <a:rPr lang="en-US" dirty="0">
                <a:solidFill>
                  <a:schemeClr val="accent1">
                    <a:lumMod val="75000"/>
                  </a:schemeClr>
                </a:solidFill>
                <a:latin typeface="Arial Rounded MT Bold" panose="020F0704030504030204" pitchFamily="34" charset="0"/>
              </a:rPr>
              <a:t>Hide the text in an Image (Steganography)</a:t>
            </a:r>
            <a:endParaRPr lang="en-IN" u="sng" dirty="0">
              <a:solidFill>
                <a:schemeClr val="accent1">
                  <a:lumMod val="75000"/>
                </a:schemeClr>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A73C68BD-EA79-FED3-01FB-B2AF7E96F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013" y="3085447"/>
            <a:ext cx="5474748" cy="307954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4321235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93A5-095F-6497-0FBD-40B61CB90A37}"/>
              </a:ext>
            </a:extLst>
          </p:cNvPr>
          <p:cNvSpPr>
            <a:spLocks noGrp="1"/>
          </p:cNvSpPr>
          <p:nvPr>
            <p:ph type="title"/>
          </p:nvPr>
        </p:nvSpPr>
        <p:spPr>
          <a:xfrm>
            <a:off x="1915064" y="552090"/>
            <a:ext cx="2665562" cy="853297"/>
          </a:xfrm>
        </p:spPr>
        <p:txBody>
          <a:bodyPr>
            <a:normAutofit/>
          </a:bodyPr>
          <a:lstStyle/>
          <a:p>
            <a:r>
              <a:rPr lang="en-US" sz="4000" u="sng" dirty="0">
                <a:solidFill>
                  <a:srgbClr val="C00000"/>
                </a:solidFill>
              </a:rPr>
              <a:t>AGENDA:</a:t>
            </a:r>
            <a:endParaRPr lang="en-IN" sz="4000" u="sng" dirty="0">
              <a:solidFill>
                <a:srgbClr val="C00000"/>
              </a:solidFill>
            </a:endParaRPr>
          </a:p>
        </p:txBody>
      </p:sp>
      <p:sp>
        <p:nvSpPr>
          <p:cNvPr id="4" name="TextBox 3">
            <a:extLst>
              <a:ext uri="{FF2B5EF4-FFF2-40B4-BE49-F238E27FC236}">
                <a16:creationId xmlns:a16="http://schemas.microsoft.com/office/drawing/2014/main" id="{13DC7695-1283-7855-6DD8-038124DFFA64}"/>
              </a:ext>
            </a:extLst>
          </p:cNvPr>
          <p:cNvSpPr txBox="1"/>
          <p:nvPr/>
        </p:nvSpPr>
        <p:spPr>
          <a:xfrm>
            <a:off x="1587261" y="1405387"/>
            <a:ext cx="10276936" cy="5724644"/>
          </a:xfrm>
          <a:prstGeom prst="rect">
            <a:avLst/>
          </a:prstGeom>
          <a:noFill/>
        </p:spPr>
        <p:txBody>
          <a:bodyPr wrap="square">
            <a:spAutoFit/>
          </a:bodyPr>
          <a:lstStyle/>
          <a:p>
            <a:pPr algn="just" fontAlgn="ctr">
              <a:lnSpc>
                <a:spcPct val="150000"/>
              </a:lnSpc>
            </a:pPr>
            <a:r>
              <a:rPr lang="en-US" sz="20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The purpose of steganography is </a:t>
            </a:r>
            <a:r>
              <a:rPr lang="en-US" sz="2000" b="1"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to conceal and deceive</a:t>
            </a:r>
            <a:r>
              <a:rPr lang="en-US" sz="20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 It is a form of covert communication that can involve the use of any medium to hide messages. </a:t>
            </a:r>
            <a:r>
              <a:rPr lang="en-US" sz="2000" dirty="0">
                <a:solidFill>
                  <a:schemeClr val="accent1">
                    <a:lumMod val="75000"/>
                  </a:schemeClr>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Steganography is not a form of cryptography, because it doesn't involve scrambling data or using a key.</a:t>
            </a:r>
            <a:r>
              <a:rPr lang="en-US" sz="20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 Instead, it is a form of data hiding. </a:t>
            </a:r>
          </a:p>
          <a:p>
            <a:pPr algn="just" fontAlgn="ctr">
              <a:lnSpc>
                <a:spcPct val="150000"/>
              </a:lnSpc>
            </a:pPr>
            <a:r>
              <a:rPr lang="en-US" sz="20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The main motive of steganography is to hide the intended information within any image/audio/video that doesn't appear to be secret just by looking at it. For example, a steganography technique involves hiding sensitive information within an ordinary, non-secret file or message, so that it will not be detected. The sensitive information will then be extracted from the ordinary file or message at its destination, thus avoiding detection. </a:t>
            </a:r>
          </a:p>
          <a:p>
            <a:pPr algn="just" fontAlgn="ctr">
              <a:lnSpc>
                <a:spcPct val="150000"/>
              </a:lnSpc>
            </a:pPr>
            <a:r>
              <a:rPr lang="en-US" sz="20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Digital steganography is one of the important components in the toolboxes of spies and malicious hackers, as well as human rights activists and political dissidents</a:t>
            </a:r>
            <a:r>
              <a:rPr lang="en-US" dirty="0">
                <a:solidFill>
                  <a:schemeClr val="accent1">
                    <a:lumMod val="75000"/>
                  </a:schemeClr>
                </a:solidFill>
                <a:effectLst/>
              </a:rPr>
              <a:t>. </a:t>
            </a:r>
          </a:p>
          <a:p>
            <a:br>
              <a:rPr lang="en-US" b="0" i="0" u="none" strike="noStrike" dirty="0">
                <a:solidFill>
                  <a:schemeClr val="accent1">
                    <a:lumMod val="75000"/>
                  </a:schemeClr>
                </a:solidFill>
                <a:effectLst/>
                <a:latin typeface="Google Sans"/>
              </a:rPr>
            </a:br>
            <a:endParaRPr lang="en-IN" dirty="0">
              <a:solidFill>
                <a:schemeClr val="accent1">
                  <a:lumMod val="75000"/>
                </a:schemeClr>
              </a:solidFill>
            </a:endParaRPr>
          </a:p>
        </p:txBody>
      </p:sp>
    </p:spTree>
    <p:extLst>
      <p:ext uri="{BB962C8B-B14F-4D97-AF65-F5344CB8AC3E}">
        <p14:creationId xmlns:p14="http://schemas.microsoft.com/office/powerpoint/2010/main" val="324165848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56DA2-B988-C652-2231-C490A7861D9F}"/>
              </a:ext>
            </a:extLst>
          </p:cNvPr>
          <p:cNvSpPr>
            <a:spLocks noGrp="1"/>
          </p:cNvSpPr>
          <p:nvPr>
            <p:ph type="title"/>
          </p:nvPr>
        </p:nvSpPr>
        <p:spPr>
          <a:xfrm>
            <a:off x="2278962" y="2452688"/>
            <a:ext cx="4127589" cy="976312"/>
          </a:xfrm>
        </p:spPr>
        <p:txBody>
          <a:bodyPr>
            <a:noAutofit/>
          </a:bodyPr>
          <a:lstStyle/>
          <a:p>
            <a:r>
              <a:rPr lang="en-US" sz="3200" u="sng" dirty="0">
                <a:solidFill>
                  <a:srgbClr val="C00000"/>
                </a:solidFill>
                <a:latin typeface="Cambria" panose="02040503050406030204" pitchFamily="18" charset="0"/>
                <a:ea typeface="Cambria" panose="02040503050406030204" pitchFamily="18" charset="0"/>
              </a:rPr>
              <a:t>PROJECT OVERVIEW</a:t>
            </a:r>
            <a:endParaRPr lang="en-IN" sz="3200" u="sng" dirty="0">
              <a:solidFill>
                <a:srgbClr val="C00000"/>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10BDD5E3-483D-9C33-239C-7A0495F440CB}"/>
              </a:ext>
            </a:extLst>
          </p:cNvPr>
          <p:cNvSpPr>
            <a:spLocks noGrp="1"/>
          </p:cNvSpPr>
          <p:nvPr>
            <p:ph idx="1"/>
          </p:nvPr>
        </p:nvSpPr>
        <p:spPr>
          <a:xfrm>
            <a:off x="6338977" y="1506806"/>
            <a:ext cx="4732876" cy="3212742"/>
          </a:xfrm>
        </p:spPr>
        <p:txBody>
          <a:bodyPr>
            <a:normAutofit/>
          </a:bodyPr>
          <a:lstStyle/>
          <a:p>
            <a:r>
              <a:rPr lang="en-US" sz="3600" dirty="0">
                <a:solidFill>
                  <a:schemeClr val="accent1">
                    <a:lumMod val="75000"/>
                  </a:schemeClr>
                </a:solidFill>
                <a:latin typeface="Lucida Sans Typewriter" panose="020B0509030504030204" pitchFamily="49" charset="0"/>
              </a:rPr>
              <a:t> Purpose </a:t>
            </a:r>
          </a:p>
          <a:p>
            <a:r>
              <a:rPr lang="en-US" sz="3600" dirty="0">
                <a:solidFill>
                  <a:schemeClr val="accent1">
                    <a:lumMod val="75000"/>
                  </a:schemeClr>
                </a:solidFill>
                <a:latin typeface="Lucida Sans Typewriter" panose="020B0509030504030204" pitchFamily="49" charset="0"/>
              </a:rPr>
              <a:t> Scope</a:t>
            </a:r>
          </a:p>
          <a:p>
            <a:r>
              <a:rPr lang="en-US" sz="3600" dirty="0">
                <a:solidFill>
                  <a:schemeClr val="accent1">
                    <a:lumMod val="75000"/>
                  </a:schemeClr>
                </a:solidFill>
                <a:latin typeface="Lucida Sans Typewriter" panose="020B0509030504030204" pitchFamily="49" charset="0"/>
              </a:rPr>
              <a:t> Objectives</a:t>
            </a:r>
            <a:endParaRPr lang="en-IN" sz="3600" dirty="0">
              <a:solidFill>
                <a:schemeClr val="accent1">
                  <a:lumMod val="75000"/>
                </a:schemeClr>
              </a:solidFill>
              <a:latin typeface="Lucida Sans Typewriter" panose="020B0509030504030204" pitchFamily="49" charset="0"/>
            </a:endParaRPr>
          </a:p>
        </p:txBody>
      </p:sp>
    </p:spTree>
    <p:extLst>
      <p:ext uri="{BB962C8B-B14F-4D97-AF65-F5344CB8AC3E}">
        <p14:creationId xmlns:p14="http://schemas.microsoft.com/office/powerpoint/2010/main" val="7814690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4217-D5F4-5A48-A053-3A9AA06C0EFC}"/>
              </a:ext>
            </a:extLst>
          </p:cNvPr>
          <p:cNvSpPr>
            <a:spLocks noGrp="1"/>
          </p:cNvSpPr>
          <p:nvPr>
            <p:ph type="title"/>
          </p:nvPr>
        </p:nvSpPr>
        <p:spPr>
          <a:xfrm>
            <a:off x="1721657" y="21699"/>
            <a:ext cx="8911687" cy="1280890"/>
          </a:xfrm>
        </p:spPr>
        <p:txBody>
          <a:bodyPr>
            <a:normAutofit/>
          </a:bodyPr>
          <a:lstStyle/>
          <a:p>
            <a:r>
              <a:rPr lang="en-US" i="1" u="sng" dirty="0">
                <a:solidFill>
                  <a:srgbClr val="C00000"/>
                </a:solidFill>
                <a:latin typeface="Aptos" panose="020B0004020202020204" pitchFamily="34" charset="0"/>
              </a:rPr>
              <a:t>Purpose:</a:t>
            </a:r>
            <a:endParaRPr lang="en-IN" i="1" u="sng" dirty="0">
              <a:solidFill>
                <a:srgbClr val="C00000"/>
              </a:solidFill>
              <a:latin typeface="Aptos" panose="020B0004020202020204" pitchFamily="34" charset="0"/>
            </a:endParaRPr>
          </a:p>
        </p:txBody>
      </p:sp>
      <p:sp>
        <p:nvSpPr>
          <p:cNvPr id="4" name="TextBox 3">
            <a:extLst>
              <a:ext uri="{FF2B5EF4-FFF2-40B4-BE49-F238E27FC236}">
                <a16:creationId xmlns:a16="http://schemas.microsoft.com/office/drawing/2014/main" id="{99EE2EB7-E3A2-9E52-C34C-761CF556AD3B}"/>
              </a:ext>
            </a:extLst>
          </p:cNvPr>
          <p:cNvSpPr txBox="1"/>
          <p:nvPr/>
        </p:nvSpPr>
        <p:spPr>
          <a:xfrm>
            <a:off x="1558656" y="519948"/>
            <a:ext cx="10457939" cy="6281848"/>
          </a:xfrm>
          <a:prstGeom prst="rect">
            <a:avLst/>
          </a:prstGeom>
          <a:noFill/>
        </p:spPr>
        <p:txBody>
          <a:bodyPr wrap="square">
            <a:spAutoFit/>
          </a:bodyPr>
          <a:lstStyle/>
          <a:p>
            <a:pPr algn="just">
              <a:lnSpc>
                <a:spcPct val="150000"/>
              </a:lnSpc>
            </a:pPr>
            <a:r>
              <a:rPr lang="en-US" b="0" i="0" dirty="0">
                <a:solidFill>
                  <a:schemeClr val="accent1">
                    <a:lumMod val="75000"/>
                  </a:schemeClr>
                </a:solidFill>
                <a:effectLst/>
                <a:latin typeface="Söhne"/>
              </a:rPr>
              <a:t>The primary purposes of steganography include:</a:t>
            </a:r>
          </a:p>
          <a:p>
            <a:pPr algn="just">
              <a:lnSpc>
                <a:spcPct val="150000"/>
              </a:lnSpc>
              <a:buFont typeface="+mj-lt"/>
              <a:buAutoNum type="arabicPeriod"/>
            </a:pPr>
            <a:r>
              <a:rPr lang="en-US" b="1" i="0" u="sng" dirty="0">
                <a:solidFill>
                  <a:srgbClr val="C00000"/>
                </a:solidFill>
                <a:effectLst/>
                <a:latin typeface="Söhne"/>
              </a:rPr>
              <a:t>Concealment</a:t>
            </a:r>
            <a:r>
              <a:rPr lang="en-US" b="1" i="0" dirty="0">
                <a:solidFill>
                  <a:srgbClr val="C00000"/>
                </a:solidFill>
                <a:effectLst/>
                <a:latin typeface="Söhne"/>
              </a:rPr>
              <a:t>:</a:t>
            </a:r>
            <a:r>
              <a:rPr lang="en-US" b="0" i="0" dirty="0">
                <a:solidFill>
                  <a:schemeClr val="accent1">
                    <a:lumMod val="75000"/>
                  </a:schemeClr>
                </a:solidFill>
                <a:effectLst/>
                <a:latin typeface="Söhne"/>
              </a:rPr>
              <a:t> The main purpose of steganography is to hide the fact that communication is taking place, rather than hiding the content of the communication. This can be useful in situations where revealing the existence of a message could be detrimental.</a:t>
            </a:r>
          </a:p>
          <a:p>
            <a:pPr algn="just">
              <a:lnSpc>
                <a:spcPct val="150000"/>
              </a:lnSpc>
              <a:buFont typeface="+mj-lt"/>
              <a:buAutoNum type="arabicPeriod"/>
            </a:pPr>
            <a:r>
              <a:rPr lang="en-US" b="1" i="0" u="sng" dirty="0">
                <a:solidFill>
                  <a:srgbClr val="C00000"/>
                </a:solidFill>
                <a:effectLst/>
                <a:latin typeface="Söhne"/>
              </a:rPr>
              <a:t>Covert Communication</a:t>
            </a:r>
            <a:r>
              <a:rPr lang="en-US" b="1" i="0" dirty="0">
                <a:solidFill>
                  <a:schemeClr val="accent1">
                    <a:lumMod val="75000"/>
                  </a:schemeClr>
                </a:solidFill>
                <a:effectLst/>
                <a:latin typeface="Söhne"/>
              </a:rPr>
              <a:t>:</a:t>
            </a:r>
            <a:r>
              <a:rPr lang="en-US" b="0" i="0" dirty="0">
                <a:solidFill>
                  <a:schemeClr val="accent1">
                    <a:lumMod val="75000"/>
                  </a:schemeClr>
                </a:solidFill>
                <a:effectLst/>
                <a:latin typeface="Söhne"/>
              </a:rPr>
              <a:t> Steganography provides a means for covert communication. By embedding messages within seemingly innocuous data, individuals or organizations can exchange information without attracting attention.</a:t>
            </a:r>
          </a:p>
          <a:p>
            <a:pPr algn="just">
              <a:lnSpc>
                <a:spcPct val="150000"/>
              </a:lnSpc>
              <a:buFont typeface="+mj-lt"/>
              <a:buAutoNum type="arabicPeriod"/>
            </a:pPr>
            <a:r>
              <a:rPr lang="en-US" b="1" i="0" u="sng" dirty="0">
                <a:solidFill>
                  <a:srgbClr val="C00000"/>
                </a:solidFill>
                <a:effectLst/>
                <a:latin typeface="Söhne"/>
              </a:rPr>
              <a:t>Security</a:t>
            </a:r>
            <a:r>
              <a:rPr lang="en-US" b="1" i="0" dirty="0">
                <a:solidFill>
                  <a:srgbClr val="C00000"/>
                </a:solidFill>
                <a:effectLst/>
                <a:latin typeface="Söhne"/>
              </a:rPr>
              <a:t>:</a:t>
            </a:r>
            <a:r>
              <a:rPr lang="en-US" b="0" i="0" dirty="0">
                <a:solidFill>
                  <a:schemeClr val="accent1">
                    <a:lumMod val="75000"/>
                  </a:schemeClr>
                </a:solidFill>
                <a:effectLst/>
                <a:latin typeface="Söhne"/>
              </a:rPr>
              <a:t> Steganography can enhance the security of communications by providing an additional layer of concealment. If an adversary is not aware that hidden information exists, they are less likely to attempt to intercept or manipulate it.</a:t>
            </a:r>
          </a:p>
          <a:p>
            <a:pPr algn="just">
              <a:lnSpc>
                <a:spcPct val="150000"/>
              </a:lnSpc>
              <a:buFont typeface="+mj-lt"/>
              <a:buAutoNum type="arabicPeriod"/>
            </a:pPr>
            <a:r>
              <a:rPr lang="en-US" b="1" i="0" u="sng" dirty="0">
                <a:solidFill>
                  <a:srgbClr val="C00000"/>
                </a:solidFill>
                <a:effectLst/>
                <a:latin typeface="Söhne"/>
              </a:rPr>
              <a:t>Digital Watermarking</a:t>
            </a:r>
            <a:r>
              <a:rPr lang="en-US" b="1" i="0" dirty="0">
                <a:solidFill>
                  <a:schemeClr val="accent1">
                    <a:lumMod val="75000"/>
                  </a:schemeClr>
                </a:solidFill>
                <a:effectLst/>
                <a:latin typeface="Söhne"/>
              </a:rPr>
              <a:t>:</a:t>
            </a:r>
            <a:r>
              <a:rPr lang="en-US" b="0" i="0" dirty="0">
                <a:solidFill>
                  <a:schemeClr val="accent1">
                    <a:lumMod val="75000"/>
                  </a:schemeClr>
                </a:solidFill>
                <a:effectLst/>
                <a:latin typeface="Söhne"/>
              </a:rPr>
              <a:t> Steganography is often used for digital watermarking, where information is embedded within multimedia files (such as images or audio) to identify the creator or authenticate the content. This can be useful for copyright protection and digital forensics.</a:t>
            </a:r>
          </a:p>
          <a:p>
            <a:pPr algn="just">
              <a:lnSpc>
                <a:spcPct val="150000"/>
              </a:lnSpc>
              <a:buFont typeface="+mj-lt"/>
              <a:buAutoNum type="arabicPeriod"/>
            </a:pPr>
            <a:r>
              <a:rPr lang="en-US" b="1" i="0" u="sng" dirty="0">
                <a:solidFill>
                  <a:srgbClr val="C00000"/>
                </a:solidFill>
                <a:effectLst/>
                <a:latin typeface="Söhne"/>
              </a:rPr>
              <a:t>Data Integrity</a:t>
            </a:r>
            <a:r>
              <a:rPr lang="en-US" b="1" i="0" dirty="0">
                <a:solidFill>
                  <a:srgbClr val="C00000"/>
                </a:solidFill>
                <a:effectLst/>
                <a:latin typeface="Söhne"/>
              </a:rPr>
              <a:t>:</a:t>
            </a:r>
            <a:r>
              <a:rPr lang="en-US" b="0" i="0" dirty="0">
                <a:solidFill>
                  <a:srgbClr val="C00000"/>
                </a:solidFill>
                <a:effectLst/>
                <a:latin typeface="Söhne"/>
              </a:rPr>
              <a:t> </a:t>
            </a:r>
            <a:r>
              <a:rPr lang="en-US" b="0" i="0" dirty="0">
                <a:solidFill>
                  <a:schemeClr val="accent1">
                    <a:lumMod val="75000"/>
                  </a:schemeClr>
                </a:solidFill>
                <a:effectLst/>
                <a:latin typeface="Söhne"/>
              </a:rPr>
              <a:t>Steganography can be employed to ensure the integrity of data by embedding additional information that can be used to verify the authenticity of the original data.</a:t>
            </a:r>
          </a:p>
        </p:txBody>
      </p:sp>
    </p:spTree>
    <p:extLst>
      <p:ext uri="{BB962C8B-B14F-4D97-AF65-F5344CB8AC3E}">
        <p14:creationId xmlns:p14="http://schemas.microsoft.com/office/powerpoint/2010/main" val="3338706171"/>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C011-0C4C-E123-07E6-F9A638ACF8A1}"/>
              </a:ext>
            </a:extLst>
          </p:cNvPr>
          <p:cNvSpPr>
            <a:spLocks noGrp="1"/>
          </p:cNvSpPr>
          <p:nvPr>
            <p:ph type="title"/>
          </p:nvPr>
        </p:nvSpPr>
        <p:spPr>
          <a:xfrm>
            <a:off x="1640156" y="503341"/>
            <a:ext cx="8911687" cy="1280890"/>
          </a:xfrm>
        </p:spPr>
        <p:txBody>
          <a:bodyPr/>
          <a:lstStyle/>
          <a:p>
            <a:r>
              <a:rPr lang="en-US" i="1" u="sng"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rPr>
              <a:t>Scope</a:t>
            </a:r>
            <a:r>
              <a:rPr lang="en-US" i="1" u="sng" dirty="0">
                <a:solidFill>
                  <a:srgbClr val="C00000"/>
                </a:solidFill>
              </a:rPr>
              <a:t>:</a:t>
            </a:r>
            <a:endParaRPr lang="en-IN" i="1" u="sng" dirty="0">
              <a:solidFill>
                <a:srgbClr val="C00000"/>
              </a:solidFill>
            </a:endParaRPr>
          </a:p>
        </p:txBody>
      </p:sp>
      <p:sp>
        <p:nvSpPr>
          <p:cNvPr id="4" name="TextBox 3">
            <a:extLst>
              <a:ext uri="{FF2B5EF4-FFF2-40B4-BE49-F238E27FC236}">
                <a16:creationId xmlns:a16="http://schemas.microsoft.com/office/drawing/2014/main" id="{56DEBE71-CE1D-8673-20C7-CE487C428BF4}"/>
              </a:ext>
            </a:extLst>
          </p:cNvPr>
          <p:cNvSpPr txBox="1"/>
          <p:nvPr/>
        </p:nvSpPr>
        <p:spPr>
          <a:xfrm>
            <a:off x="940280" y="1069675"/>
            <a:ext cx="11251720" cy="5450851"/>
          </a:xfrm>
          <a:prstGeom prst="rect">
            <a:avLst/>
          </a:prstGeom>
          <a:noFill/>
        </p:spPr>
        <p:txBody>
          <a:bodyPr wrap="square">
            <a:spAutoFit/>
          </a:bodyPr>
          <a:lstStyle/>
          <a:p>
            <a:pPr algn="just">
              <a:lnSpc>
                <a:spcPct val="150000"/>
              </a:lnSpc>
              <a:buFont typeface="+mj-lt"/>
              <a:buAutoNum type="arabicPeriod"/>
            </a:pPr>
            <a:r>
              <a:rPr lang="en-US" b="1" i="0" u="sng" dirty="0">
                <a:solidFill>
                  <a:srgbClr val="C00000"/>
                </a:solidFill>
                <a:effectLst/>
                <a:latin typeface="Söhne"/>
              </a:rPr>
              <a:t>Communication Security:</a:t>
            </a:r>
            <a:endParaRPr lang="en-US" b="0" i="0" u="sng" dirty="0">
              <a:solidFill>
                <a:srgbClr val="C00000"/>
              </a:solidFill>
              <a:effectLst/>
              <a:latin typeface="Söhne"/>
            </a:endParaRPr>
          </a:p>
          <a:p>
            <a:pPr marL="742950" lvl="1" indent="-285750" algn="just">
              <a:lnSpc>
                <a:spcPct val="150000"/>
              </a:lnSpc>
              <a:buFont typeface="+mj-lt"/>
              <a:buAutoNum type="arabicPeriod"/>
            </a:pPr>
            <a:r>
              <a:rPr lang="en-US" b="1" i="0" dirty="0">
                <a:solidFill>
                  <a:srgbClr val="C00000"/>
                </a:solidFill>
                <a:effectLst/>
                <a:latin typeface="Söhne"/>
              </a:rPr>
              <a:t>Military and Intelligence</a:t>
            </a:r>
            <a:r>
              <a:rPr lang="en-US" b="1" i="0" dirty="0">
                <a:solidFill>
                  <a:schemeClr val="accent1">
                    <a:lumMod val="75000"/>
                  </a:schemeClr>
                </a:solidFill>
                <a:effectLst/>
                <a:latin typeface="Söhne"/>
              </a:rPr>
              <a:t>:</a:t>
            </a:r>
            <a:r>
              <a:rPr lang="en-US" b="0" i="0" dirty="0">
                <a:solidFill>
                  <a:schemeClr val="accent1">
                    <a:lumMod val="75000"/>
                  </a:schemeClr>
                </a:solidFill>
                <a:effectLst/>
                <a:latin typeface="Söhne"/>
              </a:rPr>
              <a:t> Steganography can be used by military and intelligence agencies for covert communication, allowing them to exchange information without attracting attention.</a:t>
            </a:r>
          </a:p>
          <a:p>
            <a:pPr marL="742950" lvl="1" indent="-285750" algn="just">
              <a:lnSpc>
                <a:spcPct val="150000"/>
              </a:lnSpc>
              <a:buFont typeface="+mj-lt"/>
              <a:buAutoNum type="arabicPeriod"/>
            </a:pPr>
            <a:r>
              <a:rPr lang="en-US" b="1" i="0" dirty="0">
                <a:solidFill>
                  <a:srgbClr val="C00000"/>
                </a:solidFill>
                <a:effectLst/>
                <a:latin typeface="Söhne"/>
              </a:rPr>
              <a:t>Law Enforcement</a:t>
            </a:r>
            <a:r>
              <a:rPr lang="en-US" b="1" i="0" dirty="0">
                <a:solidFill>
                  <a:schemeClr val="accent1">
                    <a:lumMod val="75000"/>
                  </a:schemeClr>
                </a:solidFill>
                <a:effectLst/>
                <a:latin typeface="Söhne"/>
              </a:rPr>
              <a:t>:</a:t>
            </a:r>
            <a:r>
              <a:rPr lang="en-US" b="0" i="0" dirty="0">
                <a:solidFill>
                  <a:schemeClr val="accent1">
                    <a:lumMod val="75000"/>
                  </a:schemeClr>
                </a:solidFill>
                <a:effectLst/>
                <a:latin typeface="Söhne"/>
              </a:rPr>
              <a:t> Investigative agencies may use steganography to hide communication during surveillance or undercover operations.</a:t>
            </a:r>
          </a:p>
          <a:p>
            <a:pPr algn="just">
              <a:lnSpc>
                <a:spcPct val="150000"/>
              </a:lnSpc>
              <a:buFont typeface="+mj-lt"/>
              <a:buAutoNum type="arabicPeriod"/>
            </a:pPr>
            <a:r>
              <a:rPr lang="en-US" b="1" i="0" u="sng" dirty="0">
                <a:solidFill>
                  <a:srgbClr val="C00000"/>
                </a:solidFill>
                <a:effectLst/>
                <a:latin typeface="Söhne"/>
              </a:rPr>
              <a:t>Digital Forensics:</a:t>
            </a:r>
            <a:endParaRPr lang="en-US" b="0" i="0" u="sng" dirty="0">
              <a:solidFill>
                <a:srgbClr val="C00000"/>
              </a:solidFill>
              <a:effectLst/>
              <a:latin typeface="Söhne"/>
            </a:endParaRPr>
          </a:p>
          <a:p>
            <a:pPr marL="742950" lvl="1" indent="-285750" algn="just">
              <a:lnSpc>
                <a:spcPct val="150000"/>
              </a:lnSpc>
              <a:buFont typeface="+mj-lt"/>
              <a:buAutoNum type="arabicPeriod"/>
            </a:pPr>
            <a:r>
              <a:rPr lang="en-US" b="1" i="0" dirty="0">
                <a:solidFill>
                  <a:srgbClr val="C00000"/>
                </a:solidFill>
                <a:effectLst/>
                <a:latin typeface="Söhne"/>
              </a:rPr>
              <a:t>Evidence Authentication</a:t>
            </a:r>
            <a:r>
              <a:rPr lang="en-US" b="1" i="0" dirty="0">
                <a:solidFill>
                  <a:schemeClr val="accent1">
                    <a:lumMod val="75000"/>
                  </a:schemeClr>
                </a:solidFill>
                <a:effectLst/>
                <a:latin typeface="Söhne"/>
              </a:rPr>
              <a:t>:</a:t>
            </a:r>
            <a:r>
              <a:rPr lang="en-US" b="0" i="0" dirty="0">
                <a:solidFill>
                  <a:schemeClr val="accent1">
                    <a:lumMod val="75000"/>
                  </a:schemeClr>
                </a:solidFill>
                <a:effectLst/>
                <a:latin typeface="Söhne"/>
              </a:rPr>
              <a:t> Steganography is employed in digital forensics to authenticate digital media and ensure that it has not been tampered with.</a:t>
            </a:r>
          </a:p>
          <a:p>
            <a:pPr marL="742950" lvl="1" indent="-285750" algn="just">
              <a:lnSpc>
                <a:spcPct val="150000"/>
              </a:lnSpc>
              <a:buFont typeface="+mj-lt"/>
              <a:buAutoNum type="arabicPeriod"/>
            </a:pPr>
            <a:r>
              <a:rPr lang="en-US" b="1" i="0" dirty="0">
                <a:solidFill>
                  <a:srgbClr val="C00000"/>
                </a:solidFill>
                <a:effectLst/>
                <a:latin typeface="Söhne"/>
              </a:rPr>
              <a:t>Watermarking</a:t>
            </a:r>
            <a:r>
              <a:rPr lang="en-US" b="1" i="0" dirty="0">
                <a:solidFill>
                  <a:schemeClr val="accent1">
                    <a:lumMod val="75000"/>
                  </a:schemeClr>
                </a:solidFill>
                <a:effectLst/>
                <a:latin typeface="Söhne"/>
              </a:rPr>
              <a:t>:</a:t>
            </a:r>
            <a:r>
              <a:rPr lang="en-US" b="0" i="0" dirty="0">
                <a:solidFill>
                  <a:schemeClr val="accent1">
                    <a:lumMod val="75000"/>
                  </a:schemeClr>
                </a:solidFill>
                <a:effectLst/>
                <a:latin typeface="Söhne"/>
              </a:rPr>
              <a:t> Digital watermarking, a form of steganography, is used to embed information in multimedia files to identify the source or owner.</a:t>
            </a:r>
          </a:p>
          <a:p>
            <a:pPr algn="just">
              <a:lnSpc>
                <a:spcPct val="150000"/>
              </a:lnSpc>
              <a:buFont typeface="+mj-lt"/>
              <a:buAutoNum type="arabicPeriod"/>
            </a:pPr>
            <a:r>
              <a:rPr lang="en-US" b="1" i="0" u="sng" dirty="0">
                <a:solidFill>
                  <a:srgbClr val="C00000"/>
                </a:solidFill>
                <a:effectLst/>
                <a:latin typeface="Söhne"/>
              </a:rPr>
              <a:t>Copyright Protection</a:t>
            </a:r>
            <a:r>
              <a:rPr lang="en-US" b="1" i="0" dirty="0">
                <a:solidFill>
                  <a:schemeClr val="accent1">
                    <a:lumMod val="75000"/>
                  </a:schemeClr>
                </a:solidFill>
                <a:effectLst/>
                <a:latin typeface="Söhne"/>
              </a:rPr>
              <a:t>:</a:t>
            </a:r>
            <a:endParaRPr lang="en-US" b="0" i="0" dirty="0">
              <a:solidFill>
                <a:schemeClr val="accent1">
                  <a:lumMod val="75000"/>
                </a:schemeClr>
              </a:solidFill>
              <a:effectLst/>
              <a:latin typeface="Söhne"/>
            </a:endParaRPr>
          </a:p>
          <a:p>
            <a:pPr marL="742950" lvl="1" indent="-285750" algn="just">
              <a:lnSpc>
                <a:spcPct val="150000"/>
              </a:lnSpc>
              <a:buFont typeface="+mj-lt"/>
              <a:buAutoNum type="arabicPeriod"/>
            </a:pPr>
            <a:r>
              <a:rPr lang="en-US" b="0" i="0" dirty="0">
                <a:solidFill>
                  <a:schemeClr val="accent1">
                    <a:lumMod val="75000"/>
                  </a:schemeClr>
                </a:solidFill>
                <a:effectLst/>
                <a:latin typeface="Söhne"/>
              </a:rPr>
              <a:t>Steganography is used for embedding invisible watermarks in digital content, such as images, videos, and audio, to protect intellectual property and trace unauthorized use</a:t>
            </a:r>
            <a:r>
              <a:rPr lang="en-US" sz="1600" b="0" i="0" dirty="0">
                <a:solidFill>
                  <a:schemeClr val="accent1">
                    <a:lumMod val="75000"/>
                  </a:schemeClr>
                </a:solidFill>
                <a:effectLst/>
                <a:latin typeface="Söhne"/>
              </a:rPr>
              <a:t>.</a:t>
            </a:r>
          </a:p>
        </p:txBody>
      </p:sp>
    </p:spTree>
    <p:extLst>
      <p:ext uri="{BB962C8B-B14F-4D97-AF65-F5344CB8AC3E}">
        <p14:creationId xmlns:p14="http://schemas.microsoft.com/office/powerpoint/2010/main" val="1781803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850D-6D50-D95C-F5A9-CF1A361C696B}"/>
              </a:ext>
            </a:extLst>
          </p:cNvPr>
          <p:cNvSpPr>
            <a:spLocks noGrp="1"/>
          </p:cNvSpPr>
          <p:nvPr>
            <p:ph type="title"/>
          </p:nvPr>
        </p:nvSpPr>
        <p:spPr>
          <a:xfrm>
            <a:off x="1640156" y="132404"/>
            <a:ext cx="8911687" cy="1280890"/>
          </a:xfrm>
        </p:spPr>
        <p:txBody>
          <a:bodyPr/>
          <a:lstStyle/>
          <a:p>
            <a:r>
              <a:rPr lang="en-US" i="1" u="sng" dirty="0">
                <a:solidFill>
                  <a:srgbClr val="C00000"/>
                </a:solidFill>
                <a:latin typeface="Bahnschrift" panose="020B0502040204020203" pitchFamily="34" charset="0"/>
              </a:rPr>
              <a:t>Objective:</a:t>
            </a:r>
            <a:endParaRPr lang="en-IN" i="1" u="sng" dirty="0">
              <a:solidFill>
                <a:srgbClr val="C00000"/>
              </a:solidFill>
              <a:latin typeface="Bahnschrift" panose="020B0502040204020203" pitchFamily="34" charset="0"/>
            </a:endParaRPr>
          </a:p>
        </p:txBody>
      </p:sp>
      <p:sp>
        <p:nvSpPr>
          <p:cNvPr id="4" name="TextBox 3">
            <a:extLst>
              <a:ext uri="{FF2B5EF4-FFF2-40B4-BE49-F238E27FC236}">
                <a16:creationId xmlns:a16="http://schemas.microsoft.com/office/drawing/2014/main" id="{3FECFC9F-79B4-AADB-4F40-B8EE894ECC39}"/>
              </a:ext>
            </a:extLst>
          </p:cNvPr>
          <p:cNvSpPr txBox="1"/>
          <p:nvPr/>
        </p:nvSpPr>
        <p:spPr>
          <a:xfrm>
            <a:off x="1889184" y="889843"/>
            <a:ext cx="9489057" cy="5853013"/>
          </a:xfrm>
          <a:prstGeom prst="rect">
            <a:avLst/>
          </a:prstGeom>
          <a:noFill/>
        </p:spPr>
        <p:txBody>
          <a:bodyPr wrap="square">
            <a:spAutoFit/>
          </a:bodyPr>
          <a:lstStyle/>
          <a:p>
            <a:pPr algn="just">
              <a:lnSpc>
                <a:spcPct val="150000"/>
              </a:lnSpc>
              <a:buFont typeface="+mj-lt"/>
              <a:buAutoNum type="arabicPeriod"/>
            </a:pPr>
            <a:r>
              <a:rPr lang="en-US" b="1" i="0" u="sng" dirty="0">
                <a:solidFill>
                  <a:srgbClr val="C00000"/>
                </a:solidFill>
                <a:effectLst/>
                <a:latin typeface="Bahnschrift SemiLight" panose="020B0502040204020203" pitchFamily="34" charset="0"/>
              </a:rPr>
              <a:t>Data Protection:</a:t>
            </a:r>
            <a:endParaRPr lang="en-US" b="0" i="0" u="sng" dirty="0">
              <a:solidFill>
                <a:srgbClr val="C00000"/>
              </a:solidFill>
              <a:effectLst/>
              <a:latin typeface="Bahnschrift SemiLight" panose="020B0502040204020203" pitchFamily="34" charset="0"/>
            </a:endParaRPr>
          </a:p>
          <a:p>
            <a:pPr lvl="1" algn="just">
              <a:lnSpc>
                <a:spcPct val="150000"/>
              </a:lnSpc>
            </a:pPr>
            <a:r>
              <a:rPr lang="en-US" b="1" i="0" u="sng" dirty="0">
                <a:solidFill>
                  <a:srgbClr val="C00000"/>
                </a:solidFill>
                <a:effectLst/>
                <a:latin typeface="Bahnschrift SemiLight" panose="020B0502040204020203" pitchFamily="34" charset="0"/>
              </a:rPr>
              <a:t>Digital Watermarking</a:t>
            </a:r>
            <a:r>
              <a:rPr lang="en-US" b="1" i="0" dirty="0">
                <a:solidFill>
                  <a:schemeClr val="accent1">
                    <a:lumMod val="75000"/>
                  </a:schemeClr>
                </a:solidFill>
                <a:effectLst/>
                <a:latin typeface="Bahnschrift SemiLight" panose="020B0502040204020203" pitchFamily="34" charset="0"/>
              </a:rPr>
              <a:t>:</a:t>
            </a:r>
            <a:r>
              <a:rPr lang="en-US" b="0" i="0" dirty="0">
                <a:solidFill>
                  <a:schemeClr val="accent1">
                    <a:lumMod val="75000"/>
                  </a:schemeClr>
                </a:solidFill>
                <a:effectLst/>
                <a:latin typeface="Bahnschrift SemiLight" panose="020B0502040204020203" pitchFamily="34" charset="0"/>
              </a:rPr>
              <a:t> Steganography is employed for digital watermarking, where information is embedded in multimedia content to protect intellectual property, prove ownership, or trace unauthorized use.</a:t>
            </a:r>
          </a:p>
          <a:p>
            <a:pPr algn="just">
              <a:lnSpc>
                <a:spcPct val="150000"/>
              </a:lnSpc>
              <a:buFont typeface="+mj-lt"/>
              <a:buAutoNum type="arabicPeriod"/>
            </a:pPr>
            <a:r>
              <a:rPr lang="en-US" b="1" i="0" u="sng" dirty="0">
                <a:solidFill>
                  <a:srgbClr val="C00000"/>
                </a:solidFill>
                <a:effectLst/>
                <a:latin typeface="Bahnschrift SemiLight" panose="020B0502040204020203" pitchFamily="34" charset="0"/>
              </a:rPr>
              <a:t>Authentication</a:t>
            </a:r>
            <a:r>
              <a:rPr lang="en-US" b="1" i="0" dirty="0">
                <a:solidFill>
                  <a:schemeClr val="accent1">
                    <a:lumMod val="75000"/>
                  </a:schemeClr>
                </a:solidFill>
                <a:effectLst/>
                <a:latin typeface="Bahnschrift SemiLight" panose="020B0502040204020203" pitchFamily="34" charset="0"/>
              </a:rPr>
              <a:t>:</a:t>
            </a:r>
            <a:endParaRPr lang="en-US" b="0" i="0" dirty="0">
              <a:solidFill>
                <a:schemeClr val="accent1">
                  <a:lumMod val="75000"/>
                </a:schemeClr>
              </a:solidFill>
              <a:effectLst/>
              <a:latin typeface="Bahnschrift SemiLight" panose="020B0502040204020203" pitchFamily="34" charset="0"/>
            </a:endParaRPr>
          </a:p>
          <a:p>
            <a:pPr lvl="1" algn="just">
              <a:lnSpc>
                <a:spcPct val="150000"/>
              </a:lnSpc>
            </a:pPr>
            <a:r>
              <a:rPr lang="en-US" b="1" i="0" u="sng" dirty="0">
                <a:solidFill>
                  <a:srgbClr val="C00000"/>
                </a:solidFill>
                <a:effectLst/>
                <a:latin typeface="Bahnschrift SemiLight" panose="020B0502040204020203" pitchFamily="34" charset="0"/>
              </a:rPr>
              <a:t>Digital Forensics</a:t>
            </a:r>
            <a:r>
              <a:rPr lang="en-US" b="1" i="0" dirty="0">
                <a:solidFill>
                  <a:schemeClr val="accent1">
                    <a:lumMod val="75000"/>
                  </a:schemeClr>
                </a:solidFill>
                <a:effectLst/>
                <a:latin typeface="Bahnschrift SemiLight" panose="020B0502040204020203" pitchFamily="34" charset="0"/>
              </a:rPr>
              <a:t>:</a:t>
            </a:r>
            <a:r>
              <a:rPr lang="en-US" b="0" i="0" dirty="0">
                <a:solidFill>
                  <a:schemeClr val="accent1">
                    <a:lumMod val="75000"/>
                  </a:schemeClr>
                </a:solidFill>
                <a:effectLst/>
                <a:latin typeface="Bahnschrift SemiLight" panose="020B0502040204020203" pitchFamily="34" charset="0"/>
              </a:rPr>
              <a:t> In the realm of digital forensics, steganography is used to authenticate digital media by verifying the integrity of files and ensuring they have not been tampered with.</a:t>
            </a:r>
          </a:p>
          <a:p>
            <a:pPr algn="just">
              <a:lnSpc>
                <a:spcPct val="150000"/>
              </a:lnSpc>
              <a:buFont typeface="+mj-lt"/>
              <a:buAutoNum type="arabicPeriod"/>
            </a:pPr>
            <a:r>
              <a:rPr lang="en-US" b="1" i="0" u="sng" dirty="0">
                <a:solidFill>
                  <a:srgbClr val="C00000"/>
                </a:solidFill>
                <a:effectLst/>
                <a:latin typeface="Bahnschrift SemiLight" panose="020B0502040204020203" pitchFamily="34" charset="0"/>
              </a:rPr>
              <a:t>Privacy Preservation</a:t>
            </a:r>
            <a:r>
              <a:rPr lang="en-US" b="1" i="0" dirty="0">
                <a:solidFill>
                  <a:srgbClr val="C00000"/>
                </a:solidFill>
                <a:effectLst/>
                <a:latin typeface="Bahnschrift SemiLight" panose="020B0502040204020203" pitchFamily="34" charset="0"/>
              </a:rPr>
              <a:t>:</a:t>
            </a:r>
            <a:endParaRPr lang="en-US" b="0" i="0" dirty="0">
              <a:solidFill>
                <a:srgbClr val="C00000"/>
              </a:solidFill>
              <a:effectLst/>
              <a:latin typeface="Bahnschrift SemiLight" panose="020B0502040204020203" pitchFamily="34" charset="0"/>
            </a:endParaRPr>
          </a:p>
          <a:p>
            <a:pPr lvl="1" algn="just">
              <a:lnSpc>
                <a:spcPct val="150000"/>
              </a:lnSpc>
            </a:pPr>
            <a:r>
              <a:rPr lang="en-US" b="1" i="0" u="sng" dirty="0">
                <a:solidFill>
                  <a:srgbClr val="C00000"/>
                </a:solidFill>
                <a:effectLst/>
                <a:latin typeface="Bahnschrift SemiLight" panose="020B0502040204020203" pitchFamily="34" charset="0"/>
              </a:rPr>
              <a:t>Personal Privacy</a:t>
            </a:r>
            <a:r>
              <a:rPr lang="en-US" b="1" i="0" dirty="0">
                <a:solidFill>
                  <a:schemeClr val="accent1">
                    <a:lumMod val="75000"/>
                  </a:schemeClr>
                </a:solidFill>
                <a:effectLst/>
                <a:latin typeface="Bahnschrift SemiLight" panose="020B0502040204020203" pitchFamily="34" charset="0"/>
              </a:rPr>
              <a:t>:</a:t>
            </a:r>
            <a:r>
              <a:rPr lang="en-US" b="0" i="0" dirty="0">
                <a:solidFill>
                  <a:schemeClr val="accent1">
                    <a:lumMod val="75000"/>
                  </a:schemeClr>
                </a:solidFill>
                <a:effectLst/>
                <a:latin typeface="Bahnschrift SemiLight" panose="020B0502040204020203" pitchFamily="34" charset="0"/>
              </a:rPr>
              <a:t> Individuals may use steganography to protect their privacy by concealing sensitive information within seemingly innocuous data.</a:t>
            </a:r>
          </a:p>
          <a:p>
            <a:pPr algn="just">
              <a:lnSpc>
                <a:spcPct val="150000"/>
              </a:lnSpc>
              <a:buFont typeface="+mj-lt"/>
              <a:buAutoNum type="arabicPeriod"/>
            </a:pPr>
            <a:r>
              <a:rPr lang="en-US" b="1" i="0" dirty="0">
                <a:solidFill>
                  <a:srgbClr val="C00000"/>
                </a:solidFill>
                <a:effectLst/>
                <a:latin typeface="Bahnschrift SemiLight" panose="020B0502040204020203" pitchFamily="34" charset="0"/>
              </a:rPr>
              <a:t>Anti-Forensics:</a:t>
            </a:r>
            <a:endParaRPr lang="en-US" b="0" i="0" dirty="0">
              <a:solidFill>
                <a:srgbClr val="C00000"/>
              </a:solidFill>
              <a:effectLst/>
              <a:latin typeface="Bahnschrift SemiLight" panose="020B0502040204020203" pitchFamily="34" charset="0"/>
            </a:endParaRPr>
          </a:p>
          <a:p>
            <a:pPr lvl="1" algn="just">
              <a:lnSpc>
                <a:spcPct val="150000"/>
              </a:lnSpc>
            </a:pPr>
            <a:r>
              <a:rPr lang="en-US" b="1" i="0" u="sng" dirty="0">
                <a:solidFill>
                  <a:srgbClr val="C00000"/>
                </a:solidFill>
                <a:effectLst/>
                <a:latin typeface="Bahnschrift SemiLight" panose="020B0502040204020203" pitchFamily="34" charset="0"/>
              </a:rPr>
              <a:t>Evasion of Detection</a:t>
            </a:r>
            <a:r>
              <a:rPr lang="en-US" b="1" i="0" dirty="0">
                <a:solidFill>
                  <a:schemeClr val="accent1">
                    <a:lumMod val="75000"/>
                  </a:schemeClr>
                </a:solidFill>
                <a:effectLst/>
                <a:latin typeface="Bahnschrift SemiLight" panose="020B0502040204020203" pitchFamily="34" charset="0"/>
              </a:rPr>
              <a:t>:</a:t>
            </a:r>
            <a:r>
              <a:rPr lang="en-US" b="0" i="0" dirty="0">
                <a:solidFill>
                  <a:schemeClr val="accent1">
                    <a:lumMod val="75000"/>
                  </a:schemeClr>
                </a:solidFill>
                <a:effectLst/>
                <a:latin typeface="Bahnschrift SemiLight" panose="020B0502040204020203" pitchFamily="34" charset="0"/>
              </a:rPr>
              <a:t> Malicious actors may use steganography to hide malicious code or communication to evade detection by security systems and forensic tools.</a:t>
            </a:r>
          </a:p>
        </p:txBody>
      </p:sp>
    </p:spTree>
    <p:extLst>
      <p:ext uri="{BB962C8B-B14F-4D97-AF65-F5344CB8AC3E}">
        <p14:creationId xmlns:p14="http://schemas.microsoft.com/office/powerpoint/2010/main" val="34835848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40F49-C266-7F18-FE0E-1B7C3940F88C}"/>
              </a:ext>
            </a:extLst>
          </p:cNvPr>
          <p:cNvSpPr>
            <a:spLocks noGrp="1"/>
          </p:cNvSpPr>
          <p:nvPr>
            <p:ph type="title"/>
          </p:nvPr>
        </p:nvSpPr>
        <p:spPr>
          <a:xfrm>
            <a:off x="1570008" y="69011"/>
            <a:ext cx="6228272" cy="655608"/>
          </a:xfrm>
        </p:spPr>
        <p:style>
          <a:lnRef idx="2">
            <a:schemeClr val="accent4">
              <a:shade val="15000"/>
            </a:schemeClr>
          </a:lnRef>
          <a:fillRef idx="1">
            <a:schemeClr val="accent4"/>
          </a:fillRef>
          <a:effectRef idx="0">
            <a:schemeClr val="accent4"/>
          </a:effectRef>
          <a:fontRef idx="minor">
            <a:schemeClr val="lt1"/>
          </a:fontRef>
        </p:style>
        <p:txBody>
          <a:bodyPr/>
          <a:lstStyle/>
          <a:p>
            <a:r>
              <a:rPr lang="en-US" i="1" dirty="0">
                <a:solidFill>
                  <a:srgbClr val="C00000"/>
                </a:solidFill>
                <a:latin typeface="Cascadia Code SemiBold" panose="020B0609020000020004" pitchFamily="49" charset="0"/>
                <a:ea typeface="Cascadia Code SemiBold" panose="020B0609020000020004" pitchFamily="49" charset="0"/>
                <a:cs typeface="Cascadia Code SemiBold" panose="020B0609020000020004" pitchFamily="49" charset="0"/>
              </a:rPr>
              <a:t>Who are the end users?</a:t>
            </a:r>
            <a:endParaRPr lang="en-IN" i="1" dirty="0">
              <a:solidFill>
                <a:srgbClr val="C00000"/>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4" name="TextBox 3">
            <a:extLst>
              <a:ext uri="{FF2B5EF4-FFF2-40B4-BE49-F238E27FC236}">
                <a16:creationId xmlns:a16="http://schemas.microsoft.com/office/drawing/2014/main" id="{CCABEB24-389F-8AED-1305-BAE76F97657C}"/>
              </a:ext>
            </a:extLst>
          </p:cNvPr>
          <p:cNvSpPr txBox="1"/>
          <p:nvPr/>
        </p:nvSpPr>
        <p:spPr>
          <a:xfrm>
            <a:off x="1880558" y="576152"/>
            <a:ext cx="9721970" cy="6281848"/>
          </a:xfrm>
          <a:prstGeom prst="rect">
            <a:avLst/>
          </a:prstGeom>
          <a:noFill/>
        </p:spPr>
        <p:txBody>
          <a:bodyPr wrap="square">
            <a:spAutoFit/>
          </a:bodyPr>
          <a:lstStyle/>
          <a:p>
            <a:pPr algn="just">
              <a:lnSpc>
                <a:spcPct val="150000"/>
              </a:lnSpc>
              <a:buFont typeface="+mj-lt"/>
              <a:buAutoNum type="arabicPeriod"/>
            </a:pPr>
            <a:r>
              <a:rPr lang="en-US" b="1" u="sng" dirty="0">
                <a:solidFill>
                  <a:srgbClr val="C00000"/>
                </a:solidFill>
                <a:latin typeface="Söhne"/>
              </a:rPr>
              <a:t>Military and Intelligence Agencies:</a:t>
            </a:r>
            <a:endParaRPr lang="en-US" u="sng" dirty="0">
              <a:solidFill>
                <a:srgbClr val="C00000"/>
              </a:solidFill>
              <a:latin typeface="Söhne"/>
            </a:endParaRPr>
          </a:p>
          <a:p>
            <a:pPr marL="742950" lvl="1" indent="-285750" algn="just">
              <a:lnSpc>
                <a:spcPct val="150000"/>
              </a:lnSpc>
              <a:buFont typeface="+mj-lt"/>
              <a:buAutoNum type="arabicPeriod"/>
            </a:pPr>
            <a:r>
              <a:rPr lang="en-US" dirty="0">
                <a:solidFill>
                  <a:schemeClr val="accent1">
                    <a:lumMod val="75000"/>
                  </a:schemeClr>
                </a:solidFill>
                <a:latin typeface="Söhne"/>
              </a:rPr>
              <a:t>These organizations may use steganography for covert communication to exchange sensitive information without drawing attention.</a:t>
            </a:r>
          </a:p>
          <a:p>
            <a:pPr algn="just">
              <a:lnSpc>
                <a:spcPct val="150000"/>
              </a:lnSpc>
              <a:buFont typeface="+mj-lt"/>
              <a:buAutoNum type="arabicPeriod"/>
            </a:pPr>
            <a:r>
              <a:rPr lang="en-US" b="1" i="0" u="sng" dirty="0">
                <a:solidFill>
                  <a:srgbClr val="C00000"/>
                </a:solidFill>
                <a:effectLst/>
                <a:latin typeface="Söhne"/>
              </a:rPr>
              <a:t>Law enforcement:</a:t>
            </a:r>
            <a:endParaRPr lang="en-US" b="0" i="0" u="sng" dirty="0">
              <a:solidFill>
                <a:srgbClr val="C00000"/>
              </a:solidFill>
              <a:effectLst/>
              <a:latin typeface="Söhne"/>
            </a:endParaRPr>
          </a:p>
          <a:p>
            <a:pPr marL="742950" lvl="1" indent="-285750" algn="just">
              <a:lnSpc>
                <a:spcPct val="150000"/>
              </a:lnSpc>
              <a:buFont typeface="+mj-lt"/>
              <a:buAutoNum type="arabicPeriod"/>
            </a:pPr>
            <a:r>
              <a:rPr lang="en-US" b="0" i="0" dirty="0">
                <a:solidFill>
                  <a:schemeClr val="accent1">
                    <a:lumMod val="75000"/>
                  </a:schemeClr>
                </a:solidFill>
                <a:effectLst/>
                <a:latin typeface="Söhne"/>
              </a:rPr>
              <a:t>Investigative agencies may employ steganography for surveillance and undercover operations to conceal communication and gather intelligence.</a:t>
            </a:r>
          </a:p>
          <a:p>
            <a:pPr algn="just">
              <a:lnSpc>
                <a:spcPct val="150000"/>
              </a:lnSpc>
              <a:buFont typeface="+mj-lt"/>
              <a:buAutoNum type="arabicPeriod"/>
            </a:pPr>
            <a:r>
              <a:rPr lang="en-US" b="1" i="0" u="sng" dirty="0">
                <a:solidFill>
                  <a:srgbClr val="C00000"/>
                </a:solidFill>
                <a:effectLst/>
                <a:latin typeface="Söhne"/>
              </a:rPr>
              <a:t>Corporate Sector:</a:t>
            </a:r>
            <a:endParaRPr lang="en-US" b="0" i="0" u="sng" dirty="0">
              <a:solidFill>
                <a:srgbClr val="C00000"/>
              </a:solidFill>
              <a:effectLst/>
              <a:latin typeface="Söhne"/>
            </a:endParaRPr>
          </a:p>
          <a:p>
            <a:pPr marL="742950" lvl="1" indent="-285750" algn="just">
              <a:lnSpc>
                <a:spcPct val="150000"/>
              </a:lnSpc>
              <a:buFont typeface="+mj-lt"/>
              <a:buAutoNum type="arabicPeriod"/>
            </a:pPr>
            <a:r>
              <a:rPr lang="en-US" b="0" i="0" dirty="0">
                <a:solidFill>
                  <a:schemeClr val="accent1">
                    <a:lumMod val="75000"/>
                  </a:schemeClr>
                </a:solidFill>
                <a:effectLst/>
                <a:latin typeface="Söhne"/>
              </a:rPr>
              <a:t>Companies may use steganography for securing confidential business information, trade secrets, or communication between different branches.</a:t>
            </a:r>
          </a:p>
          <a:p>
            <a:pPr algn="just">
              <a:lnSpc>
                <a:spcPct val="150000"/>
              </a:lnSpc>
            </a:pPr>
            <a:r>
              <a:rPr lang="en-US" b="1" dirty="0">
                <a:solidFill>
                  <a:schemeClr val="accent1">
                    <a:lumMod val="75000"/>
                  </a:schemeClr>
                </a:solidFill>
                <a:latin typeface="Söhne"/>
              </a:rPr>
              <a:t>4.</a:t>
            </a:r>
            <a:r>
              <a:rPr lang="en-US" b="1" i="0" u="sng" dirty="0">
                <a:solidFill>
                  <a:srgbClr val="C00000"/>
                </a:solidFill>
                <a:effectLst/>
                <a:latin typeface="Söhne"/>
              </a:rPr>
              <a:t>Journalists and Activists</a:t>
            </a:r>
            <a:r>
              <a:rPr lang="en-US" b="1" i="0" dirty="0">
                <a:solidFill>
                  <a:schemeClr val="accent1">
                    <a:lumMod val="75000"/>
                  </a:schemeClr>
                </a:solidFill>
                <a:effectLst/>
                <a:latin typeface="Söhne"/>
              </a:rPr>
              <a:t>:</a:t>
            </a:r>
            <a:endParaRPr lang="en-US" b="0" i="0" dirty="0">
              <a:solidFill>
                <a:schemeClr val="accent1">
                  <a:lumMod val="75000"/>
                </a:schemeClr>
              </a:solidFill>
              <a:effectLst/>
              <a:latin typeface="Söhne"/>
            </a:endParaRPr>
          </a:p>
          <a:p>
            <a:pPr marL="742950" lvl="1" indent="-285750" algn="just">
              <a:lnSpc>
                <a:spcPct val="150000"/>
              </a:lnSpc>
              <a:buFont typeface="+mj-lt"/>
              <a:buAutoNum type="arabicPeriod"/>
            </a:pPr>
            <a:r>
              <a:rPr lang="en-US" b="0" i="0" dirty="0">
                <a:solidFill>
                  <a:schemeClr val="accent1">
                    <a:lumMod val="75000"/>
                  </a:schemeClr>
                </a:solidFill>
                <a:effectLst/>
                <a:latin typeface="Söhne"/>
              </a:rPr>
              <a:t>Individuals operating in environments with restricted freedom of speech may use steganography to communicate sensitive information discreetly.</a:t>
            </a:r>
          </a:p>
          <a:p>
            <a:pPr algn="just">
              <a:lnSpc>
                <a:spcPct val="150000"/>
              </a:lnSpc>
            </a:pPr>
            <a:r>
              <a:rPr lang="en-US" b="1" i="0" dirty="0">
                <a:solidFill>
                  <a:schemeClr val="accent1">
                    <a:lumMod val="75000"/>
                  </a:schemeClr>
                </a:solidFill>
                <a:effectLst/>
                <a:latin typeface="Söhne"/>
              </a:rPr>
              <a:t>5</a:t>
            </a:r>
            <a:r>
              <a:rPr lang="en-US" b="1" i="0" u="sng" dirty="0">
                <a:solidFill>
                  <a:srgbClr val="C00000"/>
                </a:solidFill>
                <a:effectLst/>
                <a:latin typeface="Söhne"/>
              </a:rPr>
              <a:t>.Individuals Concerned with Privacy:</a:t>
            </a:r>
            <a:endParaRPr lang="en-US" b="0" i="0" u="sng" dirty="0">
              <a:solidFill>
                <a:srgbClr val="C00000"/>
              </a:solidFill>
              <a:effectLst/>
              <a:latin typeface="Söhne"/>
            </a:endParaRPr>
          </a:p>
          <a:p>
            <a:pPr marL="742950" lvl="1" indent="-285750" algn="just">
              <a:lnSpc>
                <a:spcPct val="150000"/>
              </a:lnSpc>
              <a:buFont typeface="+mj-lt"/>
              <a:buAutoNum type="arabicPeriod"/>
            </a:pPr>
            <a:r>
              <a:rPr lang="en-US" b="0" i="0" dirty="0">
                <a:solidFill>
                  <a:schemeClr val="accent1">
                    <a:lumMod val="75000"/>
                  </a:schemeClr>
                </a:solidFill>
                <a:effectLst/>
                <a:latin typeface="Söhne"/>
              </a:rPr>
              <a:t>Everyday individuals may use steganography to protect their personal privacy by hiding sensitive information within seemingly harmless files.</a:t>
            </a:r>
          </a:p>
        </p:txBody>
      </p:sp>
      <p:pic>
        <p:nvPicPr>
          <p:cNvPr id="6" name="Picture 5">
            <a:extLst>
              <a:ext uri="{FF2B5EF4-FFF2-40B4-BE49-F238E27FC236}">
                <a16:creationId xmlns:a16="http://schemas.microsoft.com/office/drawing/2014/main" id="{FA105A80-F3C5-E8C6-4D14-ED31F8714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75490"/>
            <a:ext cx="1873426" cy="14825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52843467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6459-755A-FABC-1158-5E2BBB21C744}"/>
              </a:ext>
            </a:extLst>
          </p:cNvPr>
          <p:cNvSpPr>
            <a:spLocks noGrp="1"/>
          </p:cNvSpPr>
          <p:nvPr>
            <p:ph type="title"/>
          </p:nvPr>
        </p:nvSpPr>
        <p:spPr>
          <a:xfrm>
            <a:off x="2372263" y="396813"/>
            <a:ext cx="3496725" cy="948908"/>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2800" b="1" u="sng" dirty="0">
                <a:solidFill>
                  <a:srgbClr val="C00000"/>
                </a:solidFill>
                <a:latin typeface="Gabriola" panose="04040605051002020D02" pitchFamily="82" charset="0"/>
              </a:rPr>
              <a:t>My solutions &amp; its value preposition:</a:t>
            </a:r>
            <a:endParaRPr lang="en-IN" sz="2800" b="1" u="sng" dirty="0">
              <a:solidFill>
                <a:srgbClr val="C00000"/>
              </a:solidFill>
              <a:latin typeface="Gabriola" panose="04040605051002020D02" pitchFamily="82" charset="0"/>
            </a:endParaRPr>
          </a:p>
        </p:txBody>
      </p:sp>
      <p:sp>
        <p:nvSpPr>
          <p:cNvPr id="3" name="Content Placeholder 2">
            <a:extLst>
              <a:ext uri="{FF2B5EF4-FFF2-40B4-BE49-F238E27FC236}">
                <a16:creationId xmlns:a16="http://schemas.microsoft.com/office/drawing/2014/main" id="{B6B7FA8D-715D-320F-6F5C-F08181E85845}"/>
              </a:ext>
            </a:extLst>
          </p:cNvPr>
          <p:cNvSpPr>
            <a:spLocks noGrp="1"/>
          </p:cNvSpPr>
          <p:nvPr>
            <p:ph idx="1"/>
          </p:nvPr>
        </p:nvSpPr>
        <p:spPr>
          <a:xfrm>
            <a:off x="6323014" y="90578"/>
            <a:ext cx="5181600" cy="6676844"/>
          </a:xfrm>
        </p:spPr>
        <p:style>
          <a:lnRef idx="2">
            <a:schemeClr val="accent1"/>
          </a:lnRef>
          <a:fillRef idx="1">
            <a:schemeClr val="lt1"/>
          </a:fillRef>
          <a:effectRef idx="0">
            <a:schemeClr val="accent1"/>
          </a:effectRef>
          <a:fontRef idx="minor">
            <a:schemeClr val="dk1"/>
          </a:fontRef>
        </p:style>
        <p:txBody>
          <a:bodyPr>
            <a:normAutofit/>
          </a:bodyPr>
          <a:lstStyle/>
          <a:p>
            <a:pPr algn="just">
              <a:buFont typeface="+mj-lt"/>
              <a:buAutoNum type="arabicPeriod"/>
            </a:pPr>
            <a:r>
              <a:rPr lang="en-US" b="1" i="0" u="sng" dirty="0">
                <a:solidFill>
                  <a:srgbClr val="C00000"/>
                </a:solidFill>
                <a:effectLst/>
                <a:latin typeface="Söhne"/>
              </a:rPr>
              <a:t>Text Steganography</a:t>
            </a:r>
            <a:r>
              <a:rPr lang="en-US" b="1" i="0" dirty="0">
                <a:solidFill>
                  <a:srgbClr val="C00000"/>
                </a:solidFill>
                <a:effectLst/>
                <a:latin typeface="Söhne"/>
              </a:rPr>
              <a:t>:</a:t>
            </a:r>
            <a:endParaRPr lang="en-US" b="0" i="0" dirty="0">
              <a:solidFill>
                <a:srgbClr val="C00000"/>
              </a:solidFill>
              <a:effectLst/>
              <a:latin typeface="Söhne"/>
            </a:endParaRPr>
          </a:p>
          <a:p>
            <a:pPr marL="457200" lvl="1" indent="0" algn="just">
              <a:buNone/>
            </a:pPr>
            <a:r>
              <a:rPr lang="en-US" b="0" i="0" dirty="0">
                <a:solidFill>
                  <a:schemeClr val="accent1">
                    <a:lumMod val="75000"/>
                  </a:schemeClr>
                </a:solidFill>
                <a:effectLst/>
                <a:latin typeface="Söhne"/>
              </a:rPr>
              <a:t>Embedding information within a text document by subtly altering the characters, words, or formatting. This can include hiding messages in whitespace, changing the font style, or using less noticeable characters.</a:t>
            </a:r>
          </a:p>
          <a:p>
            <a:pPr algn="just">
              <a:buFont typeface="+mj-lt"/>
              <a:buAutoNum type="arabicPeriod"/>
            </a:pPr>
            <a:r>
              <a:rPr lang="en-US" b="1" i="0" u="sng" dirty="0">
                <a:solidFill>
                  <a:srgbClr val="C00000"/>
                </a:solidFill>
                <a:effectLst/>
                <a:latin typeface="Söhne"/>
              </a:rPr>
              <a:t>Image Steganography:</a:t>
            </a:r>
            <a:endParaRPr lang="en-US" b="0" i="0" u="sng" dirty="0">
              <a:solidFill>
                <a:srgbClr val="C00000"/>
              </a:solidFill>
              <a:effectLst/>
              <a:latin typeface="Söhne"/>
            </a:endParaRPr>
          </a:p>
          <a:p>
            <a:pPr marL="457200" lvl="1" indent="0" algn="just">
              <a:buNone/>
            </a:pPr>
            <a:r>
              <a:rPr lang="en-US" b="0" i="0" dirty="0">
                <a:solidFill>
                  <a:schemeClr val="accent1">
                    <a:lumMod val="75000"/>
                  </a:schemeClr>
                </a:solidFill>
                <a:effectLst/>
                <a:latin typeface="Söhne"/>
              </a:rPr>
              <a:t>Hiding information within digital images. Common methods include altering the least significant bits (LSB) of the pixel values, hiding text in the color channels, or using frequency domain techniques like discrete cosine transform (DCT).</a:t>
            </a:r>
          </a:p>
          <a:p>
            <a:pPr algn="just">
              <a:buFont typeface="+mj-lt"/>
              <a:buAutoNum type="arabicPeriod"/>
            </a:pPr>
            <a:r>
              <a:rPr lang="en-US" b="1" i="0" u="sng" dirty="0">
                <a:solidFill>
                  <a:srgbClr val="C00000"/>
                </a:solidFill>
                <a:effectLst/>
                <a:latin typeface="Söhne"/>
              </a:rPr>
              <a:t>Audio Steganography:</a:t>
            </a:r>
            <a:endParaRPr lang="en-US" b="0" i="0" u="sng" dirty="0">
              <a:solidFill>
                <a:srgbClr val="C00000"/>
              </a:solidFill>
              <a:effectLst/>
              <a:latin typeface="Söhne"/>
            </a:endParaRPr>
          </a:p>
          <a:p>
            <a:pPr marL="457200" lvl="1" indent="0" algn="just">
              <a:buNone/>
            </a:pPr>
            <a:r>
              <a:rPr lang="en-US" b="0" i="0" dirty="0">
                <a:solidFill>
                  <a:schemeClr val="accent1">
                    <a:lumMod val="75000"/>
                  </a:schemeClr>
                </a:solidFill>
                <a:effectLst/>
                <a:latin typeface="Söhne"/>
              </a:rPr>
              <a:t>Concealing information within audio files. This can be achieved by modifying the least significant bits of the audio samples, exploiting the imperceptible changes to the human ear.</a:t>
            </a:r>
          </a:p>
          <a:p>
            <a:pPr algn="just">
              <a:buFont typeface="+mj-lt"/>
              <a:buAutoNum type="arabicPeriod"/>
            </a:pPr>
            <a:r>
              <a:rPr lang="en-US" b="1" i="0" u="sng" dirty="0">
                <a:solidFill>
                  <a:srgbClr val="C00000"/>
                </a:solidFill>
                <a:effectLst/>
                <a:latin typeface="Söhne"/>
              </a:rPr>
              <a:t>Video Steganography:</a:t>
            </a:r>
            <a:endParaRPr lang="en-US" b="0" i="0" u="sng" dirty="0">
              <a:solidFill>
                <a:srgbClr val="C00000"/>
              </a:solidFill>
              <a:effectLst/>
              <a:latin typeface="Söhne"/>
            </a:endParaRPr>
          </a:p>
          <a:p>
            <a:pPr marL="457200" lvl="1" indent="0" algn="just">
              <a:buNone/>
            </a:pPr>
            <a:r>
              <a:rPr lang="en-US" b="0" i="0" dirty="0">
                <a:solidFill>
                  <a:schemeClr val="accent1">
                    <a:lumMod val="75000"/>
                  </a:schemeClr>
                </a:solidFill>
                <a:effectLst/>
                <a:latin typeface="Söhne"/>
              </a:rPr>
              <a:t>Similar to image steganography, but applied to video files. Concealing information within the frames or altering specific frames subtly to embed a message.</a:t>
            </a:r>
          </a:p>
          <a:p>
            <a:endParaRPr lang="en-IN" dirty="0">
              <a:solidFill>
                <a:schemeClr val="accent1">
                  <a:lumMod val="75000"/>
                </a:schemeClr>
              </a:solidFill>
            </a:endParaRPr>
          </a:p>
        </p:txBody>
      </p:sp>
      <p:sp>
        <p:nvSpPr>
          <p:cNvPr id="4" name="Text Placeholder 3">
            <a:extLst>
              <a:ext uri="{FF2B5EF4-FFF2-40B4-BE49-F238E27FC236}">
                <a16:creationId xmlns:a16="http://schemas.microsoft.com/office/drawing/2014/main" id="{6CA10901-7498-83AD-9079-E6ECE037DF62}"/>
              </a:ext>
            </a:extLst>
          </p:cNvPr>
          <p:cNvSpPr>
            <a:spLocks noGrp="1"/>
          </p:cNvSpPr>
          <p:nvPr>
            <p:ph type="body" sz="half" idx="2"/>
          </p:nvPr>
        </p:nvSpPr>
        <p:spPr>
          <a:xfrm>
            <a:off x="2234243" y="1598615"/>
            <a:ext cx="3860168" cy="4262436"/>
          </a:xfrm>
        </p:spPr>
        <p:style>
          <a:lnRef idx="2">
            <a:schemeClr val="accent1"/>
          </a:lnRef>
          <a:fillRef idx="1">
            <a:schemeClr val="lt1"/>
          </a:fillRef>
          <a:effectRef idx="0">
            <a:schemeClr val="accent1"/>
          </a:effectRef>
          <a:fontRef idx="minor">
            <a:schemeClr val="dk1"/>
          </a:fontRef>
        </p:style>
        <p:txBody>
          <a:bodyPr>
            <a:normAutofit/>
          </a:bodyPr>
          <a:lstStyle/>
          <a:p>
            <a:pPr algn="just">
              <a:lnSpc>
                <a:spcPct val="150000"/>
              </a:lnSpc>
            </a:pPr>
            <a:r>
              <a:rPr lang="en-US" sz="1800" b="0" i="0" dirty="0">
                <a:solidFill>
                  <a:schemeClr val="accent1">
                    <a:lumMod val="75000"/>
                  </a:schemeClr>
                </a:solidFill>
                <a:effectLst/>
                <a:latin typeface="High Tower Text" panose="02040502050506030303" pitchFamily="18" charset="0"/>
              </a:rPr>
              <a:t>Steganography provides a new solution using a sensitive approach providing protection to the covert communication between the trusted parties. Thus, digital steganography makes the information transfer involved in the covert communication more reliable and secure.</a:t>
            </a:r>
            <a:endParaRPr lang="en-IN" sz="1800" dirty="0">
              <a:solidFill>
                <a:schemeClr val="accent1">
                  <a:lumMod val="75000"/>
                </a:schemeClr>
              </a:solidFill>
              <a:latin typeface="High Tower Text" panose="02040502050506030303" pitchFamily="18" charset="0"/>
            </a:endParaRPr>
          </a:p>
        </p:txBody>
      </p:sp>
      <p:sp>
        <p:nvSpPr>
          <p:cNvPr id="5" name="Arrow: Down 4">
            <a:extLst>
              <a:ext uri="{FF2B5EF4-FFF2-40B4-BE49-F238E27FC236}">
                <a16:creationId xmlns:a16="http://schemas.microsoft.com/office/drawing/2014/main" id="{B283D5E0-C0CF-683B-527C-436C9CBD205D}"/>
              </a:ext>
            </a:extLst>
          </p:cNvPr>
          <p:cNvSpPr/>
          <p:nvPr/>
        </p:nvSpPr>
        <p:spPr>
          <a:xfrm>
            <a:off x="3934078" y="1345721"/>
            <a:ext cx="223854" cy="25289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C3A89159-DE46-5D62-8E33-D65CBA077408}"/>
              </a:ext>
            </a:extLst>
          </p:cNvPr>
          <p:cNvSpPr/>
          <p:nvPr/>
        </p:nvSpPr>
        <p:spPr>
          <a:xfrm>
            <a:off x="6094412" y="3591810"/>
            <a:ext cx="228602" cy="238318"/>
          </a:xfrm>
          <a:prstGeom prst="rightArrow">
            <a:avLst>
              <a:gd name="adj1" fmla="val 33333"/>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43000485"/>
      </p:ext>
    </p:extLst>
  </p:cSld>
  <p:clrMapOvr>
    <a:masterClrMapping/>
  </p:clrMapOvr>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190</TotalTime>
  <Words>1203</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13</vt:i4>
      </vt:variant>
    </vt:vector>
  </HeadingPairs>
  <TitlesOfParts>
    <vt:vector size="33" baseType="lpstr">
      <vt:lpstr>Aptos</vt:lpstr>
      <vt:lpstr>Arial</vt:lpstr>
      <vt:lpstr>Arial Rounded MT Bold</vt:lpstr>
      <vt:lpstr>Bahnschrift</vt:lpstr>
      <vt:lpstr>Bahnschrift SemiLight</vt:lpstr>
      <vt:lpstr>Baskerville Old Face</vt:lpstr>
      <vt:lpstr>Calibri</vt:lpstr>
      <vt:lpstr>Calibri Light</vt:lpstr>
      <vt:lpstr>Cambria</vt:lpstr>
      <vt:lpstr>Cambria Math</vt:lpstr>
      <vt:lpstr>Cascadia Code SemiBold</vt:lpstr>
      <vt:lpstr>Century Gothic</vt:lpstr>
      <vt:lpstr>Ebrima</vt:lpstr>
      <vt:lpstr>Gabriola</vt:lpstr>
      <vt:lpstr>Google Sans</vt:lpstr>
      <vt:lpstr>High Tower Text</vt:lpstr>
      <vt:lpstr>Lucida Sans Typewriter</vt:lpstr>
      <vt:lpstr>Söhne</vt:lpstr>
      <vt:lpstr>Wingdings 3</vt:lpstr>
      <vt:lpstr>Wisp</vt:lpstr>
      <vt:lpstr>PowerPoint Presentation</vt:lpstr>
      <vt:lpstr>PROBLEM STATEMENT/ PROJECT TITLE:   Hide the text in an Image (Steganography)</vt:lpstr>
      <vt:lpstr>AGENDA:</vt:lpstr>
      <vt:lpstr>PROJECT OVERVIEW</vt:lpstr>
      <vt:lpstr>Purpose:</vt:lpstr>
      <vt:lpstr>Scope:</vt:lpstr>
      <vt:lpstr>Objective:</vt:lpstr>
      <vt:lpstr>Who are the end users?</vt:lpstr>
      <vt:lpstr>My solutions &amp; its value preposition:</vt:lpstr>
      <vt:lpstr>Modelling:  I have used the VISUAL CODE STUDIO software to design my project which helps me to create an effective project.</vt:lpstr>
      <vt:lpstr>Result  for the  Project:</vt:lpstr>
      <vt:lpstr>Google Drive Link for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PUSHKAR RANJAN</dc:creator>
  <cp:lastModifiedBy>PUSHKAR RANJAN</cp:lastModifiedBy>
  <cp:revision>7</cp:revision>
  <dcterms:created xsi:type="dcterms:W3CDTF">2023-11-11T03:46:48Z</dcterms:created>
  <dcterms:modified xsi:type="dcterms:W3CDTF">2023-11-16T09:14:12Z</dcterms:modified>
</cp:coreProperties>
</file>