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2" r:id="rId1"/>
  </p:sldMasterIdLst>
  <p:notesMasterIdLst>
    <p:notesMasterId r:id="rId12"/>
  </p:notesMasterIdLst>
  <p:sldIdLst>
    <p:sldId id="256" r:id="rId2"/>
    <p:sldId id="257" r:id="rId3"/>
    <p:sldId id="258" r:id="rId4"/>
    <p:sldId id="262" r:id="rId5"/>
    <p:sldId id="264" r:id="rId6"/>
    <p:sldId id="265" r:id="rId7"/>
    <p:sldId id="259" r:id="rId8"/>
    <p:sldId id="260" r:id="rId9"/>
    <p:sldId id="261"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9CA4A9-CB89-1743-A9DD-6985848685BC}">
          <p14:sldIdLst>
            <p14:sldId id="256"/>
            <p14:sldId id="257"/>
          </p14:sldIdLst>
        </p14:section>
        <p14:section name="Untitled Section" id="{C1BF30B3-AEE1-754A-9BFA-560F1C946235}">
          <p14:sldIdLst>
            <p14:sldId id="258"/>
          </p14:sldIdLst>
        </p14:section>
        <p14:section name="Untitled Section" id="{4A3F8551-C189-9247-81BB-74FF19F47C5C}">
          <p14:sldIdLst>
            <p14:sldId id="262"/>
            <p14:sldId id="264"/>
            <p14:sldId id="265"/>
            <p14:sldId id="259"/>
            <p14:sldId id="260"/>
            <p14:sldId id="261"/>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4660" autoAdjust="0"/>
  </p:normalViewPr>
  <p:slideViewPr>
    <p:cSldViewPr snapToGrid="0" snapToObjects="1">
      <p:cViewPr varScale="1">
        <p:scale>
          <a:sx n="101" d="100"/>
          <a:sy n="101" d="100"/>
        </p:scale>
        <p:origin x="-112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2A5794-91F6-CB40-9102-5BE2B032547F}" type="datetimeFigureOut">
              <a:rPr lang="en-US" smtClean="0"/>
              <a:t>23-03-30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9B3A78-DEF4-D040-971F-C24BF28AAFAE}" type="slidenum">
              <a:rPr lang="en-US" smtClean="0"/>
              <a:t>‹#›</a:t>
            </a:fld>
            <a:endParaRPr lang="en-US"/>
          </a:p>
        </p:txBody>
      </p:sp>
    </p:spTree>
    <p:extLst>
      <p:ext uri="{BB962C8B-B14F-4D97-AF65-F5344CB8AC3E}">
        <p14:creationId xmlns:p14="http://schemas.microsoft.com/office/powerpoint/2010/main" val="14256405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B3A78-DEF4-D040-971F-C24BF28AAFAE}" type="slidenum">
              <a:rPr lang="en-US" smtClean="0"/>
              <a:t>1</a:t>
            </a:fld>
            <a:endParaRPr lang="en-US"/>
          </a:p>
        </p:txBody>
      </p:sp>
    </p:spTree>
    <p:extLst>
      <p:ext uri="{BB962C8B-B14F-4D97-AF65-F5344CB8AC3E}">
        <p14:creationId xmlns:p14="http://schemas.microsoft.com/office/powerpoint/2010/main" val="1419376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CA"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fld id="{628EAFA9-7502-42D3-9B79-C38E938C236F}" type="datetimeFigureOut">
              <a:rPr lang="en-US" smtClean="0"/>
              <a:t>23-03-30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EAFA9-7502-42D3-9B79-C38E938C236F}" type="datetimeFigureOut">
              <a:rPr lang="en-US" smtClean="0"/>
              <a:t>23-03-30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CA"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28EAFA9-7502-42D3-9B79-C38E938C236F}" type="datetimeFigureOut">
              <a:rPr lang="en-US" smtClean="0"/>
              <a:t>23-03-30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CA"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28EAFA9-7502-42D3-9B79-C38E938C236F}" type="datetimeFigureOut">
              <a:rPr lang="en-US" smtClean="0"/>
              <a:t>23-03-30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CA"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CA"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28EAFA9-7502-42D3-9B79-C38E938C236F}" type="datetimeFigureOut">
              <a:rPr lang="en-US" smtClean="0"/>
              <a:t>23-03-30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CA"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CA"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CA"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628EAFA9-7502-42D3-9B79-C38E938C236F}" type="datetimeFigureOut">
              <a:rPr lang="en-US" smtClean="0"/>
              <a:t>23-03-30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CA"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628EAFA9-7502-42D3-9B79-C38E938C236F}" type="datetimeFigureOut">
              <a:rPr lang="en-US" smtClean="0"/>
              <a:t>23-03-30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8EAFA9-7502-42D3-9B79-C38E938C236F}" type="datetimeFigureOut">
              <a:rPr lang="en-US" smtClean="0"/>
              <a:t>23-03-30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628EAFA9-7502-42D3-9B79-C38E938C236F}" type="datetimeFigureOut">
              <a:rPr lang="en-US" smtClean="0"/>
              <a:t>23-03-30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CA"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28EAFA9-7502-42D3-9B79-C38E938C236F}" type="datetimeFigureOut">
              <a:rPr lang="en-US" smtClean="0"/>
              <a:t>23-03-30</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D57B0AA-AC8E-4463-ADAC-E87D09B82E4F}"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fld id="{628EAFA9-7502-42D3-9B79-C38E938C236F}" type="datetimeFigureOut">
              <a:rPr lang="en-US" smtClean="0"/>
              <a:t>23-03-30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7" name="Date Placeholder 6"/>
          <p:cNvSpPr>
            <a:spLocks noGrp="1"/>
          </p:cNvSpPr>
          <p:nvPr>
            <p:ph type="dt" sz="half" idx="10"/>
          </p:nvPr>
        </p:nvSpPr>
        <p:spPr/>
        <p:txBody>
          <a:bodyPr/>
          <a:lstStyle/>
          <a:p>
            <a:fld id="{628EAFA9-7502-42D3-9B79-C38E938C236F}" type="datetimeFigureOut">
              <a:rPr lang="en-US" smtClean="0"/>
              <a:t>23-03-30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fld id="{628EAFA9-7502-42D3-9B79-C38E938C236F}" type="datetimeFigureOut">
              <a:rPr lang="en-US" smtClean="0"/>
              <a:t>23-03-30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fld id="{628EAFA9-7502-42D3-9B79-C38E938C236F}" type="datetimeFigureOut">
              <a:rPr lang="en-US" smtClean="0"/>
              <a:t>23-03-30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fld id="{628EAFA9-7502-42D3-9B79-C38E938C236F}" type="datetimeFigureOut">
              <a:rPr lang="en-US" smtClean="0"/>
              <a:t>23-03-30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7B0AA-AC8E-4463-ADAC-E87D09B82E4F}"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Date Placeholder 2"/>
          <p:cNvSpPr>
            <a:spLocks noGrp="1"/>
          </p:cNvSpPr>
          <p:nvPr>
            <p:ph type="dt" sz="half" idx="10"/>
          </p:nvPr>
        </p:nvSpPr>
        <p:spPr/>
        <p:txBody>
          <a:bodyPr/>
          <a:lstStyle/>
          <a:p>
            <a:fld id="{628EAFA9-7502-42D3-9B79-C38E938C236F}" type="datetimeFigureOut">
              <a:rPr lang="en-US" smtClean="0"/>
              <a:t>23-03-30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7B0AA-AC8E-4463-ADAC-E87D09B82E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CA"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28EAFA9-7502-42D3-9B79-C38E938C236F}" type="datetimeFigureOut">
              <a:rPr lang="en-US" smtClean="0"/>
              <a:t>23-03-30</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2D57B0AA-AC8E-4463-ADAC-E87D09B82E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3" r:id="rId11"/>
    <p:sldLayoutId id="2147484354" r:id="rId12"/>
    <p:sldLayoutId id="2147484355" r:id="rId13"/>
    <p:sldLayoutId id="2147484356" r:id="rId14"/>
    <p:sldLayoutId id="2147484357" r:id="rId15"/>
    <p:sldLayoutId id="2147484358"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0.png"/><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6012" y="1398217"/>
            <a:ext cx="7646320" cy="2296156"/>
          </a:xfrm>
          <a:solidFill>
            <a:schemeClr val="bg2"/>
          </a:solidFill>
          <a:ln>
            <a:noFill/>
          </a:ln>
        </p:spPr>
        <p:style>
          <a:lnRef idx="2">
            <a:schemeClr val="dk1"/>
          </a:lnRef>
          <a:fillRef idx="1">
            <a:schemeClr val="lt1"/>
          </a:fillRef>
          <a:effectRef idx="0">
            <a:schemeClr val="dk1"/>
          </a:effectRef>
          <a:fontRef idx="minor">
            <a:schemeClr val="dk1"/>
          </a:fontRef>
        </p:style>
        <p:txBody>
          <a:bodyPr>
            <a:normAutofit/>
          </a:bodyPr>
          <a:lstStyle/>
          <a:p>
            <a:r>
              <a:rPr lang="en-US" sz="4000" b="1" dirty="0" smtClean="0">
                <a:solidFill>
                  <a:srgbClr val="000000"/>
                </a:solidFill>
              </a:rPr>
              <a:t>Big Mountain Ski Resort Price Report Analysis </a:t>
            </a:r>
            <a:r>
              <a:rPr lang="en-US" sz="4000" dirty="0" smtClean="0"/>
              <a:t/>
            </a:r>
            <a:br>
              <a:rPr lang="en-US" sz="4000" dirty="0" smtClean="0"/>
            </a:br>
            <a:endParaRPr lang="en-US" sz="4000" dirty="0"/>
          </a:p>
        </p:txBody>
      </p:sp>
      <p:sp>
        <p:nvSpPr>
          <p:cNvPr id="3" name="Subtitle 2"/>
          <p:cNvSpPr>
            <a:spLocks noGrp="1"/>
          </p:cNvSpPr>
          <p:nvPr>
            <p:ph type="subTitle" idx="1"/>
          </p:nvPr>
        </p:nvSpPr>
        <p:spPr>
          <a:xfrm>
            <a:off x="1116013" y="4066375"/>
            <a:ext cx="7646319" cy="1295596"/>
          </a:xfrm>
          <a:solidFill>
            <a:srgbClr val="BBD7F8"/>
          </a:solidFill>
          <a:ln>
            <a:noFill/>
          </a:ln>
        </p:spPr>
        <p:style>
          <a:lnRef idx="1">
            <a:schemeClr val="accent2"/>
          </a:lnRef>
          <a:fillRef idx="2">
            <a:schemeClr val="accent2"/>
          </a:fillRef>
          <a:effectRef idx="1">
            <a:schemeClr val="accent2"/>
          </a:effectRef>
          <a:fontRef idx="minor">
            <a:schemeClr val="dk1"/>
          </a:fontRef>
        </p:style>
        <p:txBody>
          <a:bodyPr/>
          <a:lstStyle/>
          <a:p>
            <a:r>
              <a:rPr lang="en-US" dirty="0" smtClean="0">
                <a:solidFill>
                  <a:srgbClr val="000000"/>
                </a:solidFill>
              </a:rPr>
              <a:t>Presented by:  </a:t>
            </a:r>
            <a:r>
              <a:rPr lang="en-US" dirty="0" err="1" smtClean="0">
                <a:solidFill>
                  <a:srgbClr val="000000"/>
                </a:solidFill>
              </a:rPr>
              <a:t>Parul</a:t>
            </a:r>
            <a:r>
              <a:rPr lang="en-US" dirty="0" smtClean="0">
                <a:solidFill>
                  <a:srgbClr val="000000"/>
                </a:solidFill>
              </a:rPr>
              <a:t> </a:t>
            </a:r>
            <a:r>
              <a:rPr lang="en-US" dirty="0" err="1" smtClean="0">
                <a:solidFill>
                  <a:srgbClr val="000000"/>
                </a:solidFill>
              </a:rPr>
              <a:t>Rana</a:t>
            </a:r>
            <a:endParaRPr lang="en-US" dirty="0">
              <a:solidFill>
                <a:srgbClr val="000000"/>
              </a:solidFill>
            </a:endParaRPr>
          </a:p>
          <a:p>
            <a:r>
              <a:rPr lang="en-US" dirty="0" smtClean="0">
                <a:solidFill>
                  <a:srgbClr val="000000"/>
                </a:solidFill>
              </a:rPr>
              <a:t>Date: March/2023</a:t>
            </a:r>
          </a:p>
        </p:txBody>
      </p:sp>
    </p:spTree>
    <p:extLst>
      <p:ext uri="{BB962C8B-B14F-4D97-AF65-F5344CB8AC3E}">
        <p14:creationId xmlns:p14="http://schemas.microsoft.com/office/powerpoint/2010/main" val="278610335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Questions?</a:t>
            </a:r>
            <a:endParaRPr lang="en-US" b="1" dirty="0">
              <a:solidFill>
                <a:schemeClr val="tx1"/>
              </a:solidFill>
            </a:endParaRPr>
          </a:p>
        </p:txBody>
      </p:sp>
      <p:pic>
        <p:nvPicPr>
          <p:cNvPr id="7" name="Picture 6" descr="Screen Shot 2023-03-30 at 6.15.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879" y="1648562"/>
            <a:ext cx="6235700" cy="4025900"/>
          </a:xfrm>
          <a:prstGeom prst="rect">
            <a:avLst/>
          </a:prstGeom>
        </p:spPr>
      </p:pic>
    </p:spTree>
    <p:extLst>
      <p:ext uri="{BB962C8B-B14F-4D97-AF65-F5344CB8AC3E}">
        <p14:creationId xmlns:p14="http://schemas.microsoft.com/office/powerpoint/2010/main" val="105165505"/>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81286" y="1499259"/>
            <a:ext cx="4203724" cy="2137722"/>
          </a:xfrm>
          <a:ln w="3175" cmpd="sng">
            <a:noFill/>
          </a:ln>
        </p:spPr>
        <p:txBody>
          <a:bodyPr>
            <a:noAutofit/>
          </a:bodyPr>
          <a:lstStyle/>
          <a:p>
            <a:pPr marL="285750" indent="-285750">
              <a:buFont typeface="Wingdings" charset="2"/>
              <a:buChar char="²"/>
            </a:pPr>
            <a:r>
              <a:rPr lang="en-AU" sz="1600" dirty="0" smtClean="0">
                <a:solidFill>
                  <a:srgbClr val="000000"/>
                </a:solidFill>
              </a:rPr>
              <a:t> </a:t>
            </a:r>
            <a:r>
              <a:rPr lang="en-AU" sz="1600" dirty="0">
                <a:solidFill>
                  <a:srgbClr val="000000"/>
                </a:solidFill>
              </a:rPr>
              <a:t>Big Mountain Resort installed an additional chair lift to help increase the distribution </a:t>
            </a:r>
            <a:r>
              <a:rPr lang="en-AU" sz="1600" dirty="0" smtClean="0">
                <a:solidFill>
                  <a:srgbClr val="000000"/>
                </a:solidFill>
              </a:rPr>
              <a:t>of visitors </a:t>
            </a:r>
            <a:r>
              <a:rPr lang="en-AU" sz="1600" dirty="0">
                <a:solidFill>
                  <a:srgbClr val="000000"/>
                </a:solidFill>
              </a:rPr>
              <a:t>across the mountain. This additional chair increase </a:t>
            </a:r>
            <a:r>
              <a:rPr lang="en-AU" sz="1600" dirty="0" err="1">
                <a:solidFill>
                  <a:srgbClr val="000000"/>
                </a:solidFill>
              </a:rPr>
              <a:t>th</a:t>
            </a:r>
            <a:r>
              <a:rPr lang="de-DE" sz="1600" dirty="0">
                <a:solidFill>
                  <a:srgbClr val="000000"/>
                </a:solidFill>
              </a:rPr>
              <a:t>ei</a:t>
            </a:r>
            <a:r>
              <a:rPr lang="en-AU" sz="1600" dirty="0">
                <a:solidFill>
                  <a:srgbClr val="000000"/>
                </a:solidFill>
              </a:rPr>
              <a:t>r </a:t>
            </a:r>
            <a:r>
              <a:rPr lang="en-AU" sz="1600" dirty="0" smtClean="0">
                <a:solidFill>
                  <a:srgbClr val="000000"/>
                </a:solidFill>
              </a:rPr>
              <a:t>ticket revenue </a:t>
            </a:r>
            <a:r>
              <a:rPr lang="en-AU" sz="1600" dirty="0">
                <a:solidFill>
                  <a:srgbClr val="000000"/>
                </a:solidFill>
              </a:rPr>
              <a:t>by </a:t>
            </a:r>
            <a:r>
              <a:rPr lang="en-US" sz="1600" dirty="0" smtClean="0">
                <a:solidFill>
                  <a:srgbClr val="000000"/>
                </a:solidFill>
              </a:rPr>
              <a:t>$1,506,5471</a:t>
            </a:r>
            <a:r>
              <a:rPr lang="en-AU" sz="1600" dirty="0" smtClean="0">
                <a:solidFill>
                  <a:srgbClr val="000000"/>
                </a:solidFill>
              </a:rPr>
              <a:t> </a:t>
            </a:r>
            <a:r>
              <a:rPr lang="en-AU" sz="1600" dirty="0">
                <a:solidFill>
                  <a:srgbClr val="000000"/>
                </a:solidFill>
              </a:rPr>
              <a:t>this </a:t>
            </a:r>
            <a:r>
              <a:rPr lang="en-AU" sz="1600" dirty="0" smtClean="0">
                <a:solidFill>
                  <a:srgbClr val="000000"/>
                </a:solidFill>
              </a:rPr>
              <a:t>season.</a:t>
            </a:r>
            <a:endParaRPr lang="en-US" sz="1600" dirty="0">
              <a:solidFill>
                <a:srgbClr val="000000"/>
              </a:solidFill>
            </a:endParaRPr>
          </a:p>
        </p:txBody>
      </p:sp>
      <p:sp>
        <p:nvSpPr>
          <p:cNvPr id="6" name="Text Placeholder 5"/>
          <p:cNvSpPr>
            <a:spLocks noGrp="1"/>
          </p:cNvSpPr>
          <p:nvPr>
            <p:ph type="body" sz="half" idx="2"/>
          </p:nvPr>
        </p:nvSpPr>
        <p:spPr>
          <a:xfrm>
            <a:off x="4495800" y="3636981"/>
            <a:ext cx="3831939" cy="1338641"/>
          </a:xfrm>
          <a:ln>
            <a:noFill/>
          </a:ln>
        </p:spPr>
        <p:txBody>
          <a:bodyPr>
            <a:normAutofit/>
          </a:bodyPr>
          <a:lstStyle/>
          <a:p>
            <a:pPr marL="342900" indent="-342900" algn="l">
              <a:buFont typeface="Wingdings" charset="2"/>
              <a:buChar char="²"/>
            </a:pPr>
            <a:r>
              <a:rPr lang="en-AU" sz="1800" dirty="0" smtClean="0">
                <a:solidFill>
                  <a:schemeClr val="tx1"/>
                </a:solidFill>
              </a:rPr>
              <a:t>The business profit margin is 9.2% and the investor would like to keep it there</a:t>
            </a:r>
            <a:r>
              <a:rPr lang="en-AU" dirty="0" smtClean="0"/>
              <a:t>. </a:t>
            </a:r>
            <a:endParaRPr lang="en-US" dirty="0"/>
          </a:p>
        </p:txBody>
      </p:sp>
      <p:sp>
        <p:nvSpPr>
          <p:cNvPr id="7" name="TextBox 6"/>
          <p:cNvSpPr txBox="1"/>
          <p:nvPr/>
        </p:nvSpPr>
        <p:spPr>
          <a:xfrm>
            <a:off x="4495800" y="5140560"/>
            <a:ext cx="4203724" cy="923330"/>
          </a:xfrm>
          <a:prstGeom prst="rect">
            <a:avLst/>
          </a:prstGeom>
          <a:noFill/>
          <a:ln w="3175" cmpd="sng">
            <a:noFill/>
          </a:ln>
        </p:spPr>
        <p:txBody>
          <a:bodyPr wrap="square" rtlCol="0">
            <a:spAutoFit/>
          </a:bodyPr>
          <a:lstStyle/>
          <a:p>
            <a:pPr marL="285750" lvl="0" indent="-285750">
              <a:buFont typeface="Wingdings" charset="2"/>
              <a:buChar char="²"/>
            </a:pPr>
            <a:r>
              <a:rPr lang="en-US" dirty="0" smtClean="0"/>
              <a:t>Investors </a:t>
            </a:r>
            <a:r>
              <a:rPr lang="en-US" dirty="0"/>
              <a:t>want to know what </a:t>
            </a:r>
            <a:r>
              <a:rPr lang="en-US" dirty="0" smtClean="0"/>
              <a:t>to </a:t>
            </a:r>
            <a:r>
              <a:rPr lang="en-US" dirty="0"/>
              <a:t>expect </a:t>
            </a:r>
            <a:r>
              <a:rPr lang="en-US" dirty="0" smtClean="0"/>
              <a:t>for this </a:t>
            </a:r>
            <a:r>
              <a:rPr lang="en-US" dirty="0"/>
              <a:t>year </a:t>
            </a:r>
            <a:r>
              <a:rPr lang="en-US" dirty="0" smtClean="0"/>
              <a:t>revenue </a:t>
            </a:r>
            <a:r>
              <a:rPr lang="en-US" dirty="0"/>
              <a:t>if they make any change.  </a:t>
            </a:r>
          </a:p>
        </p:txBody>
      </p:sp>
      <p:sp>
        <p:nvSpPr>
          <p:cNvPr id="8" name="TextBox 7"/>
          <p:cNvSpPr txBox="1"/>
          <p:nvPr/>
        </p:nvSpPr>
        <p:spPr>
          <a:xfrm>
            <a:off x="1975694" y="5131073"/>
            <a:ext cx="184666" cy="369332"/>
          </a:xfrm>
          <a:prstGeom prst="rect">
            <a:avLst/>
          </a:prstGeom>
          <a:noFill/>
        </p:spPr>
        <p:txBody>
          <a:bodyPr wrap="none" rtlCol="0">
            <a:spAutoFit/>
          </a:bodyPr>
          <a:lstStyle/>
          <a:p>
            <a:endParaRPr lang="en-US" dirty="0"/>
          </a:p>
        </p:txBody>
      </p:sp>
      <p:sp>
        <p:nvSpPr>
          <p:cNvPr id="10" name="Picture Placeholder 9"/>
          <p:cNvSpPr>
            <a:spLocks noGrp="1"/>
          </p:cNvSpPr>
          <p:nvPr>
            <p:ph type="pic" sz="quarter" idx="13"/>
          </p:nvPr>
        </p:nvSpPr>
        <p:spPr/>
      </p:sp>
      <p:pic>
        <p:nvPicPr>
          <p:cNvPr id="12" name="Picture 11" descr="Screen Shot 2023-03-29 at 3.22.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1137"/>
            <a:ext cx="4495800" cy="5444902"/>
          </a:xfrm>
          <a:prstGeom prst="rect">
            <a:avLst/>
          </a:prstGeom>
        </p:spPr>
      </p:pic>
      <p:sp>
        <p:nvSpPr>
          <p:cNvPr id="14" name="TextBox 13"/>
          <p:cNvSpPr txBox="1"/>
          <p:nvPr/>
        </p:nvSpPr>
        <p:spPr>
          <a:xfrm>
            <a:off x="704110" y="146236"/>
            <a:ext cx="4350394" cy="646331"/>
          </a:xfrm>
          <a:prstGeom prst="rect">
            <a:avLst/>
          </a:prstGeom>
          <a:noFill/>
        </p:spPr>
        <p:txBody>
          <a:bodyPr wrap="square" rtlCol="0">
            <a:spAutoFit/>
          </a:bodyPr>
          <a:lstStyle/>
          <a:p>
            <a:r>
              <a:rPr lang="en-US" sz="3600" b="1" u="sng" dirty="0" smtClean="0">
                <a:solidFill>
                  <a:schemeClr val="bg1"/>
                </a:solidFill>
                <a:latin typeface="Times of romen"/>
                <a:cs typeface="Times of romen"/>
              </a:rPr>
              <a:t>Problem</a:t>
            </a:r>
            <a:r>
              <a:rPr lang="en-US" sz="3600" b="1" u="sng" dirty="0" smtClean="0">
                <a:solidFill>
                  <a:srgbClr val="FFFFFF"/>
                </a:solidFill>
                <a:latin typeface="Times of romen"/>
                <a:cs typeface="Times of romen"/>
              </a:rPr>
              <a:t>s:</a:t>
            </a:r>
            <a:endParaRPr lang="en-US" sz="3600" b="1" u="sng" dirty="0">
              <a:solidFill>
                <a:srgbClr val="FFFFFF"/>
              </a:solidFill>
              <a:latin typeface="Times of romen"/>
              <a:cs typeface="Times of romen"/>
            </a:endParaRPr>
          </a:p>
        </p:txBody>
      </p:sp>
      <p:sp>
        <p:nvSpPr>
          <p:cNvPr id="2" name="TextBox 1"/>
          <p:cNvSpPr txBox="1"/>
          <p:nvPr/>
        </p:nvSpPr>
        <p:spPr>
          <a:xfrm>
            <a:off x="4701755" y="792568"/>
            <a:ext cx="2943178" cy="1077218"/>
          </a:xfrm>
          <a:prstGeom prst="rect">
            <a:avLst/>
          </a:prstGeom>
          <a:noFill/>
        </p:spPr>
        <p:txBody>
          <a:bodyPr wrap="square" rtlCol="0">
            <a:spAutoFit/>
          </a:bodyPr>
          <a:lstStyle/>
          <a:p>
            <a:pPr marL="285750" indent="-285750">
              <a:buFont typeface="Wingdings" charset="2"/>
              <a:buChar char="²"/>
            </a:pPr>
            <a:r>
              <a:rPr lang="en-AU" sz="1600" dirty="0" smtClean="0"/>
              <a:t>The </a:t>
            </a:r>
            <a:r>
              <a:rPr lang="en-AU" sz="1600" dirty="0"/>
              <a:t>Big Mountain Ski Resort Montana to maximize the revenue and maintain its annual profit</a:t>
            </a:r>
            <a:endParaRPr lang="en-US" sz="1600" dirty="0"/>
          </a:p>
        </p:txBody>
      </p:sp>
    </p:spTree>
    <p:extLst>
      <p:ext uri="{BB962C8B-B14F-4D97-AF65-F5344CB8AC3E}">
        <p14:creationId xmlns:p14="http://schemas.microsoft.com/office/powerpoint/2010/main" val="16351369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1862" y="96379"/>
            <a:ext cx="4362967" cy="2552691"/>
          </a:xfrm>
          <a:solidFill>
            <a:schemeClr val="bg1"/>
          </a:solidFill>
          <a:ln>
            <a:noFill/>
          </a:ln>
        </p:spPr>
        <p:style>
          <a:lnRef idx="1">
            <a:schemeClr val="accent6"/>
          </a:lnRef>
          <a:fillRef idx="2">
            <a:schemeClr val="accent6"/>
          </a:fillRef>
          <a:effectRef idx="1">
            <a:schemeClr val="accent6"/>
          </a:effectRef>
          <a:fontRef idx="minor">
            <a:schemeClr val="dk1"/>
          </a:fontRef>
        </p:style>
        <p:txBody>
          <a:bodyPr>
            <a:normAutofit/>
          </a:bodyPr>
          <a:lstStyle/>
          <a:p>
            <a:r>
              <a:rPr lang="en-US" sz="1800" b="1" u="sng" spc="50" dirty="0">
                <a:ln w="0"/>
                <a:solidFill>
                  <a:srgbClr val="000000"/>
                </a:solidFill>
                <a:effectLst>
                  <a:innerShdw blurRad="63500" dist="50800" dir="13500000">
                    <a:srgbClr val="000000">
                      <a:alpha val="50000"/>
                    </a:srgbClr>
                  </a:innerShdw>
                </a:effectLst>
                <a:latin typeface="Times of roman "/>
                <a:cs typeface="Times of roman "/>
              </a:rPr>
              <a:t>Current Resort’s Pricing Strategy</a:t>
            </a:r>
            <a:br>
              <a:rPr lang="en-US" sz="1800" b="1" u="sng" spc="50" dirty="0">
                <a:ln w="0"/>
                <a:solidFill>
                  <a:srgbClr val="000000"/>
                </a:solidFill>
                <a:effectLst>
                  <a:innerShdw blurRad="63500" dist="50800" dir="13500000">
                    <a:srgbClr val="000000">
                      <a:alpha val="50000"/>
                    </a:srgbClr>
                  </a:innerShdw>
                </a:effectLst>
                <a:latin typeface="Times of roman "/>
                <a:cs typeface="Times of roman "/>
              </a:rPr>
            </a:br>
            <a:r>
              <a:rPr lang="en-US" sz="1800" b="1" spc="50" dirty="0">
                <a:ln w="0"/>
                <a:solidFill>
                  <a:srgbClr val="000000"/>
                </a:solidFill>
                <a:effectLst>
                  <a:innerShdw blurRad="63500" dist="50800" dir="13500000">
                    <a:srgbClr val="000000">
                      <a:alpha val="50000"/>
                    </a:srgbClr>
                  </a:innerShdw>
                </a:effectLst>
                <a:latin typeface="Times of roman "/>
                <a:cs typeface="Times of roman "/>
              </a:rPr>
              <a:t/>
            </a:r>
            <a:br>
              <a:rPr lang="en-US" sz="1800" b="1" spc="50" dirty="0">
                <a:ln w="0"/>
                <a:solidFill>
                  <a:srgbClr val="000000"/>
                </a:solidFill>
                <a:effectLst>
                  <a:innerShdw blurRad="63500" dist="50800" dir="13500000">
                    <a:srgbClr val="000000">
                      <a:alpha val="50000"/>
                    </a:srgbClr>
                  </a:innerShdw>
                </a:effectLst>
                <a:latin typeface="Times of roman "/>
                <a:cs typeface="Times of roman "/>
              </a:rPr>
            </a:br>
            <a:r>
              <a:rPr lang="en-US" sz="1800" spc="50" dirty="0">
                <a:ln w="0"/>
                <a:solidFill>
                  <a:srgbClr val="000000"/>
                </a:solidFill>
                <a:effectLst>
                  <a:innerShdw blurRad="63500" dist="50800" dir="13500000">
                    <a:srgbClr val="000000">
                      <a:alpha val="50000"/>
                    </a:srgbClr>
                  </a:innerShdw>
                </a:effectLst>
                <a:latin typeface="Times of roman "/>
                <a:cs typeface="Times of roman "/>
              </a:rPr>
              <a:t>For Big Mountain Resort to base their pricing mainly on just the market average won’t be enough to maximize their revenue </a:t>
            </a:r>
            <a:r>
              <a:rPr lang="en-US" sz="1800" spc="50" dirty="0" smtClean="0">
                <a:ln w="0"/>
                <a:solidFill>
                  <a:srgbClr val="000000"/>
                </a:solidFill>
                <a:effectLst>
                  <a:innerShdw blurRad="63500" dist="50800" dir="13500000">
                    <a:srgbClr val="000000">
                      <a:alpha val="50000"/>
                    </a:srgbClr>
                  </a:innerShdw>
                </a:effectLst>
                <a:latin typeface="Times of roman "/>
                <a:cs typeface="Times of roman "/>
              </a:rPr>
              <a:t>and also will </a:t>
            </a:r>
            <a:r>
              <a:rPr lang="en-US" sz="1800" spc="50" dirty="0">
                <a:ln w="0"/>
                <a:solidFill>
                  <a:srgbClr val="000000"/>
                </a:solidFill>
                <a:effectLst>
                  <a:innerShdw blurRad="63500" dist="50800" dir="13500000">
                    <a:srgbClr val="000000">
                      <a:alpha val="50000"/>
                    </a:srgbClr>
                  </a:innerShdw>
                </a:effectLst>
                <a:latin typeface="Times of roman "/>
                <a:cs typeface="Times of roman "/>
              </a:rPr>
              <a:t>not </a:t>
            </a:r>
            <a:r>
              <a:rPr lang="en-US" sz="1800" spc="50" dirty="0" smtClean="0">
                <a:ln w="0"/>
                <a:solidFill>
                  <a:srgbClr val="000000"/>
                </a:solidFill>
                <a:effectLst>
                  <a:innerShdw blurRad="63500" dist="50800" dir="13500000">
                    <a:srgbClr val="000000">
                      <a:alpha val="50000"/>
                    </a:srgbClr>
                  </a:innerShdw>
                </a:effectLst>
                <a:latin typeface="Times of roman "/>
                <a:cs typeface="Times of roman "/>
              </a:rPr>
              <a:t>be enough </a:t>
            </a:r>
            <a:r>
              <a:rPr lang="en-US" sz="1800" spc="50" dirty="0">
                <a:ln w="0"/>
                <a:solidFill>
                  <a:srgbClr val="000000"/>
                </a:solidFill>
                <a:effectLst>
                  <a:innerShdw blurRad="63500" dist="50800" dir="13500000">
                    <a:srgbClr val="000000">
                      <a:alpha val="50000"/>
                    </a:srgbClr>
                  </a:innerShdw>
                </a:effectLst>
                <a:latin typeface="Times of roman "/>
                <a:cs typeface="Times of roman "/>
              </a:rPr>
              <a:t>to </a:t>
            </a:r>
            <a:r>
              <a:rPr lang="en-US" sz="1800" spc="50" dirty="0" smtClean="0">
                <a:ln w="0"/>
                <a:solidFill>
                  <a:srgbClr val="000000"/>
                </a:solidFill>
                <a:effectLst>
                  <a:innerShdw blurRad="63500" dist="50800" dir="13500000">
                    <a:srgbClr val="000000">
                      <a:alpha val="50000"/>
                    </a:srgbClr>
                  </a:innerShdw>
                </a:effectLst>
                <a:latin typeface="Times of roman "/>
                <a:cs typeface="Times of roman "/>
              </a:rPr>
              <a:t>sustain among </a:t>
            </a:r>
            <a:r>
              <a:rPr lang="en-US" sz="1800" spc="50" dirty="0">
                <a:ln w="0"/>
                <a:solidFill>
                  <a:srgbClr val="000000"/>
                </a:solidFill>
                <a:effectLst>
                  <a:innerShdw blurRad="63500" dist="50800" dir="13500000">
                    <a:srgbClr val="000000">
                      <a:alpha val="50000"/>
                    </a:srgbClr>
                  </a:innerShdw>
                </a:effectLst>
                <a:latin typeface="Times of roman "/>
                <a:cs typeface="Times of roman "/>
              </a:rPr>
              <a:t>other </a:t>
            </a:r>
            <a:r>
              <a:rPr lang="en-US" sz="1800" spc="50" dirty="0" smtClean="0">
                <a:ln w="0"/>
                <a:solidFill>
                  <a:srgbClr val="000000"/>
                </a:solidFill>
                <a:effectLst>
                  <a:innerShdw blurRad="63500" dist="50800" dir="13500000">
                    <a:srgbClr val="000000">
                      <a:alpha val="50000"/>
                    </a:srgbClr>
                  </a:innerShdw>
                </a:effectLst>
                <a:latin typeface="Times of roman "/>
                <a:cs typeface="Times of roman "/>
              </a:rPr>
              <a:t>competitors</a:t>
            </a:r>
            <a:r>
              <a:rPr lang="en-US" sz="1800" b="1" spc="50" dirty="0" smtClean="0">
                <a:ln w="0"/>
                <a:solidFill>
                  <a:srgbClr val="000000"/>
                </a:solidFill>
                <a:effectLst>
                  <a:innerShdw blurRad="63500" dist="50800" dir="13500000">
                    <a:srgbClr val="000000">
                      <a:alpha val="50000"/>
                    </a:srgbClr>
                  </a:innerShdw>
                </a:effectLst>
                <a:latin typeface="Times of roman "/>
                <a:cs typeface="Times of roman "/>
              </a:rPr>
              <a:t>. </a:t>
            </a:r>
            <a:endParaRPr lang="en-US" sz="1800" dirty="0"/>
          </a:p>
        </p:txBody>
      </p:sp>
      <p:sp>
        <p:nvSpPr>
          <p:cNvPr id="3" name="Content Placeholder 2"/>
          <p:cNvSpPr>
            <a:spLocks noGrp="1"/>
          </p:cNvSpPr>
          <p:nvPr>
            <p:ph type="body" sz="half" idx="2"/>
          </p:nvPr>
        </p:nvSpPr>
        <p:spPr>
          <a:xfrm>
            <a:off x="4689877" y="3101763"/>
            <a:ext cx="3996924" cy="3505667"/>
          </a:xfrm>
        </p:spPr>
        <p:txBody>
          <a:bodyPr>
            <a:normAutofit/>
          </a:bodyPr>
          <a:lstStyle/>
          <a:p>
            <a:pPr marL="0" indent="0">
              <a:buNone/>
            </a:pPr>
            <a:r>
              <a:rPr lang="en-US" b="1" u="sng" dirty="0" smtClean="0">
                <a:solidFill>
                  <a:srgbClr val="000000"/>
                </a:solidFill>
              </a:rPr>
              <a:t>Key Findings:</a:t>
            </a:r>
          </a:p>
          <a:p>
            <a:pPr marL="285750" indent="-285750">
              <a:buFont typeface="Arial"/>
              <a:buChar char="•"/>
            </a:pPr>
            <a:r>
              <a:rPr lang="en-US" sz="1800" dirty="0" smtClean="0">
                <a:solidFill>
                  <a:srgbClr val="000000"/>
                </a:solidFill>
              </a:rPr>
              <a:t>Initial price was $81.00 and modeling price is  $ 95.87.</a:t>
            </a:r>
          </a:p>
          <a:p>
            <a:pPr marL="285750" indent="-285750">
              <a:buFont typeface="Arial"/>
              <a:buChar char="•"/>
            </a:pPr>
            <a:r>
              <a:rPr lang="en-US" sz="1800" dirty="0" smtClean="0">
                <a:solidFill>
                  <a:srgbClr val="000000"/>
                </a:solidFill>
              </a:rPr>
              <a:t>Strong correlation with the ticket pricing are:  Runs, </a:t>
            </a:r>
            <a:r>
              <a:rPr lang="en-US" sz="1800" dirty="0" err="1" smtClean="0">
                <a:solidFill>
                  <a:srgbClr val="000000"/>
                </a:solidFill>
              </a:rPr>
              <a:t>SnowMaking</a:t>
            </a:r>
            <a:r>
              <a:rPr lang="en-US" sz="1800" dirty="0" smtClean="0">
                <a:solidFill>
                  <a:srgbClr val="000000"/>
                </a:solidFill>
              </a:rPr>
              <a:t>, </a:t>
            </a:r>
            <a:r>
              <a:rPr lang="en-US" sz="1800" dirty="0" err="1" smtClean="0">
                <a:solidFill>
                  <a:srgbClr val="000000"/>
                </a:solidFill>
              </a:rPr>
              <a:t>fastQuads</a:t>
            </a:r>
            <a:r>
              <a:rPr lang="en-US" sz="1800" dirty="0" smtClean="0">
                <a:solidFill>
                  <a:srgbClr val="000000"/>
                </a:solidFill>
              </a:rPr>
              <a:t>, Night </a:t>
            </a:r>
            <a:r>
              <a:rPr lang="en-US" sz="1800" dirty="0" err="1" smtClean="0">
                <a:solidFill>
                  <a:srgbClr val="000000"/>
                </a:solidFill>
              </a:rPr>
              <a:t>sking</a:t>
            </a:r>
            <a:r>
              <a:rPr lang="en-US" sz="1800" dirty="0" smtClean="0">
                <a:solidFill>
                  <a:srgbClr val="000000"/>
                </a:solidFill>
              </a:rPr>
              <a:t> ratio.</a:t>
            </a:r>
          </a:p>
          <a:p>
            <a:pPr marL="285750" indent="-285750">
              <a:buFont typeface="Arial"/>
              <a:buChar char="•"/>
            </a:pPr>
            <a:r>
              <a:rPr lang="en-US" sz="1800" dirty="0" smtClean="0">
                <a:solidFill>
                  <a:srgbClr val="000000"/>
                </a:solidFill>
              </a:rPr>
              <a:t>Montana resort comes in 3</a:t>
            </a:r>
            <a:r>
              <a:rPr lang="en-US" sz="1800" baseline="30000" dirty="0" smtClean="0">
                <a:solidFill>
                  <a:srgbClr val="000000"/>
                </a:solidFill>
              </a:rPr>
              <a:t>rd</a:t>
            </a:r>
            <a:r>
              <a:rPr lang="en-US" sz="1800" dirty="0" smtClean="0">
                <a:solidFill>
                  <a:srgbClr val="000000"/>
                </a:solidFill>
              </a:rPr>
              <a:t> in term of size and has the similar level of facilities. </a:t>
            </a:r>
          </a:p>
          <a:p>
            <a:endParaRPr lang="en-US" sz="1800" dirty="0" smtClean="0">
              <a:solidFill>
                <a:srgbClr val="000000"/>
              </a:solidFill>
            </a:endParaRPr>
          </a:p>
        </p:txBody>
      </p:sp>
      <p:sp>
        <p:nvSpPr>
          <p:cNvPr id="8" name="Picture Placeholder 7"/>
          <p:cNvSpPr>
            <a:spLocks noGrp="1"/>
          </p:cNvSpPr>
          <p:nvPr>
            <p:ph type="pic" sz="quarter" idx="13"/>
          </p:nvPr>
        </p:nvSpPr>
        <p:spPr/>
      </p:sp>
      <p:pic>
        <p:nvPicPr>
          <p:cNvPr id="4" name="Picture 3" descr="Screen Shot 2023-03-30 at 10.21.30 PM.png"/>
          <p:cNvPicPr>
            <a:picLocks noChangeAspect="1"/>
          </p:cNvPicPr>
          <p:nvPr/>
        </p:nvPicPr>
        <p:blipFill rotWithShape="1">
          <a:blip r:embed="rId2">
            <a:extLst>
              <a:ext uri="{28A0092B-C50C-407E-A947-70E740481C1C}">
                <a14:useLocalDpi xmlns:a14="http://schemas.microsoft.com/office/drawing/2010/main" val="0"/>
              </a:ext>
            </a:extLst>
          </a:blip>
          <a:srcRect l="2681" r="-2681"/>
          <a:stretch/>
        </p:blipFill>
        <p:spPr>
          <a:xfrm>
            <a:off x="0" y="96380"/>
            <a:ext cx="4689876" cy="6285044"/>
          </a:xfrm>
          <a:prstGeom prst="rect">
            <a:avLst/>
          </a:prstGeom>
        </p:spPr>
      </p:pic>
    </p:spTree>
    <p:extLst>
      <p:ext uri="{BB962C8B-B14F-4D97-AF65-F5344CB8AC3E}">
        <p14:creationId xmlns:p14="http://schemas.microsoft.com/office/powerpoint/2010/main" val="18071666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creenshot 2023-03-26 at 1.35.30 AM.png"/>
          <p:cNvPicPr>
            <a:picLocks noChangeAspect="1"/>
          </p:cNvPicPr>
          <p:nvPr/>
        </p:nvPicPr>
        <p:blipFill rotWithShape="1">
          <a:blip r:embed="rId2">
            <a:extLst>
              <a:ext uri="{28A0092B-C50C-407E-A947-70E740481C1C}">
                <a14:useLocalDpi xmlns:a14="http://schemas.microsoft.com/office/drawing/2010/main" val="0"/>
              </a:ext>
            </a:extLst>
          </a:blip>
          <a:srcRect b="10679"/>
          <a:stretch/>
        </p:blipFill>
        <p:spPr>
          <a:xfrm>
            <a:off x="280737" y="3317744"/>
            <a:ext cx="5236046" cy="2699556"/>
          </a:xfrm>
          <a:prstGeom prst="rect">
            <a:avLst/>
          </a:prstGeom>
        </p:spPr>
        <p:style>
          <a:lnRef idx="2">
            <a:schemeClr val="accent3">
              <a:shade val="50000"/>
            </a:schemeClr>
          </a:lnRef>
          <a:fillRef idx="1">
            <a:schemeClr val="accent3"/>
          </a:fillRef>
          <a:effectRef idx="0">
            <a:schemeClr val="accent3"/>
          </a:effectRef>
          <a:fontRef idx="minor">
            <a:schemeClr val="lt1"/>
          </a:fontRef>
        </p:style>
      </p:pic>
      <p:pic>
        <p:nvPicPr>
          <p:cNvPr id="20" name="Picture 19" descr="Screenshot 2023-03-26 at 1.33.51 AM.png"/>
          <p:cNvPicPr>
            <a:picLocks noChangeAspect="1"/>
          </p:cNvPicPr>
          <p:nvPr/>
        </p:nvPicPr>
        <p:blipFill rotWithShape="1">
          <a:blip r:embed="rId3">
            <a:extLst>
              <a:ext uri="{28A0092B-C50C-407E-A947-70E740481C1C}">
                <a14:useLocalDpi xmlns:a14="http://schemas.microsoft.com/office/drawing/2010/main" val="0"/>
              </a:ext>
            </a:extLst>
          </a:blip>
          <a:srcRect b="7132"/>
          <a:stretch/>
        </p:blipFill>
        <p:spPr>
          <a:xfrm>
            <a:off x="280737" y="666498"/>
            <a:ext cx="5236046" cy="2804835"/>
          </a:xfrm>
          <a:prstGeom prst="rect">
            <a:avLst/>
          </a:prstGeom>
        </p:spPr>
        <p:style>
          <a:lnRef idx="2">
            <a:schemeClr val="accent3">
              <a:shade val="50000"/>
            </a:schemeClr>
          </a:lnRef>
          <a:fillRef idx="1">
            <a:schemeClr val="accent3"/>
          </a:fillRef>
          <a:effectRef idx="0">
            <a:schemeClr val="accent3"/>
          </a:effectRef>
          <a:fontRef idx="minor">
            <a:schemeClr val="lt1"/>
          </a:fontRef>
        </p:style>
      </p:pic>
      <p:sp>
        <p:nvSpPr>
          <p:cNvPr id="21" name="TextBox 20"/>
          <p:cNvSpPr txBox="1"/>
          <p:nvPr/>
        </p:nvSpPr>
        <p:spPr>
          <a:xfrm>
            <a:off x="5516783" y="791964"/>
            <a:ext cx="3127088" cy="1639206"/>
          </a:xfrm>
          <a:prstGeom prst="rect">
            <a:avLst/>
          </a:prstGeom>
          <a:noFill/>
        </p:spPr>
        <p:txBody>
          <a:bodyPr wrap="square" rtlCol="0">
            <a:spAutoFit/>
          </a:bodyPr>
          <a:lstStyle/>
          <a:p>
            <a:endParaRPr lang="en-US" dirty="0"/>
          </a:p>
        </p:txBody>
      </p:sp>
      <p:sp>
        <p:nvSpPr>
          <p:cNvPr id="22" name="TextBox 21"/>
          <p:cNvSpPr txBox="1"/>
          <p:nvPr/>
        </p:nvSpPr>
        <p:spPr>
          <a:xfrm>
            <a:off x="5669183" y="944364"/>
            <a:ext cx="3127088" cy="1200329"/>
          </a:xfrm>
          <a:prstGeom prst="rect">
            <a:avLst/>
          </a:prstGeom>
          <a:noFill/>
        </p:spPr>
        <p:txBody>
          <a:bodyPr wrap="square" rtlCol="0">
            <a:spAutoFit/>
          </a:bodyPr>
          <a:lstStyle/>
          <a:p>
            <a:pPr algn="just"/>
            <a:r>
              <a:rPr lang="en-US" b="1" spc="50" dirty="0">
                <a:ln w="0"/>
                <a:solidFill>
                  <a:srgbClr val="000000"/>
                </a:solidFill>
                <a:effectLst>
                  <a:innerShdw blurRad="63500" dist="50800" dir="13500000">
                    <a:srgbClr val="000000">
                      <a:alpha val="50000"/>
                    </a:srgbClr>
                  </a:innerShdw>
                </a:effectLst>
              </a:rPr>
              <a:t>Big Mountain is doing well for vertical drop but there are still quite a few resorts with a greater drops.</a:t>
            </a:r>
            <a:endParaRPr lang="en-US" b="1" spc="50" dirty="0">
              <a:ln w="0"/>
              <a:solidFill>
                <a:srgbClr val="000000"/>
              </a:solidFill>
              <a:effectLst>
                <a:innerShdw blurRad="63500" dist="50800" dir="13500000">
                  <a:srgbClr val="000000">
                    <a:alpha val="50000"/>
                  </a:srgbClr>
                </a:innerShdw>
              </a:effectLst>
              <a:sym typeface="Arial"/>
            </a:endParaRPr>
          </a:p>
        </p:txBody>
      </p:sp>
      <p:sp>
        <p:nvSpPr>
          <p:cNvPr id="23" name="TextBox 22"/>
          <p:cNvSpPr txBox="1"/>
          <p:nvPr/>
        </p:nvSpPr>
        <p:spPr>
          <a:xfrm>
            <a:off x="5899135" y="4506004"/>
            <a:ext cx="2744736" cy="1477328"/>
          </a:xfrm>
          <a:prstGeom prst="rect">
            <a:avLst/>
          </a:prstGeom>
          <a:noFill/>
        </p:spPr>
        <p:txBody>
          <a:bodyPr wrap="square" rtlCol="0">
            <a:spAutoFit/>
          </a:bodyPr>
          <a:lstStyle/>
          <a:p>
            <a:pPr algn="just"/>
            <a:r>
              <a:rPr lang="en-US" b="1" spc="50" dirty="0">
                <a:ln w="0"/>
                <a:solidFill>
                  <a:srgbClr val="000000"/>
                </a:solidFill>
                <a:effectLst>
                  <a:innerShdw blurRad="63500" dist="50800" dir="13500000">
                    <a:srgbClr val="000000">
                      <a:alpha val="50000"/>
                    </a:srgbClr>
                  </a:innerShdw>
                </a:effectLst>
              </a:rPr>
              <a:t>Big Mountain has </a:t>
            </a:r>
            <a:r>
              <a:rPr lang="en-US" b="1" spc="50" dirty="0" smtClean="0">
                <a:ln w="0"/>
                <a:solidFill>
                  <a:srgbClr val="000000"/>
                </a:solidFill>
                <a:effectLst>
                  <a:innerShdw blurRad="63500" dist="50800" dir="13500000">
                    <a:srgbClr val="000000">
                      <a:alpha val="50000"/>
                    </a:srgbClr>
                  </a:innerShdw>
                </a:effectLst>
              </a:rPr>
              <a:t>highest </a:t>
            </a:r>
            <a:r>
              <a:rPr lang="en-US" b="1" spc="50" dirty="0">
                <a:ln w="0"/>
                <a:solidFill>
                  <a:srgbClr val="000000"/>
                </a:solidFill>
                <a:effectLst>
                  <a:innerShdw blurRad="63500" dist="50800" dir="13500000">
                    <a:srgbClr val="000000">
                      <a:alpha val="50000"/>
                    </a:srgbClr>
                  </a:innerShdw>
                </a:effectLst>
              </a:rPr>
              <a:t>number of total chairs, resorts with more appear to be outliers.</a:t>
            </a:r>
            <a:endParaRPr lang="en-US" b="1" spc="50" dirty="0">
              <a:ln w="0"/>
              <a:solidFill>
                <a:srgbClr val="000000"/>
              </a:solidFill>
              <a:effectLst>
                <a:innerShdw blurRad="63500" dist="50800" dir="13500000">
                  <a:srgbClr val="000000">
                    <a:alpha val="50000"/>
                  </a:srgbClr>
                </a:innerShdw>
              </a:effectLst>
              <a:sym typeface="Arial"/>
            </a:endParaRPr>
          </a:p>
        </p:txBody>
      </p:sp>
    </p:spTree>
    <p:extLst>
      <p:ext uri="{BB962C8B-B14F-4D97-AF65-F5344CB8AC3E}">
        <p14:creationId xmlns:p14="http://schemas.microsoft.com/office/powerpoint/2010/main" val="6320078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3-26 at 1.29.37 AM.png"/>
          <p:cNvPicPr>
            <a:picLocks noChangeAspect="1"/>
          </p:cNvPicPr>
          <p:nvPr/>
        </p:nvPicPr>
        <p:blipFill rotWithShape="1">
          <a:blip r:embed="rId2">
            <a:extLst>
              <a:ext uri="{28A0092B-C50C-407E-A947-70E740481C1C}">
                <a14:useLocalDpi xmlns:a14="http://schemas.microsoft.com/office/drawing/2010/main" val="0"/>
              </a:ext>
            </a:extLst>
          </a:blip>
          <a:srcRect b="6554"/>
          <a:stretch/>
        </p:blipFill>
        <p:spPr>
          <a:xfrm>
            <a:off x="133684" y="555698"/>
            <a:ext cx="5227052" cy="2685826"/>
          </a:xfrm>
          <a:prstGeom prst="rect">
            <a:avLst/>
          </a:prstGeom>
        </p:spPr>
        <p:style>
          <a:lnRef idx="2">
            <a:schemeClr val="accent3">
              <a:shade val="50000"/>
            </a:schemeClr>
          </a:lnRef>
          <a:fillRef idx="1">
            <a:schemeClr val="accent3"/>
          </a:fillRef>
          <a:effectRef idx="0">
            <a:schemeClr val="accent3"/>
          </a:effectRef>
          <a:fontRef idx="minor">
            <a:schemeClr val="lt1"/>
          </a:fontRef>
        </p:style>
      </p:pic>
      <p:pic>
        <p:nvPicPr>
          <p:cNvPr id="3" name="Picture 2" descr="Screenshot 2023-03-26 at 1.35.47 AM.png"/>
          <p:cNvPicPr>
            <a:picLocks noChangeAspect="1"/>
          </p:cNvPicPr>
          <p:nvPr/>
        </p:nvPicPr>
        <p:blipFill rotWithShape="1">
          <a:blip r:embed="rId3">
            <a:extLst>
              <a:ext uri="{28A0092B-C50C-407E-A947-70E740481C1C}">
                <a14:useLocalDpi xmlns:a14="http://schemas.microsoft.com/office/drawing/2010/main" val="0"/>
              </a:ext>
            </a:extLst>
          </a:blip>
          <a:srcRect b="10180"/>
          <a:stretch/>
        </p:blipFill>
        <p:spPr>
          <a:xfrm>
            <a:off x="133684" y="3429909"/>
            <a:ext cx="5227052" cy="2605616"/>
          </a:xfrm>
          <a:prstGeom prst="rect">
            <a:avLst/>
          </a:prstGeom>
        </p:spPr>
        <p:style>
          <a:lnRef idx="2">
            <a:schemeClr val="accent3">
              <a:shade val="50000"/>
            </a:schemeClr>
          </a:lnRef>
          <a:fillRef idx="1">
            <a:schemeClr val="accent3"/>
          </a:fillRef>
          <a:effectRef idx="0">
            <a:schemeClr val="accent3"/>
          </a:effectRef>
          <a:fontRef idx="minor">
            <a:schemeClr val="lt1"/>
          </a:fontRef>
        </p:style>
      </p:pic>
      <p:sp>
        <p:nvSpPr>
          <p:cNvPr id="6" name="TextBox 5"/>
          <p:cNvSpPr txBox="1"/>
          <p:nvPr/>
        </p:nvSpPr>
        <p:spPr>
          <a:xfrm>
            <a:off x="5748420" y="1069473"/>
            <a:ext cx="2954421" cy="923330"/>
          </a:xfrm>
          <a:prstGeom prst="rect">
            <a:avLst/>
          </a:prstGeom>
          <a:noFill/>
        </p:spPr>
        <p:txBody>
          <a:bodyPr wrap="square" rtlCol="0">
            <a:spAutoFit/>
          </a:bodyPr>
          <a:lstStyle/>
          <a:p>
            <a:pPr algn="just"/>
            <a:r>
              <a:rPr lang="en-US" b="1" spc="50" dirty="0">
                <a:ln w="0"/>
                <a:solidFill>
                  <a:srgbClr val="000000"/>
                </a:solidFill>
                <a:effectLst>
                  <a:innerShdw blurRad="63500" dist="50800" dir="13500000">
                    <a:srgbClr val="000000">
                      <a:alpha val="50000"/>
                    </a:srgbClr>
                  </a:innerShdw>
                </a:effectLst>
              </a:rPr>
              <a:t>Big Mountain is very high up the league table of snow making area.</a:t>
            </a:r>
            <a:endParaRPr lang="en-US" b="1" spc="50" dirty="0">
              <a:ln w="0"/>
              <a:solidFill>
                <a:srgbClr val="000000"/>
              </a:solidFill>
              <a:effectLst>
                <a:innerShdw blurRad="63500" dist="50800" dir="13500000">
                  <a:srgbClr val="000000">
                    <a:alpha val="50000"/>
                  </a:srgbClr>
                </a:innerShdw>
              </a:effectLst>
              <a:sym typeface="Arial"/>
            </a:endParaRPr>
          </a:p>
        </p:txBody>
      </p:sp>
      <p:sp>
        <p:nvSpPr>
          <p:cNvPr id="7" name="TextBox 6"/>
          <p:cNvSpPr txBox="1"/>
          <p:nvPr/>
        </p:nvSpPr>
        <p:spPr>
          <a:xfrm>
            <a:off x="6296526" y="4525212"/>
            <a:ext cx="1991896" cy="1189790"/>
          </a:xfrm>
          <a:prstGeom prst="rect">
            <a:avLst/>
          </a:prstGeom>
          <a:noFill/>
        </p:spPr>
        <p:txBody>
          <a:bodyPr wrap="square" rtlCol="0">
            <a:spAutoFit/>
          </a:bodyPr>
          <a:lstStyle/>
          <a:p>
            <a:endParaRPr lang="en-US" dirty="0"/>
          </a:p>
        </p:txBody>
      </p:sp>
      <p:sp>
        <p:nvSpPr>
          <p:cNvPr id="8" name="TextBox 7"/>
          <p:cNvSpPr txBox="1"/>
          <p:nvPr/>
        </p:nvSpPr>
        <p:spPr>
          <a:xfrm>
            <a:off x="5534526" y="3960675"/>
            <a:ext cx="3168315" cy="1754327"/>
          </a:xfrm>
          <a:prstGeom prst="rect">
            <a:avLst/>
          </a:prstGeom>
          <a:noFill/>
        </p:spPr>
        <p:txBody>
          <a:bodyPr wrap="square" rtlCol="0">
            <a:spAutoFit/>
          </a:bodyPr>
          <a:lstStyle/>
          <a:p>
            <a:r>
              <a:rPr lang="en-US" b="1" dirty="0">
                <a:solidFill>
                  <a:srgbClr val="000000"/>
                </a:solidFill>
              </a:rPr>
              <a:t>Most resorts have no fast quads. Big Mountain has 3, which puts it high up that league table. There are some values much higher, but they are </a:t>
            </a:r>
            <a:r>
              <a:rPr lang="en-US" b="1" dirty="0" smtClean="0">
                <a:solidFill>
                  <a:srgbClr val="000000"/>
                </a:solidFill>
              </a:rPr>
              <a:t>rare.</a:t>
            </a:r>
            <a:endParaRPr lang="en-US" b="1" dirty="0">
              <a:solidFill>
                <a:srgbClr val="000000"/>
              </a:solidFill>
            </a:endParaRPr>
          </a:p>
        </p:txBody>
      </p:sp>
    </p:spTree>
    <p:extLst>
      <p:ext uri="{BB962C8B-B14F-4D97-AF65-F5344CB8AC3E}">
        <p14:creationId xmlns:p14="http://schemas.microsoft.com/office/powerpoint/2010/main" val="17387498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23-03-30 at 6.46.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53" y="628315"/>
            <a:ext cx="5387472" cy="2900948"/>
          </a:xfrm>
          <a:prstGeom prst="rect">
            <a:avLst/>
          </a:prstGeom>
        </p:spPr>
        <p:style>
          <a:lnRef idx="2">
            <a:schemeClr val="accent3">
              <a:shade val="50000"/>
            </a:schemeClr>
          </a:lnRef>
          <a:fillRef idx="1">
            <a:schemeClr val="accent3"/>
          </a:fillRef>
          <a:effectRef idx="0">
            <a:schemeClr val="accent3"/>
          </a:effectRef>
          <a:fontRef idx="minor">
            <a:schemeClr val="lt1"/>
          </a:fontRef>
        </p:style>
      </p:pic>
      <p:pic>
        <p:nvPicPr>
          <p:cNvPr id="4" name="Picture 3" descr="Screenshot 2023-03-26 at 1.28.07 AM.png"/>
          <p:cNvPicPr>
            <a:picLocks noChangeAspect="1"/>
          </p:cNvPicPr>
          <p:nvPr/>
        </p:nvPicPr>
        <p:blipFill rotWithShape="1">
          <a:blip r:embed="rId3">
            <a:extLst>
              <a:ext uri="{28A0092B-C50C-407E-A947-70E740481C1C}">
                <a14:useLocalDpi xmlns:a14="http://schemas.microsoft.com/office/drawing/2010/main" val="0"/>
              </a:ext>
            </a:extLst>
          </a:blip>
          <a:srcRect b="8433"/>
          <a:stretch/>
        </p:blipFill>
        <p:spPr>
          <a:xfrm>
            <a:off x="147052" y="3529264"/>
            <a:ext cx="5387473" cy="3048000"/>
          </a:xfrm>
          <a:prstGeom prst="rect">
            <a:avLst/>
          </a:prstGeom>
        </p:spPr>
        <p:style>
          <a:lnRef idx="2">
            <a:schemeClr val="accent3">
              <a:shade val="50000"/>
            </a:schemeClr>
          </a:lnRef>
          <a:fillRef idx="1">
            <a:schemeClr val="accent3"/>
          </a:fillRef>
          <a:effectRef idx="0">
            <a:schemeClr val="accent3"/>
          </a:effectRef>
          <a:fontRef idx="minor">
            <a:schemeClr val="lt1"/>
          </a:fontRef>
        </p:style>
      </p:pic>
      <p:sp>
        <p:nvSpPr>
          <p:cNvPr id="6" name="TextBox 5"/>
          <p:cNvSpPr txBox="1"/>
          <p:nvPr/>
        </p:nvSpPr>
        <p:spPr>
          <a:xfrm>
            <a:off x="5855368" y="1136653"/>
            <a:ext cx="2941053" cy="1477328"/>
          </a:xfrm>
          <a:prstGeom prst="rect">
            <a:avLst/>
          </a:prstGeom>
          <a:noFill/>
        </p:spPr>
        <p:txBody>
          <a:bodyPr wrap="square" rtlCol="0">
            <a:spAutoFit/>
          </a:bodyPr>
          <a:lstStyle/>
          <a:p>
            <a:r>
              <a:rPr lang="en-US" b="1" dirty="0"/>
              <a:t>Big Mountain has one of the longest runs. Although it is just over half the length of the longest, the longer ones are rare.</a:t>
            </a:r>
          </a:p>
        </p:txBody>
      </p:sp>
      <p:sp>
        <p:nvSpPr>
          <p:cNvPr id="7" name="TextBox 6"/>
          <p:cNvSpPr txBox="1"/>
          <p:nvPr/>
        </p:nvSpPr>
        <p:spPr>
          <a:xfrm>
            <a:off x="6122736" y="4117474"/>
            <a:ext cx="2526631" cy="1200329"/>
          </a:xfrm>
          <a:prstGeom prst="rect">
            <a:avLst/>
          </a:prstGeom>
          <a:noFill/>
        </p:spPr>
        <p:txBody>
          <a:bodyPr wrap="square" rtlCol="0">
            <a:spAutoFit/>
          </a:bodyPr>
          <a:lstStyle/>
          <a:p>
            <a:r>
              <a:rPr lang="en-US" b="1" dirty="0">
                <a:solidFill>
                  <a:srgbClr val="000000"/>
                </a:solidFill>
              </a:rPr>
              <a:t>The vast majority of resorts, such as Big Mountain, have no trams</a:t>
            </a:r>
          </a:p>
        </p:txBody>
      </p:sp>
    </p:spTree>
    <p:extLst>
      <p:ext uri="{BB962C8B-B14F-4D97-AF65-F5344CB8AC3E}">
        <p14:creationId xmlns:p14="http://schemas.microsoft.com/office/powerpoint/2010/main" val="35269345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393192" y="345140"/>
            <a:ext cx="8229600" cy="1368589"/>
          </a:xfrm>
          <a:solidFill>
            <a:schemeClr val="bg2"/>
          </a:solidFill>
          <a:ln>
            <a:noFill/>
          </a:ln>
        </p:spPr>
        <p:txBody>
          <a:bodyPr/>
          <a:lstStyle/>
          <a:p>
            <a:r>
              <a:rPr lang="en-US" sz="1800" dirty="0" smtClean="0">
                <a:solidFill>
                  <a:schemeClr val="tx1"/>
                </a:solidFill>
              </a:rPr>
              <a:t>Big Mountain resort current price and revenue:</a:t>
            </a:r>
            <a:br>
              <a:rPr lang="en-US" sz="1800" dirty="0" smtClean="0">
                <a:solidFill>
                  <a:schemeClr val="tx1"/>
                </a:solidFill>
              </a:rPr>
            </a:br>
            <a:r>
              <a:rPr lang="en-US" sz="1800" spc="50" dirty="0">
                <a:ln w="0"/>
                <a:solidFill>
                  <a:schemeClr val="tx1"/>
                </a:solidFill>
                <a:effectLst>
                  <a:innerShdw blurRad="63500" dist="50800" dir="13500000">
                    <a:srgbClr val="000000">
                      <a:alpha val="50000"/>
                    </a:srgbClr>
                  </a:innerShdw>
                </a:effectLst>
              </a:rPr>
              <a:t>Closing 10 runs reduce support for ticket price and so revenue by $1.71 and $3M respectively</a:t>
            </a:r>
            <a:endParaRPr lang="en-US" sz="1800" dirty="0">
              <a:solidFill>
                <a:schemeClr val="tx1"/>
              </a:solidFill>
            </a:endParaRPr>
          </a:p>
        </p:txBody>
      </p:sp>
      <p:pic>
        <p:nvPicPr>
          <p:cNvPr id="20" name="Content Placeholder 19" descr="Screenshot 2023-03-26 at 1.27.31 AM.png"/>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573" r="-1284" b="14284"/>
          <a:stretch/>
        </p:blipFill>
        <p:spPr>
          <a:xfrm>
            <a:off x="4734598" y="2784475"/>
            <a:ext cx="4303058" cy="3355360"/>
          </a:xfrm>
          <a:prstGeom prst="rect">
            <a:avLst/>
          </a:prstGeom>
          <a:ln/>
        </p:spPr>
        <p:style>
          <a:lnRef idx="2">
            <a:schemeClr val="accent3">
              <a:shade val="50000"/>
            </a:schemeClr>
          </a:lnRef>
          <a:fillRef idx="1">
            <a:schemeClr val="accent3"/>
          </a:fillRef>
          <a:effectRef idx="0">
            <a:schemeClr val="accent3"/>
          </a:effectRef>
          <a:fontRef idx="minor">
            <a:schemeClr val="lt1"/>
          </a:fontRef>
        </p:style>
      </p:pic>
      <p:sp>
        <p:nvSpPr>
          <p:cNvPr id="21" name="Content Placeholder 20"/>
          <p:cNvSpPr>
            <a:spLocks noGrp="1"/>
          </p:cNvSpPr>
          <p:nvPr>
            <p:ph sz="half" idx="1"/>
          </p:nvPr>
        </p:nvSpPr>
        <p:spPr/>
        <p:txBody>
          <a:bodyPr/>
          <a:lstStyle/>
          <a:p>
            <a:endParaRPr lang="en-US"/>
          </a:p>
        </p:txBody>
      </p:sp>
      <p:pic>
        <p:nvPicPr>
          <p:cNvPr id="22" name="Picture 21" descr="Image 3-29-23 at 1.41 A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48" y="2784474"/>
            <a:ext cx="4401044" cy="3355361"/>
          </a:xfrm>
          <a:prstGeom prst="rect">
            <a:avLst/>
          </a:prstGeom>
          <a:ln/>
        </p:spPr>
        <p:style>
          <a:lnRef idx="2">
            <a:schemeClr val="accent3">
              <a:shade val="50000"/>
            </a:schemeClr>
          </a:lnRef>
          <a:fillRef idx="1">
            <a:schemeClr val="accent3"/>
          </a:fillRef>
          <a:effectRef idx="0">
            <a:schemeClr val="accent3"/>
          </a:effectRef>
          <a:fontRef idx="minor">
            <a:schemeClr val="lt1"/>
          </a:fontRef>
        </p:style>
      </p:pic>
      <p:sp>
        <p:nvSpPr>
          <p:cNvPr id="29" name="TextBox 28"/>
          <p:cNvSpPr txBox="1"/>
          <p:nvPr/>
        </p:nvSpPr>
        <p:spPr>
          <a:xfrm>
            <a:off x="200591" y="2125814"/>
            <a:ext cx="3892864" cy="646331"/>
          </a:xfrm>
          <a:prstGeom prst="rect">
            <a:avLst/>
          </a:prstGeom>
          <a:noFill/>
        </p:spPr>
        <p:txBody>
          <a:bodyPr wrap="square" rtlCol="0">
            <a:spAutoFit/>
          </a:bodyPr>
          <a:lstStyle/>
          <a:p>
            <a:pPr marL="285750" indent="-285750">
              <a:buFont typeface="Arial"/>
              <a:buChar char="•"/>
            </a:pPr>
            <a:r>
              <a:rPr lang="en-US" dirty="0"/>
              <a:t>Big Mountain price compared to other resorts.</a:t>
            </a:r>
          </a:p>
        </p:txBody>
      </p:sp>
      <p:sp>
        <p:nvSpPr>
          <p:cNvPr id="30" name="TextBox 29"/>
          <p:cNvSpPr txBox="1"/>
          <p:nvPr/>
        </p:nvSpPr>
        <p:spPr>
          <a:xfrm>
            <a:off x="4734598" y="1713729"/>
            <a:ext cx="3550947" cy="923330"/>
          </a:xfrm>
          <a:prstGeom prst="rect">
            <a:avLst/>
          </a:prstGeom>
          <a:noFill/>
        </p:spPr>
        <p:txBody>
          <a:bodyPr wrap="square" rtlCol="0">
            <a:spAutoFit/>
          </a:bodyPr>
          <a:lstStyle/>
          <a:p>
            <a:r>
              <a:rPr lang="en-US" dirty="0"/>
              <a:t>The resort can close up to 6 runs each day without a large drop in revenue</a:t>
            </a:r>
          </a:p>
        </p:txBody>
      </p:sp>
    </p:spTree>
    <p:extLst>
      <p:ext uri="{BB962C8B-B14F-4D97-AF65-F5344CB8AC3E}">
        <p14:creationId xmlns:p14="http://schemas.microsoft.com/office/powerpoint/2010/main" val="39285376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solidFill>
            <a:schemeClr val="bg2"/>
          </a:solidFill>
        </p:spPr>
        <p:txBody>
          <a:bodyPr/>
          <a:lstStyle/>
          <a:p>
            <a:r>
              <a:rPr lang="en-US" sz="2400" dirty="0" smtClean="0">
                <a:solidFill>
                  <a:schemeClr val="tx1"/>
                </a:solidFill>
              </a:rPr>
              <a:t>Recommendations:</a:t>
            </a:r>
            <a:endParaRPr lang="en-US" sz="2400" dirty="0">
              <a:solidFill>
                <a:schemeClr val="tx1"/>
              </a:solidFill>
            </a:endParaRPr>
          </a:p>
        </p:txBody>
      </p:sp>
      <p:sp>
        <p:nvSpPr>
          <p:cNvPr id="16" name="Content Placeholder 15"/>
          <p:cNvSpPr>
            <a:spLocks noGrp="1"/>
          </p:cNvSpPr>
          <p:nvPr>
            <p:ph idx="1"/>
          </p:nvPr>
        </p:nvSpPr>
        <p:spPr>
          <a:xfrm>
            <a:off x="739775" y="1849348"/>
            <a:ext cx="7662864" cy="4832964"/>
          </a:xfrm>
        </p:spPr>
        <p:txBody>
          <a:bodyPr>
            <a:noAutofit/>
          </a:bodyPr>
          <a:lstStyle/>
          <a:p>
            <a:pPr lvl="0"/>
            <a:r>
              <a:rPr lang="en-US" sz="1600" spc="50" dirty="0">
                <a:ln w="0"/>
                <a:solidFill>
                  <a:srgbClr val="000000"/>
                </a:solidFill>
                <a:effectLst>
                  <a:innerShdw blurRad="63500" dist="50800" dir="13500000">
                    <a:srgbClr val="000000">
                      <a:alpha val="50000"/>
                    </a:srgbClr>
                  </a:innerShdw>
                </a:effectLst>
                <a:latin typeface="Times of roman"/>
                <a:cs typeface="Times of roman"/>
              </a:rPr>
              <a:t>Our Model suggests that </a:t>
            </a:r>
            <a:r>
              <a:rPr lang="en-US" sz="1600" spc="50" dirty="0" smtClean="0">
                <a:ln w="0"/>
                <a:solidFill>
                  <a:srgbClr val="000000"/>
                </a:solidFill>
                <a:effectLst>
                  <a:innerShdw blurRad="63500" dist="50800" dir="13500000">
                    <a:srgbClr val="000000">
                      <a:alpha val="50000"/>
                    </a:srgbClr>
                  </a:innerShdw>
                </a:effectLst>
                <a:latin typeface="Times of roman"/>
                <a:cs typeface="Times of roman"/>
              </a:rPr>
              <a:t>Big Mountain </a:t>
            </a:r>
            <a:r>
              <a:rPr lang="en-US" sz="1600" spc="50" dirty="0">
                <a:ln w="0"/>
                <a:solidFill>
                  <a:srgbClr val="000000"/>
                </a:solidFill>
                <a:effectLst>
                  <a:innerShdw blurRad="63500" dist="50800" dir="13500000">
                    <a:srgbClr val="000000">
                      <a:alpha val="50000"/>
                    </a:srgbClr>
                  </a:innerShdw>
                </a:effectLst>
                <a:latin typeface="Times of roman"/>
                <a:cs typeface="Times of roman"/>
              </a:rPr>
              <a:t>Resort’s ticket price is lower than the predicted model by 16.31%, and the resort have many potential scenarios for either cutting costs by closing runs or increasing ticket price by increasing vertical drop, adding acres snow making or increasing the longest run.</a:t>
            </a:r>
          </a:p>
          <a:p>
            <a:r>
              <a:rPr lang="en-US" sz="1600" dirty="0" smtClean="0">
                <a:solidFill>
                  <a:srgbClr val="000000"/>
                </a:solidFill>
                <a:latin typeface="Times of roman"/>
                <a:cs typeface="Times of roman"/>
              </a:rPr>
              <a:t>Raise </a:t>
            </a:r>
            <a:r>
              <a:rPr lang="en-US" sz="1600" dirty="0">
                <a:solidFill>
                  <a:srgbClr val="000000"/>
                </a:solidFill>
                <a:latin typeface="Times of roman"/>
                <a:cs typeface="Times of roman"/>
              </a:rPr>
              <a:t>ticket prices to </a:t>
            </a:r>
            <a:r>
              <a:rPr lang="en-US" sz="1600" dirty="0" smtClean="0">
                <a:solidFill>
                  <a:srgbClr val="000000"/>
                </a:solidFill>
                <a:latin typeface="Times of roman"/>
                <a:cs typeface="Times of roman"/>
              </a:rPr>
              <a:t>$95.87</a:t>
            </a:r>
          </a:p>
          <a:p>
            <a:r>
              <a:rPr lang="en-US" sz="1600" dirty="0" smtClean="0">
                <a:solidFill>
                  <a:srgbClr val="000000"/>
                </a:solidFill>
                <a:latin typeface="Times of roman"/>
                <a:cs typeface="Times of roman"/>
              </a:rPr>
              <a:t>Increase </a:t>
            </a:r>
            <a:r>
              <a:rPr lang="en-US" sz="1600" dirty="0">
                <a:solidFill>
                  <a:srgbClr val="000000"/>
                </a:solidFill>
                <a:latin typeface="Times of roman"/>
                <a:cs typeface="Times of roman"/>
              </a:rPr>
              <a:t>vertical drop by lowering a run 150ft, Install one additional chair lift, </a:t>
            </a:r>
            <a:r>
              <a:rPr lang="en-US" sz="1600" dirty="0" smtClean="0">
                <a:solidFill>
                  <a:srgbClr val="000000"/>
                </a:solidFill>
                <a:latin typeface="Times of roman"/>
                <a:cs typeface="Times of roman"/>
              </a:rPr>
              <a:t>Add,</a:t>
            </a:r>
            <a:r>
              <a:rPr lang="en-US" sz="1600" dirty="0">
                <a:solidFill>
                  <a:srgbClr val="000000"/>
                </a:solidFill>
                <a:latin typeface="Times of roman"/>
                <a:cs typeface="Times of roman"/>
              </a:rPr>
              <a:t> Have 4</a:t>
            </a:r>
            <a:r>
              <a:rPr lang="en-US" sz="1600" dirty="0" smtClean="0">
                <a:solidFill>
                  <a:srgbClr val="000000"/>
                </a:solidFill>
                <a:latin typeface="Times of roman"/>
                <a:cs typeface="Times of roman"/>
              </a:rPr>
              <a:t>-5 </a:t>
            </a:r>
            <a:r>
              <a:rPr lang="en-US" sz="1600" dirty="0">
                <a:solidFill>
                  <a:srgbClr val="000000"/>
                </a:solidFill>
                <a:latin typeface="Times of roman"/>
                <a:cs typeface="Times of roman"/>
              </a:rPr>
              <a:t>runs closed each day to save on operation </a:t>
            </a:r>
            <a:r>
              <a:rPr lang="en-US" sz="1600" dirty="0" smtClean="0">
                <a:solidFill>
                  <a:srgbClr val="000000"/>
                </a:solidFill>
                <a:latin typeface="Times of roman"/>
                <a:cs typeface="Times of roman"/>
              </a:rPr>
              <a:t>costs one </a:t>
            </a:r>
            <a:r>
              <a:rPr lang="en-US" sz="1600" dirty="0">
                <a:solidFill>
                  <a:srgbClr val="000000"/>
                </a:solidFill>
                <a:latin typeface="Times of roman"/>
                <a:cs typeface="Times of roman"/>
              </a:rPr>
              <a:t>additional run, and increase acres of snow cover by </a:t>
            </a:r>
            <a:r>
              <a:rPr lang="en-US" sz="1600" dirty="0" smtClean="0">
                <a:solidFill>
                  <a:srgbClr val="000000"/>
                </a:solidFill>
                <a:latin typeface="Times of roman"/>
                <a:cs typeface="Times of roman"/>
              </a:rPr>
              <a:t>two.</a:t>
            </a:r>
          </a:p>
          <a:p>
            <a:r>
              <a:rPr lang="en-US" sz="1600" spc="50" dirty="0" smtClean="0">
                <a:ln w="0"/>
                <a:solidFill>
                  <a:srgbClr val="000000"/>
                </a:solidFill>
                <a:effectLst>
                  <a:innerShdw blurRad="63500" dist="50800" dir="13500000">
                    <a:srgbClr val="000000">
                      <a:alpha val="50000"/>
                    </a:srgbClr>
                  </a:innerShdw>
                </a:effectLst>
                <a:latin typeface="Times of roman"/>
                <a:cs typeface="Times of roman"/>
              </a:rPr>
              <a:t>Increasing </a:t>
            </a:r>
            <a:r>
              <a:rPr lang="en-US" sz="1600" spc="50" dirty="0">
                <a:ln w="0"/>
                <a:solidFill>
                  <a:srgbClr val="000000"/>
                </a:solidFill>
                <a:effectLst>
                  <a:innerShdw blurRad="63500" dist="50800" dir="13500000">
                    <a:srgbClr val="000000">
                      <a:alpha val="50000"/>
                    </a:srgbClr>
                  </a:innerShdw>
                </a:effectLst>
                <a:latin typeface="Times of roman"/>
                <a:cs typeface="Times of roman"/>
              </a:rPr>
              <a:t>the vertical drop by 150 </a:t>
            </a:r>
            <a:r>
              <a:rPr lang="en-US" sz="1600" spc="50" dirty="0" smtClean="0">
                <a:ln w="0"/>
                <a:solidFill>
                  <a:srgbClr val="000000"/>
                </a:solidFill>
                <a:effectLst>
                  <a:innerShdw blurRad="63500" dist="50800" dir="13500000">
                    <a:srgbClr val="000000">
                      <a:alpha val="50000"/>
                    </a:srgbClr>
                  </a:innerShdw>
                </a:effectLst>
                <a:latin typeface="Times of roman"/>
                <a:cs typeface="Times of roman"/>
              </a:rPr>
              <a:t>ft. </a:t>
            </a:r>
            <a:r>
              <a:rPr lang="en-US" sz="1600" spc="50" dirty="0">
                <a:ln w="0"/>
                <a:solidFill>
                  <a:srgbClr val="000000"/>
                </a:solidFill>
                <a:effectLst>
                  <a:innerShdw blurRad="63500" dist="50800" dir="13500000">
                    <a:srgbClr val="000000">
                      <a:alpha val="50000"/>
                    </a:srgbClr>
                  </a:innerShdw>
                </a:effectLst>
                <a:latin typeface="Times of roman"/>
                <a:cs typeface="Times of roman"/>
              </a:rPr>
              <a:t>would increase the ticket price by 10.44% from $</a:t>
            </a:r>
            <a:r>
              <a:rPr lang="en-US" sz="1600" spc="50" dirty="0" smtClean="0">
                <a:ln w="0"/>
                <a:solidFill>
                  <a:srgbClr val="000000"/>
                </a:solidFill>
                <a:effectLst>
                  <a:innerShdw blurRad="63500" dist="50800" dir="13500000">
                    <a:srgbClr val="000000">
                      <a:alpha val="50000"/>
                    </a:srgbClr>
                  </a:innerShdw>
                </a:effectLst>
                <a:latin typeface="Times of roman"/>
                <a:cs typeface="Times of roman"/>
              </a:rPr>
              <a:t>81.00 </a:t>
            </a:r>
            <a:r>
              <a:rPr lang="en-US" sz="1600" spc="50" dirty="0">
                <a:ln w="0"/>
                <a:solidFill>
                  <a:srgbClr val="000000"/>
                </a:solidFill>
                <a:effectLst>
                  <a:innerShdw blurRad="63500" dist="50800" dir="13500000">
                    <a:srgbClr val="000000">
                      <a:alpha val="50000"/>
                    </a:srgbClr>
                  </a:innerShdw>
                </a:effectLst>
                <a:latin typeface="Times of roman"/>
                <a:cs typeface="Times of roman"/>
              </a:rPr>
              <a:t>to </a:t>
            </a:r>
            <a:r>
              <a:rPr lang="en-US" sz="1600" spc="50" dirty="0" smtClean="0">
                <a:ln w="0"/>
                <a:solidFill>
                  <a:srgbClr val="000000"/>
                </a:solidFill>
                <a:effectLst>
                  <a:innerShdw blurRad="63500" dist="50800" dir="13500000">
                    <a:srgbClr val="000000">
                      <a:alpha val="50000"/>
                    </a:srgbClr>
                  </a:innerShdw>
                </a:effectLst>
                <a:latin typeface="Times of roman"/>
                <a:cs typeface="Times of roman"/>
              </a:rPr>
              <a:t>$95.87, </a:t>
            </a:r>
            <a:r>
              <a:rPr lang="en-US" sz="1600" spc="50" dirty="0">
                <a:ln w="0"/>
                <a:solidFill>
                  <a:srgbClr val="000000"/>
                </a:solidFill>
                <a:effectLst>
                  <a:innerShdw blurRad="63500" dist="50800" dir="13500000">
                    <a:srgbClr val="000000">
                      <a:alpha val="50000"/>
                    </a:srgbClr>
                  </a:innerShdw>
                </a:effectLst>
                <a:latin typeface="Times of roman"/>
                <a:cs typeface="Times of roman"/>
              </a:rPr>
              <a:t>resulting in revenue increase by </a:t>
            </a:r>
            <a:r>
              <a:rPr lang="en-US" sz="1600" spc="50" dirty="0" smtClean="0">
                <a:ln w="0"/>
                <a:solidFill>
                  <a:srgbClr val="000000"/>
                </a:solidFill>
                <a:effectLst>
                  <a:innerShdw blurRad="63500" dist="50800" dir="13500000">
                    <a:srgbClr val="000000">
                      <a:alpha val="50000"/>
                    </a:srgbClr>
                  </a:innerShdw>
                </a:effectLst>
                <a:latin typeface="Times of roman"/>
                <a:cs typeface="Times of roman"/>
              </a:rPr>
              <a:t>$</a:t>
            </a:r>
            <a:r>
              <a:rPr lang="en-US" sz="1600" dirty="0" smtClean="0">
                <a:solidFill>
                  <a:srgbClr val="000000"/>
                </a:solidFill>
              </a:rPr>
              <a:t>1,506,5471</a:t>
            </a:r>
            <a:r>
              <a:rPr lang="en-US" sz="1600" dirty="0"/>
              <a:t>.</a:t>
            </a:r>
            <a:endParaRPr lang="en-US" sz="1600" spc="50" dirty="0" smtClean="0">
              <a:ln w="0"/>
              <a:solidFill>
                <a:srgbClr val="000000"/>
              </a:solidFill>
              <a:effectLst>
                <a:innerShdw blurRad="63500" dist="50800" dir="13500000">
                  <a:srgbClr val="000000">
                    <a:alpha val="50000"/>
                  </a:srgbClr>
                </a:innerShdw>
              </a:effectLst>
              <a:latin typeface="Times of roman"/>
              <a:cs typeface="Times of roman"/>
            </a:endParaRPr>
          </a:p>
          <a:p>
            <a:r>
              <a:rPr lang="en-US" sz="1600" spc="50" dirty="0" smtClean="0">
                <a:ln w="0"/>
                <a:solidFill>
                  <a:srgbClr val="000000"/>
                </a:solidFill>
                <a:effectLst>
                  <a:innerShdw blurRad="63500" dist="50800" dir="13500000">
                    <a:srgbClr val="000000">
                      <a:alpha val="50000"/>
                    </a:srgbClr>
                  </a:innerShdw>
                </a:effectLst>
                <a:latin typeface="Times of roman"/>
                <a:cs typeface="Times of roman"/>
              </a:rPr>
              <a:t>Adding </a:t>
            </a:r>
            <a:r>
              <a:rPr lang="en-US" sz="1600" spc="50" dirty="0">
                <a:ln w="0"/>
                <a:solidFill>
                  <a:srgbClr val="000000"/>
                </a:solidFill>
                <a:effectLst>
                  <a:innerShdw blurRad="63500" dist="50800" dir="13500000">
                    <a:srgbClr val="000000">
                      <a:alpha val="50000"/>
                    </a:srgbClr>
                  </a:innerShdw>
                </a:effectLst>
                <a:latin typeface="Times of roman"/>
                <a:cs typeface="Times of roman"/>
              </a:rPr>
              <a:t>2 acres of snow making would increase the ticket price by 12% from $81 to $90.75, resulting in revenue increase by $</a:t>
            </a:r>
            <a:r>
              <a:rPr lang="en-US" sz="1600" spc="50" dirty="0" smtClean="0">
                <a:ln w="0"/>
                <a:solidFill>
                  <a:srgbClr val="000000"/>
                </a:solidFill>
                <a:effectLst>
                  <a:innerShdw blurRad="63500" dist="50800" dir="13500000">
                    <a:srgbClr val="000000">
                      <a:alpha val="50000"/>
                    </a:srgbClr>
                  </a:innerShdw>
                </a:effectLst>
                <a:latin typeface="Times of roman"/>
                <a:cs typeface="Times of roman"/>
              </a:rPr>
              <a:t>17,322,717.</a:t>
            </a:r>
            <a:endParaRPr lang="en-US" sz="1600" spc="50" dirty="0">
              <a:ln w="0"/>
              <a:solidFill>
                <a:srgbClr val="000000"/>
              </a:solidFill>
              <a:effectLst>
                <a:innerShdw blurRad="63500" dist="50800" dir="13500000">
                  <a:srgbClr val="000000">
                    <a:alpha val="50000"/>
                  </a:srgbClr>
                </a:innerShdw>
              </a:effectLst>
              <a:latin typeface="Times of roman"/>
              <a:cs typeface="Times of roman"/>
            </a:endParaRPr>
          </a:p>
          <a:p>
            <a:endParaRPr lang="en-US" sz="1600" dirty="0">
              <a:solidFill>
                <a:srgbClr val="000000"/>
              </a:solidFill>
              <a:latin typeface="Times of rpman"/>
              <a:cs typeface="Times of rpman"/>
            </a:endParaRPr>
          </a:p>
        </p:txBody>
      </p:sp>
    </p:spTree>
    <p:extLst>
      <p:ext uri="{BB962C8B-B14F-4D97-AF65-F5344CB8AC3E}">
        <p14:creationId xmlns:p14="http://schemas.microsoft.com/office/powerpoint/2010/main" val="2510985635"/>
      </p:ext>
    </p:extLst>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5141"/>
            <a:ext cx="8229600" cy="1143000"/>
          </a:xfrm>
        </p:spPr>
        <p:txBody>
          <a:bodyPr/>
          <a:lstStyle/>
          <a:p>
            <a:r>
              <a:rPr lang="en-US" dirty="0" smtClean="0">
                <a:solidFill>
                  <a:srgbClr val="000000"/>
                </a:solidFill>
              </a:rPr>
              <a:t>Conclusion</a:t>
            </a:r>
            <a:endParaRPr lang="en-US" dirty="0">
              <a:solidFill>
                <a:srgbClr val="000000"/>
              </a:solidFill>
            </a:endParaRPr>
          </a:p>
        </p:txBody>
      </p:sp>
      <p:sp>
        <p:nvSpPr>
          <p:cNvPr id="3" name="Content Placeholder 2"/>
          <p:cNvSpPr>
            <a:spLocks noGrp="1"/>
          </p:cNvSpPr>
          <p:nvPr>
            <p:ph idx="1"/>
          </p:nvPr>
        </p:nvSpPr>
        <p:spPr>
          <a:xfrm>
            <a:off x="641138" y="1884947"/>
            <a:ext cx="7994862" cy="4465054"/>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1900" dirty="0" smtClean="0">
                <a:solidFill>
                  <a:srgbClr val="000000"/>
                </a:solidFill>
                <a:latin typeface="Times of roman"/>
                <a:cs typeface="Times of roman"/>
              </a:rPr>
              <a:t>Big Mountain has great amenities for customers to offer and they can have a great revenue by doing some changes in there facilities.</a:t>
            </a:r>
          </a:p>
          <a:p>
            <a:pPr marL="0" indent="0">
              <a:buNone/>
            </a:pPr>
            <a:r>
              <a:rPr lang="en-US" sz="1900" dirty="0" smtClean="0">
                <a:solidFill>
                  <a:srgbClr val="000000"/>
                </a:solidFill>
                <a:latin typeface="Times of roman"/>
                <a:cs typeface="Times of roman"/>
              </a:rPr>
              <a:t>After analyzing and building a model, we come to conclusion that Big Mountain Ski Resort can increase the revenue by </a:t>
            </a:r>
            <a:r>
              <a:rPr lang="en-US" sz="1900" spc="50" dirty="0">
                <a:ln w="0"/>
                <a:solidFill>
                  <a:srgbClr val="000000"/>
                </a:solidFill>
                <a:effectLst>
                  <a:innerShdw blurRad="63500" dist="50800" dir="13500000">
                    <a:srgbClr val="000000">
                      <a:alpha val="50000"/>
                    </a:srgbClr>
                  </a:innerShdw>
                </a:effectLst>
                <a:latin typeface="Times of roman"/>
                <a:cs typeface="Times of roman"/>
              </a:rPr>
              <a:t>Increasing the vertical drop by 150 </a:t>
            </a:r>
            <a:r>
              <a:rPr lang="en-US" sz="1900" spc="50" dirty="0" err="1">
                <a:ln w="0"/>
                <a:solidFill>
                  <a:srgbClr val="000000"/>
                </a:solidFill>
                <a:effectLst>
                  <a:innerShdw blurRad="63500" dist="50800" dir="13500000">
                    <a:srgbClr val="000000">
                      <a:alpha val="50000"/>
                    </a:srgbClr>
                  </a:innerShdw>
                </a:effectLst>
                <a:latin typeface="Times of roman"/>
                <a:cs typeface="Times of roman"/>
              </a:rPr>
              <a:t>ft</a:t>
            </a:r>
            <a:r>
              <a:rPr lang="en-US" sz="1900" spc="50" dirty="0">
                <a:ln w="0"/>
                <a:solidFill>
                  <a:srgbClr val="000000"/>
                </a:solidFill>
                <a:effectLst>
                  <a:innerShdw blurRad="63500" dist="50800" dir="13500000">
                    <a:srgbClr val="000000">
                      <a:alpha val="50000"/>
                    </a:srgbClr>
                  </a:innerShdw>
                </a:effectLst>
                <a:latin typeface="Times of roman"/>
                <a:cs typeface="Times of roman"/>
              </a:rPr>
              <a:t> would increase the ticket price by 10.44% from $81 to </a:t>
            </a:r>
            <a:r>
              <a:rPr lang="en-US" sz="1900" spc="50" dirty="0" smtClean="0">
                <a:ln w="0"/>
                <a:solidFill>
                  <a:srgbClr val="000000"/>
                </a:solidFill>
                <a:effectLst>
                  <a:innerShdw blurRad="63500" dist="50800" dir="13500000">
                    <a:srgbClr val="000000">
                      <a:alpha val="50000"/>
                    </a:srgbClr>
                  </a:innerShdw>
                </a:effectLst>
                <a:latin typeface="Times of roman"/>
                <a:cs typeface="Times of roman"/>
              </a:rPr>
              <a:t>$97.87, </a:t>
            </a:r>
            <a:r>
              <a:rPr lang="en-US" sz="1900" spc="50" dirty="0">
                <a:ln w="0"/>
                <a:solidFill>
                  <a:srgbClr val="000000"/>
                </a:solidFill>
                <a:effectLst>
                  <a:innerShdw blurRad="63500" dist="50800" dir="13500000">
                    <a:srgbClr val="000000">
                      <a:alpha val="50000"/>
                    </a:srgbClr>
                  </a:innerShdw>
                </a:effectLst>
                <a:latin typeface="Times of roman"/>
                <a:cs typeface="Times of roman"/>
              </a:rPr>
              <a:t>resulting in revenue increase by </a:t>
            </a:r>
            <a:r>
              <a:rPr lang="en-US" sz="1900" spc="50" dirty="0" smtClean="0">
                <a:ln w="0"/>
                <a:solidFill>
                  <a:srgbClr val="000000"/>
                </a:solidFill>
                <a:effectLst>
                  <a:innerShdw blurRad="63500" dist="50800" dir="13500000">
                    <a:srgbClr val="000000">
                      <a:alpha val="50000"/>
                    </a:srgbClr>
                  </a:innerShdw>
                </a:effectLst>
                <a:latin typeface="Times of roman"/>
                <a:cs typeface="Times of roman"/>
              </a:rPr>
              <a:t>$</a:t>
            </a:r>
            <a:r>
              <a:rPr lang="en-US" sz="2000" dirty="0"/>
              <a:t>1,506,5471 </a:t>
            </a:r>
            <a:r>
              <a:rPr lang="en-US" sz="1900" spc="50" dirty="0" smtClean="0">
                <a:ln w="0"/>
                <a:solidFill>
                  <a:srgbClr val="000000"/>
                </a:solidFill>
                <a:effectLst>
                  <a:innerShdw blurRad="63500" dist="50800" dir="13500000">
                    <a:srgbClr val="000000">
                      <a:alpha val="50000"/>
                    </a:srgbClr>
                  </a:innerShdw>
                </a:effectLst>
                <a:latin typeface="Times of roman"/>
                <a:cs typeface="Times of roman"/>
              </a:rPr>
              <a:t>.Adding </a:t>
            </a:r>
            <a:r>
              <a:rPr lang="en-US" sz="1900" spc="50" dirty="0">
                <a:ln w="0"/>
                <a:solidFill>
                  <a:srgbClr val="000000"/>
                </a:solidFill>
                <a:effectLst>
                  <a:innerShdw blurRad="63500" dist="50800" dir="13500000">
                    <a:srgbClr val="000000">
                      <a:alpha val="50000"/>
                    </a:srgbClr>
                  </a:innerShdw>
                </a:effectLst>
                <a:latin typeface="Times of roman"/>
                <a:cs typeface="Times of roman"/>
              </a:rPr>
              <a:t>2 acres of snow making would increase the ticket </a:t>
            </a:r>
            <a:r>
              <a:rPr lang="en-US" sz="1900" spc="50" dirty="0" smtClean="0">
                <a:ln w="0"/>
                <a:solidFill>
                  <a:srgbClr val="000000"/>
                </a:solidFill>
                <a:effectLst>
                  <a:innerShdw blurRad="63500" dist="50800" dir="13500000">
                    <a:srgbClr val="000000">
                      <a:alpha val="50000"/>
                    </a:srgbClr>
                  </a:innerShdw>
                </a:effectLst>
                <a:latin typeface="Times of roman"/>
                <a:cs typeface="Times of roman"/>
              </a:rPr>
              <a:t>price </a:t>
            </a:r>
            <a:r>
              <a:rPr lang="en-US" sz="1900" spc="50" dirty="0">
                <a:ln w="0"/>
                <a:solidFill>
                  <a:srgbClr val="000000"/>
                </a:solidFill>
                <a:effectLst>
                  <a:innerShdw blurRad="63500" dist="50800" dir="13500000">
                    <a:srgbClr val="000000">
                      <a:alpha val="50000"/>
                    </a:srgbClr>
                  </a:innerShdw>
                </a:effectLst>
                <a:latin typeface="Times of roman"/>
                <a:cs typeface="Times of roman"/>
              </a:rPr>
              <a:t>from $81 to $</a:t>
            </a:r>
            <a:r>
              <a:rPr lang="en-US" sz="1900" spc="50" dirty="0" smtClean="0">
                <a:ln w="0"/>
                <a:solidFill>
                  <a:srgbClr val="000000"/>
                </a:solidFill>
                <a:effectLst>
                  <a:innerShdw blurRad="63500" dist="50800" dir="13500000">
                    <a:srgbClr val="000000">
                      <a:alpha val="50000"/>
                    </a:srgbClr>
                  </a:innerShdw>
                </a:effectLst>
                <a:latin typeface="Times of roman"/>
                <a:cs typeface="Times of roman"/>
              </a:rPr>
              <a:t>95.87, </a:t>
            </a:r>
            <a:r>
              <a:rPr lang="en-US" sz="1900" spc="50" dirty="0">
                <a:ln w="0"/>
                <a:solidFill>
                  <a:srgbClr val="000000"/>
                </a:solidFill>
                <a:effectLst>
                  <a:innerShdw blurRad="63500" dist="50800" dir="13500000">
                    <a:srgbClr val="000000">
                      <a:alpha val="50000"/>
                    </a:srgbClr>
                  </a:innerShdw>
                </a:effectLst>
                <a:latin typeface="Times of roman"/>
                <a:cs typeface="Times of roman"/>
              </a:rPr>
              <a:t>resulting in revenue increase by $</a:t>
            </a:r>
            <a:r>
              <a:rPr lang="en-US" sz="1900" spc="50" dirty="0" smtClean="0">
                <a:ln w="0"/>
                <a:solidFill>
                  <a:srgbClr val="000000"/>
                </a:solidFill>
                <a:effectLst>
                  <a:innerShdw blurRad="63500" dist="50800" dir="13500000">
                    <a:srgbClr val="000000">
                      <a:alpha val="50000"/>
                    </a:srgbClr>
                  </a:innerShdw>
                </a:effectLst>
                <a:latin typeface="Times of roman"/>
                <a:cs typeface="Times of roman"/>
              </a:rPr>
              <a:t>17,322,717.</a:t>
            </a:r>
          </a:p>
          <a:p>
            <a:pPr marL="0" indent="0">
              <a:buNone/>
            </a:pPr>
            <a:r>
              <a:rPr lang="en-US" sz="1900" dirty="0" smtClean="0">
                <a:solidFill>
                  <a:srgbClr val="000000"/>
                </a:solidFill>
                <a:latin typeface="Times of roman"/>
                <a:cs typeface="Times of roman"/>
              </a:rPr>
              <a:t>I believe, with all facilities and few changes can help Big mountain resort sustain there position and stand out really well among other competitors. These changes not only help them to improve revenue and profit but also help them to cut of many operational cost</a:t>
            </a:r>
            <a:r>
              <a:rPr lang="en-US" sz="1800" dirty="0" smtClean="0">
                <a:solidFill>
                  <a:srgbClr val="000000"/>
                </a:solidFill>
                <a:latin typeface="Times of roman"/>
                <a:cs typeface="Times of roman"/>
              </a:rPr>
              <a:t>. </a:t>
            </a:r>
            <a:endParaRPr lang="en-US" sz="1800" spc="50" dirty="0" smtClean="0">
              <a:ln w="0"/>
              <a:solidFill>
                <a:srgbClr val="000000"/>
              </a:solidFill>
              <a:effectLst>
                <a:innerShdw blurRad="63500" dist="50800" dir="13500000">
                  <a:srgbClr val="000000">
                    <a:alpha val="50000"/>
                  </a:srgbClr>
                </a:innerShdw>
              </a:effectLst>
              <a:latin typeface="Times of roman"/>
              <a:cs typeface="Times of roman"/>
            </a:endParaRPr>
          </a:p>
        </p:txBody>
      </p:sp>
    </p:spTree>
    <p:extLst>
      <p:ext uri="{BB962C8B-B14F-4D97-AF65-F5344CB8AC3E}">
        <p14:creationId xmlns:p14="http://schemas.microsoft.com/office/powerpoint/2010/main" val="2158222839"/>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majorFont>
      <a:minorFont>
        <a:latin typeface="Calisto MT"/>
        <a:ea typeface=""/>
        <a:cs typeface=""/>
        <a:font script="Jpan" typeface="ＭＳ 明朝"/>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1371</TotalTime>
  <Words>629</Words>
  <Application>Microsoft Macintosh PowerPoint</Application>
  <PresentationFormat>On-screen Show (4:3)</PresentationFormat>
  <Paragraphs>34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Genesis</vt:lpstr>
      <vt:lpstr>Big Mountain Ski Resort Price Report Analysis  </vt:lpstr>
      <vt:lpstr> Big Mountain Resort installed an additional chair lift to help increase the distribution of visitors across the mountain. This additional chair increase their ticket revenue by $1,506,5471 this season.</vt:lpstr>
      <vt:lpstr>Current Resort’s Pricing Strategy  For Big Mountain Resort to base their pricing mainly on just the market average won’t be enough to maximize their revenue and also will not be enough to sustain among other competitors. </vt:lpstr>
      <vt:lpstr>PowerPoint Presentation</vt:lpstr>
      <vt:lpstr>PowerPoint Presentation</vt:lpstr>
      <vt:lpstr>PowerPoint Presentation</vt:lpstr>
      <vt:lpstr>Big Mountain resort current price and revenue: Closing 10 runs reduce support for ticket price and so revenue by $1.71 and $3M respectively</vt:lpstr>
      <vt:lpstr>Recommendations:</vt:lpstr>
      <vt:lpstr>Conclusion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 Price Report Analysis  </dc:title>
  <dc:creator>Ankur</dc:creator>
  <cp:lastModifiedBy>Ankur</cp:lastModifiedBy>
  <cp:revision>60</cp:revision>
  <dcterms:created xsi:type="dcterms:W3CDTF">2023-03-29T04:46:13Z</dcterms:created>
  <dcterms:modified xsi:type="dcterms:W3CDTF">2023-03-31T03:23:17Z</dcterms:modified>
</cp:coreProperties>
</file>