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8" r:id="rId11"/>
    <p:sldId id="265" r:id="rId12"/>
    <p:sldId id="266" r:id="rId13"/>
  </p:sldIdLst>
  <p:sldSz cx="18288000" cy="10287000"/>
  <p:notesSz cx="6858000" cy="9144000"/>
  <p:embeddedFontLst>
    <p:embeddedFont>
      <p:font typeface="Clear Sans Regular Bold" panose="020B0604020202020204" charset="0"/>
      <p:regular r:id="rId15"/>
    </p:embeddedFont>
    <p:embeddedFont>
      <p:font typeface="Consolas" panose="020B0609020204030204" pitchFamily="49"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2831A2"/>
    <a:srgbClr val="883C84"/>
    <a:srgbClr val="461B49"/>
    <a:srgbClr val="963488"/>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54" d="100"/>
          <a:sy n="54" d="100"/>
        </p:scale>
        <p:origin x="348"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2749083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5.jpeg"/><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23.png"/><Relationship Id="rId4" Type="http://schemas.openxmlformats.org/officeDocument/2006/relationships/image" Target="../media/image8.sv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SG"/>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211330" y="2630060"/>
            <a:ext cx="5482998" cy="4270400"/>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Arial" panose="020B0604020202020204" pitchFamily="34" charset="0"/>
                <a:cs typeface="Arial" panose="020B0604020202020204" pitchFamily="34" charset="0"/>
              </a:rPr>
              <a:t>Social Buzz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SG"/>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SG"/>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SG"/>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65051A20-01CA-1CD9-03AB-5A1B382C99E8}"/>
              </a:ext>
            </a:extLst>
          </p:cNvPr>
          <p:cNvPicPr>
            <a:picLocks noChangeAspect="1"/>
          </p:cNvPicPr>
          <p:nvPr/>
        </p:nvPicPr>
        <p:blipFill>
          <a:blip r:embed="rId7"/>
          <a:stretch>
            <a:fillRect/>
          </a:stretch>
        </p:blipFill>
        <p:spPr>
          <a:xfrm>
            <a:off x="2711595" y="1134204"/>
            <a:ext cx="15197932" cy="7754432"/>
          </a:xfrm>
          <a:prstGeom prst="rect">
            <a:avLst/>
          </a:prstGeom>
        </p:spPr>
      </p:pic>
    </p:spTree>
    <p:extLst>
      <p:ext uri="{BB962C8B-B14F-4D97-AF65-F5344CB8AC3E}">
        <p14:creationId xmlns:p14="http://schemas.microsoft.com/office/powerpoint/2010/main" val="212637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AF5D4E23-1222-CF6D-D896-503312AC5A7D}"/>
              </a:ext>
            </a:extLst>
          </p:cNvPr>
          <p:cNvSpPr txBox="1"/>
          <p:nvPr/>
        </p:nvSpPr>
        <p:spPr>
          <a:xfrm>
            <a:off x="11125200" y="649962"/>
            <a:ext cx="6134100" cy="8987076"/>
          </a:xfrm>
          <a:prstGeom prst="rect">
            <a:avLst/>
          </a:prstGeom>
          <a:noFill/>
        </p:spPr>
        <p:txBody>
          <a:bodyPr wrap="square" rtlCol="0">
            <a:spAutoFit/>
          </a:bodyPr>
          <a:lstStyle/>
          <a:p>
            <a:r>
              <a:rPr lang="en-SG" sz="2800" b="1" dirty="0"/>
              <a:t>Analysis</a:t>
            </a:r>
          </a:p>
          <a:p>
            <a:pPr marL="457200" indent="-457200">
              <a:buFont typeface="Arial" panose="020B0604020202020204" pitchFamily="34" charset="0"/>
              <a:buChar char="•"/>
            </a:pPr>
            <a:r>
              <a:rPr lang="en-SG" sz="2800" dirty="0"/>
              <a:t>“Animals” and “Science” are two most popular categories of content showing that people “real-life” and “actual” content the most.</a:t>
            </a:r>
          </a:p>
          <a:p>
            <a:r>
              <a:rPr lang="en-SG" sz="2800" b="1" dirty="0"/>
              <a:t>Insight</a:t>
            </a:r>
          </a:p>
          <a:p>
            <a:pPr marL="457200" indent="-457200">
              <a:buFont typeface="Arial" panose="020B0604020202020204" pitchFamily="34" charset="0"/>
              <a:buChar char="•"/>
            </a:pPr>
            <a:r>
              <a:rPr lang="en-SG" sz="2800" dirty="0"/>
              <a:t>Food was common theme with the top 5 categories with the highest “health eating” ratings. This may give the audience an indication of the “social buzz” user base. “Social Buzz” can use insights to create campaigns and work with healthy food brands to increase user engagement</a:t>
            </a:r>
          </a:p>
          <a:p>
            <a:r>
              <a:rPr lang="en-SG" sz="2800" b="1" dirty="0"/>
              <a:t>Next Steps</a:t>
            </a:r>
          </a:p>
          <a:p>
            <a:pPr marL="457200" indent="-457200">
              <a:buFont typeface="Arial" panose="020B0604020202020204" pitchFamily="34" charset="0"/>
              <a:buChar char="•"/>
            </a:pPr>
            <a:r>
              <a:rPr lang="en-SG" sz="2800" dirty="0"/>
              <a:t>This ad-hoc analysis is insightful, but it’s time to take this analysis into large scale production for real – time understanding of “social buzz” business</a:t>
            </a:r>
          </a:p>
          <a:p>
            <a:endParaRPr lang="en-SG"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SG"/>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78154" y="1467200"/>
            <a:ext cx="8673443" cy="6333302"/>
            <a:chOff x="0" y="0"/>
            <a:chExt cx="11564591" cy="5513286"/>
          </a:xfrm>
          <a:solidFill>
            <a:srgbClr val="A100FF"/>
          </a:solidFill>
        </p:grpSpPr>
        <p:sp>
          <p:nvSpPr>
            <p:cNvPr id="3" name="TextBox 3"/>
            <p:cNvSpPr txBox="1"/>
            <p:nvPr/>
          </p:nvSpPr>
          <p:spPr>
            <a:xfrm>
              <a:off x="0" y="0"/>
              <a:ext cx="11564591" cy="1071706"/>
            </a:xfrm>
            <a:prstGeom prst="rect">
              <a:avLst/>
            </a:prstGeom>
            <a:grpFill/>
          </p:spPr>
          <p:txBody>
            <a:bodyPr lIns="0" tIns="0" rIns="0" bIns="0" rtlCol="0" anchor="t">
              <a:spAutoFit/>
            </a:bodyPr>
            <a:lstStyle/>
            <a:p>
              <a:pPr>
                <a:lnSpc>
                  <a:spcPts val="9600"/>
                </a:lnSpc>
              </a:pPr>
              <a:r>
                <a:rPr lang="en-US" sz="8000" spc="-80" dirty="0">
                  <a:solidFill>
                    <a:schemeClr val="bg1"/>
                  </a:solidFill>
                  <a:latin typeface="Graphik Regular" panose="020B0503030202060203" pitchFamily="34" charset="0"/>
                </a:rPr>
                <a:t>Today's agenda</a:t>
              </a:r>
            </a:p>
          </p:txBody>
        </p:sp>
        <p:sp>
          <p:nvSpPr>
            <p:cNvPr id="4" name="TextBox 4"/>
            <p:cNvSpPr txBox="1"/>
            <p:nvPr/>
          </p:nvSpPr>
          <p:spPr>
            <a:xfrm>
              <a:off x="0" y="2298166"/>
              <a:ext cx="11564591" cy="3215120"/>
            </a:xfrm>
            <a:prstGeom prst="rect">
              <a:avLst/>
            </a:prstGeom>
            <a:grpFill/>
          </p:spPr>
          <p:txBody>
            <a:bodyPr lIns="0" tIns="0" rIns="0" bIns="0" rtlCol="0" anchor="t">
              <a:spAutoFit/>
            </a:bodyPr>
            <a:lstStyle/>
            <a:p>
              <a:pPr marL="571500" indent="-571500">
                <a:buFont typeface="Wingdings" panose="05000000000000000000" pitchFamily="2" charset="2"/>
                <a:buChar char="ü"/>
              </a:pPr>
              <a:r>
                <a:rPr lang="en-US" sz="4000" spc="-19" dirty="0">
                  <a:solidFill>
                    <a:schemeClr val="bg1"/>
                  </a:solidFill>
                  <a:latin typeface="Graphik Regular" panose="020B0503030202060203" pitchFamily="34" charset="0"/>
                </a:rPr>
                <a:t>Project recap</a:t>
              </a:r>
            </a:p>
            <a:p>
              <a:pPr marL="571500" indent="-571500">
                <a:buFont typeface="Wingdings" panose="05000000000000000000" pitchFamily="2" charset="2"/>
                <a:buChar char="ü"/>
              </a:pPr>
              <a:r>
                <a:rPr lang="en-US" sz="4000" spc="-19" dirty="0">
                  <a:solidFill>
                    <a:schemeClr val="bg1"/>
                  </a:solidFill>
                  <a:latin typeface="Graphik Regular" panose="020B0503030202060203" pitchFamily="34" charset="0"/>
                </a:rPr>
                <a:t>Business Problem</a:t>
              </a:r>
            </a:p>
            <a:p>
              <a:pPr marL="571500" indent="-571500">
                <a:buFont typeface="Wingdings" panose="05000000000000000000" pitchFamily="2" charset="2"/>
                <a:buChar char="ü"/>
              </a:pPr>
              <a:r>
                <a:rPr lang="en-US" sz="4000" spc="-19" dirty="0">
                  <a:solidFill>
                    <a:schemeClr val="bg1"/>
                  </a:solidFill>
                  <a:latin typeface="Graphik Regular" panose="020B0503030202060203" pitchFamily="34" charset="0"/>
                </a:rPr>
                <a:t>The Analytics team</a:t>
              </a:r>
            </a:p>
            <a:p>
              <a:pPr marL="571500" indent="-571500">
                <a:buFont typeface="Wingdings" panose="05000000000000000000" pitchFamily="2" charset="2"/>
                <a:buChar char="ü"/>
              </a:pPr>
              <a:r>
                <a:rPr lang="en-US" sz="4000" spc="-19" dirty="0">
                  <a:solidFill>
                    <a:schemeClr val="bg1"/>
                  </a:solidFill>
                  <a:latin typeface="Graphik Regular" panose="020B0503030202060203" pitchFamily="34" charset="0"/>
                </a:rPr>
                <a:t>Process</a:t>
              </a:r>
            </a:p>
            <a:p>
              <a:pPr marL="571500" indent="-571500">
                <a:buFont typeface="Wingdings" panose="05000000000000000000" pitchFamily="2" charset="2"/>
                <a:buChar char="ü"/>
              </a:pPr>
              <a:r>
                <a:rPr lang="en-US" sz="4000" spc="-19" dirty="0">
                  <a:solidFill>
                    <a:schemeClr val="bg1"/>
                  </a:solidFill>
                  <a:latin typeface="Graphik Regular" panose="020B0503030202060203" pitchFamily="34" charset="0"/>
                </a:rPr>
                <a:t>Insights</a:t>
              </a:r>
            </a:p>
            <a:p>
              <a:pPr marL="571500" indent="-571500">
                <a:buFont typeface="Wingdings" panose="05000000000000000000" pitchFamily="2" charset="2"/>
                <a:buChar char="ü"/>
              </a:pPr>
              <a:r>
                <a:rPr lang="en-US" sz="4000" spc="-19" dirty="0">
                  <a:solidFill>
                    <a:schemeClr val="bg1"/>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SG"/>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SG"/>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SG"/>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105400" y="2005583"/>
            <a:ext cx="12137229" cy="6275832"/>
          </a:xfrm>
          <a:prstGeom prst="rect">
            <a:avLst/>
          </a:prstGeom>
          <a:solidFill>
            <a:schemeClr val="bg1"/>
          </a:solidFill>
        </p:spPr>
        <p:txBody>
          <a:bodyPr/>
          <a:lstStyle/>
          <a:p>
            <a:endParaRPr lang="en-SG"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E39E3018-ECCA-4187-2F3A-47EE36C8D884}"/>
              </a:ext>
            </a:extLst>
          </p:cNvPr>
          <p:cNvSpPr txBox="1"/>
          <p:nvPr/>
        </p:nvSpPr>
        <p:spPr>
          <a:xfrm>
            <a:off x="8499198" y="2237537"/>
            <a:ext cx="7981806" cy="6340197"/>
          </a:xfrm>
          <a:prstGeom prst="rect">
            <a:avLst/>
          </a:prstGeom>
          <a:noFill/>
        </p:spPr>
        <p:txBody>
          <a:bodyPr wrap="square" rtlCol="0">
            <a:spAutoFit/>
          </a:bodyPr>
          <a:lstStyle/>
          <a:p>
            <a:pPr>
              <a:lnSpc>
                <a:spcPct val="150000"/>
              </a:lnSpc>
            </a:pPr>
            <a:r>
              <a:rPr lang="en-SG" sz="2800" b="1" dirty="0">
                <a:latin typeface="Aptos" panose="020B0004020202020204" pitchFamily="34" charset="0"/>
              </a:rPr>
              <a:t>Social Buzz </a:t>
            </a:r>
            <a:r>
              <a:rPr lang="en-SG" sz="2800" dirty="0">
                <a:latin typeface="Aptos" panose="020B0004020202020204" pitchFamily="34" charset="0"/>
              </a:rPr>
              <a:t>is fast growing technology unicorn that need to adapt quickly to its global scale. </a:t>
            </a:r>
          </a:p>
          <a:p>
            <a:pPr>
              <a:lnSpc>
                <a:spcPct val="150000"/>
              </a:lnSpc>
            </a:pPr>
            <a:r>
              <a:rPr lang="en-SG" sz="2800" dirty="0">
                <a:latin typeface="Aptos" panose="020B0004020202020204" pitchFamily="34" charset="0"/>
              </a:rPr>
              <a:t>Accenture has started working on the following activities during a three-month POC:</a:t>
            </a:r>
          </a:p>
          <a:p>
            <a:pPr marL="457200" indent="-457200">
              <a:lnSpc>
                <a:spcPct val="150000"/>
              </a:lnSpc>
              <a:buFont typeface="Arial" panose="020B0604020202020204" pitchFamily="34" charset="0"/>
              <a:buChar char="•"/>
            </a:pPr>
            <a:r>
              <a:rPr lang="en-SG" sz="2800" dirty="0">
                <a:latin typeface="Aptos" panose="020B0004020202020204" pitchFamily="34" charset="0"/>
              </a:rPr>
              <a:t>An examination of Social Buzz’s use of big data</a:t>
            </a:r>
          </a:p>
          <a:p>
            <a:pPr marL="457200" indent="-457200">
              <a:lnSpc>
                <a:spcPct val="150000"/>
              </a:lnSpc>
              <a:buFont typeface="Arial" panose="020B0604020202020204" pitchFamily="34" charset="0"/>
              <a:buChar char="•"/>
            </a:pPr>
            <a:r>
              <a:rPr lang="en-SG" sz="2800" dirty="0">
                <a:latin typeface="Aptos" panose="020B0004020202020204" pitchFamily="34" charset="0"/>
              </a:rPr>
              <a:t>Strategies for a prosperous initial public offering(IPO)</a:t>
            </a:r>
          </a:p>
          <a:p>
            <a:pPr marL="457200" indent="-457200">
              <a:lnSpc>
                <a:spcPct val="150000"/>
              </a:lnSpc>
              <a:buFont typeface="Arial" panose="020B0604020202020204" pitchFamily="34" charset="0"/>
              <a:buChar char="•"/>
            </a:pPr>
            <a:r>
              <a:rPr lang="en-SG" sz="2800" dirty="0">
                <a:latin typeface="Aptos" panose="020B0004020202020204" pitchFamily="34" charset="0"/>
              </a:rPr>
              <a:t>An examination to determine the top 5 content category on Social Buzz</a:t>
            </a:r>
          </a:p>
          <a:p>
            <a:endParaRPr lang="en-SG"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SG"/>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SG"/>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59623A06-F874-57C7-DD33-94B77D9E6B59}"/>
              </a:ext>
            </a:extLst>
          </p:cNvPr>
          <p:cNvSpPr txBox="1"/>
          <p:nvPr/>
        </p:nvSpPr>
        <p:spPr>
          <a:xfrm>
            <a:off x="3100743" y="4390356"/>
            <a:ext cx="5786869" cy="4031873"/>
          </a:xfrm>
          <a:prstGeom prst="rect">
            <a:avLst/>
          </a:prstGeom>
          <a:noFill/>
        </p:spPr>
        <p:txBody>
          <a:bodyPr wrap="square" rtlCol="0">
            <a:spAutoFit/>
          </a:bodyPr>
          <a:lstStyle/>
          <a:p>
            <a:r>
              <a:rPr lang="en-SG" sz="3200" b="1" dirty="0">
                <a:solidFill>
                  <a:schemeClr val="bg1"/>
                </a:solidFill>
                <a:latin typeface="Aptos" panose="020B0004020202020204" pitchFamily="34" charset="0"/>
              </a:rPr>
              <a:t>Over 100000 posts  per day.</a:t>
            </a:r>
          </a:p>
          <a:p>
            <a:r>
              <a:rPr lang="en-SG" sz="3200" b="1" dirty="0">
                <a:solidFill>
                  <a:schemeClr val="bg1"/>
                </a:solidFill>
                <a:latin typeface="Aptos" panose="020B0004020202020204" pitchFamily="34" charset="0"/>
              </a:rPr>
              <a:t>36,500,000 pieces of content per year.</a:t>
            </a:r>
          </a:p>
          <a:p>
            <a:r>
              <a:rPr lang="en-SG" sz="3200" b="1" dirty="0">
                <a:solidFill>
                  <a:schemeClr val="bg1"/>
                </a:solidFill>
                <a:latin typeface="Aptos" panose="020B0004020202020204" pitchFamily="34" charset="0"/>
              </a:rPr>
              <a:t>But how to capitalize on it when there is so much?</a:t>
            </a:r>
          </a:p>
          <a:p>
            <a:r>
              <a:rPr lang="en-SG" sz="3200" b="1" dirty="0">
                <a:solidFill>
                  <a:schemeClr val="bg1"/>
                </a:solidFill>
                <a:latin typeface="Aptos" panose="020B0004020202020204" pitchFamily="34" charset="0"/>
              </a:rPr>
              <a:t>Analysis to find social buzz’s top 5 most popular categories of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SG"/>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SG"/>
            </a:p>
          </p:txBody>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SG"/>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txBody>
            <a:bodyPr/>
            <a:lstStyle/>
            <a:p>
              <a:endParaRPr lang="en-SG"/>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SG"/>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7A782A8D-1167-01EF-B173-01B41E41DD5B}"/>
              </a:ext>
            </a:extLst>
          </p:cNvPr>
          <p:cNvSpPr txBox="1"/>
          <p:nvPr/>
        </p:nvSpPr>
        <p:spPr>
          <a:xfrm>
            <a:off x="14016866" y="1750373"/>
            <a:ext cx="4459393" cy="1077218"/>
          </a:xfrm>
          <a:prstGeom prst="rect">
            <a:avLst/>
          </a:prstGeom>
          <a:noFill/>
        </p:spPr>
        <p:txBody>
          <a:bodyPr wrap="square" rtlCol="0">
            <a:spAutoFit/>
          </a:bodyPr>
          <a:lstStyle/>
          <a:p>
            <a:r>
              <a:rPr lang="en-SG" sz="3200" b="1" dirty="0">
                <a:solidFill>
                  <a:srgbClr val="2831A2"/>
                </a:solidFill>
                <a:latin typeface="Aptos" panose="020B0004020202020204" pitchFamily="34" charset="0"/>
              </a:rPr>
              <a:t>Linda</a:t>
            </a:r>
          </a:p>
          <a:p>
            <a:r>
              <a:rPr lang="en-SG" sz="3200" b="1" dirty="0">
                <a:solidFill>
                  <a:srgbClr val="2831A2"/>
                </a:solidFill>
                <a:latin typeface="Aptos" panose="020B0004020202020204" pitchFamily="34" charset="0"/>
              </a:rPr>
              <a:t>Sr. Data  Analyst</a:t>
            </a:r>
          </a:p>
        </p:txBody>
      </p:sp>
      <p:sp>
        <p:nvSpPr>
          <p:cNvPr id="33" name="TextBox 32">
            <a:extLst>
              <a:ext uri="{FF2B5EF4-FFF2-40B4-BE49-F238E27FC236}">
                <a16:creationId xmlns:a16="http://schemas.microsoft.com/office/drawing/2014/main" id="{7F30377C-CFAA-4FC6-7870-5912543C5257}"/>
              </a:ext>
            </a:extLst>
          </p:cNvPr>
          <p:cNvSpPr txBox="1"/>
          <p:nvPr/>
        </p:nvSpPr>
        <p:spPr>
          <a:xfrm>
            <a:off x="14016866" y="4786651"/>
            <a:ext cx="4459393" cy="1077218"/>
          </a:xfrm>
          <a:prstGeom prst="rect">
            <a:avLst/>
          </a:prstGeom>
          <a:noFill/>
        </p:spPr>
        <p:txBody>
          <a:bodyPr wrap="square" rtlCol="0">
            <a:spAutoFit/>
          </a:bodyPr>
          <a:lstStyle/>
          <a:p>
            <a:r>
              <a:rPr lang="en-SG" sz="3200" b="1" dirty="0">
                <a:solidFill>
                  <a:srgbClr val="2831A2"/>
                </a:solidFill>
                <a:latin typeface="Aptos" panose="020B0004020202020204" pitchFamily="34" charset="0"/>
              </a:rPr>
              <a:t>Shirely </a:t>
            </a:r>
          </a:p>
          <a:p>
            <a:r>
              <a:rPr lang="en-SG" sz="3200" b="1" dirty="0">
                <a:solidFill>
                  <a:srgbClr val="2831A2"/>
                </a:solidFill>
                <a:latin typeface="Aptos" panose="020B0004020202020204" pitchFamily="34" charset="0"/>
              </a:rPr>
              <a:t>Data  Analyst</a:t>
            </a:r>
          </a:p>
        </p:txBody>
      </p:sp>
      <p:pic>
        <p:nvPicPr>
          <p:cNvPr id="35" name="Picture 34" descr="A person with her hand on her chin&#10;&#10;Description automatically generated">
            <a:extLst>
              <a:ext uri="{FF2B5EF4-FFF2-40B4-BE49-F238E27FC236}">
                <a16:creationId xmlns:a16="http://schemas.microsoft.com/office/drawing/2014/main" id="{4F55255F-2A3F-9B88-2985-9C0907FEC21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1472" t="13197" r="38512"/>
          <a:stretch/>
        </p:blipFill>
        <p:spPr>
          <a:xfrm rot="16200000">
            <a:off x="11425460" y="7011055"/>
            <a:ext cx="2159445" cy="2375312"/>
          </a:xfrm>
          <a:prstGeom prst="ellipse">
            <a:avLst/>
          </a:prstGeom>
          <a:ln w="38100" cap="rnd">
            <a:solidFill>
              <a:srgbClr val="2831A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TextBox 35">
            <a:extLst>
              <a:ext uri="{FF2B5EF4-FFF2-40B4-BE49-F238E27FC236}">
                <a16:creationId xmlns:a16="http://schemas.microsoft.com/office/drawing/2014/main" id="{EAE0599E-2A08-9ACF-85B7-1E39BAD3822D}"/>
              </a:ext>
            </a:extLst>
          </p:cNvPr>
          <p:cNvSpPr txBox="1"/>
          <p:nvPr/>
        </p:nvSpPr>
        <p:spPr>
          <a:xfrm>
            <a:off x="14016866" y="7822929"/>
            <a:ext cx="4459393" cy="1077218"/>
          </a:xfrm>
          <a:prstGeom prst="rect">
            <a:avLst/>
          </a:prstGeom>
          <a:noFill/>
        </p:spPr>
        <p:txBody>
          <a:bodyPr wrap="square" rtlCol="0">
            <a:spAutoFit/>
          </a:bodyPr>
          <a:lstStyle/>
          <a:p>
            <a:r>
              <a:rPr lang="en-SG" sz="3200" b="1" dirty="0">
                <a:solidFill>
                  <a:srgbClr val="2831A2"/>
                </a:solidFill>
                <a:latin typeface="Aptos" panose="020B0004020202020204" pitchFamily="34" charset="0"/>
              </a:rPr>
              <a:t>Prabha</a:t>
            </a:r>
          </a:p>
          <a:p>
            <a:r>
              <a:rPr lang="en-SG" sz="3200" b="1" dirty="0">
                <a:solidFill>
                  <a:srgbClr val="2831A2"/>
                </a:solidFill>
                <a:latin typeface="Aptos" panose="020B0004020202020204" pitchFamily="34" charset="0"/>
              </a:rPr>
              <a:t>Jr. 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SG"/>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SG"/>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SG"/>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SG"/>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SG"/>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1CEEC02F-5110-1710-B3C6-0213D9897364}"/>
              </a:ext>
            </a:extLst>
          </p:cNvPr>
          <p:cNvSpPr txBox="1"/>
          <p:nvPr/>
        </p:nvSpPr>
        <p:spPr>
          <a:xfrm>
            <a:off x="4286510" y="1401028"/>
            <a:ext cx="6384710" cy="784830"/>
          </a:xfrm>
          <a:prstGeom prst="rect">
            <a:avLst/>
          </a:prstGeom>
          <a:solidFill>
            <a:srgbClr val="00B0F0"/>
          </a:solidFill>
          <a:ln>
            <a:solidFill>
              <a:srgbClr val="2831A2"/>
            </a:solidFill>
          </a:ln>
          <a:effectLst>
            <a:innerShdw blurRad="63500" dist="50800" dir="2700000">
              <a:prstClr val="black">
                <a:alpha val="50000"/>
              </a:prstClr>
            </a:innerShdw>
          </a:effectLst>
        </p:spPr>
        <p:txBody>
          <a:bodyPr wrap="square" rtlCol="0">
            <a:spAutoFit/>
          </a:bodyPr>
          <a:lstStyle/>
          <a:p>
            <a:r>
              <a:rPr lang="en-SG" sz="4500" dirty="0">
                <a:solidFill>
                  <a:schemeClr val="bg1"/>
                </a:solidFill>
                <a:latin typeface="Aptos" panose="020B0004020202020204" pitchFamily="34" charset="0"/>
              </a:rPr>
              <a:t>Understanding Data</a:t>
            </a:r>
          </a:p>
        </p:txBody>
      </p:sp>
      <p:sp>
        <p:nvSpPr>
          <p:cNvPr id="40" name="TextBox 39">
            <a:extLst>
              <a:ext uri="{FF2B5EF4-FFF2-40B4-BE49-F238E27FC236}">
                <a16:creationId xmlns:a16="http://schemas.microsoft.com/office/drawing/2014/main" id="{73E1E399-F83A-943A-034C-F42CF7941A32}"/>
              </a:ext>
            </a:extLst>
          </p:cNvPr>
          <p:cNvSpPr txBox="1"/>
          <p:nvPr/>
        </p:nvSpPr>
        <p:spPr>
          <a:xfrm>
            <a:off x="6120354" y="2969331"/>
            <a:ext cx="6384710" cy="784830"/>
          </a:xfrm>
          <a:prstGeom prst="rect">
            <a:avLst/>
          </a:prstGeom>
          <a:solidFill>
            <a:srgbClr val="00B0F0"/>
          </a:solidFill>
          <a:ln>
            <a:solidFill>
              <a:srgbClr val="2831A2"/>
            </a:solidFill>
          </a:ln>
          <a:effectLst>
            <a:innerShdw blurRad="63500" dist="50800" dir="2700000">
              <a:prstClr val="black">
                <a:alpha val="50000"/>
              </a:prstClr>
            </a:innerShdw>
          </a:effectLst>
        </p:spPr>
        <p:txBody>
          <a:bodyPr wrap="square" rtlCol="0">
            <a:spAutoFit/>
          </a:bodyPr>
          <a:lstStyle/>
          <a:p>
            <a:r>
              <a:rPr lang="en-SG" sz="4500" dirty="0">
                <a:solidFill>
                  <a:schemeClr val="bg1"/>
                </a:solidFill>
                <a:latin typeface="Aptos" panose="020B0004020202020204" pitchFamily="34" charset="0"/>
              </a:rPr>
              <a:t>Data Cleaning</a:t>
            </a:r>
          </a:p>
        </p:txBody>
      </p:sp>
      <p:sp>
        <p:nvSpPr>
          <p:cNvPr id="41" name="TextBox 40">
            <a:extLst>
              <a:ext uri="{FF2B5EF4-FFF2-40B4-BE49-F238E27FC236}">
                <a16:creationId xmlns:a16="http://schemas.microsoft.com/office/drawing/2014/main" id="{86E49F98-1D06-1238-9E5C-79E3F0F2994D}"/>
              </a:ext>
            </a:extLst>
          </p:cNvPr>
          <p:cNvSpPr txBox="1"/>
          <p:nvPr/>
        </p:nvSpPr>
        <p:spPr>
          <a:xfrm>
            <a:off x="7843900" y="4666059"/>
            <a:ext cx="6384710" cy="784830"/>
          </a:xfrm>
          <a:prstGeom prst="rect">
            <a:avLst/>
          </a:prstGeom>
          <a:solidFill>
            <a:srgbClr val="00B0F0"/>
          </a:solidFill>
          <a:ln>
            <a:solidFill>
              <a:srgbClr val="2831A2"/>
            </a:solidFill>
          </a:ln>
          <a:effectLst>
            <a:innerShdw blurRad="63500" dist="50800" dir="2700000">
              <a:prstClr val="black">
                <a:alpha val="50000"/>
              </a:prstClr>
            </a:innerShdw>
          </a:effectLst>
        </p:spPr>
        <p:txBody>
          <a:bodyPr wrap="square" rtlCol="0">
            <a:spAutoFit/>
          </a:bodyPr>
          <a:lstStyle/>
          <a:p>
            <a:r>
              <a:rPr lang="en-SG" sz="4500" dirty="0">
                <a:solidFill>
                  <a:schemeClr val="bg1"/>
                </a:solidFill>
                <a:latin typeface="Aptos" panose="020B0004020202020204" pitchFamily="34" charset="0"/>
              </a:rPr>
              <a:t>Data Modelling</a:t>
            </a:r>
          </a:p>
        </p:txBody>
      </p:sp>
      <p:sp>
        <p:nvSpPr>
          <p:cNvPr id="42" name="TextBox 41">
            <a:extLst>
              <a:ext uri="{FF2B5EF4-FFF2-40B4-BE49-F238E27FC236}">
                <a16:creationId xmlns:a16="http://schemas.microsoft.com/office/drawing/2014/main" id="{E5881B94-A6A3-C135-3449-FBA07E2B0E6D}"/>
              </a:ext>
            </a:extLst>
          </p:cNvPr>
          <p:cNvSpPr txBox="1"/>
          <p:nvPr/>
        </p:nvSpPr>
        <p:spPr>
          <a:xfrm>
            <a:off x="9941174" y="6235055"/>
            <a:ext cx="6384710" cy="784830"/>
          </a:xfrm>
          <a:prstGeom prst="rect">
            <a:avLst/>
          </a:prstGeom>
          <a:solidFill>
            <a:srgbClr val="00B0F0"/>
          </a:solidFill>
          <a:ln>
            <a:solidFill>
              <a:srgbClr val="2831A2"/>
            </a:solidFill>
          </a:ln>
          <a:effectLst>
            <a:innerShdw blurRad="63500" dist="50800" dir="2700000">
              <a:prstClr val="black">
                <a:alpha val="50000"/>
              </a:prstClr>
            </a:innerShdw>
          </a:effectLst>
        </p:spPr>
        <p:txBody>
          <a:bodyPr wrap="square" rtlCol="0">
            <a:spAutoFit/>
          </a:bodyPr>
          <a:lstStyle/>
          <a:p>
            <a:r>
              <a:rPr lang="en-SG" sz="4500" dirty="0">
                <a:solidFill>
                  <a:schemeClr val="bg1"/>
                </a:solidFill>
                <a:latin typeface="Aptos" panose="020B0004020202020204" pitchFamily="34" charset="0"/>
              </a:rPr>
              <a:t>Data Analysis</a:t>
            </a:r>
          </a:p>
        </p:txBody>
      </p:sp>
      <p:sp>
        <p:nvSpPr>
          <p:cNvPr id="43" name="TextBox 42">
            <a:extLst>
              <a:ext uri="{FF2B5EF4-FFF2-40B4-BE49-F238E27FC236}">
                <a16:creationId xmlns:a16="http://schemas.microsoft.com/office/drawing/2014/main" id="{FD6B43E5-92AB-DCB4-29F8-67864940969B}"/>
              </a:ext>
            </a:extLst>
          </p:cNvPr>
          <p:cNvSpPr txBox="1"/>
          <p:nvPr/>
        </p:nvSpPr>
        <p:spPr>
          <a:xfrm>
            <a:off x="11578642" y="7993870"/>
            <a:ext cx="6384710" cy="784830"/>
          </a:xfrm>
          <a:prstGeom prst="rect">
            <a:avLst/>
          </a:prstGeom>
          <a:solidFill>
            <a:srgbClr val="00B0F0"/>
          </a:solidFill>
          <a:ln>
            <a:solidFill>
              <a:srgbClr val="2831A2"/>
            </a:solidFill>
          </a:ln>
          <a:effectLst>
            <a:innerShdw blurRad="63500" dist="50800" dir="2700000">
              <a:prstClr val="black">
                <a:alpha val="50000"/>
              </a:prstClr>
            </a:innerShdw>
          </a:effectLst>
        </p:spPr>
        <p:txBody>
          <a:bodyPr wrap="square" rtlCol="0">
            <a:spAutoFit/>
          </a:bodyPr>
          <a:lstStyle/>
          <a:p>
            <a:r>
              <a:rPr lang="en-SG" sz="4500" dirty="0">
                <a:solidFill>
                  <a:schemeClr val="bg1"/>
                </a:solidFill>
                <a:latin typeface="Aptos" panose="020B0004020202020204"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pic>
        <p:nvPicPr>
          <p:cNvPr id="15" name="Picture 14">
            <a:extLst>
              <a:ext uri="{FF2B5EF4-FFF2-40B4-BE49-F238E27FC236}">
                <a16:creationId xmlns:a16="http://schemas.microsoft.com/office/drawing/2014/main" id="{760CF379-11E7-4A34-3E89-47365A4A64C9}"/>
              </a:ext>
            </a:extLst>
          </p:cNvPr>
          <p:cNvPicPr>
            <a:picLocks noChangeAspect="1"/>
          </p:cNvPicPr>
          <p:nvPr/>
        </p:nvPicPr>
        <p:blipFill rotWithShape="1">
          <a:blip r:embed="rId7"/>
          <a:srcRect l="-332" t="-55474" r="73528" b="-39397"/>
          <a:stretch/>
        </p:blipFill>
        <p:spPr>
          <a:xfrm>
            <a:off x="1356080" y="2787996"/>
            <a:ext cx="4514375" cy="4286187"/>
          </a:xfrm>
          <a:prstGeom prst="rect">
            <a:avLst/>
          </a:prstGeom>
        </p:spPr>
      </p:pic>
      <p:pic>
        <p:nvPicPr>
          <p:cNvPr id="17" name="Picture 16">
            <a:extLst>
              <a:ext uri="{FF2B5EF4-FFF2-40B4-BE49-F238E27FC236}">
                <a16:creationId xmlns:a16="http://schemas.microsoft.com/office/drawing/2014/main" id="{E2BC405B-1A05-0795-14D7-DEE8F90F34A4}"/>
              </a:ext>
            </a:extLst>
          </p:cNvPr>
          <p:cNvPicPr>
            <a:picLocks noChangeAspect="1"/>
          </p:cNvPicPr>
          <p:nvPr/>
        </p:nvPicPr>
        <p:blipFill rotWithShape="1">
          <a:blip r:embed="rId7"/>
          <a:srcRect l="25185" r="48774"/>
          <a:stretch/>
        </p:blipFill>
        <p:spPr>
          <a:xfrm>
            <a:off x="6298694" y="4002396"/>
            <a:ext cx="4919195" cy="2282208"/>
          </a:xfrm>
          <a:prstGeom prst="rect">
            <a:avLst/>
          </a:prstGeom>
        </p:spPr>
      </p:pic>
      <p:pic>
        <p:nvPicPr>
          <p:cNvPr id="19" name="Picture 18">
            <a:extLst>
              <a:ext uri="{FF2B5EF4-FFF2-40B4-BE49-F238E27FC236}">
                <a16:creationId xmlns:a16="http://schemas.microsoft.com/office/drawing/2014/main" id="{EB755BCD-231D-45BA-92CC-B671B2FE4553}"/>
              </a:ext>
            </a:extLst>
          </p:cNvPr>
          <p:cNvPicPr>
            <a:picLocks noChangeAspect="1"/>
          </p:cNvPicPr>
          <p:nvPr/>
        </p:nvPicPr>
        <p:blipFill rotWithShape="1">
          <a:blip r:embed="rId7"/>
          <a:srcRect l="51068" t="-8130" r="29688" b="-3429"/>
          <a:stretch/>
        </p:blipFill>
        <p:spPr>
          <a:xfrm>
            <a:off x="12629764" y="3444544"/>
            <a:ext cx="2972220" cy="1641237"/>
          </a:xfrm>
          <a:prstGeom prst="rect">
            <a:avLst/>
          </a:prstGeom>
        </p:spPr>
      </p:pic>
      <p:pic>
        <p:nvPicPr>
          <p:cNvPr id="21" name="Picture 20">
            <a:extLst>
              <a:ext uri="{FF2B5EF4-FFF2-40B4-BE49-F238E27FC236}">
                <a16:creationId xmlns:a16="http://schemas.microsoft.com/office/drawing/2014/main" id="{53AE9DCF-7C13-A4AE-ADE2-B7869ACF34CD}"/>
              </a:ext>
            </a:extLst>
          </p:cNvPr>
          <p:cNvPicPr>
            <a:picLocks noChangeAspect="1"/>
          </p:cNvPicPr>
          <p:nvPr/>
        </p:nvPicPr>
        <p:blipFill rotWithShape="1">
          <a:blip r:embed="rId7"/>
          <a:srcRect l="71682"/>
          <a:stretch/>
        </p:blipFill>
        <p:spPr>
          <a:xfrm>
            <a:off x="12417207" y="5204006"/>
            <a:ext cx="3558741" cy="12763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SG"/>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SG"/>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SG"/>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A95CEE85-7E00-A836-BC20-56A6698FF09F}"/>
              </a:ext>
            </a:extLst>
          </p:cNvPr>
          <p:cNvSpPr txBox="1"/>
          <p:nvPr/>
        </p:nvSpPr>
        <p:spPr>
          <a:xfrm>
            <a:off x="2491687" y="1679095"/>
            <a:ext cx="6384710" cy="784830"/>
          </a:xfrm>
          <a:prstGeom prst="rect">
            <a:avLst/>
          </a:prstGeom>
          <a:solidFill>
            <a:srgbClr val="00B0F0"/>
          </a:solidFill>
          <a:ln>
            <a:solidFill>
              <a:srgbClr val="2831A2"/>
            </a:solidFill>
          </a:ln>
          <a:effectLst>
            <a:innerShdw blurRad="63500" dist="50800" dir="2700000">
              <a:prstClr val="black">
                <a:alpha val="50000"/>
              </a:prstClr>
            </a:innerShdw>
          </a:effectLst>
        </p:spPr>
        <p:txBody>
          <a:bodyPr wrap="square" rtlCol="0">
            <a:spAutoFit/>
          </a:bodyPr>
          <a:lstStyle/>
          <a:p>
            <a:r>
              <a:rPr lang="en-SG" sz="4500" dirty="0">
                <a:solidFill>
                  <a:schemeClr val="bg1"/>
                </a:solidFill>
                <a:latin typeface="Aptos" panose="020B0004020202020204" pitchFamily="34" charset="0"/>
              </a:rPr>
              <a:t>Measures Used</a:t>
            </a:r>
          </a:p>
        </p:txBody>
      </p:sp>
      <p:pic>
        <p:nvPicPr>
          <p:cNvPr id="29" name="Picture 28">
            <a:extLst>
              <a:ext uri="{FF2B5EF4-FFF2-40B4-BE49-F238E27FC236}">
                <a16:creationId xmlns:a16="http://schemas.microsoft.com/office/drawing/2014/main" id="{2BBF83AB-E9C4-A855-E777-2E25915B7F79}"/>
              </a:ext>
            </a:extLst>
          </p:cNvPr>
          <p:cNvPicPr>
            <a:picLocks noChangeAspect="1"/>
          </p:cNvPicPr>
          <p:nvPr/>
        </p:nvPicPr>
        <p:blipFill>
          <a:blip r:embed="rId7"/>
          <a:stretch>
            <a:fillRect/>
          </a:stretch>
        </p:blipFill>
        <p:spPr>
          <a:xfrm>
            <a:off x="2724116" y="2735730"/>
            <a:ext cx="7229675" cy="4264617"/>
          </a:xfrm>
          <a:prstGeom prst="rect">
            <a:avLst/>
          </a:prstGeom>
        </p:spPr>
      </p:pic>
      <p:sp>
        <p:nvSpPr>
          <p:cNvPr id="30" name="TextBox 29">
            <a:extLst>
              <a:ext uri="{FF2B5EF4-FFF2-40B4-BE49-F238E27FC236}">
                <a16:creationId xmlns:a16="http://schemas.microsoft.com/office/drawing/2014/main" id="{22B236D2-658E-F9CA-8784-9965F00D7C62}"/>
              </a:ext>
            </a:extLst>
          </p:cNvPr>
          <p:cNvSpPr txBox="1"/>
          <p:nvPr/>
        </p:nvSpPr>
        <p:spPr>
          <a:xfrm>
            <a:off x="10970628" y="2071510"/>
            <a:ext cx="5259972" cy="1477328"/>
          </a:xfrm>
          <a:prstGeom prst="rect">
            <a:avLst/>
          </a:prstGeom>
          <a:noFill/>
        </p:spPr>
        <p:txBody>
          <a:bodyPr wrap="square" rtlCol="0">
            <a:spAutoFit/>
          </a:bodyPr>
          <a:lstStyle/>
          <a:p>
            <a:r>
              <a:rPr lang="en-US" b="0" dirty="0" err="1">
                <a:solidFill>
                  <a:srgbClr val="000000"/>
                </a:solidFill>
                <a:effectLst/>
                <a:highlight>
                  <a:srgbClr val="FFFFFF"/>
                </a:highlight>
                <a:latin typeface="Consolas" panose="020B0609020204030204" pitchFamily="49" charset="0"/>
              </a:rPr>
              <a:t>TotalScoreByReactionType</a:t>
            </a:r>
            <a:r>
              <a:rPr lang="en-US" b="0" dirty="0">
                <a:solidFill>
                  <a:srgbClr val="000000"/>
                </a:solidFill>
                <a:effectLst/>
                <a:highlight>
                  <a:srgbClr val="FFFFFF"/>
                </a:highlight>
                <a:latin typeface="Consolas" panose="020B0609020204030204" pitchFamily="49" charset="0"/>
              </a:rPr>
              <a:t> = </a:t>
            </a:r>
          </a:p>
          <a:p>
            <a:r>
              <a:rPr lang="en-US" b="0" dirty="0">
                <a:solidFill>
                  <a:srgbClr val="3165BB"/>
                </a:solidFill>
                <a:effectLst/>
                <a:highlight>
                  <a:srgbClr val="FFFFFF"/>
                </a:highlight>
                <a:latin typeface="Consolas" panose="020B0609020204030204" pitchFamily="49" charset="0"/>
              </a:rPr>
              <a:t>SUMX</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    </a:t>
            </a:r>
            <a:r>
              <a:rPr lang="en-US" b="0" dirty="0">
                <a:solidFill>
                  <a:srgbClr val="3165BB"/>
                </a:solidFill>
                <a:effectLst/>
                <a:highlight>
                  <a:srgbClr val="FFFFFF"/>
                </a:highlight>
                <a:latin typeface="Consolas" panose="020B0609020204030204" pitchFamily="49" charset="0"/>
              </a:rPr>
              <a:t>VALUES</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'Reactions'[Reaction Type]</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    </a:t>
            </a:r>
            <a:r>
              <a:rPr lang="en-US" b="0" dirty="0">
                <a:solidFill>
                  <a:srgbClr val="3165BB"/>
                </a:solidFill>
                <a:effectLst/>
                <a:highlight>
                  <a:srgbClr val="FFFFFF"/>
                </a:highlight>
                <a:latin typeface="Consolas" panose="020B0609020204030204" pitchFamily="49" charset="0"/>
              </a:rPr>
              <a:t>CALCULATE</a:t>
            </a:r>
            <a:r>
              <a:rPr lang="en-US" b="0" dirty="0">
                <a:solidFill>
                  <a:srgbClr val="000000"/>
                </a:solidFill>
                <a:effectLst/>
                <a:highlight>
                  <a:srgbClr val="FFFFFF"/>
                </a:highlight>
                <a:latin typeface="Consolas" panose="020B0609020204030204" pitchFamily="49" charset="0"/>
              </a:rPr>
              <a:t>(</a:t>
            </a:r>
            <a:r>
              <a:rPr lang="en-US" b="0" dirty="0">
                <a:solidFill>
                  <a:srgbClr val="3165BB"/>
                </a:solidFill>
                <a:effectLst/>
                <a:highlight>
                  <a:srgbClr val="FFFFFF"/>
                </a:highlight>
                <a:latin typeface="Consolas" panose="020B0609020204030204" pitchFamily="49" charset="0"/>
              </a:rPr>
              <a:t>SUM</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'Reactions'[Score]</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a:t>
            </a:r>
          </a:p>
        </p:txBody>
      </p:sp>
      <p:sp>
        <p:nvSpPr>
          <p:cNvPr id="31" name="TextBox 30">
            <a:extLst>
              <a:ext uri="{FF2B5EF4-FFF2-40B4-BE49-F238E27FC236}">
                <a16:creationId xmlns:a16="http://schemas.microsoft.com/office/drawing/2014/main" id="{D20BF052-3E08-AA79-5D01-74B493FDAEF4}"/>
              </a:ext>
            </a:extLst>
          </p:cNvPr>
          <p:cNvSpPr txBox="1"/>
          <p:nvPr/>
        </p:nvSpPr>
        <p:spPr>
          <a:xfrm>
            <a:off x="10865017" y="4411990"/>
            <a:ext cx="7044509" cy="4801314"/>
          </a:xfrm>
          <a:prstGeom prst="rect">
            <a:avLst/>
          </a:prstGeom>
          <a:noFill/>
        </p:spPr>
        <p:txBody>
          <a:bodyPr wrap="square" rtlCol="0">
            <a:spAutoFit/>
          </a:bodyPr>
          <a:lstStyle/>
          <a:p>
            <a:r>
              <a:rPr lang="en-SG" b="0" dirty="0" err="1">
                <a:solidFill>
                  <a:srgbClr val="000000"/>
                </a:solidFill>
                <a:effectLst/>
                <a:highlight>
                  <a:srgbClr val="FFFFFF"/>
                </a:highlight>
                <a:latin typeface="Consolas" panose="020B0609020204030204" pitchFamily="49" charset="0"/>
              </a:rPr>
              <a:t>TopReactionType</a:t>
            </a:r>
            <a:r>
              <a:rPr lang="en-SG" b="0" dirty="0">
                <a:solidFill>
                  <a:srgbClr val="000000"/>
                </a:solidFill>
                <a:effectLst/>
                <a:highlight>
                  <a:srgbClr val="FFFFFF"/>
                </a:highlight>
                <a:latin typeface="Consolas" panose="020B0609020204030204" pitchFamily="49" charset="0"/>
              </a:rPr>
              <a:t> = </a:t>
            </a:r>
          </a:p>
          <a:p>
            <a:r>
              <a:rPr lang="en-SG" b="0" dirty="0">
                <a:solidFill>
                  <a:srgbClr val="0000FF"/>
                </a:solidFill>
                <a:effectLst/>
                <a:highlight>
                  <a:srgbClr val="FFFFFF"/>
                </a:highlight>
                <a:latin typeface="Consolas" panose="020B0609020204030204" pitchFamily="49" charset="0"/>
              </a:rPr>
              <a:t>VAR</a:t>
            </a:r>
            <a:r>
              <a:rPr lang="en-SG" b="0" dirty="0">
                <a:solidFill>
                  <a:srgbClr val="000000"/>
                </a:solidFill>
                <a:effectLst/>
                <a:highlight>
                  <a:srgbClr val="FFFFFF"/>
                </a:highlight>
                <a:latin typeface="Consolas" panose="020B0609020204030204" pitchFamily="49" charset="0"/>
              </a:rPr>
              <a:t> </a:t>
            </a:r>
            <a:r>
              <a:rPr lang="en-SG" b="0" dirty="0" err="1">
                <a:solidFill>
                  <a:srgbClr val="008080"/>
                </a:solidFill>
                <a:effectLst/>
                <a:highlight>
                  <a:srgbClr val="FFFFFF"/>
                </a:highlight>
                <a:latin typeface="Consolas" panose="020B0609020204030204" pitchFamily="49" charset="0"/>
              </a:rPr>
              <a:t>TopReactionTable</a:t>
            </a:r>
            <a:r>
              <a:rPr lang="en-SG" b="0" dirty="0">
                <a:solidFill>
                  <a:srgbClr val="000000"/>
                </a:solidFill>
                <a:effectLst/>
                <a:highlight>
                  <a:srgbClr val="FFFFFF"/>
                </a:highlight>
                <a:latin typeface="Consolas" panose="020B0609020204030204" pitchFamily="49" charset="0"/>
              </a:rPr>
              <a:t> =</a:t>
            </a:r>
          </a:p>
          <a:p>
            <a:r>
              <a:rPr lang="en-SG" b="0" dirty="0">
                <a:solidFill>
                  <a:srgbClr val="000000"/>
                </a:solidFill>
                <a:effectLst/>
                <a:highlight>
                  <a:srgbClr val="FFFFFF"/>
                </a:highlight>
                <a:latin typeface="Consolas" panose="020B0609020204030204" pitchFamily="49" charset="0"/>
              </a:rPr>
              <a:t>    </a:t>
            </a:r>
            <a:r>
              <a:rPr lang="en-SG" b="0" dirty="0">
                <a:solidFill>
                  <a:srgbClr val="3165BB"/>
                </a:solidFill>
                <a:effectLst/>
                <a:highlight>
                  <a:srgbClr val="FFFFFF"/>
                </a:highlight>
                <a:latin typeface="Consolas" panose="020B0609020204030204" pitchFamily="49" charset="0"/>
              </a:rPr>
              <a:t>SUMMARIZE</a:t>
            </a:r>
            <a:r>
              <a:rPr lang="en-SG" b="0" dirty="0">
                <a:solidFill>
                  <a:srgbClr val="000000"/>
                </a:solidFill>
                <a:effectLst/>
                <a:highlight>
                  <a:srgbClr val="FFFFFF"/>
                </a:highlight>
                <a:latin typeface="Consolas" panose="020B0609020204030204" pitchFamily="49" charset="0"/>
              </a:rPr>
              <a:t>(</a:t>
            </a:r>
          </a:p>
          <a:p>
            <a:r>
              <a:rPr lang="en-SG" b="0" dirty="0">
                <a:solidFill>
                  <a:srgbClr val="000000"/>
                </a:solidFill>
                <a:effectLst/>
                <a:highlight>
                  <a:srgbClr val="FFFFFF"/>
                </a:highlight>
                <a:latin typeface="Consolas" panose="020B0609020204030204" pitchFamily="49" charset="0"/>
              </a:rPr>
              <a:t>        </a:t>
            </a:r>
            <a:r>
              <a:rPr lang="en-SG" b="0" dirty="0">
                <a:solidFill>
                  <a:srgbClr val="001080"/>
                </a:solidFill>
                <a:effectLst/>
                <a:highlight>
                  <a:srgbClr val="FFFFFF"/>
                </a:highlight>
                <a:latin typeface="Consolas" panose="020B0609020204030204" pitchFamily="49" charset="0"/>
              </a:rPr>
              <a:t>'Reactions'</a:t>
            </a:r>
            <a:r>
              <a:rPr lang="en-SG" b="0" dirty="0">
                <a:solidFill>
                  <a:srgbClr val="000000"/>
                </a:solidFill>
                <a:effectLst/>
                <a:highlight>
                  <a:srgbClr val="FFFFFF"/>
                </a:highlight>
                <a:latin typeface="Consolas" panose="020B0609020204030204" pitchFamily="49" charset="0"/>
              </a:rPr>
              <a:t>,</a:t>
            </a:r>
          </a:p>
          <a:p>
            <a:r>
              <a:rPr lang="en-SG" b="0" dirty="0">
                <a:solidFill>
                  <a:srgbClr val="000000"/>
                </a:solidFill>
                <a:effectLst/>
                <a:highlight>
                  <a:srgbClr val="FFFFFF"/>
                </a:highlight>
                <a:latin typeface="Consolas" panose="020B0609020204030204" pitchFamily="49" charset="0"/>
              </a:rPr>
              <a:t>        </a:t>
            </a:r>
            <a:r>
              <a:rPr lang="en-SG" b="0" dirty="0">
                <a:solidFill>
                  <a:srgbClr val="001080"/>
                </a:solidFill>
                <a:effectLst/>
                <a:highlight>
                  <a:srgbClr val="FFFFFF"/>
                </a:highlight>
                <a:latin typeface="Consolas" panose="020B0609020204030204" pitchFamily="49" charset="0"/>
              </a:rPr>
              <a:t>'Reactions'[Reaction Type]</a:t>
            </a:r>
            <a:r>
              <a:rPr lang="en-SG" b="0" dirty="0">
                <a:solidFill>
                  <a:srgbClr val="000000"/>
                </a:solidFill>
                <a:effectLst/>
                <a:highlight>
                  <a:srgbClr val="FFFFFF"/>
                </a:highlight>
                <a:latin typeface="Consolas" panose="020B0609020204030204" pitchFamily="49" charset="0"/>
              </a:rPr>
              <a:t>,</a:t>
            </a:r>
          </a:p>
          <a:p>
            <a:r>
              <a:rPr lang="en-SG" b="0" dirty="0">
                <a:solidFill>
                  <a:srgbClr val="000000"/>
                </a:solidFill>
                <a:effectLst/>
                <a:highlight>
                  <a:srgbClr val="FFFFFF"/>
                </a:highlight>
                <a:latin typeface="Consolas" panose="020B0609020204030204" pitchFamily="49" charset="0"/>
              </a:rPr>
              <a:t>        </a:t>
            </a:r>
            <a:r>
              <a:rPr lang="en-SG" b="0" dirty="0">
                <a:solidFill>
                  <a:srgbClr val="A31515"/>
                </a:solidFill>
                <a:effectLst/>
                <a:highlight>
                  <a:srgbClr val="FFFFFF"/>
                </a:highlight>
                <a:latin typeface="Consolas" panose="020B0609020204030204" pitchFamily="49" charset="0"/>
              </a:rPr>
              <a:t>"</a:t>
            </a:r>
            <a:r>
              <a:rPr lang="en-SG" b="0" dirty="0" err="1">
                <a:solidFill>
                  <a:srgbClr val="A31515"/>
                </a:solidFill>
                <a:effectLst/>
                <a:highlight>
                  <a:srgbClr val="FFFFFF"/>
                </a:highlight>
                <a:latin typeface="Consolas" panose="020B0609020204030204" pitchFamily="49" charset="0"/>
              </a:rPr>
              <a:t>TotalScore</a:t>
            </a:r>
            <a:r>
              <a:rPr lang="en-SG" b="0" dirty="0">
                <a:solidFill>
                  <a:srgbClr val="A31515"/>
                </a:solidFill>
                <a:effectLst/>
                <a:highlight>
                  <a:srgbClr val="FFFFFF"/>
                </a:highlight>
                <a:latin typeface="Consolas" panose="020B0609020204030204" pitchFamily="49" charset="0"/>
              </a:rPr>
              <a:t>"</a:t>
            </a:r>
            <a:r>
              <a:rPr lang="en-SG" b="0" dirty="0">
                <a:solidFill>
                  <a:srgbClr val="000000"/>
                </a:solidFill>
                <a:effectLst/>
                <a:highlight>
                  <a:srgbClr val="FFFFFF"/>
                </a:highlight>
                <a:latin typeface="Consolas" panose="020B0609020204030204" pitchFamily="49" charset="0"/>
              </a:rPr>
              <a:t>, </a:t>
            </a:r>
            <a:r>
              <a:rPr lang="en-SG" b="0" dirty="0">
                <a:solidFill>
                  <a:srgbClr val="68349C"/>
                </a:solidFill>
                <a:effectLst/>
                <a:highlight>
                  <a:srgbClr val="FFFFFF"/>
                </a:highlight>
                <a:latin typeface="Consolas" panose="020B0609020204030204" pitchFamily="49" charset="0"/>
              </a:rPr>
              <a:t>[</a:t>
            </a:r>
            <a:r>
              <a:rPr lang="en-SG" b="0" dirty="0" err="1">
                <a:solidFill>
                  <a:srgbClr val="68349C"/>
                </a:solidFill>
                <a:effectLst/>
                <a:highlight>
                  <a:srgbClr val="FFFFFF"/>
                </a:highlight>
                <a:latin typeface="Consolas" panose="020B0609020204030204" pitchFamily="49" charset="0"/>
              </a:rPr>
              <a:t>TotalScoreByReactionType</a:t>
            </a:r>
            <a:r>
              <a:rPr lang="en-SG" b="0" dirty="0">
                <a:solidFill>
                  <a:srgbClr val="68349C"/>
                </a:solidFill>
                <a:effectLst/>
                <a:highlight>
                  <a:srgbClr val="FFFFFF"/>
                </a:highlight>
                <a:latin typeface="Consolas" panose="020B0609020204030204" pitchFamily="49" charset="0"/>
              </a:rPr>
              <a:t>]</a:t>
            </a:r>
            <a:endParaRPr lang="en-SG" b="0" dirty="0">
              <a:solidFill>
                <a:srgbClr val="000000"/>
              </a:solidFill>
              <a:effectLst/>
              <a:highlight>
                <a:srgbClr val="FFFFFF"/>
              </a:highlight>
              <a:latin typeface="Consolas" panose="020B0609020204030204" pitchFamily="49" charset="0"/>
            </a:endParaRPr>
          </a:p>
          <a:p>
            <a:r>
              <a:rPr lang="en-SG" b="0" dirty="0">
                <a:solidFill>
                  <a:srgbClr val="000000"/>
                </a:solidFill>
                <a:effectLst/>
                <a:highlight>
                  <a:srgbClr val="FFFFFF"/>
                </a:highlight>
                <a:latin typeface="Consolas" panose="020B0609020204030204" pitchFamily="49" charset="0"/>
              </a:rPr>
              <a:t>    )</a:t>
            </a:r>
          </a:p>
          <a:p>
            <a:r>
              <a:rPr lang="en-SG" b="0" dirty="0">
                <a:solidFill>
                  <a:srgbClr val="0000FF"/>
                </a:solidFill>
                <a:effectLst/>
                <a:highlight>
                  <a:srgbClr val="FFFFFF"/>
                </a:highlight>
                <a:latin typeface="Consolas" panose="020B0609020204030204" pitchFamily="49" charset="0"/>
              </a:rPr>
              <a:t>VAR</a:t>
            </a:r>
            <a:r>
              <a:rPr lang="en-SG" b="0" dirty="0">
                <a:solidFill>
                  <a:srgbClr val="000000"/>
                </a:solidFill>
                <a:effectLst/>
                <a:highlight>
                  <a:srgbClr val="FFFFFF"/>
                </a:highlight>
                <a:latin typeface="Consolas" panose="020B0609020204030204" pitchFamily="49" charset="0"/>
              </a:rPr>
              <a:t> </a:t>
            </a:r>
            <a:r>
              <a:rPr lang="en-SG" b="0" dirty="0" err="1">
                <a:solidFill>
                  <a:srgbClr val="008080"/>
                </a:solidFill>
                <a:effectLst/>
                <a:highlight>
                  <a:srgbClr val="FFFFFF"/>
                </a:highlight>
                <a:latin typeface="Consolas" panose="020B0609020204030204" pitchFamily="49" charset="0"/>
              </a:rPr>
              <a:t>TopReaction</a:t>
            </a:r>
            <a:r>
              <a:rPr lang="en-SG" b="0" dirty="0">
                <a:solidFill>
                  <a:srgbClr val="000000"/>
                </a:solidFill>
                <a:effectLst/>
                <a:highlight>
                  <a:srgbClr val="FFFFFF"/>
                </a:highlight>
                <a:latin typeface="Consolas" panose="020B0609020204030204" pitchFamily="49" charset="0"/>
              </a:rPr>
              <a:t> =</a:t>
            </a:r>
          </a:p>
          <a:p>
            <a:r>
              <a:rPr lang="en-SG" b="0" dirty="0">
                <a:solidFill>
                  <a:srgbClr val="000000"/>
                </a:solidFill>
                <a:effectLst/>
                <a:highlight>
                  <a:srgbClr val="FFFFFF"/>
                </a:highlight>
                <a:latin typeface="Consolas" panose="020B0609020204030204" pitchFamily="49" charset="0"/>
              </a:rPr>
              <a:t>    </a:t>
            </a:r>
            <a:r>
              <a:rPr lang="en-SG" b="0" dirty="0">
                <a:solidFill>
                  <a:srgbClr val="3165BB"/>
                </a:solidFill>
                <a:effectLst/>
                <a:highlight>
                  <a:srgbClr val="FFFFFF"/>
                </a:highlight>
                <a:latin typeface="Consolas" panose="020B0609020204030204" pitchFamily="49" charset="0"/>
              </a:rPr>
              <a:t>TOPN</a:t>
            </a:r>
            <a:r>
              <a:rPr lang="en-SG" b="0" dirty="0">
                <a:solidFill>
                  <a:srgbClr val="000000"/>
                </a:solidFill>
                <a:effectLst/>
                <a:highlight>
                  <a:srgbClr val="FFFFFF"/>
                </a:highlight>
                <a:latin typeface="Consolas" panose="020B0609020204030204" pitchFamily="49" charset="0"/>
              </a:rPr>
              <a:t>(</a:t>
            </a:r>
          </a:p>
          <a:p>
            <a:r>
              <a:rPr lang="en-SG" b="0" dirty="0">
                <a:solidFill>
                  <a:srgbClr val="000000"/>
                </a:solidFill>
                <a:effectLst/>
                <a:highlight>
                  <a:srgbClr val="FFFFFF"/>
                </a:highlight>
                <a:latin typeface="Consolas" panose="020B0609020204030204" pitchFamily="49" charset="0"/>
              </a:rPr>
              <a:t>        </a:t>
            </a:r>
            <a:r>
              <a:rPr lang="en-SG" b="0" dirty="0">
                <a:solidFill>
                  <a:srgbClr val="098658"/>
                </a:solidFill>
                <a:effectLst/>
                <a:highlight>
                  <a:srgbClr val="FFFFFF"/>
                </a:highlight>
                <a:latin typeface="Consolas" panose="020B0609020204030204" pitchFamily="49" charset="0"/>
              </a:rPr>
              <a:t>1</a:t>
            </a:r>
            <a:r>
              <a:rPr lang="en-SG" b="0" dirty="0">
                <a:solidFill>
                  <a:srgbClr val="000000"/>
                </a:solidFill>
                <a:effectLst/>
                <a:highlight>
                  <a:srgbClr val="FFFFFF"/>
                </a:highlight>
                <a:latin typeface="Consolas" panose="020B0609020204030204" pitchFamily="49" charset="0"/>
              </a:rPr>
              <a:t>,</a:t>
            </a:r>
          </a:p>
          <a:p>
            <a:r>
              <a:rPr lang="en-SG" b="0" dirty="0">
                <a:solidFill>
                  <a:srgbClr val="000000"/>
                </a:solidFill>
                <a:effectLst/>
                <a:highlight>
                  <a:srgbClr val="FFFFFF"/>
                </a:highlight>
                <a:latin typeface="Consolas" panose="020B0609020204030204" pitchFamily="49" charset="0"/>
              </a:rPr>
              <a:t>        </a:t>
            </a:r>
            <a:r>
              <a:rPr lang="en-SG" b="0" dirty="0" err="1">
                <a:solidFill>
                  <a:srgbClr val="008080"/>
                </a:solidFill>
                <a:effectLst/>
                <a:highlight>
                  <a:srgbClr val="FFFFFF"/>
                </a:highlight>
                <a:latin typeface="Consolas" panose="020B0609020204030204" pitchFamily="49" charset="0"/>
              </a:rPr>
              <a:t>TopReactionTable</a:t>
            </a:r>
            <a:r>
              <a:rPr lang="en-SG" b="0" dirty="0">
                <a:solidFill>
                  <a:srgbClr val="000000"/>
                </a:solidFill>
                <a:effectLst/>
                <a:highlight>
                  <a:srgbClr val="FFFFFF"/>
                </a:highlight>
                <a:latin typeface="Consolas" panose="020B0609020204030204" pitchFamily="49" charset="0"/>
              </a:rPr>
              <a:t>,</a:t>
            </a:r>
          </a:p>
          <a:p>
            <a:r>
              <a:rPr lang="en-SG" b="0" dirty="0">
                <a:solidFill>
                  <a:srgbClr val="000000"/>
                </a:solidFill>
                <a:effectLst/>
                <a:highlight>
                  <a:srgbClr val="FFFFFF"/>
                </a:highlight>
                <a:latin typeface="Consolas" panose="020B0609020204030204" pitchFamily="49" charset="0"/>
              </a:rPr>
              <a:t>        </a:t>
            </a:r>
            <a:r>
              <a:rPr lang="en-SG" b="0" dirty="0">
                <a:solidFill>
                  <a:srgbClr val="001080"/>
                </a:solidFill>
                <a:effectLst/>
                <a:highlight>
                  <a:srgbClr val="FFFFFF"/>
                </a:highlight>
                <a:latin typeface="Consolas" panose="020B0609020204030204" pitchFamily="49" charset="0"/>
              </a:rPr>
              <a:t>[</a:t>
            </a:r>
            <a:r>
              <a:rPr lang="en-SG" b="0" dirty="0" err="1">
                <a:solidFill>
                  <a:srgbClr val="001080"/>
                </a:solidFill>
                <a:effectLst/>
                <a:highlight>
                  <a:srgbClr val="FFFFFF"/>
                </a:highlight>
                <a:latin typeface="Consolas" panose="020B0609020204030204" pitchFamily="49" charset="0"/>
              </a:rPr>
              <a:t>TotalScore</a:t>
            </a:r>
            <a:r>
              <a:rPr lang="en-SG" b="0" dirty="0">
                <a:solidFill>
                  <a:srgbClr val="001080"/>
                </a:solidFill>
                <a:effectLst/>
                <a:highlight>
                  <a:srgbClr val="FFFFFF"/>
                </a:highlight>
                <a:latin typeface="Consolas" panose="020B0609020204030204" pitchFamily="49" charset="0"/>
              </a:rPr>
              <a:t>]</a:t>
            </a:r>
            <a:r>
              <a:rPr lang="en-SG" b="0" dirty="0">
                <a:solidFill>
                  <a:srgbClr val="000000"/>
                </a:solidFill>
                <a:effectLst/>
                <a:highlight>
                  <a:srgbClr val="FFFFFF"/>
                </a:highlight>
                <a:latin typeface="Consolas" panose="020B0609020204030204" pitchFamily="49" charset="0"/>
              </a:rPr>
              <a:t>,</a:t>
            </a:r>
          </a:p>
          <a:p>
            <a:r>
              <a:rPr lang="en-SG" b="0" dirty="0">
                <a:solidFill>
                  <a:srgbClr val="000000"/>
                </a:solidFill>
                <a:effectLst/>
                <a:highlight>
                  <a:srgbClr val="FFFFFF"/>
                </a:highlight>
                <a:latin typeface="Consolas" panose="020B0609020204030204" pitchFamily="49" charset="0"/>
              </a:rPr>
              <a:t>        </a:t>
            </a:r>
            <a:r>
              <a:rPr lang="en-SG" b="0" dirty="0">
                <a:solidFill>
                  <a:srgbClr val="0000FF"/>
                </a:solidFill>
                <a:effectLst/>
                <a:highlight>
                  <a:srgbClr val="FFFFFF"/>
                </a:highlight>
                <a:latin typeface="Consolas" panose="020B0609020204030204" pitchFamily="49" charset="0"/>
              </a:rPr>
              <a:t>DESC</a:t>
            </a:r>
            <a:endParaRPr lang="en-SG" b="0" dirty="0">
              <a:solidFill>
                <a:srgbClr val="000000"/>
              </a:solidFill>
              <a:effectLst/>
              <a:highlight>
                <a:srgbClr val="FFFFFF"/>
              </a:highlight>
              <a:latin typeface="Consolas" panose="020B0609020204030204" pitchFamily="49" charset="0"/>
            </a:endParaRPr>
          </a:p>
          <a:p>
            <a:r>
              <a:rPr lang="en-SG" b="0" dirty="0">
                <a:solidFill>
                  <a:srgbClr val="000000"/>
                </a:solidFill>
                <a:effectLst/>
                <a:highlight>
                  <a:srgbClr val="FFFFFF"/>
                </a:highlight>
                <a:latin typeface="Consolas" panose="020B0609020204030204" pitchFamily="49" charset="0"/>
              </a:rPr>
              <a:t>    )</a:t>
            </a:r>
          </a:p>
          <a:p>
            <a:r>
              <a:rPr lang="en-SG" b="0" dirty="0">
                <a:solidFill>
                  <a:srgbClr val="0000FF"/>
                </a:solidFill>
                <a:effectLst/>
                <a:highlight>
                  <a:srgbClr val="FFFFFF"/>
                </a:highlight>
                <a:latin typeface="Consolas" panose="020B0609020204030204" pitchFamily="49" charset="0"/>
              </a:rPr>
              <a:t>RETURN</a:t>
            </a:r>
            <a:endParaRPr lang="en-SG" b="0" dirty="0">
              <a:solidFill>
                <a:srgbClr val="000000"/>
              </a:solidFill>
              <a:effectLst/>
              <a:highlight>
                <a:srgbClr val="FFFFFF"/>
              </a:highlight>
              <a:latin typeface="Consolas" panose="020B0609020204030204" pitchFamily="49" charset="0"/>
            </a:endParaRPr>
          </a:p>
          <a:p>
            <a:r>
              <a:rPr lang="en-SG" b="0" dirty="0">
                <a:solidFill>
                  <a:srgbClr val="000000"/>
                </a:solidFill>
                <a:effectLst/>
                <a:highlight>
                  <a:srgbClr val="FFFFFF"/>
                </a:highlight>
                <a:latin typeface="Consolas" panose="020B0609020204030204" pitchFamily="49" charset="0"/>
              </a:rPr>
              <a:t>    </a:t>
            </a:r>
            <a:r>
              <a:rPr lang="en-SG" b="0" dirty="0">
                <a:solidFill>
                  <a:srgbClr val="3165BB"/>
                </a:solidFill>
                <a:effectLst/>
                <a:highlight>
                  <a:srgbClr val="FFFFFF"/>
                </a:highlight>
                <a:latin typeface="Consolas" panose="020B0609020204030204" pitchFamily="49" charset="0"/>
              </a:rPr>
              <a:t>MAXX</a:t>
            </a:r>
            <a:r>
              <a:rPr lang="en-SG" b="0" dirty="0">
                <a:solidFill>
                  <a:srgbClr val="000000"/>
                </a:solidFill>
                <a:effectLst/>
                <a:highlight>
                  <a:srgbClr val="FFFFFF"/>
                </a:highlight>
                <a:latin typeface="Consolas" panose="020B0609020204030204" pitchFamily="49" charset="0"/>
              </a:rPr>
              <a:t>(</a:t>
            </a:r>
            <a:r>
              <a:rPr lang="en-SG" b="0" dirty="0" err="1">
                <a:solidFill>
                  <a:srgbClr val="008080"/>
                </a:solidFill>
                <a:effectLst/>
                <a:highlight>
                  <a:srgbClr val="FFFFFF"/>
                </a:highlight>
                <a:latin typeface="Consolas" panose="020B0609020204030204" pitchFamily="49" charset="0"/>
              </a:rPr>
              <a:t>TopReaction</a:t>
            </a:r>
            <a:r>
              <a:rPr lang="en-SG" b="0" dirty="0">
                <a:solidFill>
                  <a:srgbClr val="000000"/>
                </a:solidFill>
                <a:effectLst/>
                <a:highlight>
                  <a:srgbClr val="FFFFFF"/>
                </a:highlight>
                <a:latin typeface="Consolas" panose="020B0609020204030204" pitchFamily="49" charset="0"/>
              </a:rPr>
              <a:t>, </a:t>
            </a:r>
            <a:r>
              <a:rPr lang="en-SG" b="0" dirty="0">
                <a:solidFill>
                  <a:srgbClr val="001080"/>
                </a:solidFill>
                <a:effectLst/>
                <a:highlight>
                  <a:srgbClr val="FFFFFF"/>
                </a:highlight>
                <a:latin typeface="Consolas" panose="020B0609020204030204" pitchFamily="49" charset="0"/>
              </a:rPr>
              <a:t>'Reactions'[Reaction Type]</a:t>
            </a:r>
            <a:r>
              <a:rPr lang="en-SG" b="0" dirty="0">
                <a:solidFill>
                  <a:srgbClr val="000000"/>
                </a:solidFill>
                <a:effectLst/>
                <a:highlight>
                  <a:srgbClr val="FFFFFF"/>
                </a:highlight>
                <a:latin typeface="Consolas" panose="020B0609020204030204" pitchFamily="49" charset="0"/>
              </a:rPr>
              <a:t>)</a:t>
            </a:r>
          </a:p>
          <a:p>
            <a:endParaRPr lang="en-S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SG"/>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SG"/>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SG"/>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ECDFA1-6699-B640-43AF-DC1C73BA93DD}"/>
              </a:ext>
            </a:extLst>
          </p:cNvPr>
          <p:cNvPicPr>
            <a:picLocks noChangeAspect="1"/>
          </p:cNvPicPr>
          <p:nvPr/>
        </p:nvPicPr>
        <p:blipFill>
          <a:blip r:embed="rId7"/>
          <a:stretch>
            <a:fillRect/>
          </a:stretch>
        </p:blipFill>
        <p:spPr>
          <a:xfrm>
            <a:off x="2724116" y="1153278"/>
            <a:ext cx="7077682" cy="3683927"/>
          </a:xfrm>
          <a:prstGeom prst="rect">
            <a:avLst/>
          </a:prstGeom>
        </p:spPr>
      </p:pic>
      <p:pic>
        <p:nvPicPr>
          <p:cNvPr id="30" name="Picture 29">
            <a:extLst>
              <a:ext uri="{FF2B5EF4-FFF2-40B4-BE49-F238E27FC236}">
                <a16:creationId xmlns:a16="http://schemas.microsoft.com/office/drawing/2014/main" id="{F6A48D39-16D3-E138-4A2B-0593A73B0A01}"/>
              </a:ext>
            </a:extLst>
          </p:cNvPr>
          <p:cNvPicPr>
            <a:picLocks noChangeAspect="1"/>
          </p:cNvPicPr>
          <p:nvPr/>
        </p:nvPicPr>
        <p:blipFill>
          <a:blip r:embed="rId8"/>
          <a:stretch>
            <a:fillRect/>
          </a:stretch>
        </p:blipFill>
        <p:spPr>
          <a:xfrm>
            <a:off x="10133335" y="1179186"/>
            <a:ext cx="6794105" cy="3683927"/>
          </a:xfrm>
          <a:prstGeom prst="rect">
            <a:avLst/>
          </a:prstGeom>
        </p:spPr>
      </p:pic>
      <p:pic>
        <p:nvPicPr>
          <p:cNvPr id="32" name="Picture 31">
            <a:extLst>
              <a:ext uri="{FF2B5EF4-FFF2-40B4-BE49-F238E27FC236}">
                <a16:creationId xmlns:a16="http://schemas.microsoft.com/office/drawing/2014/main" id="{FB2CF162-0E70-3CEB-38E1-252AF255AA34}"/>
              </a:ext>
            </a:extLst>
          </p:cNvPr>
          <p:cNvPicPr>
            <a:picLocks noChangeAspect="1"/>
          </p:cNvPicPr>
          <p:nvPr/>
        </p:nvPicPr>
        <p:blipFill>
          <a:blip r:embed="rId9"/>
          <a:stretch>
            <a:fillRect/>
          </a:stretch>
        </p:blipFill>
        <p:spPr>
          <a:xfrm>
            <a:off x="2743362" y="5569268"/>
            <a:ext cx="7077682" cy="3906313"/>
          </a:xfrm>
          <a:prstGeom prst="rect">
            <a:avLst/>
          </a:prstGeom>
        </p:spPr>
      </p:pic>
      <p:pic>
        <p:nvPicPr>
          <p:cNvPr id="34" name="Picture 33">
            <a:extLst>
              <a:ext uri="{FF2B5EF4-FFF2-40B4-BE49-F238E27FC236}">
                <a16:creationId xmlns:a16="http://schemas.microsoft.com/office/drawing/2014/main" id="{D40363D1-651C-171F-F601-ACCAC37766A6}"/>
              </a:ext>
            </a:extLst>
          </p:cNvPr>
          <p:cNvPicPr>
            <a:picLocks noChangeAspect="1"/>
          </p:cNvPicPr>
          <p:nvPr/>
        </p:nvPicPr>
        <p:blipFill>
          <a:blip r:embed="rId10"/>
          <a:stretch>
            <a:fillRect/>
          </a:stretch>
        </p:blipFill>
        <p:spPr>
          <a:xfrm>
            <a:off x="10072265" y="5423888"/>
            <a:ext cx="7175166" cy="4067097"/>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1048</TotalTime>
  <Words>376</Words>
  <Application>Microsoft Office PowerPoint</Application>
  <PresentationFormat>Custom</PresentationFormat>
  <Paragraphs>93</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Consolas</vt:lpstr>
      <vt:lpstr>Calibri</vt:lpstr>
      <vt:lpstr>Graphik Regular</vt:lpstr>
      <vt:lpstr>Aptos</vt:lpstr>
      <vt:lpstr>Wingdings</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SIVASANKAR PRABHA</cp:lastModifiedBy>
  <cp:revision>12</cp:revision>
  <dcterms:created xsi:type="dcterms:W3CDTF">2006-08-16T00:00:00Z</dcterms:created>
  <dcterms:modified xsi:type="dcterms:W3CDTF">2024-08-18T03:40:36Z</dcterms:modified>
  <dc:identifier>DAEhDyfaYKE</dc:identifier>
</cp:coreProperties>
</file>