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vinodhini v\Downloads\vinothini.L  EMPLOYEE DATA 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AU"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dLbls>
            <c:delete val="1"/>
          </c:dLbls>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dLbls>
            <c:delete val="1"/>
          </c:dLbls>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lang="en-AU" sz="900" b="0" i="0" u="none" strike="noStrike" kern="1200" cap="none" spc="20" normalizeH="0" baseline="0">
                <a:solidFill>
                  <a:schemeClr val="tx1">
                    <a:lumMod val="65000"/>
                    <a:lumOff val="35000"/>
                  </a:schemeClr>
                </a:solidFill>
                <a:latin typeface="+mn-lt"/>
                <a:ea typeface="+mn-ea"/>
                <a:cs typeface="+mn-cs"/>
              </a:defRPr>
            </a:pPr>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AU" sz="900" b="0" i="0" u="none" strike="noStrike" kern="1200" spc="20" baseline="0">
                <a:solidFill>
                  <a:schemeClr val="tx1">
                    <a:lumMod val="65000"/>
                    <a:lumOff val="35000"/>
                  </a:schemeClr>
                </a:solidFill>
                <a:latin typeface="+mn-lt"/>
                <a:ea typeface="+mn-ea"/>
                <a:cs typeface="+mn-cs"/>
              </a:defRPr>
            </a:pPr>
          </a:p>
        </c:txPr>
        <c:crossAx val="17950156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AU"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AU"/>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14:cpLocks xmlns:a14="http://schemas.microsoft.com/office/drawing/2010/main"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14:cpLocks xmlns:a14="http://schemas.microsoft.com/office/drawing/2010/main"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5" name="Slide Image Placeholder 3"/>
          <p:cNvSpPr>
            <a14:cpLocks xmlns:a14="http://schemas.microsoft.com/office/drawing/2010/main"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16" name="Notes Placeholder 4"/>
          <p:cNvSpPr>
            <a14:cpLocks xmlns:a14="http://schemas.microsoft.com/office/drawing/2010/main"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7" name="Footer Placeholder 5"/>
          <p:cNvSpPr>
            <a14:cpLocks xmlns:a14="http://schemas.microsoft.com/office/drawing/2010/main"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14:cpLocks xmlns:a14="http://schemas.microsoft.com/office/drawing/2010/main"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14:cpLocks xmlns:a14="http://schemas.microsoft.com/office/drawing/2010/main" noGrp="1" noRot="1" noChangeAspect="1"/>
          </p:cNvSpPr>
          <p:nvPr>
            <p:ph type="sldImg"/>
          </p:nvPr>
        </p:nvSpPr>
        <p:spPr/>
      </p:sp>
      <p:sp>
        <p:nvSpPr>
          <p:cNvPr id="1048604" name="Notes Placeholder 2"/>
          <p:cNvSpPr>
            <a14:cpLocks xmlns:a14="http://schemas.microsoft.com/office/drawing/2010/main" noGrp="1"/>
          </p:cNvSpPr>
          <p:nvPr>
            <p:ph type="body" idx="1"/>
          </p:nvPr>
        </p:nvSpPr>
        <p:spPr/>
        <p:txBody>
          <a:bodyPr/>
          <a:p>
            <a:endParaRPr lang="en-IN" dirty="0"/>
          </a:p>
        </p:txBody>
      </p:sp>
      <p:sp>
        <p:nvSpPr>
          <p:cNvPr id="1048605" name="Slide Number Placeholder 3"/>
          <p:cNvSpPr>
            <a14:cpLocks xmlns:a14="http://schemas.microsoft.com/office/drawing/2010/main"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14:cpLocks xmlns:a14="http://schemas.microsoft.com/office/drawing/2010/main"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1048592" name="Holder 3"/>
          <p:cNvSpPr>
            <a14:cpLocks xmlns:a14="http://schemas.microsoft.com/office/drawing/2010/main"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99"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700" name="Holder 3"/>
          <p:cNvSpPr>
            <a14:cpLocks xmlns:a14="http://schemas.microsoft.com/office/drawing/2010/main" noGrp="1"/>
          </p:cNvSpPr>
          <p:nvPr>
            <p:ph type="body" idx="1"/>
          </p:nvPr>
        </p:nvSpPr>
        <p:spPr/>
        <p:txBody>
          <a:bodyPr lIns="0" tIns="0" rIns="0" bIns="0"/>
          <a:p/>
        </p:txBody>
      </p:sp>
      <p:sp>
        <p:nvSpPr>
          <p:cNvPr id="1048701" name="Holder 4"/>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5"/>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6"/>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6" name=""/>
        <p:cNvGrpSpPr/>
        <p:nvPr/>
      </p:nvGrpSpPr>
      <p:grpSpPr>
        <a:xfrm>
          <a:off x="0" y="0"/>
          <a:ext cx="0" cy="0"/>
          <a:chOff x="0" y="0"/>
          <a:chExt cx="0" cy="0"/>
        </a:xfrm>
      </p:grpSpPr>
      <p:sp>
        <p:nvSpPr>
          <p:cNvPr id="1048704"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705" name="Holder 3"/>
          <p:cNvSpPr>
            <a14:cpLocks xmlns:a14="http://schemas.microsoft.com/office/drawing/2010/main" noGrp="1"/>
          </p:cNvSpPr>
          <p:nvPr>
            <p:ph sz="half" idx="2"/>
          </p:nvPr>
        </p:nvSpPr>
        <p:spPr>
          <a:xfrm>
            <a:off x="609600" y="1577340"/>
            <a:ext cx="5303520" cy="4526280"/>
          </a:xfrm>
          <a:prstGeom prst="rect">
            <a:avLst/>
          </a:prstGeom>
        </p:spPr>
        <p:txBody>
          <a:bodyPr wrap="square" lIns="0" tIns="0" rIns="0" bIns="0">
            <a:spAutoFit/>
          </a:bodyPr>
          <a:p/>
        </p:txBody>
      </p:sp>
      <p:sp>
        <p:nvSpPr>
          <p:cNvPr id="1048706" name="Holder 4"/>
          <p:cNvSpPr>
            <a14:cpLocks xmlns:a14="http://schemas.microsoft.com/office/drawing/2010/main" noGrp="1"/>
          </p:cNvSpPr>
          <p:nvPr>
            <p:ph sz="half" idx="3"/>
          </p:nvPr>
        </p:nvSpPr>
        <p:spPr>
          <a:xfrm>
            <a:off x="6278880" y="1577340"/>
            <a:ext cx="5303520" cy="4526280"/>
          </a:xfrm>
          <a:prstGeom prst="rect">
            <a:avLst/>
          </a:prstGeom>
        </p:spPr>
        <p:txBody>
          <a:bodyPr wrap="square" lIns="0" tIns="0" rIns="0" bIns="0">
            <a:spAutoFit/>
          </a:bodyPr>
          <a:p/>
        </p:txBody>
      </p:sp>
      <p:sp>
        <p:nvSpPr>
          <p:cNvPr id="1048707" name="Holder 5"/>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6"/>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7"/>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14:cpLocks xmlns:a14="http://schemas.microsoft.com/office/drawing/2010/main"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1048607" name="Holder 3"/>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7" name=""/>
        <p:cNvGrpSpPr/>
        <p:nvPr/>
      </p:nvGrpSpPr>
      <p:grpSpPr>
        <a:xfrm>
          <a:off x="0" y="0"/>
          <a:ext cx="0" cy="0"/>
          <a:chOff x="0" y="0"/>
          <a:chExt cx="0" cy="0"/>
        </a:xfrm>
      </p:grpSpPr>
      <p:sp>
        <p:nvSpPr>
          <p:cNvPr id="1048710" name="Holder 2"/>
          <p:cNvSpPr>
            <a14:cpLocks xmlns:a14="http://schemas.microsoft.com/office/drawing/2010/main"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1" name="Holder 3"/>
          <p:cNvSpPr>
            <a14:cpLocks xmlns:a14="http://schemas.microsoft.com/office/drawing/2010/main"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2" name="Holder 4"/>
          <p:cNvSpPr>
            <a14:cpLocks xmlns:a14="http://schemas.microsoft.com/office/drawing/2010/main"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14:cpLocks xmlns:a14="http://schemas.microsoft.com/office/drawing/2010/main"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1048587" name="Holder 3"/>
          <p:cNvSpPr>
            <a14:cpLocks xmlns:a14="http://schemas.microsoft.com/office/drawing/2010/main"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14:cpLocks xmlns:a14="http://schemas.microsoft.com/office/drawing/2010/main"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14:cpLocks xmlns:a14="http://schemas.microsoft.com/office/drawing/2010/main"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14:cpLocks xmlns:a14="http://schemas.microsoft.com/office/drawing/2010/main"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14:cpLocks xmlns:a14="http://schemas.microsoft.com/office/drawing/2010/main"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itchFamily="18" charset="0"/>
                <a:cs typeface="Times New Roman" pitchFamily="18" charset="0"/>
              </a:rPr>
              <a:t>Employee Data Analysis using Excel</a:t>
            </a:r>
            <a:r>
              <a:rPr lang="en-US" b="1" i="0" dirty="0">
                <a:solidFill>
                  <a:srgbClr val="0F0F0F"/>
                </a:solidFill>
                <a:effectLst/>
                <a:latin typeface="Times New Roman" pitchFamily="18" charset="0"/>
                <a:cs typeface="Times New Roman" pitchFamily="18" charset="0"/>
              </a:rPr>
              <a:t> </a:t>
            </a:r>
            <a:br>
              <a:rPr lang="en-US" b="1" i="0" dirty="0">
                <a:solidFill>
                  <a:srgbClr val="0F0F0F"/>
                </a:solidFill>
                <a:effectLst/>
                <a:latin typeface="Roboto"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20240"/>
          </a:xfrm>
          <a:prstGeom prst="rect">
            <a:avLst/>
          </a:prstGeom>
          <a:noFill/>
        </p:spPr>
        <p:txBody>
          <a:bodyPr wrap="square" rtlCol="0">
            <a:spAutoFit/>
          </a:bodyPr>
          <a:p>
            <a:r>
              <a:rPr lang="en-US" sz="2400" dirty="0"/>
              <a:t>STUDENT NAME: </a:t>
            </a:r>
            <a:r>
              <a:rPr lang="en-AU" altLang="en-US" sz="2400" dirty="0"/>
              <a:t>PRABHU S</a:t>
            </a:r>
            <a:endParaRPr lang="en-AU" altLang="en-US" sz="2400" dirty="0"/>
          </a:p>
          <a:p>
            <a:r>
              <a:rPr lang="en-US" sz="2400" dirty="0"/>
              <a:t>REGISTER NO:3122</a:t>
            </a:r>
            <a:r>
              <a:rPr lang="en-AU" altLang="en-US" sz="2400" dirty="0"/>
              <a:t>14092</a:t>
            </a:r>
            <a:endParaRPr lang="en-AU" altLang="en-US" sz="2400" dirty="0"/>
          </a:p>
          <a:p>
            <a:r>
              <a:rPr lang="en-US" sz="2400" dirty="0"/>
              <a:t>DEPARTMENT:</a:t>
            </a:r>
            <a:r>
              <a:rPr lang="en-IN" sz="2400" dirty="0"/>
              <a:t> B.COM (GENERAL)</a:t>
            </a:r>
            <a:endParaRPr lang="en-US" sz="2400" dirty="0"/>
          </a:p>
          <a:p>
            <a:r>
              <a:rPr lang="en-US" sz="2400" dirty="0"/>
              <a:t>COLLEGE</a:t>
            </a:r>
            <a:r>
              <a:rPr lang="en-IN" sz="2400" dirty="0"/>
              <a:t>: ST.THOMAS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0" name="object 6"/>
          <p:cNvPicPr/>
          <p:nvPr/>
        </p:nvPicPr>
        <p:blipFill>
          <a:blip r:embed="rId1"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pic>
        <p:nvPicPr>
          <p:cNvPr id="2097171" name="object 6"/>
          <p:cNvPicPr/>
          <p:nvPr/>
        </p:nvPicPr>
        <p:blipFill>
          <a:blip r:embed="rId2"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693319"/>
          </a:xfrm>
          <a:prstGeom prst="rect">
            <a:avLst/>
          </a:prstGeom>
          <a:noFill/>
        </p:spPr>
        <p:txBody>
          <a:bodyPr wrap="square" rtlCol="0">
            <a:spAutoFit/>
          </a:bodyPr>
          <a:p>
            <a:pPr marL="285750" indent="-285750" algn="just">
              <a:buFont typeface="Arial" charset="0"/>
              <a:buChar char="•"/>
            </a:pPr>
            <a:endParaRPr lang="en-IN" dirty="0"/>
          </a:p>
          <a:p>
            <a:pPr marL="285750" indent="-285750" algn="just">
              <a:buFont typeface="Arial" charset="0"/>
              <a:buChar char="•"/>
            </a:pPr>
            <a:r>
              <a:rPr lang="en-IN" dirty="0"/>
              <a:t>DATA COLLECTION 
Identification 
Gathering 
Preparation 
DATA CLEANING </a:t>
            </a:r>
            <a:endParaRPr lang="en-IN" dirty="0"/>
          </a:p>
          <a:p>
            <a:pPr marL="285750" indent="-285750" algn="just">
              <a:buFont typeface="Arial" charset="0"/>
              <a:buChar char="•"/>
            </a:pPr>
            <a:r>
              <a:rPr lang="en-IN" dirty="0"/>
              <a:t>Standardization 
Correction
Validation 
SUMMARY </a:t>
            </a:r>
            <a:endParaRPr lang="en-IN" dirty="0"/>
          </a:p>
          <a:p>
            <a:pPr marL="285750" indent="-285750" algn="just">
              <a:buFont typeface="Arial"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72" name="object 6"/>
          <p:cNvPicPr/>
          <p:nvPr/>
        </p:nvPicPr>
        <p:blipFill>
          <a:blip r:embed="rId2" cstate="print"/>
          <a:stretch>
            <a:fillRect/>
          </a:stretch>
        </p:blipFill>
        <p:spPr>
          <a:xfrm>
            <a:off x="1666875" y="6467475"/>
            <a:ext cx="76200" cy="177800"/>
          </a:xfrm>
          <a:prstGeom prst="rect">
            <a:avLst/>
          </a:prstGeom>
        </p:spPr>
      </p:pic>
      <p:sp>
        <p:nvSpPr>
          <p:cNvPr id="1048695" name="object 7"/>
          <p:cNvSpPr txBox="1">
            <a14:cpLocks xmlns:a14="http://schemas.microsoft.com/office/drawing/2010/main" noGrp="1"/>
          </p:cNvSpPr>
          <p:nvPr>
            <p:ph type="title"/>
          </p:nvPr>
        </p:nvSpPr>
        <p:spPr>
          <a:xfrm>
            <a:off x="755332" y="385444"/>
            <a:ext cx="2437130" cy="75819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graphicFrame>
        <p:nvGraphicFramePr>
          <p:cNvPr id="4194304" name="Chart 1"/>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14:cpLocks xmlns:a14="http://schemas.microsoft.com/office/drawing/2010/main" noGrp="1"/>
          </p:cNvSpPr>
          <p:nvPr>
            <p:ph type="title"/>
          </p:nvPr>
        </p:nvSpPr>
        <p:spPr/>
        <p:txBody>
          <a:bodyPr/>
          <a:p>
            <a:r>
              <a:rPr lang="en-US" dirty="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1048698" name="TextBox 2"/>
          <p:cNvSpPr txBox="1"/>
          <p:nvPr/>
        </p:nvSpPr>
        <p:spPr>
          <a:xfrm>
            <a:off x="514231" y="1625202"/>
            <a:ext cx="8120776" cy="2000548"/>
          </a:xfrm>
          <a:prstGeom prst="rect">
            <a:avLst/>
          </a:prstGeom>
          <a:noFill/>
        </p:spPr>
        <p:txBody>
          <a:bodyPr wrap="square" rtlCol="0">
            <a:spAutoFit/>
          </a:bodyPr>
          <a:p>
            <a:pPr marL="285750" indent="-285750" algn="l">
              <a:buFont typeface="Arial" charset="0"/>
              <a:buChar char="•"/>
            </a:pPr>
            <a:r>
              <a:rPr lang="en-IN" sz="2000" dirty="0">
                <a:latin typeface="Times New Roman" pitchFamily="18" charset="0"/>
                <a:cs typeface="Times New Roman"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1"/>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itchFamily="18" charset="0"/>
              <a:cs typeface="Times New Roman"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14:cpLocks xmlns:a14="http://schemas.microsoft.com/office/drawing/2010/main" noGrp="1"/>
          </p:cNvSpPr>
          <p:nvPr>
            <p:ph type="title"/>
          </p:nvPr>
        </p:nvSpPr>
        <p:spPr>
          <a:xfrm>
            <a:off x="739775" y="829627"/>
            <a:ext cx="3909695" cy="638809"/>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p>
            <a:r>
              <a:rPr lang="en-US" sz="4400" b="1" dirty="0">
                <a:solidFill>
                  <a:srgbClr val="0F0F0F"/>
                </a:solidFill>
                <a:latin typeface="Times New Roman" pitchFamily="18" charset="0"/>
                <a:cs typeface="Times New Roman" pitchFamily="18" charset="0"/>
              </a:rPr>
              <a:t>Employee Performance Analysis using Excel</a:t>
            </a:r>
            <a:endParaRPr lang="en-IN" sz="2800"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14:cpLocks xmlns:a14="http://schemas.microsoft.com/office/drawing/2010/main"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p>
            <a:pPr algn="l"/>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Problem Statement</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Project Overview</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End Users</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Our Solution and Proposition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dirty="0">
                <a:solidFill>
                  <a:srgbClr val="0D0D0D"/>
                </a:solidFill>
                <a:latin typeface="Times New Roman" pitchFamily="18" charset="0"/>
                <a:cs typeface="Times New Roman" pitchFamily="18" charset="0"/>
              </a:rPr>
              <a:t>Dataset Description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Modelling Approach</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Results and </a:t>
            </a:r>
            <a:r>
              <a:rPr lang="en-US" sz="2800" dirty="0">
                <a:solidFill>
                  <a:srgbClr val="0D0D0D"/>
                </a:solidFill>
                <a:latin typeface="Times New Roman" pitchFamily="18" charset="0"/>
                <a:cs typeface="Times New Roman" pitchFamily="18" charset="0"/>
              </a:rPr>
              <a:t>Discussion</a:t>
            </a:r>
            <a:endParaRPr lang="en-US" sz="2800" b="0" i="0" dirty="0">
              <a:solidFill>
                <a:srgbClr val="0D0D0D"/>
              </a:solidFill>
              <a:effectLst/>
              <a:latin typeface="Times New Roman" pitchFamily="18" charset="0"/>
              <a:cs typeface="Times New Roman" pitchFamily="18" charset="0"/>
            </a:endParaRPr>
          </a:p>
          <a:p>
            <a:pPr algn="l">
              <a:buFont typeface="+mj-lt"/>
              <a:buAutoNum type="arabicPeriod"/>
            </a:pPr>
            <a:r>
              <a:rPr lang="en-US" sz="2800" b="0" i="0" dirty="0">
                <a:solidFill>
                  <a:srgbClr val="0D0D0D"/>
                </a:solidFill>
                <a:effectLst/>
                <a:latin typeface="Times New Roman" pitchFamily="18" charset="0"/>
                <a:cs typeface="Times New Roman" pitchFamily="18" charset="0"/>
              </a:rPr>
              <a:t>Conclusion</a:t>
            </a:r>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14:cpLocks xmlns:a14="http://schemas.microsoft.com/office/drawing/2010/main" noGrp="1"/>
          </p:cNvSpPr>
          <p:nvPr>
            <p:ph type="title"/>
          </p:nvPr>
        </p:nvSpPr>
        <p:spPr>
          <a:xfrm>
            <a:off x="834072" y="575055"/>
            <a:ext cx="5636895" cy="1261110"/>
          </a:xfrm>
          <a:prstGeom prst="rect">
            <a:avLst/>
          </a:prstGeom>
        </p:spPr>
        <p:txBody>
          <a:bodyPr vert="horz" wrap="square" lIns="0" tIns="16510" rIns="0" bIns="0" rtlCol="0">
            <a:spAutoFit/>
          </a:bodyPr>
          <a:p>
            <a:pPr marL="12700" defTabSz="-635">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Box 8"/>
          <p:cNvSpPr txBox="1"/>
          <p:nvPr/>
        </p:nvSpPr>
        <p:spPr>
          <a:xfrm>
            <a:off x="5193506" y="2523529"/>
            <a:ext cx="1828800" cy="358139"/>
          </a:xfrm>
          <a:prstGeom prst="rect">
            <a:avLst/>
          </a:prstGeom>
          <a:noFill/>
        </p:spPr>
        <p:txBody>
          <a:bodyPr wrap="square" rtlCol="0">
            <a:spAutoFit/>
          </a:bodyPr>
          <a:p>
            <a:pPr algn="l"/>
            <a:endParaRPr lang="en-US" dirty="0"/>
          </a:p>
        </p:txBody>
      </p:sp>
      <p:sp>
        <p:nvSpPr>
          <p:cNvPr id="1048650" name="TextBox 10"/>
          <p:cNvSpPr txBox="1"/>
          <p:nvPr/>
        </p:nvSpPr>
        <p:spPr>
          <a:xfrm>
            <a:off x="676275" y="1695450"/>
            <a:ext cx="6739666" cy="3202940"/>
          </a:xfrm>
          <a:prstGeom prst="rect">
            <a:avLst/>
          </a:prstGeom>
          <a:noFill/>
        </p:spPr>
        <p:txBody>
          <a:bodyPr wrap="square" rtlCol="0">
            <a:spAutoFit/>
          </a:bodyPr>
          <a:p>
            <a:pPr algn="l"/>
            <a:endParaRPr lang="en-IN" dirty="0"/>
          </a:p>
          <a:p>
            <a:pPr marL="285750" indent="-285750" algn="just">
              <a:buFont typeface="Arial" charset="0"/>
              <a:buChar char="•"/>
            </a:pPr>
            <a:r>
              <a:rPr lang="en-IN" sz="2400" dirty="0">
                <a:latin typeface="Times New Roman" pitchFamily="18"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4" name="object 7"/>
          <p:cNvSpPr txBox="1">
            <a14:cpLocks xmlns:a14="http://schemas.microsoft.com/office/drawing/2010/main" noGrp="1"/>
          </p:cNvSpPr>
          <p:nvPr>
            <p:ph type="title"/>
          </p:nvPr>
        </p:nvSpPr>
        <p:spPr>
          <a:xfrm>
            <a:off x="739775" y="829627"/>
            <a:ext cx="5263515" cy="638809"/>
          </a:xfrm>
          <a:prstGeom prst="rect">
            <a:avLst/>
          </a:prstGeom>
        </p:spPr>
        <p:txBody>
          <a:bodyPr vert="horz" wrap="square" lIns="0" tIns="16510" rIns="0" bIns="0" rtlCol="0">
            <a:spAutoFit/>
          </a:bodyPr>
          <a:p>
            <a:pPr marL="12700" defTabSz="-635">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5" name="object 10"/>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p>
            <a:pPr algn="l"/>
            <a:endParaRPr lang="en-US" sz="2400" b="0" i="0" dirty="0">
              <a:solidFill>
                <a:srgbClr val="0D0D0D"/>
              </a:solidFill>
              <a:effectLst/>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p>
            <a:pPr marL="285750" indent="-285750" algn="l">
              <a:buFont typeface="Arial" charset="0"/>
              <a:buChar char="•"/>
            </a:pPr>
            <a:r>
              <a:rPr lang="en-IN" sz="2400" dirty="0">
                <a:latin typeface="Times New Roman" pitchFamily="18" charset="0"/>
                <a:cs typeface="Times New Roman"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1" name="object 5"/>
          <p:cNvSpPr txBox="1">
            <a14:cpLocks xmlns:a14="http://schemas.microsoft.com/office/drawing/2010/main" noGrp="1"/>
          </p:cNvSpPr>
          <p:nvPr>
            <p:ph type="title"/>
          </p:nvPr>
        </p:nvSpPr>
        <p:spPr>
          <a:xfrm>
            <a:off x="699452" y="891793"/>
            <a:ext cx="5014595" cy="4991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2" name="object 8"/>
          <p:cNvSpPr txBox="1">
            <a14:cpLocks xmlns:a14="http://schemas.microsoft.com/office/drawing/2010/main" noGrp="1"/>
          </p:cNvSpPr>
          <p:nvPr>
            <p:ph type="sldNum" sz="quarter" idx="7"/>
          </p:nvPr>
        </p:nvSpPr>
        <p:spPr>
          <a:xfrm>
            <a:off x="11353418" y="6473337"/>
            <a:ext cx="151129" cy="14668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3" name="TextBox 6"/>
          <p:cNvSpPr txBox="1"/>
          <p:nvPr/>
        </p:nvSpPr>
        <p:spPr>
          <a:xfrm>
            <a:off x="5193506" y="2523529"/>
            <a:ext cx="1828800" cy="358139"/>
          </a:xfrm>
          <a:prstGeom prst="rect">
            <a:avLst/>
          </a:prstGeom>
          <a:noFill/>
        </p:spPr>
        <p:txBody>
          <a:bodyPr wrap="square" rtlCol="0">
            <a:spAutoFit/>
          </a:bodyPr>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3" name="object 5"/>
            <p:cNvPicPr/>
            <p:nvPr/>
          </p:nvPicPr>
          <p:blipFill>
            <a:blip r:embed="rId2"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2"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39"/>
          </a:xfrm>
          <a:prstGeom prst="rect">
            <a:avLst/>
          </a:prstGeom>
          <a:noFill/>
        </p:spPr>
        <p:txBody>
          <a:bodyPr wrap="square" rtlCol="0">
            <a:spAutoFit/>
          </a:bodyPr>
          <a:p>
            <a:pPr algn="l"/>
            <a:endParaRPr lang="en-US" dirty="0"/>
          </a:p>
        </p:txBody>
      </p:sp>
      <p:pic>
        <p:nvPicPr>
          <p:cNvPr id="2097165" name="Picture 13"/>
          <p:cNvPicPr>
            <a:picLocks noChangeAspect="1"/>
          </p:cNvPicPr>
          <p:nvPr/>
        </p:nvPicPr>
        <p:blipFill>
          <a:blip r:embed="rId3"/>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39"/>
          </a:xfrm>
          <a:prstGeom prst="rect">
            <a:avLst/>
          </a:prstGeom>
          <a:noFill/>
        </p:spPr>
        <p:txBody>
          <a:bodyPr wrap="square" rtlCol="0">
            <a:spAutoFit/>
          </a:bodyPr>
          <a:p>
            <a:pPr algn="l"/>
            <a:endParaRPr lang="en-US" dirty="0"/>
          </a:p>
        </p:txBody>
      </p:sp>
      <p:sp>
        <p:nvSpPr>
          <p:cNvPr id="1048670" name="TextBox 19"/>
          <p:cNvSpPr txBox="1"/>
          <p:nvPr/>
        </p:nvSpPr>
        <p:spPr>
          <a:xfrm>
            <a:off x="517922" y="1643575"/>
            <a:ext cx="6093618" cy="1158240"/>
          </a:xfrm>
          <a:prstGeom prst="rect">
            <a:avLst/>
          </a:prstGeom>
          <a:noFill/>
        </p:spPr>
        <p:txBody>
          <a:bodyPr wrap="square" rtlCol="0">
            <a:spAutoFit/>
          </a:bodyPr>
          <a:p>
            <a:pPr algn="l"/>
            <a:r>
              <a:rPr lang="en-IN" sz="2400" dirty="0">
                <a:latin typeface="Times New Roman" pitchFamily="18" charset="0"/>
                <a:cs typeface="Times New Roman" pitchFamily="18" charset="0"/>
              </a:rPr>
              <a:t>The end users of the employee data analysis are HR managers, team leads, and senior management.</a:t>
            </a: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4" name="object 6"/>
          <p:cNvSpPr txBox="1">
            <a14:cpLocks xmlns:a14="http://schemas.microsoft.com/office/drawing/2010/main" noGrp="1"/>
          </p:cNvSpPr>
          <p:nvPr>
            <p:ph type="title"/>
          </p:nvPr>
        </p:nvSpPr>
        <p:spPr>
          <a:xfrm>
            <a:off x="558165" y="857885"/>
            <a:ext cx="9763125" cy="575310"/>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75" name="object 9"/>
          <p:cNvSpPr txBox="1">
            <a14:cpLocks xmlns:a14="http://schemas.microsoft.com/office/drawing/2010/main"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6" name="TextBox 7"/>
          <p:cNvSpPr txBox="1"/>
          <p:nvPr/>
        </p:nvSpPr>
        <p:spPr>
          <a:xfrm>
            <a:off x="3786188" y="2233424"/>
            <a:ext cx="5748337" cy="2677656"/>
          </a:xfrm>
          <a:prstGeom prst="rect">
            <a:avLst/>
          </a:prstGeom>
          <a:noFill/>
        </p:spPr>
        <p:txBody>
          <a:bodyPr wrap="square" rtlCol="0">
            <a:spAutoFit/>
          </a:bodyPr>
          <a:p>
            <a:pPr marL="342900" indent="-342900" algn="l">
              <a:buFont typeface="+mj-lt"/>
              <a:buAutoNum type="arabicPeriod"/>
            </a:pPr>
            <a:r>
              <a:rPr lang="en-IN" sz="2400" dirty="0">
                <a:latin typeface="Times New Roman" pitchFamily="18" charset="0"/>
                <a:cs typeface="Times New Roman"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14:cpLocks xmlns:a14="http://schemas.microsoft.com/office/drawing/2010/main" noGrp="1"/>
          </p:cNvSpPr>
          <p:nvPr>
            <p:ph type="title"/>
          </p:nvPr>
        </p:nvSpPr>
        <p:spPr/>
        <p:txBody>
          <a:bodyPr/>
          <a:p>
            <a:r>
              <a:rPr lang="en-IN" dirty="0"/>
              <a:t>Dataset Description</a:t>
            </a:r>
            <a:endParaRPr lang="en-IN" dirty="0"/>
          </a:p>
        </p:txBody>
      </p:sp>
      <p:pic>
        <p:nvPicPr>
          <p:cNvPr id="2097168" name="object 2"/>
          <p:cNvPicPr/>
          <p:nvPr/>
        </p:nvPicPr>
        <p:blipFill>
          <a:blip r:embed="rId1"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139321"/>
          </a:xfrm>
          <a:prstGeom prst="rect">
            <a:avLst/>
          </a:prstGeom>
          <a:noFill/>
        </p:spPr>
        <p:txBody>
          <a:bodyPr wrap="square" rtlCol="0">
            <a:spAutoFit/>
          </a:bodyPr>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endParaRPr lang="en-IN" dirty="0"/>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9" name="object 6"/>
          <p:cNvPicPr/>
          <p:nvPr/>
        </p:nvPicPr>
        <p:blipFill>
          <a:blip r:embed="rId1" cstate="print"/>
          <a:stretch>
            <a:fillRect/>
          </a:stretch>
        </p:blipFill>
        <p:spPr>
          <a:xfrm>
            <a:off x="7010209" y="2095500"/>
            <a:ext cx="2466975" cy="3419475"/>
          </a:xfrm>
          <a:prstGeom prst="rect">
            <a:avLst/>
          </a:prstGeom>
        </p:spPr>
      </p:pic>
      <p:sp>
        <p:nvSpPr>
          <p:cNvPr id="1048683" name="object 7"/>
          <p:cNvSpPr txBox="1">
            <a14:cpLocks xmlns:a14="http://schemas.microsoft.com/office/drawing/2010/main" noGrp="1"/>
          </p:cNvSpPr>
          <p:nvPr>
            <p:ph type="title"/>
          </p:nvPr>
        </p:nvSpPr>
        <p:spPr>
          <a:xfrm>
            <a:off x="739775" y="654938"/>
            <a:ext cx="8480425" cy="670696"/>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a:cs typeface="Trebuchet MS"/>
              </a:rPr>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p>
            <a:pPr algn="l"/>
            <a:endParaRPr lang="en-US" sz="2800" b="0" i="0" dirty="0">
              <a:solidFill>
                <a:srgbClr val="0D0D0D"/>
              </a:solidFill>
              <a:effectLst/>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1048686" name="TextBox 9"/>
          <p:cNvSpPr txBox="1"/>
          <p:nvPr/>
        </p:nvSpPr>
        <p:spPr>
          <a:xfrm>
            <a:off x="752475" y="3054646"/>
            <a:ext cx="5924167" cy="1200329"/>
          </a:xfrm>
          <a:prstGeom prst="rect">
            <a:avLst/>
          </a:prstGeom>
          <a:noFill/>
        </p:spPr>
        <p:txBody>
          <a:bodyPr wrap="square" rtlCol="0" anchor="ctr">
            <a:spAutoFit/>
          </a:bodyPr>
          <a:p>
            <a:pPr algn="ctr"/>
            <a:r>
              <a:rPr lang="en-IN" sz="3600" dirty="0">
                <a:solidFill>
                  <a:schemeClr val="accent2"/>
                </a:solidFill>
                <a:latin typeface="Algerian" pitchFamily="18"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Trebuchet MS</vt:lpstr>
      <vt:lpstr>Times New Roman</vt:lpstr>
      <vt:lpstr>Roboto</vt:lpstr>
      <vt:lpstr>Algerian</vt:lpstr>
      <vt:lpstr>Calibri</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124-2-21-0-0-0</vt:filetime>
  </property>
  <property fmtid="{D5CDD505-2E9C-101B-9397-08002B2CF9AE}" pid="3" name="LastSaved">
    <vt:filetime>124-2-29-0-0-0</vt:filetime>
  </property>
  <property fmtid="{D5CDD505-2E9C-101B-9397-08002B2CF9AE}" pid="4" name="ICV">
    <vt:lpwstr>cfc74a9abdf54afbbbf281e57ac9671f</vt:lpwstr>
  </property>
  <property fmtid="{D5CDD505-2E9C-101B-9397-08002B2CF9AE}" pid="5" name="KSOProductBuildVer">
    <vt:lpwstr>3081-11.33.82</vt:lpwstr>
  </property>
</Properties>
</file>