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 PRADA S  </a:t>
            </a:r>
          </a:p>
          <a:p>
            <a:r>
              <a:rPr lang="en-US" sz="2400" dirty="0"/>
              <a:t>REGISTER NO AND NMID : 2426J1536</a:t>
            </a:r>
            <a:endParaRPr lang="en-US" sz="2400" dirty="0">
              <a:cs typeface="Calibri"/>
            </a:endParaRPr>
          </a:p>
          <a:p>
            <a:r>
              <a:rPr lang="en-US" sz="2400" dirty="0"/>
              <a:t>DEPARTMENT                     : BSC INFORMATION TECHNOLOGY</a:t>
            </a:r>
          </a:p>
          <a:p>
            <a:r>
              <a:rPr lang="en-US" sz="2400" dirty="0"/>
              <a:t>COLLEGE                              : KPR COLLEGE OF ARTS SCIENCE AND                             </a:t>
            </a:r>
          </a:p>
          <a:p>
            <a:r>
              <a:rPr lang="en-US" sz="2400" dirty="0"/>
              <a:t>                                                 RESEARCH</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CC2FDF8-2E95-45CB-B1E8-084B2FCA5D72}"/>
              </a:ext>
            </a:extLst>
          </p:cNvPr>
          <p:cNvPicPr>
            <a:picLocks noChangeAspect="1"/>
          </p:cNvPicPr>
          <p:nvPr/>
        </p:nvPicPr>
        <p:blipFill>
          <a:blip r:embed="rId3">
            <a:extLst>
              <a:ext uri="{28A0092B-C50C-407E-A947-70E740481C1C}">
                <a14:useLocalDpi xmlns:a14="http://schemas.microsoft.com/office/drawing/2010/main" val="0"/>
              </a:ext>
            </a:extLst>
          </a:blip>
          <a:srcRect l="32621" t="9666" r="32427" b="15771"/>
          <a:stretch>
            <a:fillRect/>
          </a:stretch>
        </p:blipFill>
        <p:spPr>
          <a:xfrm>
            <a:off x="8059612" y="1600200"/>
            <a:ext cx="3429000" cy="4114800"/>
          </a:xfrm>
          <a:prstGeom prst="rect">
            <a:avLst/>
          </a:prstGeom>
        </p:spPr>
      </p:pic>
      <p:sp>
        <p:nvSpPr>
          <p:cNvPr id="12" name="TextBox 11">
            <a:extLst>
              <a:ext uri="{FF2B5EF4-FFF2-40B4-BE49-F238E27FC236}">
                <a16:creationId xmlns:a16="http://schemas.microsoft.com/office/drawing/2014/main" id="{FA357C54-FEB7-AA10-C6A3-7ACD39CA942D}"/>
              </a:ext>
            </a:extLst>
          </p:cNvPr>
          <p:cNvSpPr txBox="1"/>
          <p:nvPr/>
        </p:nvSpPr>
        <p:spPr>
          <a:xfrm>
            <a:off x="1962531" y="1677594"/>
            <a:ext cx="5809869" cy="3046988"/>
          </a:xfrm>
          <a:prstGeom prst="rect">
            <a:avLst/>
          </a:prstGeom>
          <a:noFill/>
        </p:spPr>
        <p:txBody>
          <a:bodyPr wrap="square" rtlCol="0">
            <a:spAutoFit/>
          </a:bodyPr>
          <a:lstStyle/>
          <a:p>
            <a:r>
              <a:rPr lang="en-US" sz="2400" dirty="0"/>
              <a:t>1.User logs in with username &amp; password.</a:t>
            </a:r>
          </a:p>
          <a:p>
            <a:endParaRPr lang="en-US" sz="2400" dirty="0"/>
          </a:p>
          <a:p>
            <a:r>
              <a:rPr lang="en-US" sz="2400" dirty="0"/>
              <a:t>2. Selects a candidate and submits vote.</a:t>
            </a:r>
          </a:p>
          <a:p>
            <a:endParaRPr lang="en-US" sz="2400" dirty="0"/>
          </a:p>
          <a:p>
            <a:r>
              <a:rPr lang="en-US" sz="2400" dirty="0"/>
              <a:t>3. Each user can vote only once.</a:t>
            </a:r>
          </a:p>
          <a:p>
            <a:endParaRPr lang="en-US" sz="2400" dirty="0"/>
          </a:p>
          <a:p>
            <a:r>
              <a:rPr lang="en-US" sz="2400" dirty="0"/>
              <a:t>4. Admin logs in to view results with counts &amp; percentages.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7782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3299181F-AF9E-FA43-BAB3-750FE0B9E039}"/>
              </a:ext>
            </a:extLst>
          </p:cNvPr>
          <p:cNvSpPr txBox="1"/>
          <p:nvPr/>
        </p:nvSpPr>
        <p:spPr>
          <a:xfrm>
            <a:off x="685800" y="1257776"/>
            <a:ext cx="7848600" cy="1815882"/>
          </a:xfrm>
          <a:prstGeom prst="rect">
            <a:avLst/>
          </a:prstGeom>
          <a:noFill/>
        </p:spPr>
        <p:txBody>
          <a:bodyPr wrap="square" rtlCol="0">
            <a:spAutoFit/>
          </a:bodyPr>
          <a:lstStyle/>
          <a:p>
            <a:r>
              <a:rPr lang="en-US" sz="2800" dirty="0"/>
              <a:t>The Online Voting System provides a secure, reliable, and efficient way to conduct elections digitally. It reduces errors, prevents multiple voting, and saves time compared to manual voting methods.</a:t>
            </a:r>
            <a:endParaRPr lang="en-IN" sz="2800" dirty="0"/>
          </a:p>
        </p:txBody>
      </p:sp>
      <p:sp>
        <p:nvSpPr>
          <p:cNvPr id="8" name="TextBox 7">
            <a:extLst>
              <a:ext uri="{FF2B5EF4-FFF2-40B4-BE49-F238E27FC236}">
                <a16:creationId xmlns:a16="http://schemas.microsoft.com/office/drawing/2014/main" id="{F5EEED84-DA85-F5AC-0899-4C1FC7B5654B}"/>
              </a:ext>
            </a:extLst>
          </p:cNvPr>
          <p:cNvSpPr txBox="1"/>
          <p:nvPr/>
        </p:nvSpPr>
        <p:spPr>
          <a:xfrm>
            <a:off x="685800" y="3522733"/>
            <a:ext cx="3419526" cy="707886"/>
          </a:xfrm>
          <a:prstGeom prst="rect">
            <a:avLst/>
          </a:prstGeom>
          <a:noFill/>
        </p:spPr>
        <p:txBody>
          <a:bodyPr wrap="none" rtlCol="0">
            <a:spAutoFit/>
          </a:bodyPr>
          <a:lstStyle/>
          <a:p>
            <a:r>
              <a:rPr lang="en-US" sz="4000" b="1" dirty="0">
                <a:latin typeface="Trebuchet MS" panose="020B0603020202020204" pitchFamily="34" charset="0"/>
              </a:rPr>
              <a:t>GITHUB LINK:</a:t>
            </a:r>
            <a:endParaRPr lang="en-IN" b="1" dirty="0">
              <a:latin typeface="Trebuchet MS" panose="020B0603020202020204" pitchFamily="34" charset="0"/>
            </a:endParaRPr>
          </a:p>
        </p:txBody>
      </p:sp>
      <p:sp>
        <p:nvSpPr>
          <p:cNvPr id="4" name="TextBox 3">
            <a:extLst>
              <a:ext uri="{FF2B5EF4-FFF2-40B4-BE49-F238E27FC236}">
                <a16:creationId xmlns:a16="http://schemas.microsoft.com/office/drawing/2014/main" id="{30B66BDB-7E1B-21AC-BBB1-76A616DC4CC4}"/>
              </a:ext>
            </a:extLst>
          </p:cNvPr>
          <p:cNvSpPr txBox="1"/>
          <p:nvPr/>
        </p:nvSpPr>
        <p:spPr>
          <a:xfrm>
            <a:off x="1371600" y="4724400"/>
            <a:ext cx="5567871" cy="523220"/>
          </a:xfrm>
          <a:prstGeom prst="rect">
            <a:avLst/>
          </a:prstGeom>
          <a:noFill/>
        </p:spPr>
        <p:txBody>
          <a:bodyPr wrap="none" rtlCol="0">
            <a:spAutoFit/>
          </a:bodyPr>
          <a:lstStyle/>
          <a:p>
            <a:r>
              <a:rPr lang="en-IN" sz="2800" dirty="0"/>
              <a:t>https://prada19.github.io/PRADA36/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31B12111-40ED-8B90-6A51-7949F6EBB485}"/>
              </a:ext>
            </a:extLst>
          </p:cNvPr>
          <p:cNvSpPr txBox="1"/>
          <p:nvPr/>
        </p:nvSpPr>
        <p:spPr>
          <a:xfrm>
            <a:off x="1362301" y="2154703"/>
            <a:ext cx="7560211" cy="1846659"/>
          </a:xfrm>
          <a:prstGeom prst="rect">
            <a:avLst/>
          </a:prstGeom>
          <a:noFill/>
        </p:spPr>
        <p:txBody>
          <a:bodyPr wrap="none" rtlCol="0">
            <a:spAutoFit/>
          </a:bodyPr>
          <a:lstStyle/>
          <a:p>
            <a:endParaRPr lang="en-IN" dirty="0">
              <a:latin typeface="Times New Roman" panose="02020603050405020304" pitchFamily="18" charset="0"/>
              <a:cs typeface="Times New Roman" panose="02020603050405020304" pitchFamily="18" charset="0"/>
            </a:endParaRPr>
          </a:p>
          <a:p>
            <a:r>
              <a:rPr lang="en-IN" sz="4800" dirty="0">
                <a:latin typeface="Times New Roman" panose="02020603050405020304" pitchFamily="18" charset="0"/>
                <a:cs typeface="Times New Roman" panose="02020603050405020304" pitchFamily="18" charset="0"/>
              </a:rPr>
              <a:t>ONLINE VOTING SYSTEM</a:t>
            </a:r>
          </a:p>
          <a:p>
            <a:endParaRPr lang="en-IN"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827B37D-E507-27FF-EB5E-BF04E3D38025}"/>
              </a:ext>
            </a:extLst>
          </p:cNvPr>
          <p:cNvSpPr txBox="1"/>
          <p:nvPr/>
        </p:nvSpPr>
        <p:spPr>
          <a:xfrm>
            <a:off x="703314" y="2003323"/>
            <a:ext cx="7319327" cy="2677656"/>
          </a:xfrm>
          <a:prstGeom prst="rect">
            <a:avLst/>
          </a:prstGeom>
          <a:noFill/>
        </p:spPr>
        <p:txBody>
          <a:bodyPr wrap="square" rtlCol="0">
            <a:spAutoFit/>
          </a:bodyPr>
          <a:lstStyle/>
          <a:p>
            <a:r>
              <a:rPr lang="en-US" sz="2800" dirty="0"/>
              <a:t>Traditional voting methods require manual effort, are time-consuming, and may face issues like multiple voting, mismanagement, or lack of transparency. There is a need for a digital solution that makes voting secure, fast, and reliable</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14D02A7-7052-A254-ADD7-2CDC1397FAD0}"/>
              </a:ext>
            </a:extLst>
          </p:cNvPr>
          <p:cNvSpPr txBox="1"/>
          <p:nvPr/>
        </p:nvSpPr>
        <p:spPr>
          <a:xfrm>
            <a:off x="838200" y="2438400"/>
            <a:ext cx="7620001" cy="2677656"/>
          </a:xfrm>
          <a:prstGeom prst="rect">
            <a:avLst/>
          </a:prstGeom>
          <a:noFill/>
        </p:spPr>
        <p:txBody>
          <a:bodyPr wrap="square" rtlCol="0">
            <a:spAutoFit/>
          </a:bodyPr>
          <a:lstStyle/>
          <a:p>
            <a:r>
              <a:rPr lang="en-US" sz="2800" dirty="0"/>
              <a:t>The Online Voting System is a web/console application that allows registered users to log in and cast their votes digitally. Each user is allowed to vote only once, and the system automatically counts and stores the votes securely. At the end, results are displayed instantly.</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625148" cy="570669"/>
          </a:xfrm>
          <a:prstGeom prst="rect">
            <a:avLst/>
          </a:prstGeom>
        </p:spPr>
        <p:txBody>
          <a:bodyPr vert="horz" wrap="square" lIns="0" tIns="16510" rIns="0" bIns="0" rtlCol="0">
            <a:spAutoFit/>
          </a:bodyPr>
          <a:lstStyle/>
          <a:p>
            <a:pPr marL="12700">
              <a:lnSpc>
                <a:spcPct val="100000"/>
              </a:lnSpc>
              <a:spcBef>
                <a:spcPts val="130"/>
              </a:spcBef>
            </a:pPr>
            <a:r>
              <a:rPr sz="3600" spc="25" dirty="0"/>
              <a:t>W</a:t>
            </a:r>
            <a:r>
              <a:rPr sz="3600" spc="-20" dirty="0"/>
              <a:t>H</a:t>
            </a:r>
            <a:r>
              <a:rPr sz="3600" spc="20" dirty="0"/>
              <a:t>O</a:t>
            </a:r>
            <a:r>
              <a:rPr sz="3600" spc="-235" dirty="0"/>
              <a:t> </a:t>
            </a:r>
            <a:r>
              <a:rPr sz="3600" spc="-10" dirty="0"/>
              <a:t>AR</a:t>
            </a:r>
            <a:r>
              <a:rPr sz="3600" spc="15" dirty="0"/>
              <a:t>E</a:t>
            </a:r>
            <a:r>
              <a:rPr sz="3600" spc="-35" dirty="0"/>
              <a:t> </a:t>
            </a:r>
            <a:r>
              <a:rPr sz="3600" spc="-10" dirty="0"/>
              <a:t>T</a:t>
            </a:r>
            <a:r>
              <a:rPr sz="3600" spc="-15" dirty="0"/>
              <a:t>H</a:t>
            </a:r>
            <a:r>
              <a:rPr sz="3600" spc="15" dirty="0"/>
              <a:t>E</a:t>
            </a:r>
            <a:r>
              <a:rPr sz="3600" spc="-35" dirty="0"/>
              <a:t> </a:t>
            </a:r>
            <a:r>
              <a:rPr sz="3600" spc="-20" dirty="0"/>
              <a:t>E</a:t>
            </a:r>
            <a:r>
              <a:rPr sz="3600" spc="30" dirty="0"/>
              <a:t>N</a:t>
            </a:r>
            <a:r>
              <a:rPr sz="3600" spc="15" dirty="0"/>
              <a:t>D</a:t>
            </a:r>
            <a:r>
              <a:rPr sz="3600" spc="-45" dirty="0"/>
              <a:t> </a:t>
            </a:r>
            <a:r>
              <a:rPr sz="3600" dirty="0"/>
              <a:t>U</a:t>
            </a:r>
            <a:r>
              <a:rPr sz="3600" spc="10" dirty="0"/>
              <a:t>S</a:t>
            </a:r>
            <a:r>
              <a:rPr sz="3600" spc="-25" dirty="0"/>
              <a:t>E</a:t>
            </a:r>
            <a:r>
              <a:rPr sz="3600" spc="-10" dirty="0"/>
              <a:t>R</a:t>
            </a:r>
            <a:r>
              <a:rPr sz="3600" spc="5" dirty="0"/>
              <a:t>S?</a:t>
            </a:r>
            <a:endParaRPr sz="36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2FF391A-C571-7051-5A0C-4E4CCF4A8637}"/>
              </a:ext>
            </a:extLst>
          </p:cNvPr>
          <p:cNvSpPr txBox="1"/>
          <p:nvPr/>
        </p:nvSpPr>
        <p:spPr>
          <a:xfrm>
            <a:off x="723900" y="2048797"/>
            <a:ext cx="6553200" cy="3970318"/>
          </a:xfrm>
          <a:prstGeom prst="rect">
            <a:avLst/>
          </a:prstGeom>
          <a:noFill/>
        </p:spPr>
        <p:txBody>
          <a:bodyPr wrap="square" rtlCol="0">
            <a:spAutoFit/>
          </a:bodyPr>
          <a:lstStyle/>
          <a:p>
            <a:pPr marL="457200" indent="-457200">
              <a:buFont typeface="Wingdings" panose="05000000000000000000" pitchFamily="2" charset="2"/>
              <a:buChar char="§"/>
            </a:pPr>
            <a:r>
              <a:rPr lang="en-US" sz="2800" dirty="0"/>
              <a:t>Students (for college elections)</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Organizations (for internal decision-making)</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Clubs/Communities (for polls)</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Government (as a prototype for e-voting)</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94A8856-44D4-CC2B-79AE-29D1B28EE91B}"/>
              </a:ext>
            </a:extLst>
          </p:cNvPr>
          <p:cNvSpPr txBox="1"/>
          <p:nvPr/>
        </p:nvSpPr>
        <p:spPr>
          <a:xfrm>
            <a:off x="3352800" y="2019300"/>
            <a:ext cx="6000750" cy="4401205"/>
          </a:xfrm>
          <a:prstGeom prst="rect">
            <a:avLst/>
          </a:prstGeom>
          <a:noFill/>
        </p:spPr>
        <p:txBody>
          <a:bodyPr wrap="square" rtlCol="0">
            <a:spAutoFit/>
          </a:bodyPr>
          <a:lstStyle/>
          <a:p>
            <a:pPr marL="457200" indent="-457200">
              <a:buFont typeface="Wingdings" panose="05000000000000000000" pitchFamily="2" charset="2"/>
              <a:buChar char="§"/>
            </a:pPr>
            <a:r>
              <a:rPr lang="en-IN" sz="2800" dirty="0"/>
              <a:t>Programming Language: Python (</a:t>
            </a:r>
            <a:r>
              <a:rPr lang="en-IN" sz="2800" dirty="0" err="1"/>
              <a:t>Tkinter</a:t>
            </a:r>
            <a:r>
              <a:rPr lang="en-IN" sz="2800" dirty="0"/>
              <a:t>/Flask) or C++</a:t>
            </a:r>
          </a:p>
          <a:p>
            <a:pPr marL="457200" indent="-457200">
              <a:buFont typeface="Wingdings" panose="05000000000000000000" pitchFamily="2" charset="2"/>
              <a:buChar char="§"/>
            </a:pPr>
            <a:endParaRPr lang="en-IN" sz="2800" dirty="0"/>
          </a:p>
          <a:p>
            <a:pPr marL="457200" indent="-457200">
              <a:buFont typeface="Wingdings" panose="05000000000000000000" pitchFamily="2" charset="2"/>
              <a:buChar char="§"/>
            </a:pPr>
            <a:r>
              <a:rPr lang="en-IN" sz="2800" dirty="0"/>
              <a:t>Database: MySQL / SQLite / File Storage</a:t>
            </a:r>
          </a:p>
          <a:p>
            <a:pPr marL="457200" indent="-457200">
              <a:buFont typeface="Wingdings" panose="05000000000000000000" pitchFamily="2" charset="2"/>
              <a:buChar char="§"/>
            </a:pPr>
            <a:endParaRPr lang="en-IN" sz="2800" dirty="0"/>
          </a:p>
          <a:p>
            <a:pPr marL="457200" indent="-457200">
              <a:buFont typeface="Wingdings" panose="05000000000000000000" pitchFamily="2" charset="2"/>
              <a:buChar char="§"/>
            </a:pPr>
            <a:r>
              <a:rPr lang="en-IN" sz="2800" dirty="0"/>
              <a:t>Frontend (if web): HTML, CSS, JavaScript</a:t>
            </a:r>
          </a:p>
          <a:p>
            <a:pPr marL="457200" indent="-457200">
              <a:buFont typeface="Wingdings" panose="05000000000000000000" pitchFamily="2" charset="2"/>
              <a:buChar char="§"/>
            </a:pPr>
            <a:endParaRPr lang="en-IN" sz="2800" dirty="0"/>
          </a:p>
          <a:p>
            <a:pPr marL="457200" indent="-457200">
              <a:buFont typeface="Wingdings" panose="05000000000000000000" pitchFamily="2" charset="2"/>
              <a:buChar char="§"/>
            </a:pPr>
            <a:r>
              <a:rPr lang="en-IN" sz="2800" dirty="0"/>
              <a:t>Version Control: GitHub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2" name="TextBox 1">
            <a:extLst>
              <a:ext uri="{FF2B5EF4-FFF2-40B4-BE49-F238E27FC236}">
                <a16:creationId xmlns:a16="http://schemas.microsoft.com/office/drawing/2014/main" id="{16A84CEF-3069-F74A-74BF-AEE6E61C58DE}"/>
              </a:ext>
            </a:extLst>
          </p:cNvPr>
          <p:cNvSpPr txBox="1"/>
          <p:nvPr/>
        </p:nvSpPr>
        <p:spPr>
          <a:xfrm>
            <a:off x="1295400" y="1422911"/>
            <a:ext cx="7010400" cy="4401205"/>
          </a:xfrm>
          <a:prstGeom prst="rect">
            <a:avLst/>
          </a:prstGeom>
          <a:noFill/>
        </p:spPr>
        <p:txBody>
          <a:bodyPr wrap="square" rtlCol="0">
            <a:spAutoFit/>
          </a:bodyPr>
          <a:lstStyle/>
          <a:p>
            <a:pPr marL="457200" indent="-457200">
              <a:buFont typeface="Wingdings" panose="05000000000000000000" pitchFamily="2" charset="2"/>
              <a:buChar char="§"/>
            </a:pPr>
            <a:r>
              <a:rPr lang="en-US" sz="2800" dirty="0"/>
              <a:t>User Login Page</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Voting Page (candidate list with radio buttons/choices)</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Confirmation Page (successful vote message)</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Result Page (vote counts, winner displayed in chart)</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41959F62-A5D7-F90F-5229-E9A13BAC93AC}"/>
              </a:ext>
            </a:extLst>
          </p:cNvPr>
          <p:cNvSpPr txBox="1"/>
          <p:nvPr/>
        </p:nvSpPr>
        <p:spPr>
          <a:xfrm>
            <a:off x="1371600" y="1371600"/>
            <a:ext cx="6781800" cy="5262979"/>
          </a:xfrm>
          <a:prstGeom prst="rect">
            <a:avLst/>
          </a:prstGeom>
          <a:noFill/>
        </p:spPr>
        <p:txBody>
          <a:bodyPr wrap="square" rtlCol="0">
            <a:spAutoFit/>
          </a:bodyPr>
          <a:lstStyle/>
          <a:p>
            <a:pPr marL="457200" indent="-457200">
              <a:buFont typeface="Wingdings" panose="05000000000000000000" pitchFamily="2" charset="2"/>
              <a:buChar char="§"/>
            </a:pPr>
            <a:r>
              <a:rPr lang="en-US" sz="2800" dirty="0"/>
              <a:t>Secure login system</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One vote per user</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Candidate list display</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Vote counting and result generation</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Admin access to manage candidates and view results</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(Optional) Graphical results in charts</a:t>
            </a:r>
            <a:endParaRPr lang="en-IN" sz="28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