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F47A7F-3DFB-4037-9A4C-F6C7ABB8CA2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1B27F4-FF2E-4488-B3A4-30BDD409C18F}">
      <dgm:prSet/>
      <dgm:spPr/>
      <dgm:t>
        <a:bodyPr/>
        <a:lstStyle/>
        <a:p>
          <a:r>
            <a:rPr lang="en-US"/>
            <a:t>1. EC2 offers elastic virtual servers for flexible compute workloads.</a:t>
          </a:r>
        </a:p>
      </dgm:t>
    </dgm:pt>
    <dgm:pt modelId="{597A03A3-C849-4C5B-9DAF-7C9CC63C325E}" type="parTrans" cxnId="{6AD9558D-945A-401C-A62F-5883035D9F96}">
      <dgm:prSet/>
      <dgm:spPr/>
      <dgm:t>
        <a:bodyPr/>
        <a:lstStyle/>
        <a:p>
          <a:endParaRPr lang="en-US"/>
        </a:p>
      </dgm:t>
    </dgm:pt>
    <dgm:pt modelId="{CFF8F403-4E7F-443B-B623-330E4318281D}" type="sibTrans" cxnId="{6AD9558D-945A-401C-A62F-5883035D9F96}">
      <dgm:prSet/>
      <dgm:spPr/>
      <dgm:t>
        <a:bodyPr/>
        <a:lstStyle/>
        <a:p>
          <a:endParaRPr lang="en-US"/>
        </a:p>
      </dgm:t>
    </dgm:pt>
    <dgm:pt modelId="{52FD2B74-8733-42AC-9340-A83EF64CB6C0}">
      <dgm:prSet/>
      <dgm:spPr/>
      <dgm:t>
        <a:bodyPr/>
        <a:lstStyle/>
        <a:p>
          <a:r>
            <a:rPr lang="en-US"/>
            <a:t>2. S3 provides secure, durable, and scalable object storage.</a:t>
          </a:r>
        </a:p>
      </dgm:t>
    </dgm:pt>
    <dgm:pt modelId="{4F573134-E666-4F82-94C5-CC1174EA37AF}" type="parTrans" cxnId="{C90BBB91-7242-41D8-AA8C-709224E2142C}">
      <dgm:prSet/>
      <dgm:spPr/>
      <dgm:t>
        <a:bodyPr/>
        <a:lstStyle/>
        <a:p>
          <a:endParaRPr lang="en-US"/>
        </a:p>
      </dgm:t>
    </dgm:pt>
    <dgm:pt modelId="{37687D11-23F2-49D0-8F7D-F0B7755BAD40}" type="sibTrans" cxnId="{C90BBB91-7242-41D8-AA8C-709224E2142C}">
      <dgm:prSet/>
      <dgm:spPr/>
      <dgm:t>
        <a:bodyPr/>
        <a:lstStyle/>
        <a:p>
          <a:endParaRPr lang="en-US"/>
        </a:p>
      </dgm:t>
    </dgm:pt>
    <dgm:pt modelId="{7A603F42-B907-4617-B78F-4BD3702818AC}">
      <dgm:prSet/>
      <dgm:spPr/>
      <dgm:t>
        <a:bodyPr/>
        <a:lstStyle/>
        <a:p>
          <a:r>
            <a:rPr lang="en-US"/>
            <a:t>3. RDS manages relational databases with automation and scaling.</a:t>
          </a:r>
        </a:p>
      </dgm:t>
    </dgm:pt>
    <dgm:pt modelId="{9ACD9E8F-2E8F-4232-A331-C2441AEF6505}" type="parTrans" cxnId="{DAE726E3-6D79-4D99-9157-01FC876FEECB}">
      <dgm:prSet/>
      <dgm:spPr/>
      <dgm:t>
        <a:bodyPr/>
        <a:lstStyle/>
        <a:p>
          <a:endParaRPr lang="en-US"/>
        </a:p>
      </dgm:t>
    </dgm:pt>
    <dgm:pt modelId="{80E3AA3A-DA9E-40AF-9012-BA3CD0743A46}" type="sibTrans" cxnId="{DAE726E3-6D79-4D99-9157-01FC876FEECB}">
      <dgm:prSet/>
      <dgm:spPr/>
      <dgm:t>
        <a:bodyPr/>
        <a:lstStyle/>
        <a:p>
          <a:endParaRPr lang="en-US"/>
        </a:p>
      </dgm:t>
    </dgm:pt>
    <dgm:pt modelId="{2B32827A-35DF-4383-83F5-15E3A693D4B3}">
      <dgm:prSet/>
      <dgm:spPr/>
      <dgm:t>
        <a:bodyPr/>
        <a:lstStyle/>
        <a:p>
          <a:r>
            <a:rPr lang="en-US"/>
            <a:t>4. Lambda lets you run code without managing servers.</a:t>
          </a:r>
        </a:p>
      </dgm:t>
    </dgm:pt>
    <dgm:pt modelId="{D5E3318C-486D-43FD-A8A7-B5F971327EE2}" type="parTrans" cxnId="{B3155F1B-57DE-4826-96A5-E70B97CE60DB}">
      <dgm:prSet/>
      <dgm:spPr/>
      <dgm:t>
        <a:bodyPr/>
        <a:lstStyle/>
        <a:p>
          <a:endParaRPr lang="en-US"/>
        </a:p>
      </dgm:t>
    </dgm:pt>
    <dgm:pt modelId="{B7E87229-9FD7-45B0-A29A-11FF28A5C771}" type="sibTrans" cxnId="{B3155F1B-57DE-4826-96A5-E70B97CE60DB}">
      <dgm:prSet/>
      <dgm:spPr/>
      <dgm:t>
        <a:bodyPr/>
        <a:lstStyle/>
        <a:p>
          <a:endParaRPr lang="en-US"/>
        </a:p>
      </dgm:t>
    </dgm:pt>
    <dgm:pt modelId="{60277E5E-8B1F-4E32-9122-4FC1F4519FC1}">
      <dgm:prSet/>
      <dgm:spPr/>
      <dgm:t>
        <a:bodyPr/>
        <a:lstStyle/>
        <a:p>
          <a:r>
            <a:rPr lang="en-US"/>
            <a:t>5. VPC allows you to isolate resources securely within a network.</a:t>
          </a:r>
        </a:p>
      </dgm:t>
    </dgm:pt>
    <dgm:pt modelId="{635B9329-CAF2-4540-B099-0C5AD8E3495B}" type="parTrans" cxnId="{74084000-5FA8-476A-A700-A58ED4B910CF}">
      <dgm:prSet/>
      <dgm:spPr/>
      <dgm:t>
        <a:bodyPr/>
        <a:lstStyle/>
        <a:p>
          <a:endParaRPr lang="en-US"/>
        </a:p>
      </dgm:t>
    </dgm:pt>
    <dgm:pt modelId="{361C0A96-3EC3-4C38-9E3E-282184F4CC56}" type="sibTrans" cxnId="{74084000-5FA8-476A-A700-A58ED4B910CF}">
      <dgm:prSet/>
      <dgm:spPr/>
      <dgm:t>
        <a:bodyPr/>
        <a:lstStyle/>
        <a:p>
          <a:endParaRPr lang="en-US"/>
        </a:p>
      </dgm:t>
    </dgm:pt>
    <dgm:pt modelId="{A507ECD7-3790-4E3F-8730-6337FEE50B32}">
      <dgm:prSet/>
      <dgm:spPr/>
      <dgm:t>
        <a:bodyPr/>
        <a:lstStyle/>
        <a:p>
          <a:r>
            <a:rPr lang="en-US"/>
            <a:t>6. CloudFront delivers content globally with low latency.</a:t>
          </a:r>
        </a:p>
      </dgm:t>
    </dgm:pt>
    <dgm:pt modelId="{7A239B1A-C827-473C-A9D4-8F668AB13740}" type="parTrans" cxnId="{74F23D07-3CE1-4681-8CF9-D7DEF4C28EE8}">
      <dgm:prSet/>
      <dgm:spPr/>
      <dgm:t>
        <a:bodyPr/>
        <a:lstStyle/>
        <a:p>
          <a:endParaRPr lang="en-US"/>
        </a:p>
      </dgm:t>
    </dgm:pt>
    <dgm:pt modelId="{4BD98E16-7BA5-49FE-A77E-A028A038837E}" type="sibTrans" cxnId="{74F23D07-3CE1-4681-8CF9-D7DEF4C28EE8}">
      <dgm:prSet/>
      <dgm:spPr/>
      <dgm:t>
        <a:bodyPr/>
        <a:lstStyle/>
        <a:p>
          <a:endParaRPr lang="en-US"/>
        </a:p>
      </dgm:t>
    </dgm:pt>
    <dgm:pt modelId="{75D149A2-2ED5-45EC-ABD4-A7C5AB7B0A71}">
      <dgm:prSet/>
      <dgm:spPr/>
      <dgm:t>
        <a:bodyPr/>
        <a:lstStyle/>
        <a:p>
          <a:r>
            <a:rPr lang="en-US"/>
            <a:t>7. IAM controls user identities, roles, and resource permissions.</a:t>
          </a:r>
        </a:p>
      </dgm:t>
    </dgm:pt>
    <dgm:pt modelId="{F86240E4-6B78-4CF8-A562-960B6420B531}" type="parTrans" cxnId="{AAF38404-F4AF-4733-9A4C-B51496EA33E4}">
      <dgm:prSet/>
      <dgm:spPr/>
      <dgm:t>
        <a:bodyPr/>
        <a:lstStyle/>
        <a:p>
          <a:endParaRPr lang="en-US"/>
        </a:p>
      </dgm:t>
    </dgm:pt>
    <dgm:pt modelId="{AA2CC713-5803-48F8-90DD-4927E5275E74}" type="sibTrans" cxnId="{AAF38404-F4AF-4733-9A4C-B51496EA33E4}">
      <dgm:prSet/>
      <dgm:spPr/>
      <dgm:t>
        <a:bodyPr/>
        <a:lstStyle/>
        <a:p>
          <a:endParaRPr lang="en-US"/>
        </a:p>
      </dgm:t>
    </dgm:pt>
    <dgm:pt modelId="{5C52F554-E79A-495E-A925-A896BEE8907C}" type="pres">
      <dgm:prSet presAssocID="{81F47A7F-3DFB-4037-9A4C-F6C7ABB8CA20}" presName="diagram" presStyleCnt="0">
        <dgm:presLayoutVars>
          <dgm:dir/>
          <dgm:resizeHandles val="exact"/>
        </dgm:presLayoutVars>
      </dgm:prSet>
      <dgm:spPr/>
    </dgm:pt>
    <dgm:pt modelId="{F03E1071-6362-4ECA-A246-40F7D8546840}" type="pres">
      <dgm:prSet presAssocID="{571B27F4-FF2E-4488-B3A4-30BDD409C18F}" presName="node" presStyleLbl="node1" presStyleIdx="0" presStyleCnt="7">
        <dgm:presLayoutVars>
          <dgm:bulletEnabled val="1"/>
        </dgm:presLayoutVars>
      </dgm:prSet>
      <dgm:spPr/>
    </dgm:pt>
    <dgm:pt modelId="{3CF60540-1C82-455A-9AED-048AC4D6883C}" type="pres">
      <dgm:prSet presAssocID="{CFF8F403-4E7F-443B-B623-330E4318281D}" presName="sibTrans" presStyleCnt="0"/>
      <dgm:spPr/>
    </dgm:pt>
    <dgm:pt modelId="{4F99D268-CAAE-438C-8BA8-2A229531C81F}" type="pres">
      <dgm:prSet presAssocID="{52FD2B74-8733-42AC-9340-A83EF64CB6C0}" presName="node" presStyleLbl="node1" presStyleIdx="1" presStyleCnt="7">
        <dgm:presLayoutVars>
          <dgm:bulletEnabled val="1"/>
        </dgm:presLayoutVars>
      </dgm:prSet>
      <dgm:spPr/>
    </dgm:pt>
    <dgm:pt modelId="{9A14F118-D63D-43D5-AF13-26F5EF66643A}" type="pres">
      <dgm:prSet presAssocID="{37687D11-23F2-49D0-8F7D-F0B7755BAD40}" presName="sibTrans" presStyleCnt="0"/>
      <dgm:spPr/>
    </dgm:pt>
    <dgm:pt modelId="{2A3B6F44-2C8C-4676-817B-288FECB0EA4B}" type="pres">
      <dgm:prSet presAssocID="{7A603F42-B907-4617-B78F-4BD3702818AC}" presName="node" presStyleLbl="node1" presStyleIdx="2" presStyleCnt="7">
        <dgm:presLayoutVars>
          <dgm:bulletEnabled val="1"/>
        </dgm:presLayoutVars>
      </dgm:prSet>
      <dgm:spPr/>
    </dgm:pt>
    <dgm:pt modelId="{B70A05D0-F3F8-40B8-8FB2-A93BCC86DAE2}" type="pres">
      <dgm:prSet presAssocID="{80E3AA3A-DA9E-40AF-9012-BA3CD0743A46}" presName="sibTrans" presStyleCnt="0"/>
      <dgm:spPr/>
    </dgm:pt>
    <dgm:pt modelId="{D34A5241-C599-4DFB-AB61-72FB2378B6ED}" type="pres">
      <dgm:prSet presAssocID="{2B32827A-35DF-4383-83F5-15E3A693D4B3}" presName="node" presStyleLbl="node1" presStyleIdx="3" presStyleCnt="7">
        <dgm:presLayoutVars>
          <dgm:bulletEnabled val="1"/>
        </dgm:presLayoutVars>
      </dgm:prSet>
      <dgm:spPr/>
    </dgm:pt>
    <dgm:pt modelId="{44C7DB16-985A-499B-BD08-4F7EB4FBCF2C}" type="pres">
      <dgm:prSet presAssocID="{B7E87229-9FD7-45B0-A29A-11FF28A5C771}" presName="sibTrans" presStyleCnt="0"/>
      <dgm:spPr/>
    </dgm:pt>
    <dgm:pt modelId="{C255B095-6CC4-4394-9227-9252EADEC9D6}" type="pres">
      <dgm:prSet presAssocID="{60277E5E-8B1F-4E32-9122-4FC1F4519FC1}" presName="node" presStyleLbl="node1" presStyleIdx="4" presStyleCnt="7">
        <dgm:presLayoutVars>
          <dgm:bulletEnabled val="1"/>
        </dgm:presLayoutVars>
      </dgm:prSet>
      <dgm:spPr/>
    </dgm:pt>
    <dgm:pt modelId="{999BBF65-1BC7-409B-8D5F-4DEBF6A28D0A}" type="pres">
      <dgm:prSet presAssocID="{361C0A96-3EC3-4C38-9E3E-282184F4CC56}" presName="sibTrans" presStyleCnt="0"/>
      <dgm:spPr/>
    </dgm:pt>
    <dgm:pt modelId="{00A80BAD-FD4C-4412-A684-7176C9A89F93}" type="pres">
      <dgm:prSet presAssocID="{A507ECD7-3790-4E3F-8730-6337FEE50B32}" presName="node" presStyleLbl="node1" presStyleIdx="5" presStyleCnt="7">
        <dgm:presLayoutVars>
          <dgm:bulletEnabled val="1"/>
        </dgm:presLayoutVars>
      </dgm:prSet>
      <dgm:spPr/>
    </dgm:pt>
    <dgm:pt modelId="{369D1569-8E49-454F-9C95-978D3A66382A}" type="pres">
      <dgm:prSet presAssocID="{4BD98E16-7BA5-49FE-A77E-A028A038837E}" presName="sibTrans" presStyleCnt="0"/>
      <dgm:spPr/>
    </dgm:pt>
    <dgm:pt modelId="{76D2AC78-1A94-473E-B1D9-492AACDBF63F}" type="pres">
      <dgm:prSet presAssocID="{75D149A2-2ED5-45EC-ABD4-A7C5AB7B0A71}" presName="node" presStyleLbl="node1" presStyleIdx="6" presStyleCnt="7">
        <dgm:presLayoutVars>
          <dgm:bulletEnabled val="1"/>
        </dgm:presLayoutVars>
      </dgm:prSet>
      <dgm:spPr/>
    </dgm:pt>
  </dgm:ptLst>
  <dgm:cxnLst>
    <dgm:cxn modelId="{74084000-5FA8-476A-A700-A58ED4B910CF}" srcId="{81F47A7F-3DFB-4037-9A4C-F6C7ABB8CA20}" destId="{60277E5E-8B1F-4E32-9122-4FC1F4519FC1}" srcOrd="4" destOrd="0" parTransId="{635B9329-CAF2-4540-B099-0C5AD8E3495B}" sibTransId="{361C0A96-3EC3-4C38-9E3E-282184F4CC56}"/>
    <dgm:cxn modelId="{AAF38404-F4AF-4733-9A4C-B51496EA33E4}" srcId="{81F47A7F-3DFB-4037-9A4C-F6C7ABB8CA20}" destId="{75D149A2-2ED5-45EC-ABD4-A7C5AB7B0A71}" srcOrd="6" destOrd="0" parTransId="{F86240E4-6B78-4CF8-A562-960B6420B531}" sibTransId="{AA2CC713-5803-48F8-90DD-4927E5275E74}"/>
    <dgm:cxn modelId="{74F23D07-3CE1-4681-8CF9-D7DEF4C28EE8}" srcId="{81F47A7F-3DFB-4037-9A4C-F6C7ABB8CA20}" destId="{A507ECD7-3790-4E3F-8730-6337FEE50B32}" srcOrd="5" destOrd="0" parTransId="{7A239B1A-C827-473C-A9D4-8F668AB13740}" sibTransId="{4BD98E16-7BA5-49FE-A77E-A028A038837E}"/>
    <dgm:cxn modelId="{DA641C0D-F520-4E9D-8407-693B932D7BAE}" type="presOf" srcId="{7A603F42-B907-4617-B78F-4BD3702818AC}" destId="{2A3B6F44-2C8C-4676-817B-288FECB0EA4B}" srcOrd="0" destOrd="0" presId="urn:microsoft.com/office/officeart/2005/8/layout/default"/>
    <dgm:cxn modelId="{A10ECC19-FF07-4B28-B9D5-629AE73B7E26}" type="presOf" srcId="{52FD2B74-8733-42AC-9340-A83EF64CB6C0}" destId="{4F99D268-CAAE-438C-8BA8-2A229531C81F}" srcOrd="0" destOrd="0" presId="urn:microsoft.com/office/officeart/2005/8/layout/default"/>
    <dgm:cxn modelId="{B3155F1B-57DE-4826-96A5-E70B97CE60DB}" srcId="{81F47A7F-3DFB-4037-9A4C-F6C7ABB8CA20}" destId="{2B32827A-35DF-4383-83F5-15E3A693D4B3}" srcOrd="3" destOrd="0" parTransId="{D5E3318C-486D-43FD-A8A7-B5F971327EE2}" sibTransId="{B7E87229-9FD7-45B0-A29A-11FF28A5C771}"/>
    <dgm:cxn modelId="{89F2CE1D-7D5C-4F69-8256-D6AB2E42EFF8}" type="presOf" srcId="{60277E5E-8B1F-4E32-9122-4FC1F4519FC1}" destId="{C255B095-6CC4-4394-9227-9252EADEC9D6}" srcOrd="0" destOrd="0" presId="urn:microsoft.com/office/officeart/2005/8/layout/default"/>
    <dgm:cxn modelId="{6F5E885F-CE3C-45FB-B198-399F97876DAB}" type="presOf" srcId="{2B32827A-35DF-4383-83F5-15E3A693D4B3}" destId="{D34A5241-C599-4DFB-AB61-72FB2378B6ED}" srcOrd="0" destOrd="0" presId="urn:microsoft.com/office/officeart/2005/8/layout/default"/>
    <dgm:cxn modelId="{2458F75A-0AA6-4E8C-90B6-7FBE1FA1123A}" type="presOf" srcId="{571B27F4-FF2E-4488-B3A4-30BDD409C18F}" destId="{F03E1071-6362-4ECA-A246-40F7D8546840}" srcOrd="0" destOrd="0" presId="urn:microsoft.com/office/officeart/2005/8/layout/default"/>
    <dgm:cxn modelId="{836AFF7D-4972-4744-82C9-DB610903FF94}" type="presOf" srcId="{75D149A2-2ED5-45EC-ABD4-A7C5AB7B0A71}" destId="{76D2AC78-1A94-473E-B1D9-492AACDBF63F}" srcOrd="0" destOrd="0" presId="urn:microsoft.com/office/officeart/2005/8/layout/default"/>
    <dgm:cxn modelId="{6AD9558D-945A-401C-A62F-5883035D9F96}" srcId="{81F47A7F-3DFB-4037-9A4C-F6C7ABB8CA20}" destId="{571B27F4-FF2E-4488-B3A4-30BDD409C18F}" srcOrd="0" destOrd="0" parTransId="{597A03A3-C849-4C5B-9DAF-7C9CC63C325E}" sibTransId="{CFF8F403-4E7F-443B-B623-330E4318281D}"/>
    <dgm:cxn modelId="{C90BBB91-7242-41D8-AA8C-709224E2142C}" srcId="{81F47A7F-3DFB-4037-9A4C-F6C7ABB8CA20}" destId="{52FD2B74-8733-42AC-9340-A83EF64CB6C0}" srcOrd="1" destOrd="0" parTransId="{4F573134-E666-4F82-94C5-CC1174EA37AF}" sibTransId="{37687D11-23F2-49D0-8F7D-F0B7755BAD40}"/>
    <dgm:cxn modelId="{DDAC51D6-399E-41EB-8E2C-6D45EEB00786}" type="presOf" srcId="{A507ECD7-3790-4E3F-8730-6337FEE50B32}" destId="{00A80BAD-FD4C-4412-A684-7176C9A89F93}" srcOrd="0" destOrd="0" presId="urn:microsoft.com/office/officeart/2005/8/layout/default"/>
    <dgm:cxn modelId="{DAE726E3-6D79-4D99-9157-01FC876FEECB}" srcId="{81F47A7F-3DFB-4037-9A4C-F6C7ABB8CA20}" destId="{7A603F42-B907-4617-B78F-4BD3702818AC}" srcOrd="2" destOrd="0" parTransId="{9ACD9E8F-2E8F-4232-A331-C2441AEF6505}" sibTransId="{80E3AA3A-DA9E-40AF-9012-BA3CD0743A46}"/>
    <dgm:cxn modelId="{8A9820FA-4267-438A-A90A-34DE9F7EC65A}" type="presOf" srcId="{81F47A7F-3DFB-4037-9A4C-F6C7ABB8CA20}" destId="{5C52F554-E79A-495E-A925-A896BEE8907C}" srcOrd="0" destOrd="0" presId="urn:microsoft.com/office/officeart/2005/8/layout/default"/>
    <dgm:cxn modelId="{0DFF4FA6-0436-4938-8C8D-3BE46B3F4FA3}" type="presParOf" srcId="{5C52F554-E79A-495E-A925-A896BEE8907C}" destId="{F03E1071-6362-4ECA-A246-40F7D8546840}" srcOrd="0" destOrd="0" presId="urn:microsoft.com/office/officeart/2005/8/layout/default"/>
    <dgm:cxn modelId="{E5E84427-B49D-4AFA-8396-EA671BF788D0}" type="presParOf" srcId="{5C52F554-E79A-495E-A925-A896BEE8907C}" destId="{3CF60540-1C82-455A-9AED-048AC4D6883C}" srcOrd="1" destOrd="0" presId="urn:microsoft.com/office/officeart/2005/8/layout/default"/>
    <dgm:cxn modelId="{05FB540D-E9A9-428F-A7E4-527E43AFA83E}" type="presParOf" srcId="{5C52F554-E79A-495E-A925-A896BEE8907C}" destId="{4F99D268-CAAE-438C-8BA8-2A229531C81F}" srcOrd="2" destOrd="0" presId="urn:microsoft.com/office/officeart/2005/8/layout/default"/>
    <dgm:cxn modelId="{DA5216AF-A281-4D1A-AF01-0AC15092D704}" type="presParOf" srcId="{5C52F554-E79A-495E-A925-A896BEE8907C}" destId="{9A14F118-D63D-43D5-AF13-26F5EF66643A}" srcOrd="3" destOrd="0" presId="urn:microsoft.com/office/officeart/2005/8/layout/default"/>
    <dgm:cxn modelId="{3EDEBEBC-9070-47F4-97D2-5933A4C9FBF0}" type="presParOf" srcId="{5C52F554-E79A-495E-A925-A896BEE8907C}" destId="{2A3B6F44-2C8C-4676-817B-288FECB0EA4B}" srcOrd="4" destOrd="0" presId="urn:microsoft.com/office/officeart/2005/8/layout/default"/>
    <dgm:cxn modelId="{76E0467C-09A7-4D39-B0D4-6F4E99391314}" type="presParOf" srcId="{5C52F554-E79A-495E-A925-A896BEE8907C}" destId="{B70A05D0-F3F8-40B8-8FB2-A93BCC86DAE2}" srcOrd="5" destOrd="0" presId="urn:microsoft.com/office/officeart/2005/8/layout/default"/>
    <dgm:cxn modelId="{B2F9CEB0-5870-4D2E-84EE-799B378B18C4}" type="presParOf" srcId="{5C52F554-E79A-495E-A925-A896BEE8907C}" destId="{D34A5241-C599-4DFB-AB61-72FB2378B6ED}" srcOrd="6" destOrd="0" presId="urn:microsoft.com/office/officeart/2005/8/layout/default"/>
    <dgm:cxn modelId="{2F7A81BE-E8A8-4DDE-B482-DE2B5D524969}" type="presParOf" srcId="{5C52F554-E79A-495E-A925-A896BEE8907C}" destId="{44C7DB16-985A-499B-BD08-4F7EB4FBCF2C}" srcOrd="7" destOrd="0" presId="urn:microsoft.com/office/officeart/2005/8/layout/default"/>
    <dgm:cxn modelId="{898F2753-0B4F-441E-A2FD-F68A6227B063}" type="presParOf" srcId="{5C52F554-E79A-495E-A925-A896BEE8907C}" destId="{C255B095-6CC4-4394-9227-9252EADEC9D6}" srcOrd="8" destOrd="0" presId="urn:microsoft.com/office/officeart/2005/8/layout/default"/>
    <dgm:cxn modelId="{C175E52F-A897-4984-BE3D-E475BADAEC63}" type="presParOf" srcId="{5C52F554-E79A-495E-A925-A896BEE8907C}" destId="{999BBF65-1BC7-409B-8D5F-4DEBF6A28D0A}" srcOrd="9" destOrd="0" presId="urn:microsoft.com/office/officeart/2005/8/layout/default"/>
    <dgm:cxn modelId="{BEF59D8A-DC6D-4ED1-8D3F-5EE6EF4DBD5D}" type="presParOf" srcId="{5C52F554-E79A-495E-A925-A896BEE8907C}" destId="{00A80BAD-FD4C-4412-A684-7176C9A89F93}" srcOrd="10" destOrd="0" presId="urn:microsoft.com/office/officeart/2005/8/layout/default"/>
    <dgm:cxn modelId="{F42F0EA2-102C-4642-A22D-3A76B952C297}" type="presParOf" srcId="{5C52F554-E79A-495E-A925-A896BEE8907C}" destId="{369D1569-8E49-454F-9C95-978D3A66382A}" srcOrd="11" destOrd="0" presId="urn:microsoft.com/office/officeart/2005/8/layout/default"/>
    <dgm:cxn modelId="{679A8EA8-9DEF-4EE9-B9F5-1AAA6C1F9FD4}" type="presParOf" srcId="{5C52F554-E79A-495E-A925-A896BEE8907C}" destId="{76D2AC78-1A94-473E-B1D9-492AACDBF63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E1071-6362-4ECA-A246-40F7D8546840}">
      <dsp:nvSpPr>
        <dsp:cNvPr id="0" name=""/>
        <dsp:cNvSpPr/>
      </dsp:nvSpPr>
      <dsp:spPr>
        <a:xfrm>
          <a:off x="332501" y="304"/>
          <a:ext cx="2046436" cy="12278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EC2 offers elastic virtual servers for flexible compute workloads.</a:t>
          </a:r>
        </a:p>
      </dsp:txBody>
      <dsp:txXfrm>
        <a:off x="332501" y="304"/>
        <a:ext cx="2046436" cy="1227861"/>
      </dsp:txXfrm>
    </dsp:sp>
    <dsp:sp modelId="{4F99D268-CAAE-438C-8BA8-2A229531C81F}">
      <dsp:nvSpPr>
        <dsp:cNvPr id="0" name=""/>
        <dsp:cNvSpPr/>
      </dsp:nvSpPr>
      <dsp:spPr>
        <a:xfrm>
          <a:off x="2583581" y="304"/>
          <a:ext cx="2046436" cy="12278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S3 provides secure, durable, and scalable object storage.</a:t>
          </a:r>
        </a:p>
      </dsp:txBody>
      <dsp:txXfrm>
        <a:off x="2583581" y="304"/>
        <a:ext cx="2046436" cy="1227861"/>
      </dsp:txXfrm>
    </dsp:sp>
    <dsp:sp modelId="{2A3B6F44-2C8C-4676-817B-288FECB0EA4B}">
      <dsp:nvSpPr>
        <dsp:cNvPr id="0" name=""/>
        <dsp:cNvSpPr/>
      </dsp:nvSpPr>
      <dsp:spPr>
        <a:xfrm>
          <a:off x="4834661" y="304"/>
          <a:ext cx="2046436" cy="1227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RDS manages relational databases with automation and scaling.</a:t>
          </a:r>
        </a:p>
      </dsp:txBody>
      <dsp:txXfrm>
        <a:off x="4834661" y="304"/>
        <a:ext cx="2046436" cy="1227861"/>
      </dsp:txXfrm>
    </dsp:sp>
    <dsp:sp modelId="{D34A5241-C599-4DFB-AB61-72FB2378B6ED}">
      <dsp:nvSpPr>
        <dsp:cNvPr id="0" name=""/>
        <dsp:cNvSpPr/>
      </dsp:nvSpPr>
      <dsp:spPr>
        <a:xfrm>
          <a:off x="332501" y="1432810"/>
          <a:ext cx="2046436" cy="1227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Lambda lets you run code without managing servers.</a:t>
          </a:r>
        </a:p>
      </dsp:txBody>
      <dsp:txXfrm>
        <a:off x="332501" y="1432810"/>
        <a:ext cx="2046436" cy="1227861"/>
      </dsp:txXfrm>
    </dsp:sp>
    <dsp:sp modelId="{C255B095-6CC4-4394-9227-9252EADEC9D6}">
      <dsp:nvSpPr>
        <dsp:cNvPr id="0" name=""/>
        <dsp:cNvSpPr/>
      </dsp:nvSpPr>
      <dsp:spPr>
        <a:xfrm>
          <a:off x="2583581" y="1432810"/>
          <a:ext cx="2046436" cy="1227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 VPC allows you to isolate resources securely within a network.</a:t>
          </a:r>
        </a:p>
      </dsp:txBody>
      <dsp:txXfrm>
        <a:off x="2583581" y="1432810"/>
        <a:ext cx="2046436" cy="1227861"/>
      </dsp:txXfrm>
    </dsp:sp>
    <dsp:sp modelId="{00A80BAD-FD4C-4412-A684-7176C9A89F93}">
      <dsp:nvSpPr>
        <dsp:cNvPr id="0" name=""/>
        <dsp:cNvSpPr/>
      </dsp:nvSpPr>
      <dsp:spPr>
        <a:xfrm>
          <a:off x="4834661" y="1432810"/>
          <a:ext cx="2046436" cy="12278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 CloudFront delivers content globally with low latency.</a:t>
          </a:r>
        </a:p>
      </dsp:txBody>
      <dsp:txXfrm>
        <a:off x="4834661" y="1432810"/>
        <a:ext cx="2046436" cy="1227861"/>
      </dsp:txXfrm>
    </dsp:sp>
    <dsp:sp modelId="{76D2AC78-1A94-473E-B1D9-492AACDBF63F}">
      <dsp:nvSpPr>
        <dsp:cNvPr id="0" name=""/>
        <dsp:cNvSpPr/>
      </dsp:nvSpPr>
      <dsp:spPr>
        <a:xfrm>
          <a:off x="2583581" y="2865315"/>
          <a:ext cx="2046436" cy="12278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7. IAM controls user identities, roles, and resource permissions.</a:t>
          </a:r>
        </a:p>
      </dsp:txBody>
      <dsp:txXfrm>
        <a:off x="2583581" y="2865315"/>
        <a:ext cx="2046436" cy="122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192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1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631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0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9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0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7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2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44D8-BBB8-69EA-1DB1-05866716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0C14-7811-B9C5-8542-6A498489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rgbClr val="2DC3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BY:-PRADEEP KARAKAL</a:t>
            </a:r>
          </a:p>
          <a:p>
            <a:r>
              <a:rPr lang="en-IN" sz="2000" dirty="0">
                <a:solidFill>
                  <a:srgbClr val="2DC3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USN:-2BA24MCO23</a:t>
            </a:r>
          </a:p>
          <a:p>
            <a:r>
              <a:rPr lang="en-IN" sz="2000" dirty="0">
                <a:solidFill>
                  <a:srgbClr val="2DC3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MCA-2</a:t>
            </a:r>
            <a:r>
              <a:rPr lang="en-IN" sz="2000" baseline="30000" dirty="0">
                <a:solidFill>
                  <a:srgbClr val="2DC3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000" dirty="0">
                <a:solidFill>
                  <a:srgbClr val="2DC3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168319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dirty="0"/>
              <a:t>AWS Lambda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6" y="2160589"/>
            <a:ext cx="6447501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AWS Lambda is a serverless compute service that runs code in response to events.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It automatically scales up to match the workload and scales to zero when idle.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Lambda can be triggered by S3 uploads, DynamoDB streams, and API Gateway calls.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Supports multiple programming languages like Python, Node.js, Java, and C#. 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Charges only for compute time, with no charges when the code is not running.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Seamlessly integrates with other AWS services and third-party APIs.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Commonly used for automation, API backends, and real-time data processing.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Person holding mouse">
            <a:extLst>
              <a:ext uri="{FF2B5EF4-FFF2-40B4-BE49-F238E27FC236}">
                <a16:creationId xmlns:a16="http://schemas.microsoft.com/office/drawing/2014/main" id="{C49D064F-A36F-2D7A-0544-1DF23C635DA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7194" r="3804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t>AWS Identity &amp; Access Management (IAM)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defRPr sz="1600"/>
            </a:pPr>
            <a:r>
              <a:rPr lang="en-US" dirty="0"/>
              <a:t> IAM controls access to AWS services and resources securely.</a:t>
            </a:r>
          </a:p>
          <a:p>
            <a:pPr>
              <a:defRPr sz="1600"/>
            </a:pPr>
            <a:r>
              <a:rPr lang="en-US" dirty="0"/>
              <a:t> Creates and manages AWS users, groups, and permissions.</a:t>
            </a:r>
          </a:p>
          <a:p>
            <a:pPr>
              <a:defRPr sz="1600"/>
            </a:pPr>
            <a:r>
              <a:rPr lang="en-US" dirty="0"/>
              <a:t> IAM policies define allowed or denied actions on resources.</a:t>
            </a:r>
          </a:p>
          <a:p>
            <a:pPr>
              <a:defRPr sz="1600"/>
            </a:pPr>
            <a:r>
              <a:rPr lang="en-US" dirty="0"/>
              <a:t> Multi-Factor Authentication (MFA) adds an extra security layer.</a:t>
            </a:r>
          </a:p>
          <a:p>
            <a:pPr>
              <a:defRPr sz="1600"/>
            </a:pPr>
            <a:r>
              <a:rPr lang="en-US" dirty="0"/>
              <a:t> AWS Organizations help manage multiple accounts centrally.</a:t>
            </a:r>
          </a:p>
          <a:p>
            <a:pPr>
              <a:defRPr sz="1600"/>
            </a:pPr>
            <a:r>
              <a:rPr lang="en-US" dirty="0"/>
              <a:t> IAM integrates with CloudTrail for activity logging and auditing.</a:t>
            </a:r>
          </a:p>
          <a:p>
            <a:pPr>
              <a:defRPr sz="1600"/>
            </a:pPr>
            <a:r>
              <a:rPr lang="en-US" dirty="0"/>
              <a:t> Best practices recommend least-privilege permissions.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/>
            </a:pPr>
            <a:r>
              <a:rPr dirty="0"/>
              <a:t> Pay-as-you-go pricing avoids upfront hardware costs.</a:t>
            </a:r>
          </a:p>
          <a:p>
            <a:pPr>
              <a:defRPr sz="1600"/>
            </a:pPr>
            <a:r>
              <a:rPr dirty="0"/>
              <a:t> AWS Free Tier allows testing services at no initial cost.</a:t>
            </a:r>
          </a:p>
          <a:p>
            <a:pPr>
              <a:defRPr sz="1600"/>
            </a:pPr>
            <a:r>
              <a:rPr dirty="0"/>
              <a:t>Savings Plans and Reserved Instances provide significant discounts.</a:t>
            </a:r>
          </a:p>
          <a:p>
            <a:pPr>
              <a:defRPr sz="1600"/>
            </a:pPr>
            <a:r>
              <a:rPr dirty="0"/>
              <a:t> Cost Explorer visualizes usage patterns and spending trends.</a:t>
            </a:r>
          </a:p>
          <a:p>
            <a:pPr>
              <a:defRPr sz="1600"/>
            </a:pPr>
            <a:r>
              <a:rPr dirty="0"/>
              <a:t> Budgets track costs and forecast expenses with alerts.</a:t>
            </a:r>
          </a:p>
          <a:p>
            <a:pPr>
              <a:defRPr sz="1600"/>
            </a:pPr>
            <a:r>
              <a:rPr dirty="0"/>
              <a:t> Detailed billing reports and tags help allocate costs.</a:t>
            </a:r>
          </a:p>
          <a:p>
            <a:pPr>
              <a:defRPr sz="1600"/>
            </a:pPr>
            <a:r>
              <a:rPr dirty="0"/>
              <a:t> Trusted Advisor helps identify underused resources for optimization.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Top view of cubes connected with black lines">
            <a:extLst>
              <a:ext uri="{FF2B5EF4-FFF2-40B4-BE49-F238E27FC236}">
                <a16:creationId xmlns:a16="http://schemas.microsoft.com/office/drawing/2014/main" id="{D010777C-790B-4403-B6F2-35193A03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t>Use Case: Web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EC2 instances host dynamic applications and backend services.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S3 stores and serves static files like images and scripts.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Route 53 provides highly available DNS and domain registration.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Elastic Load Balancing distributes incoming traffic evenly.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Auto Scaling adjusts capacity during traffic spikes automatically.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CloudFront delivers web content securely and quickly to users worldwide.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SSL/TLS certificates secure traffic with HTTPS.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Backup &amp;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/>
            </a:pPr>
            <a:r>
              <a:rPr dirty="0"/>
              <a:t> S3 provides highly durable storage for regular backups.</a:t>
            </a:r>
          </a:p>
          <a:p>
            <a:pPr>
              <a:defRPr sz="1600"/>
            </a:pPr>
            <a:r>
              <a:rPr dirty="0"/>
              <a:t> Glacier archives data long-term at very low cost.</a:t>
            </a:r>
          </a:p>
          <a:p>
            <a:pPr>
              <a:defRPr sz="1600"/>
            </a:pPr>
            <a:r>
              <a:rPr dirty="0"/>
              <a:t> Cross-region replication ensures data redundancy across geographies.</a:t>
            </a:r>
          </a:p>
          <a:p>
            <a:pPr>
              <a:defRPr sz="1600"/>
            </a:pPr>
            <a:r>
              <a:rPr dirty="0"/>
              <a:t> Lifecycle rules automate movement to cheaper storage tiers.</a:t>
            </a:r>
          </a:p>
          <a:p>
            <a:pPr>
              <a:defRPr sz="1600"/>
            </a:pPr>
            <a:r>
              <a:rPr dirty="0"/>
              <a:t> Backup Vaults manage policies and schedules efficiently.</a:t>
            </a:r>
          </a:p>
          <a:p>
            <a:pPr>
              <a:defRPr sz="1600"/>
            </a:pPr>
            <a:r>
              <a:rPr dirty="0"/>
              <a:t> Encryption protects sensitive backup data at all stages.</a:t>
            </a:r>
          </a:p>
          <a:p>
            <a:pPr>
              <a:defRPr sz="1600"/>
            </a:pPr>
            <a:r>
              <a:rPr dirty="0"/>
              <a:t> Supports compliance and regulatory requirements for data retention.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Big Data &amp;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defRPr sz="1600"/>
            </a:pPr>
            <a:r>
              <a:rPr dirty="0"/>
              <a:t> EMR simplifies big data processing using Hadoop, Spark, and Hive.</a:t>
            </a:r>
          </a:p>
          <a:p>
            <a:pPr>
              <a:defRPr sz="1600"/>
            </a:pPr>
            <a:r>
              <a:rPr dirty="0"/>
              <a:t> Redshift offers a scalable, fast cloud data warehouse solution.</a:t>
            </a:r>
          </a:p>
          <a:p>
            <a:pPr>
              <a:defRPr sz="1600"/>
            </a:pPr>
            <a:r>
              <a:rPr dirty="0"/>
              <a:t> Kinesis handles real-time data streaming and analytics.</a:t>
            </a:r>
          </a:p>
          <a:p>
            <a:pPr>
              <a:defRPr sz="1600"/>
            </a:pPr>
            <a:r>
              <a:rPr dirty="0"/>
              <a:t> Glue automates ETL workflows for structured and unstructured data.</a:t>
            </a:r>
          </a:p>
          <a:p>
            <a:pPr>
              <a:defRPr sz="1600"/>
            </a:pPr>
            <a:r>
              <a:rPr dirty="0"/>
              <a:t> Athena queries data in S3 directly using standard SQL.</a:t>
            </a:r>
          </a:p>
          <a:p>
            <a:pPr>
              <a:defRPr sz="1600"/>
            </a:pPr>
            <a:r>
              <a:rPr dirty="0"/>
              <a:t> </a:t>
            </a:r>
            <a:r>
              <a:rPr dirty="0" err="1"/>
              <a:t>QuickSight</a:t>
            </a:r>
            <a:r>
              <a:rPr dirty="0"/>
              <a:t> provides business intelligence dashboards and reports.</a:t>
            </a:r>
          </a:p>
          <a:p>
            <a:pPr>
              <a:defRPr sz="1600"/>
            </a:pPr>
            <a:r>
              <a:rPr dirty="0"/>
              <a:t> Data lakes store massive volumes of raw data for analysis.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&amp;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defRPr sz="1600"/>
            </a:pPr>
            <a:r>
              <a:rPr dirty="0"/>
              <a:t> AWS skills are in high demand across industries worldwide.</a:t>
            </a:r>
          </a:p>
          <a:p>
            <a:pPr>
              <a:defRPr sz="1600"/>
            </a:pPr>
            <a:r>
              <a:rPr dirty="0"/>
              <a:t> AWS Free Tier and sandbox environments allow practical practice.</a:t>
            </a:r>
          </a:p>
          <a:p>
            <a:pPr>
              <a:defRPr sz="1600"/>
            </a:pPr>
            <a:r>
              <a:rPr dirty="0"/>
              <a:t> AWS Educate provides learning resources for students and educators.</a:t>
            </a:r>
          </a:p>
          <a:p>
            <a:pPr>
              <a:defRPr sz="1600"/>
            </a:pPr>
            <a:r>
              <a:rPr dirty="0"/>
              <a:t> Certifications validate cloud knowledge at beginner to advanced levels.</a:t>
            </a:r>
          </a:p>
          <a:p>
            <a:pPr>
              <a:defRPr sz="1600"/>
            </a:pPr>
            <a:r>
              <a:rPr dirty="0"/>
              <a:t> Cloud Practitioner covers fundamental AWS concepts.</a:t>
            </a:r>
          </a:p>
          <a:p>
            <a:pPr>
              <a:defRPr sz="1600"/>
            </a:pPr>
            <a:r>
              <a:rPr dirty="0"/>
              <a:t> Architect and Developer certs focus on practical design and deployment.</a:t>
            </a:r>
          </a:p>
          <a:p>
            <a:pPr>
              <a:defRPr sz="1600"/>
            </a:pPr>
            <a:r>
              <a:rPr dirty="0"/>
              <a:t> Certification opens doors to cloud engineer, DevOps, and architect roles.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IN" dirty="0"/>
              <a:t>           References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6" y="2160589"/>
            <a:ext cx="6447501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Official Website: https://aws.amazon.com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AWS Documentation: https://docs.aws.amazon.com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-AWS Training and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Certification:https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://aws.amazon.com/training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YouTube: AWS Events and Tutorials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Cloud Academy and Coursera: AWS Cloud Courses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endParaRPr lang="en-US" sz="17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04C25BBC-17FE-B432-6F2C-D9BACC41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7716" r="15952" b="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dirty="0"/>
              <a:t>Introduction to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  <a:defRPr sz="1600"/>
            </a:pPr>
            <a:r>
              <a:rPr lang="en-US" sz="1500"/>
              <a:t> AWS (Amazon Web Services) is Amazon’s secure and comprehensive cloud computing platform.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/>
              <a:t> It was officially launched in 2006, pioneering the modern cloud computing era.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/>
              <a:t> AWS offers over 200 fully managed cloud services across various domains.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/>
              <a:t>It replaces upfront infrastructure costs with on-demand, pay-as-you-go access.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/>
              <a:t>Millions of businesses, startups, and governments rely on AWS worldwide.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/>
              <a:t> AWS enables rapid innovation through scalable and flexible resources.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/>
              <a:t> It supports global operations with a vast, reliable infrastructure.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8238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IN"/>
              <a:t>AWS: History &amp; Evolution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00126" y="2160589"/>
            <a:ext cx="6447501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sz="1500"/>
          </a:p>
          <a:p>
            <a:pPr>
              <a:lnSpc>
                <a:spcPct val="90000"/>
              </a:lnSpc>
              <a:defRPr sz="1600"/>
            </a:pPr>
            <a:r>
              <a:rPr sz="1500"/>
              <a:t>1. AWS began with core services like S3 (storage) and EC2 (compute).</a:t>
            </a:r>
          </a:p>
          <a:p>
            <a:pPr>
              <a:lnSpc>
                <a:spcPct val="90000"/>
              </a:lnSpc>
              <a:defRPr sz="1600"/>
            </a:pPr>
            <a:r>
              <a:rPr sz="1500"/>
              <a:t>2. Over time, it rapidly expanded to include databases, AI, IoT, and analytics.</a:t>
            </a:r>
          </a:p>
          <a:p>
            <a:pPr>
              <a:lnSpc>
                <a:spcPct val="90000"/>
              </a:lnSpc>
              <a:defRPr sz="1600"/>
            </a:pPr>
            <a:r>
              <a:rPr sz="1500"/>
              <a:t>3. It now has a massive global footprint with multiple Regions and Availability Zones.</a:t>
            </a:r>
          </a:p>
          <a:p>
            <a:pPr>
              <a:lnSpc>
                <a:spcPct val="90000"/>
              </a:lnSpc>
              <a:defRPr sz="1600"/>
            </a:pPr>
            <a:r>
              <a:rPr sz="1500"/>
              <a:t>4. AWS introduced groundbreaking services like serverless computing (Lambda).</a:t>
            </a:r>
          </a:p>
          <a:p>
            <a:pPr>
              <a:lnSpc>
                <a:spcPct val="90000"/>
              </a:lnSpc>
              <a:defRPr sz="1600"/>
            </a:pPr>
            <a:r>
              <a:rPr sz="1500"/>
              <a:t>5. It set industry standards for secure, reliable, scalable cloud computing.</a:t>
            </a:r>
          </a:p>
          <a:p>
            <a:pPr>
              <a:lnSpc>
                <a:spcPct val="90000"/>
              </a:lnSpc>
              <a:defRPr sz="1600"/>
            </a:pPr>
            <a:r>
              <a:rPr sz="1500"/>
              <a:t>6. AWS generates significant revenue for Amazon’s overall business.</a:t>
            </a:r>
          </a:p>
          <a:p>
            <a:pPr>
              <a:lnSpc>
                <a:spcPct val="90000"/>
              </a:lnSpc>
              <a:defRPr sz="1600"/>
            </a:pPr>
            <a:r>
              <a:rPr sz="1500"/>
              <a:t>7. The platform keeps evolving with new tools and constant innovation.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IN"/>
              <a:t>Why Organizations Choose AWS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6" y="2160589"/>
            <a:ext cx="6447501" cy="3880773"/>
          </a:xfrm>
        </p:spPr>
        <p:txBody>
          <a:bodyPr>
            <a:normAutofit/>
          </a:bodyPr>
          <a:lstStyle/>
          <a:p>
            <a:endParaRPr lang="en-IN" dirty="0"/>
          </a:p>
          <a:p>
            <a:pPr>
              <a:defRPr sz="1600"/>
            </a:pPr>
            <a:r>
              <a:rPr lang="en-US" dirty="0"/>
              <a:t> AWS provides high scalability to handle varying workloads.</a:t>
            </a:r>
          </a:p>
          <a:p>
            <a:pPr>
              <a:defRPr sz="1600"/>
            </a:pPr>
            <a:r>
              <a:rPr lang="en-US" dirty="0"/>
              <a:t> It ensures reliable performance with global multi-region redundancy.</a:t>
            </a:r>
          </a:p>
          <a:p>
            <a:pPr>
              <a:defRPr sz="1600"/>
            </a:pPr>
            <a:r>
              <a:rPr lang="en-US" dirty="0"/>
              <a:t> Customers benefit from a global network for faster delivery worldwide.</a:t>
            </a:r>
          </a:p>
          <a:p>
            <a:pPr>
              <a:defRPr sz="1600"/>
            </a:pPr>
            <a:r>
              <a:rPr lang="en-US" dirty="0"/>
              <a:t> AWS meets stringent security and compliance standards.</a:t>
            </a:r>
          </a:p>
          <a:p>
            <a:pPr>
              <a:defRPr sz="1600"/>
            </a:pPr>
            <a:r>
              <a:rPr lang="en-US" dirty="0"/>
              <a:t> Pay-as-you-go pricing helps avoid upfront capital expenses.</a:t>
            </a:r>
          </a:p>
          <a:p>
            <a:pPr>
              <a:defRPr sz="1600"/>
            </a:pPr>
            <a:r>
              <a:rPr lang="en-US" dirty="0"/>
              <a:t> A vast ecosystem of tools and partners extends functionality.</a:t>
            </a:r>
          </a:p>
          <a:p>
            <a:pPr>
              <a:defRPr sz="1600"/>
            </a:pPr>
            <a:r>
              <a:rPr lang="en-US" dirty="0"/>
              <a:t> Continuous innovation keeps customers competitive in the market.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</p:spPr>
        <p:txBody>
          <a:bodyPr>
            <a:normAutofit/>
          </a:bodyPr>
          <a:lstStyle/>
          <a:p>
            <a:r>
              <a:t>AWS Global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274C4-7736-2C0A-A38C-29D65609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055" r="35792"/>
          <a:stretch>
            <a:fillRect/>
          </a:stretch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171" y="2160589"/>
            <a:ext cx="4818330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AWS Regions are geographic clusters of physical data centers.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Availability Zones (AZs) provide fault tolerance and high availability.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Edge Locations cache content closer to end users for low latency.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Local Zones extend AWS services near large cities.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Wavelength Zones bring AWS to 5G networks for edge computing.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CloudFront accelerates global content delivery securely.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The infrastructure supports DR, compliance, and global scaling.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Core AWS Services Overview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9130831-9A41-7F9A-74AD-B1FC0D2FC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90072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A6402-7022-E443-EB1B-E27BC9E331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2500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lang="en-IN"/>
              <a:t>Amazon EC2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EC2 provides resizable virtual computing capacity in the cloud.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Offers various instance types to match different workload needs.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Amazon Machine Images (AMIs) simplify launching preconfigured servers.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Auto Scaling dynamically adjusts instance counts based on demand.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Elastic Load Balancing distributes traffic for high availability.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Works with VPC for secure networking and firewall controls.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Used for hosting websites, apps, gaming servers, and development.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Plastic containers in bright colors">
            <a:extLst>
              <a:ext uri="{FF2B5EF4-FFF2-40B4-BE49-F238E27FC236}">
                <a16:creationId xmlns:a16="http://schemas.microsoft.com/office/drawing/2014/main" id="{06902229-F6B5-C4CA-4E83-6B81EE1BB9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4277" r="6722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dirty="0"/>
              <a:t>Amazon S3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Amazon S3 offers industry-leading durability and availability for data.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Stores data in buckets and objects with virtually unlimited capacity.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Lifecycle policies help automate data movement and storage cost control.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 Versioning preserves, retrieves, and restores every version of an object.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 Integrated with CloudFront for static website hosting and distribution.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Supports encryption and IAM policies for secure access control.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 Used for backups, big data, media storage, and disaster recovery.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D5ACC-93C1-F798-CEC7-E57BF5587E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2500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dirty="0"/>
              <a:t>Amazon 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dirty="0"/>
              <a:t> Amazon RDS simplifies setting up and operating relational databases.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dirty="0"/>
              <a:t> Supports engines like MySQL, PostgreSQL, Oracle, SQL Server, and MariaDB.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dirty="0"/>
              <a:t> Handles backups, software patching, and automatic failover.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dirty="0"/>
              <a:t> Multi-AZ deployment ensures high availability and data durability.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dirty="0"/>
              <a:t> Read Replicas help scale out read-heavy database workloads.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dirty="0"/>
              <a:t>Provides encryption for data at rest and in transit for compliance.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dirty="0"/>
              <a:t>Ideal for web apps, ERP systems, and enterprise applications.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1340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Facet</vt:lpstr>
      <vt:lpstr>INTRODUCTION TO AWS</vt:lpstr>
      <vt:lpstr>Introduction to AWS</vt:lpstr>
      <vt:lpstr>AWS: History &amp; Evolution</vt:lpstr>
      <vt:lpstr>Why Organizations Choose AWS</vt:lpstr>
      <vt:lpstr>AWS Global Infrastructure</vt:lpstr>
      <vt:lpstr>Core AWS Services Overview</vt:lpstr>
      <vt:lpstr>Amazon EC2 </vt:lpstr>
      <vt:lpstr>Amazon S3 </vt:lpstr>
      <vt:lpstr>Amazon RDS </vt:lpstr>
      <vt:lpstr>AWS Lambda </vt:lpstr>
      <vt:lpstr>AWS Identity &amp; Access Management (IAM)</vt:lpstr>
      <vt:lpstr>Cost Management</vt:lpstr>
      <vt:lpstr>Use Case: Web Hosting</vt:lpstr>
      <vt:lpstr>Use Case: Backup &amp; Recovery</vt:lpstr>
      <vt:lpstr>Use Case: Big Data &amp; Analytics</vt:lpstr>
      <vt:lpstr>Learning &amp; Certification</vt:lpstr>
      <vt:lpstr>          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biradarshrishail462@gmail.com</cp:lastModifiedBy>
  <cp:revision>5</cp:revision>
  <dcterms:created xsi:type="dcterms:W3CDTF">2013-01-27T09:14:16Z</dcterms:created>
  <dcterms:modified xsi:type="dcterms:W3CDTF">2025-07-13T05:06:07Z</dcterms:modified>
  <cp:category/>
</cp:coreProperties>
</file>