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30"/>
  </p:notesMasterIdLst>
  <p:handoutMasterIdLst>
    <p:handoutMasterId r:id="rId31"/>
  </p:handoutMasterIdLst>
  <p:sldIdLst>
    <p:sldId id="470" r:id="rId4"/>
    <p:sldId id="490" r:id="rId5"/>
    <p:sldId id="492" r:id="rId6"/>
    <p:sldId id="487" r:id="rId7"/>
    <p:sldId id="496" r:id="rId8"/>
    <p:sldId id="495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499" r:id="rId24"/>
    <p:sldId id="500" r:id="rId25"/>
    <p:sldId id="501" r:id="rId26"/>
    <p:sldId id="502" r:id="rId27"/>
    <p:sldId id="477" r:id="rId28"/>
    <p:sldId id="494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vanthi T" initials="mT" lastIdx="1" clrIdx="0">
    <p:extLst>
      <p:ext uri="{19B8F6BF-5375-455C-9EA6-DF929625EA0E}">
        <p15:presenceInfo xmlns:p15="http://schemas.microsoft.com/office/powerpoint/2012/main" userId="9c4f6d0e0fe77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7312" autoAdjust="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18 November 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7008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18 November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019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18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18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1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28EAE-3334-49EC-8589-5AF6585EF05D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6D41-0251-4D32-966B-B9C8A0F43FA9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72878-265C-491A-A1E8-5649F613F0C7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E3BC8-CD15-4933-BB5F-8BBB0D23D3B6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08F7-264B-4EF7-BBB9-45F23AB4223A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4AD6-7144-44C1-B268-4D30EC9054F2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FF1-E9A8-483C-AB22-E756D763FD7A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4AB2-D60F-40AD-88B3-DDF5E212460C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0F8-A7A9-458D-8784-0A026429531B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6971-2CF4-424E-A038-8A9D2F89FADF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4E-9867-4E00-B87E-98795E6844AA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F45-82A6-41DE-8410-8C3E9494CF64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46D7-67A6-4F92-85BF-0BACFE08532D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77FB-1D9E-4A61-8EB1-1AB56F6BABC4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746-A49E-474B-8080-6C21E283E44C}" type="datetime5">
              <a:rPr lang="en-US" smtClean="0"/>
              <a:pPr/>
              <a:t>18-Nov-24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CF2-8B4F-4925-B9AD-13D7D0B6AD1C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E35F-AF45-48F5-BF6D-ECA28BBF7AF1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F812-D911-4EAB-A79B-33F5B8B223E1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E2A-1C57-4B79-B28A-D9DF6B0ED691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900-82D6-469D-BC28-D6A0BE84D586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6853-E71B-4731-A2F9-D2A5CCFBEA49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FF280-07A0-4EB4-A859-9E1CC1EED282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FFFD-C45F-4DE1-A931-53C121650021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115-C095-4B87-8CBC-E24CFF83CB91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385-4B30-4A88-BE9C-83BF169CF0B4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AAE-083F-4BDD-B1C2-9F2B02683D6F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544E-0D2E-4FB2-A771-AB072CE25677}" type="datetime5">
              <a:rPr lang="en-US" smtClean="0"/>
              <a:pPr/>
              <a:t>18-Nov-24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281A-152B-4113-BA77-2D78CD2F102E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3504-E9C1-47DE-B246-9EB564286FE5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0EA4-7127-4592-9BE5-6A72D2106C99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7D10-71B8-43F0-BB0A-FC7AC5CB332E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AD774-7678-404E-AB42-7626B9DB1CDA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0138C4-E3D3-4E4C-B99E-00262CA72954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117-2169-41C1-A88D-A8E242B9C1A6}" type="datetime5">
              <a:rPr lang="en-US" smtClean="0"/>
              <a:pPr/>
              <a:t>18-Nov-24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0718-5073-4484-8376-E024337FDDDF}" type="datetime5">
              <a:rPr lang="en-US" smtClean="0"/>
              <a:pPr/>
              <a:t>18-Nov-24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RoshiniGunasekaran/DA_MINI_PROJECT.git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1752600" y="1371600"/>
            <a:ext cx="7086600" cy="1600200"/>
          </a:xfrm>
        </p:spPr>
        <p:txBody>
          <a:bodyPr/>
          <a:lstStyle/>
          <a:p>
            <a:pPr marR="0" algn="ctr"/>
            <a:endParaRPr lang="en-US" sz="3200" b="1" dirty="0">
              <a:solidFill>
                <a:srgbClr val="B9077E"/>
              </a:solidFill>
            </a:endParaRPr>
          </a:p>
          <a:p>
            <a:pPr marR="0" algn="ctr"/>
            <a:r>
              <a:rPr lang="en-US" sz="3200" b="1" dirty="0">
                <a:solidFill>
                  <a:srgbClr val="B9077E"/>
                </a:solidFill>
              </a:rPr>
              <a:t>    </a:t>
            </a:r>
            <a:endParaRPr lang="en-US" sz="3200" dirty="0"/>
          </a:p>
        </p:txBody>
      </p:sp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964" y="82256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2362200" y="3492616"/>
            <a:ext cx="6400800" cy="290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b="1" dirty="0"/>
              <a:t>PROJECT GUIDE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Dr.C.S.Kanimozhi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selvi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MEMBER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Pradeepa S-22ALR065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Roshini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G-22ALR082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Yoganath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M-22ALR116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F5958-F416-4AA4-AE5F-3C6788C6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716" y="799475"/>
            <a:ext cx="7696200" cy="184138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INDIAN ROAD ACCIDENT DATA TO IMPROVE SAFETY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70654-285F-9CF0-443E-15F09DAAEE0F}"/>
              </a:ext>
            </a:extLst>
          </p:cNvPr>
          <p:cNvSpPr txBox="1"/>
          <p:nvPr/>
        </p:nvSpPr>
        <p:spPr>
          <a:xfrm>
            <a:off x="2829423" y="76200"/>
            <a:ext cx="6009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KONGU ENGINEERING COLLEGE</a:t>
            </a:r>
            <a:r>
              <a:rPr lang="en-US" sz="2000" b="1" kern="1200" dirty="0">
                <a:ln>
                  <a:noFill/>
                </a:ln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eaLnBrk="0" fontAlgn="base" hangingPunct="0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5464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PERUNDURAI ERODE-638060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eaLnBrk="0" fontAlgn="base" hangingPunct="0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894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AB767-0CC7-0484-44E7-A6E9041E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D7078-230E-6E29-F96C-5930162A9162}"/>
              </a:ext>
            </a:extLst>
          </p:cNvPr>
          <p:cNvSpPr txBox="1"/>
          <p:nvPr/>
        </p:nvSpPr>
        <p:spPr>
          <a:xfrm>
            <a:off x="914400" y="474755"/>
            <a:ext cx="8229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48410"/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248410"/>
            <a:r>
              <a:rPr lang="en-US" sz="22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the average number of injuries per accident for each state in 2016?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BEE8C-6FE4-FD59-B4AA-099B95C6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39" y="1547707"/>
            <a:ext cx="4096322" cy="29245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27796A-538D-CC46-A29C-BF7DFAF5F8FF}"/>
              </a:ext>
            </a:extLst>
          </p:cNvPr>
          <p:cNvSpPr/>
          <p:nvPr/>
        </p:nvSpPr>
        <p:spPr>
          <a:xfrm>
            <a:off x="990600" y="53340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Himachal Pradesh had the highest average injuries per accident, with a declining trend observed in other states.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41999-0548-0530-88AB-4B86E14DC460}"/>
              </a:ext>
            </a:extLst>
          </p:cNvPr>
          <p:cNvSpPr/>
          <p:nvPr/>
        </p:nvSpPr>
        <p:spPr>
          <a:xfrm>
            <a:off x="2471444" y="4876800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57526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FE6BC-4F26-2AFB-B1E2-50613FE1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A93B9-EB52-366A-DDE7-0DC4ABB26A7E}"/>
              </a:ext>
            </a:extLst>
          </p:cNvPr>
          <p:cNvSpPr txBox="1"/>
          <p:nvPr/>
        </p:nvSpPr>
        <p:spPr>
          <a:xfrm>
            <a:off x="609600" y="762000"/>
            <a:ext cx="8153400" cy="11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0">
              <a:spcBef>
                <a:spcPts val="700"/>
              </a:spcBef>
              <a:buSzPts val="1300"/>
              <a:tabLst>
                <a:tab pos="241935" algn="l"/>
              </a:tabLst>
            </a:pP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Examine the correlation between the education qualification of drivers and the number of accidents?</a:t>
            </a: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457200" lvl="0">
              <a:spcBef>
                <a:spcPts val="700"/>
              </a:spcBef>
              <a:buSzPts val="1300"/>
              <a:tabLst>
                <a:tab pos="241935" algn="l"/>
              </a:tabLst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806D4-0D29-C357-E569-436F3D5B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85" y="1693461"/>
            <a:ext cx="4258269" cy="28769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43D9CC-16F2-4018-0A74-9DA88B9549BA}"/>
              </a:ext>
            </a:extLst>
          </p:cNvPr>
          <p:cNvSpPr/>
          <p:nvPr/>
        </p:nvSpPr>
        <p:spPr>
          <a:xfrm>
            <a:off x="990600" y="53340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Andhra Pradesh led in accidents linked to drivers' education levels, highlighting the impact of education on accident trends.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554CE-DEF7-189B-9E6E-FE678BF8FCD8}"/>
              </a:ext>
            </a:extLst>
          </p:cNvPr>
          <p:cNvSpPr/>
          <p:nvPr/>
        </p:nvSpPr>
        <p:spPr>
          <a:xfrm>
            <a:off x="2362200" y="4935939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67557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80F0C-C38E-1069-E44E-037000BC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2C3BA-0B7C-7E23-83D1-BF1DF89F6BE5}"/>
              </a:ext>
            </a:extLst>
          </p:cNvPr>
          <p:cNvSpPr txBox="1"/>
          <p:nvPr/>
        </p:nvSpPr>
        <p:spPr>
          <a:xfrm>
            <a:off x="609600" y="762000"/>
            <a:ext cx="838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0" lvl="0">
              <a:spcBef>
                <a:spcPts val="700"/>
              </a:spcBef>
              <a:buSzPts val="1300"/>
              <a:tabLst>
                <a:tab pos="241935" algn="l"/>
              </a:tabLst>
            </a:pP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Evaluate the percentage change in the number of road accidents from 2015 to 2016 across different states?</a:t>
            </a: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B2487-C7D7-C4B0-0A16-65CBF09B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6" y="1769958"/>
            <a:ext cx="4191585" cy="2400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186513-43C5-7C4A-9FD0-6EB6DAE26947}"/>
              </a:ext>
            </a:extLst>
          </p:cNvPr>
          <p:cNvSpPr/>
          <p:nvPr/>
        </p:nvSpPr>
        <p:spPr>
          <a:xfrm>
            <a:off x="990600" y="53340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Andaman &amp; Nicobar Islands saw a 10% increase, while Bihar had the largest reduction, decreasing by 47.69%.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F98B6-BBCA-0FD7-B125-B58B3F76DE94}"/>
              </a:ext>
            </a:extLst>
          </p:cNvPr>
          <p:cNvSpPr/>
          <p:nvPr/>
        </p:nvSpPr>
        <p:spPr>
          <a:xfrm>
            <a:off x="2286000" y="4784725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10127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C6BFA-433D-138D-F7BE-AEB86AE3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45118-9CDF-FDAF-EEDF-B0D0F79DA27F}"/>
              </a:ext>
            </a:extLst>
          </p:cNvPr>
          <p:cNvSpPr txBox="1"/>
          <p:nvPr/>
        </p:nvSpPr>
        <p:spPr>
          <a:xfrm>
            <a:off x="609600" y="990600"/>
            <a:ext cx="8458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8. 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DAX measure to analyze the average severity of accidents by city?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96FC0-6CCF-5892-32F3-2CF11A7D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91" y="2133600"/>
            <a:ext cx="4420217" cy="23720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5A9EC6-28F8-E8D7-53D2-F7A96F3F3319}"/>
              </a:ext>
            </a:extLst>
          </p:cNvPr>
          <p:cNvSpPr/>
          <p:nvPr/>
        </p:nvSpPr>
        <p:spPr>
          <a:xfrm>
            <a:off x="990600" y="53340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Dhanbad recorded the highest severity, with other cities showing gradually decreasing severity levels.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A8AA6-9374-557A-F48B-8DAE6CAAEDB1}"/>
              </a:ext>
            </a:extLst>
          </p:cNvPr>
          <p:cNvSpPr/>
          <p:nvPr/>
        </p:nvSpPr>
        <p:spPr>
          <a:xfrm>
            <a:off x="2209800" y="4879215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72339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56A9B-9BEC-3A2E-E8DE-78C244E1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11E53-B87C-D43D-CC57-6E8E85A06E22}"/>
              </a:ext>
            </a:extLst>
          </p:cNvPr>
          <p:cNvSpPr txBox="1"/>
          <p:nvPr/>
        </p:nvSpPr>
        <p:spPr>
          <a:xfrm>
            <a:off x="838200" y="762000"/>
            <a:ext cx="8305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0" lvl="0">
              <a:spcBef>
                <a:spcPts val="690"/>
              </a:spcBef>
              <a:buSzPts val="1300"/>
              <a:tabLst>
                <a:tab pos="241935" algn="l"/>
              </a:tabLst>
            </a:pP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Write a DAX measure to calculate the total number of fatalities per state, considering only accidents involving drivers under the age of 25?</a:t>
            </a: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9797D-2FA3-5FAD-257A-8C8DE6D5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30551"/>
            <a:ext cx="4086795" cy="24577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234B90-8DE0-2E70-64E5-8C8959A91D8D}"/>
              </a:ext>
            </a:extLst>
          </p:cNvPr>
          <p:cNvSpPr/>
          <p:nvPr/>
        </p:nvSpPr>
        <p:spPr>
          <a:xfrm>
            <a:off x="990600" y="53340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Uttar Pradesh had the most fatalities involving young drivers, while Punjab recorded the least.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A9A70-8A8C-4850-18B0-4FFFC9E5F4B6}"/>
              </a:ext>
            </a:extLst>
          </p:cNvPr>
          <p:cNvSpPr/>
          <p:nvPr/>
        </p:nvSpPr>
        <p:spPr>
          <a:xfrm>
            <a:off x="2133600" y="4988003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00869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A8482-334D-BD0D-4880-BA5C53BD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9874C-D823-031C-336C-BFF59F3F8654}"/>
              </a:ext>
            </a:extLst>
          </p:cNvPr>
          <p:cNvSpPr txBox="1"/>
          <p:nvPr/>
        </p:nvSpPr>
        <p:spPr>
          <a:xfrm>
            <a:off x="762000" y="685800"/>
            <a:ext cx="8153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75"/>
              </a:spcBef>
              <a:buSzPts val="1300"/>
              <a:tabLst>
                <a:tab pos="330200" algn="l"/>
              </a:tabLst>
            </a:pP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Design a DAX measure to calculate the average number of fatalities per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accident</a:t>
            </a:r>
            <a:endParaRPr lang="en-IN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9EFC5-7856-C6CD-B29D-E5AD0BC2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34" y="1752600"/>
            <a:ext cx="4172532" cy="22863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4AA885-2F2E-27F8-7824-E63016EB3754}"/>
              </a:ext>
            </a:extLst>
          </p:cNvPr>
          <p:cNvSpPr/>
          <p:nvPr/>
        </p:nvSpPr>
        <p:spPr>
          <a:xfrm>
            <a:off x="990600" y="53340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calculated average fatalities per accident in 2016 was 0.14.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A6391-8669-655A-1757-D7DE791B1D72}"/>
              </a:ext>
            </a:extLst>
          </p:cNvPr>
          <p:cNvSpPr/>
          <p:nvPr/>
        </p:nvSpPr>
        <p:spPr>
          <a:xfrm>
            <a:off x="2457155" y="4784725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85888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94A84-270D-77EF-7AEC-96F980D0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742B0-F001-A46C-A0F7-DDF33647E31F}"/>
              </a:ext>
            </a:extLst>
          </p:cNvPr>
          <p:cNvSpPr txBox="1"/>
          <p:nvPr/>
        </p:nvSpPr>
        <p:spPr>
          <a:xfrm>
            <a:off x="685800" y="685800"/>
            <a:ext cx="83640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 Analyze the yearly distribution of accidents caused by weather conditions from 2006 to 2015?</a:t>
            </a: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7D6AF-5894-52E5-78A5-9DCAD05B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075" y="1600200"/>
            <a:ext cx="4467849" cy="2381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B176A3-D7C1-473E-A9CB-899A1AE6FA1D}"/>
              </a:ext>
            </a:extLst>
          </p:cNvPr>
          <p:cNvSpPr/>
          <p:nvPr/>
        </p:nvSpPr>
        <p:spPr>
          <a:xfrm>
            <a:off x="990600" y="52578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Accidents peaked in 2015, with the lowest fatalities recorded in 2016 due to weather-related conditions.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CB2F3-63A6-F032-9642-897A323EB274}"/>
              </a:ext>
            </a:extLst>
          </p:cNvPr>
          <p:cNvSpPr/>
          <p:nvPr/>
        </p:nvSpPr>
        <p:spPr>
          <a:xfrm>
            <a:off x="2338075" y="4511301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05907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89805-5EFA-DBAF-AB15-C3F6BD65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DF998-9543-BD87-B68C-0847884E3244}"/>
              </a:ext>
            </a:extLst>
          </p:cNvPr>
          <p:cNvSpPr txBox="1"/>
          <p:nvPr/>
        </p:nvSpPr>
        <p:spPr>
          <a:xfrm>
            <a:off x="685800" y="762000"/>
            <a:ext cx="838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75"/>
              </a:spcBef>
              <a:buSzPts val="1300"/>
              <a:tabLst>
                <a:tab pos="330200" algn="l"/>
              </a:tabLst>
            </a:pP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 Create a Pivot Table showing the total number of accidents by state and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year?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8B122-7559-C9FC-6F9C-A1194C40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00065"/>
            <a:ext cx="4163006" cy="2400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253D26-3DCB-B831-66DB-361A22A6DFDD}"/>
              </a:ext>
            </a:extLst>
          </p:cNvPr>
          <p:cNvSpPr/>
          <p:nvPr/>
        </p:nvSpPr>
        <p:spPr>
          <a:xfrm>
            <a:off x="990600" y="53340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Uttar Pradesh consistently reported the highest number of accidents, peaking at 831 in 2010, while states like Tripura and Telangana reported zero accidents, indicating missing data or no incidents.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68613C-0E27-6307-72A4-FE2FAFD70053}"/>
              </a:ext>
            </a:extLst>
          </p:cNvPr>
          <p:cNvSpPr/>
          <p:nvPr/>
        </p:nvSpPr>
        <p:spPr>
          <a:xfrm>
            <a:off x="2209800" y="4802654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39860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FC8D7-F605-E39B-6765-C7510815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16BD2-A282-2267-0974-52D9E6445182}"/>
              </a:ext>
            </a:extLst>
          </p:cNvPr>
          <p:cNvSpPr txBox="1"/>
          <p:nvPr/>
        </p:nvSpPr>
        <p:spPr>
          <a:xfrm>
            <a:off x="533400" y="762000"/>
            <a:ext cx="8534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690"/>
              </a:spcBef>
              <a:buSzPts val="1300"/>
              <a:tabLst>
                <a:tab pos="330200" algn="l"/>
              </a:tabLst>
            </a:pP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13. Calculate the total number of fatalities per accident by year?</a:t>
            </a: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46F28-5498-272D-8326-313B33E5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26"/>
          <a:stretch/>
        </p:blipFill>
        <p:spPr>
          <a:xfrm>
            <a:off x="2500023" y="1683344"/>
            <a:ext cx="4143953" cy="22194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7D5CC9-0FBE-987B-E84F-E6AEFF8885B6}"/>
              </a:ext>
            </a:extLst>
          </p:cNvPr>
          <p:cNvSpPr/>
          <p:nvPr/>
        </p:nvSpPr>
        <p:spPr>
          <a:xfrm>
            <a:off x="990600" y="53340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total fatalities remained consistent across years, peaking near 40,000, with minimal annual variation.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0E0D-5E57-3097-E434-F084AB92EC84}"/>
              </a:ext>
            </a:extLst>
          </p:cNvPr>
          <p:cNvSpPr/>
          <p:nvPr/>
        </p:nvSpPr>
        <p:spPr>
          <a:xfrm>
            <a:off x="2286000" y="4784725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10169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F61B3-0216-5C11-A652-4D17AAF0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45373-556D-8F78-C36C-575FCA58B45F}"/>
              </a:ext>
            </a:extLst>
          </p:cNvPr>
          <p:cNvSpPr txBox="1"/>
          <p:nvPr/>
        </p:nvSpPr>
        <p:spPr>
          <a:xfrm>
            <a:off x="685800" y="685800"/>
            <a:ext cx="8077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75"/>
              </a:spcBef>
              <a:buSzPts val="1300"/>
              <a:tabLst>
                <a:tab pos="330200" algn="l"/>
              </a:tabLst>
            </a:pP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14. Design a process to filter data by specific states for customized reports?</a:t>
            </a: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D181B-B4B4-E2C9-EA99-2FDB56AC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075" y="1486617"/>
            <a:ext cx="4467849" cy="2257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006CA0-D08A-C0C5-AE61-7CC3D7AA06A8}"/>
              </a:ext>
            </a:extLst>
          </p:cNvPr>
          <p:cNvSpPr/>
          <p:nvPr/>
        </p:nvSpPr>
        <p:spPr>
          <a:xfrm>
            <a:off x="990600" y="53340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slicer allows filtering by specific states; selecting Arunachal Pradesh customizes the report to its data.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6FE52-2A64-F192-8F5B-BC181CA902A0}"/>
              </a:ext>
            </a:extLst>
          </p:cNvPr>
          <p:cNvSpPr/>
          <p:nvPr/>
        </p:nvSpPr>
        <p:spPr>
          <a:xfrm>
            <a:off x="2133600" y="4784725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73941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4308"/>
            <a:ext cx="8229600" cy="104489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62876F-E7B5-40BA-3DE1-B5B05F97F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600200"/>
            <a:ext cx="7696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 faces a significant number of road accidents annually.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considerable number of these accidents occur near schools, hospitals, and heavily trafficked areas.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causes of these accidents are not fully understood.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 drivers and pedestrians are particularly vulnerable to these incidents.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 also play a role in influencing accident rates.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Policymakers find it challenging to develop effective safety measures.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pressing need for enhanced data analysis to improve road safety and reduce the incidence of accidents.</a:t>
            </a:r>
          </a:p>
        </p:txBody>
      </p:sp>
    </p:spTree>
    <p:extLst>
      <p:ext uri="{BB962C8B-B14F-4D97-AF65-F5344CB8AC3E}">
        <p14:creationId xmlns:p14="http://schemas.microsoft.com/office/powerpoint/2010/main" val="126645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981FB-E080-CC8B-D705-FB799D52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defRPr/>
            </a:pPr>
            <a:fld id="{2E055215-30F5-4BFB-B797-98F9D6B36480}" type="datetime5">
              <a:rPr lang="en-US" smtClean="0"/>
              <a:pPr algn="ctr"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626A4-9DF0-0E18-291B-83112920B49B}"/>
              </a:ext>
            </a:extLst>
          </p:cNvPr>
          <p:cNvSpPr txBox="1"/>
          <p:nvPr/>
        </p:nvSpPr>
        <p:spPr>
          <a:xfrm>
            <a:off x="838200" y="685800"/>
            <a:ext cx="7467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ts val="690"/>
              </a:spcBef>
              <a:buSzPts val="1300"/>
              <a:tabLst>
                <a:tab pos="331470" algn="l"/>
              </a:tabLst>
            </a:pPr>
            <a:r>
              <a:rPr lang="en-US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15. Identify the age group that has experienced the highest number of accidents?</a:t>
            </a: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D3F32-D585-3645-5460-616ADE808344}"/>
              </a:ext>
            </a:extLst>
          </p:cNvPr>
          <p:cNvSpPr/>
          <p:nvPr/>
        </p:nvSpPr>
        <p:spPr>
          <a:xfrm>
            <a:off x="990600" y="53340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group above and below 18 years experienced the highest number of accidents.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E05F1-A4F2-50B6-D0D1-2A94B25A916D}"/>
              </a:ext>
            </a:extLst>
          </p:cNvPr>
          <p:cNvSpPr/>
          <p:nvPr/>
        </p:nvSpPr>
        <p:spPr>
          <a:xfrm>
            <a:off x="2209800" y="4956448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1F0D4-D8A3-5606-D759-D3991513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119843"/>
            <a:ext cx="3915321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9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BC8F-632F-2C50-2FCD-645C2654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8BEF6-C20A-C99A-2167-D9BC43FF34E4}"/>
              </a:ext>
            </a:extLst>
          </p:cNvPr>
          <p:cNvSpPr txBox="1"/>
          <p:nvPr/>
        </p:nvSpPr>
        <p:spPr>
          <a:xfrm>
            <a:off x="3505200" y="3810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7FD3E-8AF3-350A-FB9B-F104A02B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4406"/>
            <a:ext cx="8229600" cy="5111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D173D-2B00-7172-D6A2-8E254129D363}"/>
              </a:ext>
            </a:extLst>
          </p:cNvPr>
          <p:cNvSpPr txBox="1"/>
          <p:nvPr/>
        </p:nvSpPr>
        <p:spPr>
          <a:xfrm>
            <a:off x="762000" y="9204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Page:1</a:t>
            </a:r>
          </a:p>
        </p:txBody>
      </p:sp>
    </p:spTree>
    <p:extLst>
      <p:ext uri="{BB962C8B-B14F-4D97-AF65-F5344CB8AC3E}">
        <p14:creationId xmlns:p14="http://schemas.microsoft.com/office/powerpoint/2010/main" val="296841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941BC-4456-6C81-8BDA-BC89DF69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1B038-928D-5D50-9950-F5FF3C93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51757"/>
            <a:ext cx="8229600" cy="5104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1C903-6F5E-3162-BA17-76AD3BC2E782}"/>
              </a:ext>
            </a:extLst>
          </p:cNvPr>
          <p:cNvSpPr txBox="1"/>
          <p:nvPr/>
        </p:nvSpPr>
        <p:spPr>
          <a:xfrm>
            <a:off x="762000" y="92042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Page:2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16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D5F4F-0DFD-80C6-E556-047D92D2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714777" y="6356350"/>
            <a:ext cx="3305577" cy="365125"/>
          </a:xfrm>
        </p:spPr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EAA16-1F8E-FD50-4D6A-019853A1AB58}"/>
              </a:ext>
            </a:extLst>
          </p:cNvPr>
          <p:cNvSpPr txBox="1"/>
          <p:nvPr/>
        </p:nvSpPr>
        <p:spPr>
          <a:xfrm>
            <a:off x="381000" y="762000"/>
            <a:ext cx="838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1C9A2-38DC-F7DA-E083-3FCBC874F003}"/>
              </a:ext>
            </a:extLst>
          </p:cNvPr>
          <p:cNvSpPr txBox="1"/>
          <p:nvPr/>
        </p:nvSpPr>
        <p:spPr>
          <a:xfrm>
            <a:off x="1242811" y="1295400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https://github.com/RoshiniGunasekaran/DA_MINI_PROJECT.git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EA2D8-BF39-36BC-07E7-3C4EDBE6C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52" y="2074888"/>
            <a:ext cx="7696200" cy="38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5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0DA67-6852-6E53-9982-D105E86E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CAFB6-C3F0-0A60-96A6-63C1FE8122A5}"/>
              </a:ext>
            </a:extLst>
          </p:cNvPr>
          <p:cNvSpPr txBox="1"/>
          <p:nvPr/>
        </p:nvSpPr>
        <p:spPr>
          <a:xfrm>
            <a:off x="1371600" y="533400"/>
            <a:ext cx="6858000" cy="527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7875" marR="457200" algn="just" rtl="0">
              <a:lnSpc>
                <a:spcPts val="1800"/>
              </a:lnSpc>
              <a:spcBef>
                <a:spcPts val="5"/>
              </a:spcBef>
            </a:pPr>
            <a:endParaRPr lang="en-IN" sz="1800" b="0" i="0" dirty="0">
              <a:solidFill>
                <a:srgbClr val="1F2021"/>
              </a:solidFill>
              <a:effectLst/>
              <a:latin typeface="Times New Roman" panose="02020603050405020304" pitchFamily="18" charset="0"/>
            </a:endParaRPr>
          </a:p>
          <a:p>
            <a:pPr marL="777875" marR="457200" algn="just" rtl="0">
              <a:lnSpc>
                <a:spcPts val="1800"/>
              </a:lnSpc>
              <a:spcBef>
                <a:spcPts val="5"/>
              </a:spcBef>
            </a:pPr>
            <a:endParaRPr lang="en-IN" dirty="0">
              <a:solidFill>
                <a:srgbClr val="1F2021"/>
              </a:solidFill>
              <a:latin typeface="Times New Roman" panose="02020603050405020304" pitchFamily="18" charset="0"/>
            </a:endParaRPr>
          </a:p>
          <a:p>
            <a:pPr marL="777875" marR="457200" algn="just" rtl="0">
              <a:lnSpc>
                <a:spcPts val="1800"/>
              </a:lnSpc>
              <a:spcBef>
                <a:spcPts val="5"/>
              </a:spcBef>
            </a:pPr>
            <a:endParaRPr lang="en-IN" sz="1800" b="0" i="0" dirty="0">
              <a:solidFill>
                <a:srgbClr val="1F2021"/>
              </a:solidFill>
              <a:effectLst/>
              <a:latin typeface="Times New Roman" panose="02020603050405020304" pitchFamily="18" charset="0"/>
            </a:endParaRPr>
          </a:p>
          <a:p>
            <a:pPr marL="777875" marR="457200" algn="just" rtl="0">
              <a:lnSpc>
                <a:spcPts val="1800"/>
              </a:lnSpc>
              <a:spcBef>
                <a:spcPts val="5"/>
              </a:spcBef>
            </a:pPr>
            <a:endParaRPr lang="en-IN" dirty="0">
              <a:solidFill>
                <a:srgbClr val="1F2021"/>
              </a:solidFill>
              <a:latin typeface="Times New Roman" panose="02020603050405020304" pitchFamily="18" charset="0"/>
            </a:endParaRPr>
          </a:p>
          <a:p>
            <a:pPr marL="777875" marR="457200" algn="just" rtl="0">
              <a:lnSpc>
                <a:spcPts val="1800"/>
              </a:lnSpc>
              <a:spcBef>
                <a:spcPts val="5"/>
              </a:spcBef>
            </a:pP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1.     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Sonal, Shristi, and Saumya Suman. "A framework for analysis of road accidents." 2018  International Conference on Emerging Trends and Innovations In Engineering And Technological Research (ICETIETR). IEEE, 2018</a:t>
            </a: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IN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777240" marR="457200" algn="just" rtl="0">
              <a:lnSpc>
                <a:spcPts val="1950"/>
              </a:lnSpc>
              <a:spcBef>
                <a:spcPts val="600"/>
              </a:spcBef>
            </a:pP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2.     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Ruikar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, Manisha. "National statistics of road traffic accidents in India." Journal of Orthopaedics, Traumatology and Rehabilitation 6.1 (2013): 1-6.</a:t>
            </a:r>
          </a:p>
          <a:p>
            <a:pPr marL="777240" marR="457200" algn="just" rtl="0">
              <a:lnSpc>
                <a:spcPts val="1800"/>
              </a:lnSpc>
              <a:spcBef>
                <a:spcPts val="600"/>
              </a:spcBef>
            </a:pP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3.     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Krishnan, Vijay. "Research data analysis with power bi." (2017)</a:t>
            </a: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IN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777240" marR="457200" algn="just" rtl="0">
              <a:lnSpc>
                <a:spcPts val="1950"/>
              </a:lnSpc>
              <a:spcBef>
                <a:spcPts val="600"/>
              </a:spcBef>
            </a:pP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4.     Becker, Louis T., and Elyssa M. Gould. "Microsoft power BI: extending excel to manipulate, </a:t>
            </a:r>
            <a:r>
              <a:rPr lang="en-IN" sz="1800" b="0" i="0" dirty="0" err="1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analyze</a:t>
            </a: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, and visualize diverse data." Serials Review 45.3 (2019): 184-188.</a:t>
            </a:r>
            <a:endParaRPr lang="en-IN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777240" marR="457200" algn="just" rtl="0">
              <a:lnSpc>
                <a:spcPts val="1950"/>
              </a:lnSpc>
              <a:spcBef>
                <a:spcPts val="600"/>
              </a:spcBef>
            </a:pP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5.     Ferrari, Alberto, and Marco Russo. </a:t>
            </a:r>
            <a:r>
              <a:rPr lang="en-IN" sz="1800" b="0" i="0" dirty="0" err="1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Analyzing</a:t>
            </a: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 data with power BI and power pivot for excel. </a:t>
            </a:r>
            <a:r>
              <a:rPr lang="en-IN" sz="1800" b="0" i="0" dirty="0" err="1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microsoft</a:t>
            </a: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 press, 2017.</a:t>
            </a:r>
            <a:endParaRPr lang="en-IN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0B131-1602-FE03-62A6-564AC9DD0A51}"/>
              </a:ext>
            </a:extLst>
          </p:cNvPr>
          <p:cNvSpPr txBox="1"/>
          <p:nvPr/>
        </p:nvSpPr>
        <p:spPr>
          <a:xfrm>
            <a:off x="3505200" y="136525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505946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86F4-B3A2-416E-ADBF-D3ABEA6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524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C720-F86D-48A3-A31A-8364ABEB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2600"/>
            <a:ext cx="75438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Indian road accident data from 2009 to 2016 using Power BI reveals key trends, including state-wise accident variations, the impact of driver education, and weather-related accidents. The data highlights vulnerable areas like schools and hospitals, along with significant fatalities in specific states. Yearly trends and state-specific reports offer valuable insights for developing targeted interventions, helping policymakers create more effective strategies to reduce accidents and enhance road safety across India.</a:t>
            </a:r>
          </a:p>
        </p:txBody>
      </p:sp>
    </p:spTree>
    <p:extLst>
      <p:ext uri="{BB962C8B-B14F-4D97-AF65-F5344CB8AC3E}">
        <p14:creationId xmlns:p14="http://schemas.microsoft.com/office/powerpoint/2010/main" val="374712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10" y="1905000"/>
            <a:ext cx="8229600" cy="2743200"/>
          </a:xfrm>
        </p:spPr>
        <p:txBody>
          <a:bodyPr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b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6000" i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924800" cy="5334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conduct a comprehensive analysis of trends and patterns in road accidents across India.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and evaluate high-risk zones for accidents, particularly in proximity to schools, hospitals, and heavily trafficked areas.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influence of driver demographics, with a specific focus on young drivers and pedestrians, on accident rates.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the relationship between weather conditions and road accident occurrences.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data-driven insights and strategic recommendations for policymakers to enhance road safety measures.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employ advanced data analysis techniques to deepen the understanding of road safety challenges.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contribute to the formulation of effective strategies aimed at mitigating road accidents in India.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8229600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84200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A2E9A-82D6-95DC-8B94-1AF72777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5181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6 CSV File: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by Location (2014 &amp; 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road accidents near schools, hospitals, and busy areas, including casualties.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Education Accidents (2009-2016):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involving drivers with over 10 years of education across various states.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Education (9-10 Standard, 2009-2016):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involving drivers with up to 10 years of education.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Impact on Accidents (2006-2015):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accidents influenced by weather conditions, including annual statistics and casualties.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Age Accidents (2014-2016):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accidents categorized by the ages of drivers.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Accident Profiles (2011-2015):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 statistics in select cities, highlighting fatalities and total incidents.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6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B75C9-D203-82D3-2D4F-4B450845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9A91E-51FA-40DF-FB58-12CA7B0899DF}"/>
              </a:ext>
            </a:extLst>
          </p:cNvPr>
          <p:cNvSpPr txBox="1"/>
          <p:nvPr/>
        </p:nvSpPr>
        <p:spPr>
          <a:xfrm>
            <a:off x="2625213" y="457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147F5-9F71-223F-A0C1-382FF722A835}"/>
              </a:ext>
            </a:extLst>
          </p:cNvPr>
          <p:cNvSpPr txBox="1"/>
          <p:nvPr/>
        </p:nvSpPr>
        <p:spPr>
          <a:xfrm>
            <a:off x="1371600" y="1600200"/>
            <a:ext cx="731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for Power BI:</a:t>
            </a:r>
          </a:p>
          <a:p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 and correct data types.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Datasets: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related datasets for comprehensive analysis.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Data: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calculated columns and normalize data.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Dates: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date columns are in the proper format.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4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1FF19C-00C4-93EB-50F9-F94B068AB50E}"/>
              </a:ext>
            </a:extLst>
          </p:cNvPr>
          <p:cNvSpPr txBox="1"/>
          <p:nvPr/>
        </p:nvSpPr>
        <p:spPr>
          <a:xfrm>
            <a:off x="2209800" y="185242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ANALYSIS QUESTIONS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B795A3-47CB-16A1-162E-C39EE339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E8F70-C316-0DD7-EBEF-DF2A0168B3F2}"/>
              </a:ext>
            </a:extLst>
          </p:cNvPr>
          <p:cNvSpPr txBox="1"/>
          <p:nvPr/>
        </p:nvSpPr>
        <p:spPr>
          <a:xfrm>
            <a:off x="723966" y="770017"/>
            <a:ext cx="7504471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SzPts val="1300"/>
              <a:buFont typeface="+mj-lt"/>
              <a:buAutoNum type="arabicPeriod"/>
              <a:tabLst>
                <a:tab pos="198755" algn="l"/>
              </a:tabLst>
            </a:pP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road accident data from 2014 and 2016, analyze the trends in accident frequency across different states and Union Territories (UTs)?</a:t>
            </a:r>
          </a:p>
          <a:p>
            <a:pPr marL="457200" lvl="0" indent="-457200" algn="just">
              <a:buSzPts val="1300"/>
              <a:buFont typeface="+mj-lt"/>
              <a:buAutoNum type="arabicPeriod"/>
              <a:tabLst>
                <a:tab pos="198755" algn="l"/>
              </a:tabLst>
            </a:pP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866286-00BB-6E5A-D2D7-26F7C983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43" y="2109827"/>
            <a:ext cx="4201111" cy="29626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C16471-F1C4-36D8-361F-0DAA12C25B47}"/>
              </a:ext>
            </a:extLst>
          </p:cNvPr>
          <p:cNvSpPr/>
          <p:nvPr/>
        </p:nvSpPr>
        <p:spPr>
          <a:xfrm>
            <a:off x="838200" y="51816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55A49-6333-0419-E9D3-18EA61127F12}"/>
              </a:ext>
            </a:extLst>
          </p:cNvPr>
          <p:cNvSpPr/>
          <p:nvPr/>
        </p:nvSpPr>
        <p:spPr>
          <a:xfrm>
            <a:off x="990599" y="539977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total number of accidents across all states in 2016 was 584,892, while in 2014, the total was 961,554.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93B81-021A-3228-C805-686DB4EEA5E9}"/>
              </a:ext>
            </a:extLst>
          </p:cNvPr>
          <p:cNvSpPr/>
          <p:nvPr/>
        </p:nvSpPr>
        <p:spPr>
          <a:xfrm>
            <a:off x="2438400" y="5181600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4325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965C5-176F-19C2-B091-2D6CF0A2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826CD-91E7-4645-654D-CEE2F6C19132}"/>
              </a:ext>
            </a:extLst>
          </p:cNvPr>
          <p:cNvSpPr txBox="1"/>
          <p:nvPr/>
        </p:nvSpPr>
        <p:spPr>
          <a:xfrm>
            <a:off x="1219200" y="533400"/>
            <a:ext cx="6934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Analyze the road accident trends from 2009 to 2016?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80556-3F39-5726-43EB-93BD038E4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18" y="1218785"/>
            <a:ext cx="4220164" cy="2972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59A894-5C9C-3B08-1614-AA61A454E683}"/>
              </a:ext>
            </a:extLst>
          </p:cNvPr>
          <p:cNvSpPr/>
          <p:nvPr/>
        </p:nvSpPr>
        <p:spPr>
          <a:xfrm>
            <a:off x="990600" y="51054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highest accidents occurred in 2015, and the lowest in 2010, with Andhra Pradesh recording the most accidents overall.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FBE86-0E21-C015-ABC6-B612FB5FAFCB}"/>
              </a:ext>
            </a:extLst>
          </p:cNvPr>
          <p:cNvSpPr/>
          <p:nvPr/>
        </p:nvSpPr>
        <p:spPr>
          <a:xfrm>
            <a:off x="2461918" y="4789207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31942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1A3D1-B96C-93AA-6D43-8467A681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4CD1D-830E-1A0F-F453-64DF6B5C8748}"/>
              </a:ext>
            </a:extLst>
          </p:cNvPr>
          <p:cNvSpPr txBox="1"/>
          <p:nvPr/>
        </p:nvSpPr>
        <p:spPr>
          <a:xfrm>
            <a:off x="571500" y="533400"/>
            <a:ext cx="8001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18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Compare the number of road accidents near schools and colleges in 2014 and 2016?</a:t>
            </a:r>
          </a:p>
          <a:p>
            <a:pPr marL="457200" indent="-457200" algn="just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4E77A-70C5-7AB2-8830-4DAEC138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02" y="1524000"/>
            <a:ext cx="4267796" cy="29626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43E739-7035-7B31-2DED-0C73CEA12348}"/>
              </a:ext>
            </a:extLst>
          </p:cNvPr>
          <p:cNvSpPr/>
          <p:nvPr/>
        </p:nvSpPr>
        <p:spPr>
          <a:xfrm>
            <a:off x="990600" y="52578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Tamil Nadu recorded the highest TASCH/CLG values in both 2016 and 2014. </a:t>
            </a:r>
          </a:p>
          <a:p>
            <a:r>
              <a:rPr lang="en-IN" sz="1400" dirty="0">
                <a:solidFill>
                  <a:schemeClr val="tx1"/>
                </a:solidFill>
              </a:rPr>
              <a:t>• Uttar Pradesh, Madhya Pradesh, and Kerala also show relatively high TASCH/CLG figures.</a:t>
            </a:r>
          </a:p>
          <a:p>
            <a:r>
              <a:rPr lang="en-IN" sz="1400" dirty="0">
                <a:solidFill>
                  <a:schemeClr val="tx1"/>
                </a:solidFill>
              </a:rPr>
              <a:t> • States such as Assam, Orissa, and Chhattisgarh have comparatively low TASCH/CLG values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E3581-80FE-0A8C-A7BE-23AD9FD00B22}"/>
              </a:ext>
            </a:extLst>
          </p:cNvPr>
          <p:cNvSpPr/>
          <p:nvPr/>
        </p:nvSpPr>
        <p:spPr>
          <a:xfrm>
            <a:off x="2438102" y="4876800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39656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39B31-DB84-A1DA-9FAC-8B5DB5DE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18-Nov-24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71B1C-D4FA-DDA8-9F7A-BCFD927582DF}"/>
              </a:ext>
            </a:extLst>
          </p:cNvPr>
          <p:cNvSpPr txBox="1"/>
          <p:nvPr/>
        </p:nvSpPr>
        <p:spPr>
          <a:xfrm>
            <a:off x="609600" y="654717"/>
            <a:ext cx="8153400" cy="1120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0" algn="just">
              <a:spcBef>
                <a:spcPts val="75"/>
              </a:spcBef>
              <a:buSzPts val="1300"/>
              <a:tabLst>
                <a:tab pos="198755" algn="l"/>
              </a:tabLst>
            </a:pP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Using the data on road accident fatalities from 2016, identify the state with the highest number of fatalities?</a:t>
            </a: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457200" lvl="0" algn="just">
              <a:spcBef>
                <a:spcPts val="75"/>
              </a:spcBef>
              <a:buSzPts val="1300"/>
              <a:tabLst>
                <a:tab pos="198755" algn="l"/>
              </a:tabLst>
            </a:pP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21A03-C8D0-535D-A488-42DEB5D4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23" y="1447800"/>
            <a:ext cx="4143953" cy="30007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42FF4E-FD34-E8A3-A2CD-EA4C64D5FAA8}"/>
              </a:ext>
            </a:extLst>
          </p:cNvPr>
          <p:cNvSpPr/>
          <p:nvPr/>
        </p:nvSpPr>
        <p:spPr>
          <a:xfrm>
            <a:off x="990600" y="5334000"/>
            <a:ext cx="716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Uttar Pradesh had the highest number of road accident fatalities in 2016, followed closely by another state.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0A51EC-AF14-269A-585F-0182F2579C1D}"/>
              </a:ext>
            </a:extLst>
          </p:cNvPr>
          <p:cNvSpPr/>
          <p:nvPr/>
        </p:nvSpPr>
        <p:spPr>
          <a:xfrm>
            <a:off x="2420453" y="4849906"/>
            <a:ext cx="4201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874369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10025</TotalTime>
  <Words>1305</Words>
  <Application>Microsoft Office PowerPoint</Application>
  <PresentationFormat>On-screen Show (4:3)</PresentationFormat>
  <Paragraphs>140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Algerian</vt:lpstr>
      <vt:lpstr>Arial</vt:lpstr>
      <vt:lpstr>Bahnschrift SemiBold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EXPLORING INDIAN ROAD ACCIDENT DATA TO IMPROVE SAFETY</vt:lpstr>
      <vt:lpstr>PROBLEM STATEMENT</vt:lpstr>
      <vt:lpstr>OBJECTIVE</vt:lpstr>
      <vt:lpstr>DATASET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Pradeepa Srinivasan</cp:lastModifiedBy>
  <cp:revision>867</cp:revision>
  <dcterms:created xsi:type="dcterms:W3CDTF">2013-12-25T07:56:38Z</dcterms:created>
  <dcterms:modified xsi:type="dcterms:W3CDTF">2024-11-18T07:38:05Z</dcterms:modified>
</cp:coreProperties>
</file>