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3759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>
            <a:off x="3619500" y="749300"/>
            <a:ext cx="3111500" cy="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7" id="7"/>
          <p:cNvSpPr/>
          <p:nvPr/>
        </p:nvSpPr>
        <p:spPr>
          <a:xfrm>
            <a:off x="762000" y="1130300"/>
            <a:ext cx="8851900" cy="2032000"/>
          </a:xfrm>
          <a:prstGeom prst="rect">
            <a:avLst/>
          </a:prstGeom>
          <a:solidFill>
            <a:srgbClr val="3FB447">
              <a:alpha val="0"/>
            </a:srgbClr>
          </a:solidFill>
        </p:spPr>
      </p:sp>
      <p:sp>
        <p:nvSpPr>
          <p:cNvPr name="TextBox 8" id="8"/>
          <p:cNvSpPr txBox="true"/>
          <p:nvPr/>
        </p:nvSpPr>
        <p:spPr>
          <a:xfrm>
            <a:off x="762000" y="1219200"/>
            <a:ext cx="88519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3200" b="true">
                <a:solidFill>
                  <a:srgbClr val="FFFFFF"/>
                </a:solidFill>
                <a:latin typeface="苹方-简"/>
              </a:rPr>
              <a:t>Business Plan Presentation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762000" y="2895600"/>
            <a:ext cx="8851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false">
                <a:solidFill>
                  <a:srgbClr val="FFFFFF"/>
                </a:solidFill>
                <a:latin typeface="苹方-简"/>
              </a:rPr>
              <a:t>Presenter: Your Name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6000" r="6000"/>
          <a:stretch>
            <a:fillRect/>
          </a:stretch>
        </p:blipFill>
        <p:spPr>
          <a:xfrm>
            <a:off x="7429500" y="0"/>
            <a:ext cx="2895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1041400"/>
            <a:ext cx="6870700" cy="143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2692400"/>
            <a:ext cx="6870700" cy="1435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4343400"/>
            <a:ext cx="6870700" cy="14351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177800" y="1181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>
            <a:off x="177800" y="2832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>
            <a:off x="177800" y="4483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>
            <a:off x="177800" y="50800"/>
            <a:ext cx="68707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000000"/>
                </a:solidFill>
                <a:latin typeface="苹方-简"/>
              </a:rPr>
              <a:t>Addressing Market Needs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393700" y="11557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Market Dynamics Analysis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381000" y="1600200"/>
            <a:ext cx="6413500" cy="44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Conducting a thorough analysis of market trends reveals critical gaps in consumer satisfaction that our business aims to address effectively.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368300" y="28702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Consumer Expectations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368300" y="3302000"/>
            <a:ext cx="6413500" cy="44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Increasing consumer demands for personalized and efficient solutions highlight the urgency for innovative offerings that align with market needs.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393700" y="44704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Strategic Value Proposition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>
            <a:off x="393700" y="4914900"/>
            <a:ext cx="6413500" cy="647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A well-defined problem statement not only clarifies market challenges but also positions our solutions as essential for capturing investor interest and market share.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87400" y="3873500"/>
            <a:ext cx="4013200" cy="152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71428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>
                    <a:alpha val="87843"/>
                  </a:srgbClr>
                </a:solidFill>
                <a:latin typeface="&quot;Noto Sans SC&quot;"/>
              </a:rPr>
              <a:t>A well-crafted unique value proposition articulates a clear promise to customers, emphasizing how the product or service uniquely addresses their specific needs and pain points effectively.</a:t>
            </a:r>
            <a:endParaRPr lang="en-US" sz="1100"/>
          </a:p>
        </p:txBody>
      </p:sp>
      <p:sp>
        <p:nvSpPr>
          <p:cNvPr name="TextBox 6" id="6"/>
          <p:cNvSpPr txBox="true"/>
          <p:nvPr/>
        </p:nvSpPr>
        <p:spPr>
          <a:xfrm>
            <a:off x="787400" y="3327400"/>
            <a:ext cx="4013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8750"/>
              </a:lnSpc>
              <a:defRPr/>
            </a:pPr>
            <a:r>
              <a:rPr lang="en"/>
              <a:t/>
            </a:r>
            <a:r>
              <a:rPr lang="en-US" sz="1600" b="true">
                <a:solidFill>
                  <a:srgbClr val="FFFFFF">
                    <a:alpha val="87843"/>
                  </a:srgbClr>
                </a:solidFill>
                <a:latin typeface="Arial"/>
              </a:rPr>
              <a:t>Compelling Customer Promise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5511800" y="3822700"/>
            <a:ext cx="3924300" cy="152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71428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>
                    <a:alpha val="87843"/>
                  </a:srgbClr>
                </a:solidFill>
                <a:latin typeface="&quot;Noto Sans SC&quot;"/>
              </a:rPr>
              <a:t>Highlighting distinct features and benefits within the UVP not only sets the offering apart from competitors but also builds investor confidence in the business's potential for success and growth.</a:t>
            </a:r>
            <a:endParaRPr lang="en-US" sz="1100"/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rcRect l="0" r="0"/>
          <a:stretch>
            <a:fillRect/>
          </a:stretch>
        </p:blipFill>
        <p:spPr>
          <a:xfrm rot="-1020000">
            <a:off x="2133600" y="1371600"/>
            <a:ext cx="1117600" cy="12192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>
            <a:off x="2311400" y="1574800"/>
            <a:ext cx="1041400" cy="1016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23076"/>
              </a:lnSpc>
              <a:defRPr/>
            </a:pPr>
            <a:r>
              <a:rPr lang="en"/>
              <a:t/>
            </a:r>
            <a:r>
              <a:rPr lang="en-US" sz="6500" b="false">
                <a:solidFill>
                  <a:srgbClr val="FFFFFF">
                    <a:alpha val="87843"/>
                  </a:srgbClr>
                </a:solidFill>
                <a:latin typeface="Arial"/>
              </a:rPr>
              <a:t>01</a:t>
            </a:r>
            <a:endParaRPr lang="en-US" sz="1100"/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1000" r="1000"/>
          <a:stretch>
            <a:fillRect/>
          </a:stretch>
        </p:blipFill>
        <p:spPr>
          <a:xfrm rot="6060000" flipH="true" flipV="true">
            <a:off x="6781800" y="1422400"/>
            <a:ext cx="1206500" cy="11303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>
            <a:off x="6845300" y="1447800"/>
            <a:ext cx="1054100" cy="1016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23076"/>
              </a:lnSpc>
              <a:defRPr/>
            </a:pPr>
            <a:r>
              <a:rPr lang="en"/>
              <a:t/>
            </a:r>
            <a:r>
              <a:rPr lang="en-US" sz="6500" b="false">
                <a:solidFill>
                  <a:srgbClr val="FFFFFF">
                    <a:alpha val="87843"/>
                  </a:srgbClr>
                </a:solidFill>
                <a:latin typeface="Arial"/>
              </a:rPr>
              <a:t>02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5511800" y="3314700"/>
            <a:ext cx="392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8750"/>
              </a:lnSpc>
              <a:defRPr/>
            </a:pPr>
            <a:r>
              <a:rPr lang="en"/>
              <a:t/>
            </a:r>
            <a:r>
              <a:rPr lang="en-US" sz="1600" b="true">
                <a:solidFill>
                  <a:srgbClr val="FFFFFF">
                    <a:alpha val="87843"/>
                  </a:srgbClr>
                </a:solidFill>
                <a:latin typeface="Arial"/>
              </a:rPr>
              <a:t>Strategic Market Differentiation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508000" y="342900"/>
            <a:ext cx="9347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2700" b="true">
                <a:solidFill>
                  <a:srgbClr val="FFFFFF">
                    <a:alpha val="87843"/>
                  </a:srgbClr>
                </a:solidFill>
                <a:latin typeface="苹方-简"/>
              </a:rPr>
              <a:t>Unique Value Proposition and Benefits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749300" y="25654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The Financial and Operational Strategy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749300" y="1511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false">
                <a:solidFill>
                  <a:srgbClr val="FFFFFF"/>
                </a:solidFill>
                <a:latin typeface="苹方-简"/>
              </a:rPr>
              <a:t>Section 3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>
            <a:off x="762000" y="1130300"/>
            <a:ext cx="8851900" cy="2032000"/>
          </a:xfrm>
          <a:prstGeom prst="rect">
            <a:avLst/>
          </a:prstGeom>
          <a:solidFill>
            <a:srgbClr val="3FB447">
              <a:alpha val="0"/>
            </a:srgbClr>
          </a:solidFill>
        </p:spPr>
      </p:sp>
      <p:sp>
        <p:nvSpPr>
          <p:cNvPr name="TextBox 7" id="7"/>
          <p:cNvSpPr txBox="true"/>
          <p:nvPr/>
        </p:nvSpPr>
        <p:spPr>
          <a:xfrm>
            <a:off x="774700" y="1587500"/>
            <a:ext cx="96012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3200" b="true">
                <a:solidFill>
                  <a:srgbClr val="FFFFFF"/>
                </a:solidFill>
                <a:latin typeface="苹方-简"/>
              </a:rPr>
              <a:t>Thank You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774700" y="2679700"/>
            <a:ext cx="9601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1600" b="true">
                <a:solidFill>
                  <a:srgbClr val="FFFFFF"/>
                </a:solidFill>
                <a:latin typeface="苹方-简"/>
              </a:rPr>
              <a:t>Contact:popai@example.com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749300" y="25654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Understanding Your Audience and Objectives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749300" y="1511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false">
                <a:solidFill>
                  <a:srgbClr val="FFFFFF"/>
                </a:solidFill>
                <a:latin typeface="苹方-简"/>
              </a:rPr>
              <a:t>Section 1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 rot="0">
            <a:off x="762000" y="990600"/>
            <a:ext cx="4216400" cy="449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041400" y="1358900"/>
            <a:ext cx="36449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2400" b="true">
                <a:solidFill>
                  <a:srgbClr val="394EAE"/>
                </a:solidFill>
                <a:latin typeface="苹方-简"/>
              </a:rPr>
              <a:t>01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1041400" y="1714500"/>
            <a:ext cx="3644900" cy="698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2400" b="true">
                <a:solidFill>
                  <a:srgbClr val="394EAE"/>
                </a:solidFill>
                <a:latin typeface="苹方-简"/>
              </a:rPr>
              <a:t>Recognizing Stakeholder Interests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1028700" y="2667000"/>
            <a:ext cx="3657600" cy="1168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1600" b="false">
                <a:solidFill>
                  <a:srgbClr val="FFFFFF"/>
                </a:solidFill>
                <a:latin typeface="苹方-简"/>
              </a:rPr>
              <a:t>Understanding the diverse interests of stakeholders, such as financial returns for investors and job security for employees, is crucial for tailoring the presentation effectively to their needs.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749300" y="317500"/>
            <a:ext cx="8890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Identifying Key Stakeholders</a:t>
            </a:r>
            <a:endParaRPr lang="en-US" sz="1100"/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 rot="0">
            <a:off x="5410200" y="990600"/>
            <a:ext cx="4216400" cy="44958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>
            <a:off x="5676900" y="1358900"/>
            <a:ext cx="36449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2400" b="true">
                <a:solidFill>
                  <a:srgbClr val="394EAE"/>
                </a:solidFill>
                <a:latin typeface="苹方-简"/>
              </a:rPr>
              <a:t>02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5676900" y="1714500"/>
            <a:ext cx="3644900" cy="698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2400" b="true">
                <a:solidFill>
                  <a:srgbClr val="394EAE"/>
                </a:solidFill>
                <a:latin typeface="苹方-简"/>
              </a:rPr>
              <a:t>Anticipating Challenges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5676900" y="2667000"/>
            <a:ext cx="3657600" cy="1397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1600" b="false">
                <a:solidFill>
                  <a:srgbClr val="FFFFFF"/>
                </a:solidFill>
                <a:latin typeface="苹方-简"/>
              </a:rPr>
              <a:t>By identifying key stakeholders, potential objections and concerns can be anticipated, allowing for proactive strategies to address these issues and foster a positive engagement atmosphere.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749300" y="3175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000000"/>
                </a:solidFill>
                <a:latin typeface="苹方-简"/>
              </a:rPr>
              <a:t>Tailoring Content to Audience Interests</a:t>
            </a:r>
            <a:endParaRPr lang="en-US" sz="1100"/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215900" y="1676400"/>
            <a:ext cx="3022600" cy="16891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>
            <a:off x="304800" y="3873500"/>
            <a:ext cx="2832100" cy="1041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33333"/>
              </a:lnSpc>
              <a:defRPr/>
            </a:pPr>
            <a:r>
              <a:rPr lang="en"/>
              <a:t/>
            </a:r>
            <a:r>
              <a:rPr lang="en-US" sz="1200" b="false">
                <a:solidFill>
                  <a:srgbClr val="000000"/>
                </a:solidFill>
                <a:latin typeface="&quot;阿里巴巴普惠体 B&quot;"/>
              </a:rPr>
              <a:t>Segmenting the audience based on expertise, interests, and prior experiences allows for a more targeted approach, ensuring that the presentation resonates with their specific needs and expectations.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635000" y="3086100"/>
            <a:ext cx="2184400" cy="5842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>
            <a:off x="635000" y="3086100"/>
            <a:ext cx="21844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0000"/>
              </a:lnSpc>
              <a:defRPr/>
            </a:pPr>
            <a:r>
              <a:rPr lang="en"/>
              <a:t/>
            </a:r>
            <a:r>
              <a:rPr lang="en-US" sz="1000" b="true">
                <a:solidFill>
                  <a:srgbClr val="000000"/>
                </a:solidFill>
                <a:latin typeface="&quot;Arial Bold&quot;"/>
              </a:rPr>
              <a:t>Audience Segmentation Importance</a:t>
            </a:r>
            <a:endParaRPr lang="en-US" sz="1100"/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t="1000" b="1000"/>
          <a:stretch>
            <a:fillRect/>
          </a:stretch>
        </p:blipFill>
        <p:spPr>
          <a:xfrm>
            <a:off x="3632200" y="1676400"/>
            <a:ext cx="3022600" cy="1689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t="1000" b="1000"/>
          <a:stretch>
            <a:fillRect/>
          </a:stretch>
        </p:blipFill>
        <p:spPr>
          <a:xfrm>
            <a:off x="7048500" y="1676400"/>
            <a:ext cx="3022600" cy="16891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>
            <a:off x="3746500" y="3873500"/>
            <a:ext cx="2832100" cy="1244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33333"/>
              </a:lnSpc>
              <a:defRPr/>
            </a:pPr>
            <a:r>
              <a:rPr lang="en"/>
              <a:t/>
            </a:r>
            <a:r>
              <a:rPr lang="en-US" sz="1200" b="false">
                <a:solidFill>
                  <a:srgbClr val="000000"/>
                </a:solidFill>
                <a:latin typeface="&quot;阿里巴巴普惠体 B&quot;"/>
              </a:rPr>
              <a:t>Aligning the presentation's objectives with audience interests enhances engagement; for instance, emphasizing growth potential for venture capitalists or sustainability for ethical investors can significantly impact their perception.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7150100" y="3860800"/>
            <a:ext cx="2832100" cy="1041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33333"/>
              </a:lnSpc>
              <a:defRPr/>
            </a:pPr>
            <a:r>
              <a:rPr lang="en"/>
              <a:t/>
            </a:r>
            <a:r>
              <a:rPr lang="en-US" sz="1200" b="false">
                <a:solidFill>
                  <a:srgbClr val="000000"/>
                </a:solidFill>
                <a:latin typeface="&quot;阿里巴巴普惠体 B&quot;"/>
              </a:rPr>
              <a:t>Tailoring visual aids to audience preferences, such as using financial graphs for investors or operational diagrams for stakeholders, ensures clarity and maintains focus on key messages throughout the presentation.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4064000" y="3073400"/>
            <a:ext cx="2184400" cy="5842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5" id="15"/>
          <p:cNvSpPr txBox="true"/>
          <p:nvPr/>
        </p:nvSpPr>
        <p:spPr>
          <a:xfrm>
            <a:off x="4064000" y="3073400"/>
            <a:ext cx="2184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0000"/>
              </a:lnSpc>
              <a:defRPr/>
            </a:pPr>
            <a:r>
              <a:rPr lang="en"/>
              <a:t/>
            </a:r>
            <a:r>
              <a:rPr lang="en-US" sz="1000" b="true">
                <a:solidFill>
                  <a:srgbClr val="000000"/>
                </a:solidFill>
                <a:latin typeface="&quot;Arial Bold&quot;"/>
              </a:rPr>
              <a:t>Message Alignment Strategies</a:t>
            </a:r>
            <a:endParaRPr lang="en-US" sz="1100"/>
          </a:p>
        </p:txBody>
      </p:sp>
      <p:sp>
        <p:nvSpPr>
          <p:cNvPr name="AutoShape 16" id="16"/>
          <p:cNvSpPr/>
          <p:nvPr/>
        </p:nvSpPr>
        <p:spPr>
          <a:xfrm>
            <a:off x="7493000" y="3073400"/>
            <a:ext cx="2184400" cy="5842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7" id="17"/>
          <p:cNvSpPr txBox="true"/>
          <p:nvPr/>
        </p:nvSpPr>
        <p:spPr>
          <a:xfrm>
            <a:off x="7493000" y="3073400"/>
            <a:ext cx="21844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0000"/>
              </a:lnSpc>
              <a:defRPr/>
            </a:pPr>
            <a:r>
              <a:rPr lang="en"/>
              <a:t/>
            </a:r>
            <a:r>
              <a:rPr lang="en-US" sz="1000" b="true">
                <a:solidFill>
                  <a:srgbClr val="000000"/>
                </a:solidFill>
                <a:latin typeface="&quot;Arial Bold&quot;"/>
              </a:rPr>
              <a:t>Visual Customization Techniques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l="6000" r="6000"/>
          <a:stretch>
            <a:fillRect/>
          </a:stretch>
        </p:blipFill>
        <p:spPr>
          <a:xfrm>
            <a:off x="7429500" y="0"/>
            <a:ext cx="2895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1041400"/>
            <a:ext cx="6870700" cy="143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2692400"/>
            <a:ext cx="6870700" cy="1435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0">
            <a:off x="177800" y="4343400"/>
            <a:ext cx="6870700" cy="14351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177800" y="1181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>
            <a:off x="177800" y="2832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>
            <a:off x="177800" y="4483100"/>
            <a:ext cx="0" cy="11303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>
            <a:off x="177800" y="50800"/>
            <a:ext cx="6870700" cy="825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000000"/>
                </a:solidFill>
                <a:latin typeface="苹方-简"/>
              </a:rPr>
              <a:t>Clarifying the Purpose of the Presentation</a:t>
            </a:r>
            <a:endParaRPr lang="en-US" sz="1100"/>
          </a:p>
        </p:txBody>
      </p:sp>
      <p:sp>
        <p:nvSpPr>
          <p:cNvPr name="TextBox 12" id="12"/>
          <p:cNvSpPr txBox="true"/>
          <p:nvPr/>
        </p:nvSpPr>
        <p:spPr>
          <a:xfrm>
            <a:off x="393700" y="11557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Defining Presentation Objectives</a:t>
            </a:r>
            <a:endParaRPr lang="en-US" sz="1100"/>
          </a:p>
        </p:txBody>
      </p:sp>
      <p:sp>
        <p:nvSpPr>
          <p:cNvPr name="TextBox 13" id="13"/>
          <p:cNvSpPr txBox="true"/>
          <p:nvPr/>
        </p:nvSpPr>
        <p:spPr>
          <a:xfrm>
            <a:off x="381000" y="1600200"/>
            <a:ext cx="6413500" cy="44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Clearly outline the primary goals, such as securing funding or partnerships, to guide the audience's understanding and expectations from the outset.</a:t>
            </a:r>
            <a:endParaRPr lang="en-US" sz="1100"/>
          </a:p>
        </p:txBody>
      </p:sp>
      <p:sp>
        <p:nvSpPr>
          <p:cNvPr name="TextBox 14" id="14"/>
          <p:cNvSpPr txBox="true"/>
          <p:nvPr/>
        </p:nvSpPr>
        <p:spPr>
          <a:xfrm>
            <a:off x="368300" y="28702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Establishing Audience Relevance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368300" y="3302000"/>
            <a:ext cx="6413500" cy="647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Articulate how the business proposal aligns with the interests of investors and stakeholders, ensuring they recognize the significance of the information presented.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393700" y="44704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000000"/>
                </a:solidFill>
                <a:latin typeface="苹方-简"/>
              </a:rPr>
              <a:t>Maintaining Focused Narrative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>
            <a:off x="393700" y="4914900"/>
            <a:ext cx="6413500" cy="647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000000">
                    <a:alpha val="87843"/>
                  </a:srgbClr>
                </a:solidFill>
                <a:latin typeface="苹方-简"/>
              </a:rPr>
              <a:t>Keep the presentation centered on the defined purpose, preventing distractions that could undermine the clarity and impact of the message delivered.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736600" y="1003300"/>
            <a:ext cx="2743200" cy="4622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rcRect t="2000" b="2000"/>
          <a:stretch>
            <a:fillRect/>
          </a:stretch>
        </p:blipFill>
        <p:spPr>
          <a:xfrm>
            <a:off x="3784600" y="1003300"/>
            <a:ext cx="2743200" cy="4622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6832600" y="1003300"/>
            <a:ext cx="2743200" cy="4622800"/>
          </a:xfrm>
          <a:prstGeom prst="rect">
            <a:avLst/>
          </a:prstGeom>
        </p:spPr>
      </p:pic>
      <p:sp>
        <p:nvSpPr>
          <p:cNvPr name="AutoShape 8" id="8"/>
          <p:cNvSpPr/>
          <p:nvPr/>
        </p:nvSpPr>
        <p:spPr>
          <a:xfrm>
            <a:off x="736600" y="1206500"/>
            <a:ext cx="0" cy="7112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1000" r="1000"/>
          <a:stretch>
            <a:fillRect/>
          </a:stretch>
        </p:blipFill>
        <p:spPr>
          <a:xfrm rot="0">
            <a:off x="736600" y="1003300"/>
            <a:ext cx="2743200" cy="4622800"/>
          </a:xfrm>
          <a:prstGeom prst="rect">
            <a:avLst/>
          </a:prstGeom>
        </p:spPr>
      </p:pic>
      <p:sp>
        <p:nvSpPr>
          <p:cNvPr name="AutoShape 10" id="10"/>
          <p:cNvSpPr/>
          <p:nvPr/>
        </p:nvSpPr>
        <p:spPr>
          <a:xfrm>
            <a:off x="3784600" y="1206500"/>
            <a:ext cx="0" cy="7112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rcRect l="1000" r="1000"/>
          <a:stretch>
            <a:fillRect/>
          </a:stretch>
        </p:blipFill>
        <p:spPr>
          <a:xfrm rot="0">
            <a:off x="3784600" y="1003300"/>
            <a:ext cx="2743200" cy="4622800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>
            <a:off x="6832600" y="1206500"/>
            <a:ext cx="0" cy="7112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1000" r="1000"/>
          <a:stretch>
            <a:fillRect/>
          </a:stretch>
        </p:blipFill>
        <p:spPr>
          <a:xfrm rot="0">
            <a:off x="6832600" y="1003300"/>
            <a:ext cx="2743200" cy="46228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>
            <a:off x="1066800" y="1282700"/>
            <a:ext cx="2082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FFFFFF"/>
                </a:solidFill>
                <a:latin typeface="苹方-简"/>
              </a:rPr>
              <a:t>01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>
            <a:off x="4114800" y="1282700"/>
            <a:ext cx="2082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FFFFFF"/>
                </a:solidFill>
                <a:latin typeface="苹方-简"/>
              </a:rPr>
              <a:t>02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7162800" y="1282700"/>
            <a:ext cx="2082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4200" b="true">
                <a:solidFill>
                  <a:srgbClr val="FFFFFF"/>
                </a:solidFill>
                <a:latin typeface="苹方-简"/>
              </a:rPr>
              <a:t>03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>
            <a:off x="736600" y="1270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Defining Key Messages to Convey</a:t>
            </a:r>
            <a:endParaRPr lang="en-US" sz="1100"/>
          </a:p>
        </p:txBody>
      </p:sp>
      <p:sp>
        <p:nvSpPr>
          <p:cNvPr name="TextBox 18" id="18"/>
          <p:cNvSpPr txBox="true"/>
          <p:nvPr/>
        </p:nvSpPr>
        <p:spPr>
          <a:xfrm>
            <a:off x="1054100" y="2044700"/>
            <a:ext cx="20828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FFFFFF"/>
                </a:solidFill>
                <a:latin typeface="苹方-简"/>
              </a:rPr>
              <a:t>Core Narrative Development</a:t>
            </a:r>
            <a:endParaRPr lang="en-US" sz="1100"/>
          </a:p>
        </p:txBody>
      </p:sp>
      <p:sp>
        <p:nvSpPr>
          <p:cNvPr name="TextBox 19" id="19"/>
          <p:cNvSpPr txBox="true"/>
          <p:nvPr/>
        </p:nvSpPr>
        <p:spPr>
          <a:xfrm>
            <a:off x="1054100" y="2946400"/>
            <a:ext cx="2082800" cy="1663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/>
                </a:solidFill>
                <a:latin typeface="苹方-简"/>
              </a:rPr>
              <a:t>Craft a compelling story that encapsulates the business's mission, addressing market needs and showcasing unique value propositions to engage the audience effectively.</a:t>
            </a:r>
            <a:endParaRPr lang="en-US" sz="1100"/>
          </a:p>
        </p:txBody>
      </p:sp>
      <p:sp>
        <p:nvSpPr>
          <p:cNvPr name="TextBox 20" id="20"/>
          <p:cNvSpPr txBox="true"/>
          <p:nvPr/>
        </p:nvSpPr>
        <p:spPr>
          <a:xfrm>
            <a:off x="4114800" y="2082800"/>
            <a:ext cx="2082800" cy="800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FFFFFF"/>
                </a:solidFill>
                <a:latin typeface="苹方-简"/>
              </a:rPr>
              <a:t>Value Proposition Clarity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4114800" y="2984500"/>
            <a:ext cx="2082800" cy="1663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/>
                </a:solidFill>
                <a:latin typeface="苹方-简"/>
              </a:rPr>
              <a:t>Clearly articulate the unique selling points and consumer benefits, emphasizing how the offerings stand out in the marketplace and meet customer demands.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7150100" y="2044700"/>
            <a:ext cx="20828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true">
                <a:solidFill>
                  <a:srgbClr val="FFFFFF"/>
                </a:solidFill>
                <a:latin typeface="苹方-简"/>
              </a:rPr>
              <a:t>Financial Metrics Presentation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7150100" y="2946400"/>
            <a:ext cx="2082800" cy="1663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/>
                </a:solidFill>
                <a:latin typeface="苹方-简"/>
              </a:rPr>
              <a:t>Present realistic revenue projections and investment requirements, highlighting anticipated ROI to instill confidence in the business's growth potential among investors.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749300" y="2565400"/>
            <a:ext cx="8864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Structuring Your Business Plan</a:t>
            </a:r>
            <a:endParaRPr lang="en-US" sz="1100"/>
          </a:p>
        </p:txBody>
      </p:sp>
      <p:sp>
        <p:nvSpPr>
          <p:cNvPr name="TextBox 7" id="7"/>
          <p:cNvSpPr txBox="true"/>
          <p:nvPr/>
        </p:nvSpPr>
        <p:spPr>
          <a:xfrm>
            <a:off x="749300" y="1511300"/>
            <a:ext cx="8864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ctr" indent="0">
              <a:lnSpc>
                <a:spcPct val="111111"/>
              </a:lnSpc>
              <a:defRPr/>
            </a:pPr>
            <a:r>
              <a:rPr lang="en"/>
              <a:t/>
            </a:r>
            <a:r>
              <a:rPr lang="en-US" sz="1800" b="false">
                <a:solidFill>
                  <a:srgbClr val="FFFFFF"/>
                </a:solidFill>
                <a:latin typeface="苹方-简"/>
              </a:rPr>
              <a:t>Section 2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r="0"/>
          <a:stretch>
            <a:fillRect/>
          </a:stretch>
        </p:blipFill>
        <p:spPr>
          <a:xfrm>
            <a:off x="1003300" y="1003300"/>
            <a:ext cx="3810000" cy="3810000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>
            <a:off x="5384800" y="2628900"/>
            <a:ext cx="635000" cy="254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>
            <a:off x="5384800" y="1231900"/>
            <a:ext cx="3810000" cy="1231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Business Overview and Contact Information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5384800" y="2781300"/>
            <a:ext cx="3810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1600" b="true">
                <a:solidFill>
                  <a:srgbClr val="FFFFFF"/>
                </a:solidFill>
                <a:latin typeface="苹方-简"/>
              </a:rPr>
              <a:t>Essential Elements for Impact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5384800" y="3162300"/>
            <a:ext cx="3810000" cy="1257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/>
                </a:solidFill>
                <a:latin typeface="苹方-简"/>
              </a:rPr>
              <a:t>The title slide should effectively combine the business name, tagline, presenter's details, and contact information, ensuring clarity and professionalism to create a strong first impression that engages investors and stakeholders.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0"/>
            <a:ext cx="10375900" cy="5854700"/>
          </a:xfrm>
          <a:prstGeom prst="roundRect">
            <a:avLst>
              <a:gd name="adj" fmla="val 3470"/>
            </a:avLst>
          </a:prstGeom>
          <a:solidFill>
            <a:srgbClr val="000000">
              <a:alpha val="0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7645400" y="4279900"/>
            <a:ext cx="1943100" cy="116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r="0"/>
          <a:stretch>
            <a:fillRect/>
          </a:stretch>
        </p:blipFill>
        <p:spPr>
          <a:xfrm>
            <a:off x="1003300" y="1003300"/>
            <a:ext cx="3810000" cy="3810000"/>
          </a:xfrm>
          <a:prstGeom prst="rect">
            <a:avLst/>
          </a:prstGeom>
        </p:spPr>
      </p:pic>
      <p:sp>
        <p:nvSpPr>
          <p:cNvPr name="AutoShape 6" id="6"/>
          <p:cNvSpPr/>
          <p:nvPr/>
        </p:nvSpPr>
        <p:spPr>
          <a:xfrm>
            <a:off x="5384800" y="2628900"/>
            <a:ext cx="635000" cy="254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>
            <a:off x="5384800" y="1231900"/>
            <a:ext cx="3810000" cy="825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2800" b="true">
                <a:solidFill>
                  <a:srgbClr val="FFFFFF"/>
                </a:solidFill>
                <a:latin typeface="苹方-简"/>
              </a:rPr>
              <a:t>Mission, Vision, and Objectives</a:t>
            </a:r>
            <a:endParaRPr lang="en-US" sz="1100"/>
          </a:p>
        </p:txBody>
      </p:sp>
      <p:sp>
        <p:nvSpPr>
          <p:cNvPr name="TextBox 8" id="8"/>
          <p:cNvSpPr txBox="true"/>
          <p:nvPr/>
        </p:nvSpPr>
        <p:spPr>
          <a:xfrm>
            <a:off x="5384800" y="2781300"/>
            <a:ext cx="3810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2500"/>
              </a:lnSpc>
              <a:defRPr/>
            </a:pPr>
            <a:r>
              <a:rPr lang="en"/>
              <a:t/>
            </a:r>
            <a:r>
              <a:rPr lang="en-US" sz="1600" b="true">
                <a:solidFill>
                  <a:srgbClr val="FFFFFF"/>
                </a:solidFill>
                <a:latin typeface="苹方-简"/>
              </a:rPr>
              <a:t>Strategic Alignment Importance</a:t>
            </a:r>
            <a:endParaRPr lang="en-US" sz="1100"/>
          </a:p>
        </p:txBody>
      </p:sp>
      <p:sp>
        <p:nvSpPr>
          <p:cNvPr name="TextBox 9" id="9"/>
          <p:cNvSpPr txBox="true"/>
          <p:nvPr/>
        </p:nvSpPr>
        <p:spPr>
          <a:xfrm>
            <a:off x="5384800" y="3162300"/>
            <a:ext cx="3810000" cy="1257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rtlCol="false" rIns="0" lIns="0" tIns="0" bIns="0"/>
          <a:lstStyle/>
          <a:p>
            <a:pPr algn="l" indent="0">
              <a:lnSpc>
                <a:spcPct val="114285"/>
              </a:lnSpc>
              <a:defRPr/>
            </a:pPr>
            <a:r>
              <a:rPr lang="en"/>
              <a:t/>
            </a:r>
            <a:r>
              <a:rPr lang="en-US" sz="1400" b="false">
                <a:solidFill>
                  <a:srgbClr val="FFFFFF"/>
                </a:solidFill>
                <a:latin typeface="苹方-简"/>
              </a:rPr>
              <a:t>Ensuring that the mission, vision, and objectives are strategically aligned not only enhances organizational coherence but also strengthens stakeholder confidence, demonstrating a clear pathway to achieving long-term goals and sustainable growth.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