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57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79DFA-228A-4E3B-85B1-65D679EADB1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C751B-EB47-4857-AA99-054AE4DD2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C751B-EB47-4857-AA99-054AE4DD29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6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D3C8-D455-E8A9-9ED3-DCE1DD4A3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FAC81-964F-7D6C-9CEF-6FD93DEE2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BE9-1825-3A2C-2D8E-442FBBEF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43B-93DE-4908-BD4F-748F2B6819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2FDF9-8E11-C282-BBD6-C2369FC9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1C4E1-5791-885B-6349-54163E93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6E2-0992-4849-839F-14450E5A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7D25-59A7-4E9A-E1B9-B1526446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AC745-BE26-A5AD-6B4C-73DD14AD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8423-3459-BD57-AFE8-11A91DFB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43B-93DE-4908-BD4F-748F2B6819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FFA1-EE07-C86A-8C49-B1CE672D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F0A98-B6BA-307A-ED31-98E2B243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6E2-0992-4849-839F-14450E5A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2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BE57F-7D72-EC13-B8C2-CDF193435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59959-744A-AC82-23E8-B815D1B93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A3FB3-CA31-5D64-BB82-F03BFDB9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43B-93DE-4908-BD4F-748F2B6819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66FE-09D0-C5FE-332E-064BD560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8B5B-C98F-3BD3-7DBC-C85D192B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6E2-0992-4849-839F-14450E5A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7AC7-F4E7-179B-E3CA-05888E7A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470C-82B7-7CE7-1E5E-585605D8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813B-6568-B337-4D66-B1E2EAAE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43B-93DE-4908-BD4F-748F2B6819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BE09D-6A43-41CF-1B88-5E48358C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F8FA-B3F2-ED2E-62EA-6CE66F3E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6E2-0992-4849-839F-14450E5A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9D8-0916-6F5F-9675-2D3724DB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404E3-505A-6A58-CCBB-9F6E0189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F5F36-EB47-F24E-B543-CA2E59BB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43B-93DE-4908-BD4F-748F2B6819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7BD8E-A8DF-208B-87DF-91696BF4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CBA11-C220-1C54-C0A6-E4744D81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6E2-0992-4849-839F-14450E5A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489C-61AB-237F-FC62-5AED89C3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A0FD8-3115-0361-FA38-869F84B5D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7A9E8-9A9F-D295-8AC1-BAC9610B0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D280-2199-5731-CA58-DD20F59B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43B-93DE-4908-BD4F-748F2B6819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C1FF4-FBAE-5122-660A-A81CBE13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3B8CC-5DE5-B44B-702B-77C9DED9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6E2-0992-4849-839F-14450E5A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71D1-34FD-204D-9004-F0D248B3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072F5-829F-F1E6-25B0-28A812CB0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FC0CE-F285-DD84-DFB8-736926DD5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4BC44-479C-4DB7-C286-F8546B1EB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6A994-8E8A-ED10-FA69-26388C792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2AF08-95C8-6B6B-DB56-BD512A83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43B-93DE-4908-BD4F-748F2B6819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48992-B973-64D9-F671-A6FB0943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4B4A2-FD3A-5C60-CFC1-625731E9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6E2-0992-4849-839F-14450E5A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8294-188A-A736-9E1C-3846C052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F75A7-AE8C-8053-9024-ECA15469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43B-93DE-4908-BD4F-748F2B6819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4FE6A-C782-6BA3-F332-7502615D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26E68-451C-DA7D-7380-A6F1B97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6E2-0992-4849-839F-14450E5A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0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A6766-874D-FBBB-9D0F-B885E095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43B-93DE-4908-BD4F-748F2B6819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53574-04E6-D00D-1627-AA3FEEB5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AC31D-4EC9-E644-52C9-29DFE0B3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6E2-0992-4849-839F-14450E5A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16E1-2826-EA77-BAFB-D5BFCD90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40B4-4EAD-9832-43D0-F2BBDD52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0CCFB-1E46-63DB-CDE5-0B8A9C37B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FFBC6-9C87-18B2-5745-A32A57EB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43B-93DE-4908-BD4F-748F2B6819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EE9A4-5A33-81C3-50E3-A5FA785D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52E0D-4DC9-2EFA-E2E7-92209DC9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6E2-0992-4849-839F-14450E5A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9129-AC08-53F6-FFBE-8F691698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7DC10-F08C-B79A-4EF6-7EC6CE630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F3CA1-BFB0-7E7F-2A21-7777794B5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C582-7DBB-9962-923E-F7F4EAF7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43B-93DE-4908-BD4F-748F2B6819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CA9F3-C4C8-C61C-598B-58B074FC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1E184-3EA6-3A9A-D779-5A566718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6E2-0992-4849-839F-14450E5A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4D3CA-A4B6-AFC2-5DC1-EA3B5048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CCFBA-4923-1A72-B41C-B9D6198A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F501-20C3-2F52-4627-C8494641B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943B-93DE-4908-BD4F-748F2B68199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5A747-7761-35FA-202A-413DD48FE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828EE-C8BC-DC6B-A660-708C6D98C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EB6E2-0992-4849-839F-14450E5A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E1AF-BBEF-AF50-F8CB-C9D2752C6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202124"/>
                </a:solidFill>
                <a:effectLst/>
                <a:latin typeface="Google Sans"/>
              </a:rPr>
              <a:t>Banking Data Analysis in SQL</a:t>
            </a:r>
            <a:br>
              <a:rPr lang="en-US" b="0" i="1" dirty="0">
                <a:solidFill>
                  <a:srgbClr val="202124"/>
                </a:solidFill>
                <a:effectLst/>
                <a:latin typeface="Google Sans"/>
              </a:rPr>
            </a:b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0130A-7B6C-D5CC-9C92-FA672E8E2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7837" y="3182314"/>
            <a:ext cx="5211580" cy="1104873"/>
          </a:xfrm>
        </p:spPr>
        <p:txBody>
          <a:bodyPr>
            <a:noAutofit/>
          </a:bodyPr>
          <a:lstStyle/>
          <a:p>
            <a:endParaRPr lang="en-US" sz="2000" b="1" dirty="0"/>
          </a:p>
          <a:p>
            <a:r>
              <a:rPr lang="en-US" sz="2000" b="1" dirty="0"/>
              <a:t>SQL Queries </a:t>
            </a:r>
          </a:p>
          <a:p>
            <a:endParaRPr lang="en-US" sz="2000" b="1" dirty="0"/>
          </a:p>
          <a:p>
            <a:r>
              <a:rPr lang="en-US" sz="2000" b="1" dirty="0"/>
              <a:t>Presented by: Prajkta Gadekar</a:t>
            </a:r>
          </a:p>
        </p:txBody>
      </p:sp>
    </p:spTree>
    <p:extLst>
      <p:ext uri="{BB962C8B-B14F-4D97-AF65-F5344CB8AC3E}">
        <p14:creationId xmlns:p14="http://schemas.microsoft.com/office/powerpoint/2010/main" val="108783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5FE882-75A1-1630-5F47-DAA60C598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" y="-114316"/>
            <a:ext cx="10024358" cy="195289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40969E-762A-B798-16BE-CF84FCC5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" y="2024101"/>
            <a:ext cx="10534023" cy="18385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C85D26-8278-B775-AA64-3FF2D831E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78499"/>
            <a:ext cx="9923489" cy="297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7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D54C-BD16-525E-2105-26C20363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1" y="168179"/>
            <a:ext cx="7236655" cy="760290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9: Find the branch with the highest average account balance.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D4277-0480-904F-6558-30A3F8D97B8B}"/>
              </a:ext>
            </a:extLst>
          </p:cNvPr>
          <p:cNvSpPr txBox="1"/>
          <p:nvPr/>
        </p:nvSpPr>
        <p:spPr>
          <a:xfrm>
            <a:off x="162951" y="820987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Query Purpose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Identifies the branch with the highest average account balance.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4087861-1EFB-F644-CB4D-00C744E0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51" y="1722768"/>
            <a:ext cx="56082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Breakdown: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AVG(a.balance): Calculates the average account balance for each branch.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JOIN: Combines the accounts table with the branches table to link accounts to their respective branches.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GROUP BY b.branch_name: Groups the results by branch to compute the average balance per branch.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DC2E1-41FC-3335-F657-55AF193C4CC9}"/>
              </a:ext>
            </a:extLst>
          </p:cNvPr>
          <p:cNvSpPr txBox="1"/>
          <p:nvPr/>
        </p:nvSpPr>
        <p:spPr>
          <a:xfrm>
            <a:off x="62248" y="5356365"/>
            <a:ext cx="5708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branch name and its average account balance.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FD80524-6F84-2323-2FE6-25528C1B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6" y="3713883"/>
            <a:ext cx="57712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Ordering: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ORDER BY avg_account_balance DESC: Sorts branches in descending order based on their average account balance.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LIMIT 1: Returns only the top branch with the highest average account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1D4134-B885-DCDA-DC9D-520845662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87" y="811353"/>
            <a:ext cx="5481403" cy="5349604"/>
          </a:xfrm>
        </p:spPr>
      </p:pic>
    </p:spTree>
    <p:extLst>
      <p:ext uri="{BB962C8B-B14F-4D97-AF65-F5344CB8AC3E}">
        <p14:creationId xmlns:p14="http://schemas.microsoft.com/office/powerpoint/2010/main" val="344394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52D5-8818-84D6-DDD4-2B31892F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83" y="111908"/>
            <a:ext cx="10515600" cy="774358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10: Calculate the average balance per customer at the end of each month in the last year.</a:t>
            </a:r>
            <a:endParaRPr lang="en-US" sz="20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72CD23-3C50-5F8E-C99E-1E694A67D7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3544" y="698210"/>
            <a:ext cx="421348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/>
              <a:t>Query Purpose: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/>
              <a:t>Calculates the average balance for each customer at the end of each month in the last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EA447CF-C7E7-163E-2205-01D9626E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86" y="1750186"/>
            <a:ext cx="522929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Breakdown: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LAST_DAY(t.transaction_date): Finds the last day of the month for each transaction.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DATE_FORMAT(..., '%Y-%m'): Formats the last day as YYYY-MM to represent each month.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AVG(a.balance): Computes the average balance for each customer at the end of each month.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B5FBD7-37FC-25C2-4A84-C7E03D80C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83" y="3684951"/>
            <a:ext cx="544267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Filtering:</a:t>
            </a:r>
          </a:p>
          <a:p>
            <a:pPr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WHERE t.transaction_date &gt;= CURRENT_DATE - INTERVAL 1 YEAR: Filters transactions to only include the last year.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Grouping and Sorting:</a:t>
            </a:r>
          </a:p>
          <a:p>
            <a:pPr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GROUP BY c.customer_id, month_end: Groups by customer and month to calculate averages per customer per month.</a:t>
            </a:r>
          </a:p>
          <a:p>
            <a:pPr marR="0" lvl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ORDER BY c.customer_id, month_end: Orders the result by customer ID and month for better readability.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234A9-E9AC-D064-D704-72AFC75B589D}"/>
              </a:ext>
            </a:extLst>
          </p:cNvPr>
          <p:cNvSpPr txBox="1"/>
          <p:nvPr/>
        </p:nvSpPr>
        <p:spPr>
          <a:xfrm>
            <a:off x="5396920" y="692272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/>
              <a:t>Output: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Customer ID, Month (end of month), and average balance for each customer at the end of the month.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0EA8B8-ABE3-8DD3-EFF8-AD4DCC8A2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41" y="1661349"/>
            <a:ext cx="6649159" cy="19984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D6BEF8-8633-8A14-CFD2-81F4E17BB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62" y="3708894"/>
            <a:ext cx="6530712" cy="1638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7D2FC3-8DDB-9694-4D29-E83A35901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62" y="5393170"/>
            <a:ext cx="6394552" cy="135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8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A Thank You Note In Five ...">
            <a:extLst>
              <a:ext uri="{FF2B5EF4-FFF2-40B4-BE49-F238E27FC236}">
                <a16:creationId xmlns:a16="http://schemas.microsoft.com/office/drawing/2014/main" id="{E3566031-4D93-13E5-C2F0-50AAE61EB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096" y="1237261"/>
            <a:ext cx="10431904" cy="46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1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9166-CA96-B0CC-BC04-26F0B322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26" y="182246"/>
            <a:ext cx="10515600" cy="704020"/>
          </a:xfrm>
        </p:spPr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1: Write a query to list all customers who haven't made any transactions in the last year. How can we make them active again? Provide appropriate region</a:t>
            </a:r>
            <a:r>
              <a:rPr lang="en-US" sz="1800" b="1" dirty="0">
                <a:solidFill>
                  <a:srgbClr val="3C4043"/>
                </a:solidFill>
                <a:latin typeface="Roboto" panose="02000000000000000000" pitchFamily="2" charset="0"/>
              </a:rPr>
              <a:t>.</a:t>
            </a:r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BF5E66-CB12-E0FE-4474-7CC6DCA94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66" y="1234303"/>
            <a:ext cx="5061673" cy="494164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277C51-80F6-2711-F347-5487215D689C}"/>
              </a:ext>
            </a:extLst>
          </p:cNvPr>
          <p:cNvSpPr txBox="1"/>
          <p:nvPr/>
        </p:nvSpPr>
        <p:spPr>
          <a:xfrm>
            <a:off x="404446" y="1234303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Query Purpose </a:t>
            </a:r>
            <a:r>
              <a:rPr lang="en-US" dirty="0"/>
              <a:t>: </a:t>
            </a:r>
            <a:r>
              <a:rPr lang="en-US" b="1" dirty="0"/>
              <a:t>Identifies inactive customers</a:t>
            </a:r>
            <a:r>
              <a:rPr lang="en-US" dirty="0"/>
              <a:t> (no transactions in the last year) using a </a:t>
            </a:r>
            <a:r>
              <a:rPr lang="en-US" b="1" dirty="0"/>
              <a:t>LEFT JOIN</a:t>
            </a:r>
            <a:r>
              <a:rPr lang="en-US" dirty="0"/>
              <a:t> to find customers with no recent transaction records.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8109066-748F-3B1F-8700-23AC86579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26" y="2828835"/>
            <a:ext cx="63882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/>
              <a:t>This query helps find inactive customers. To reactivate them, businesses can use targeted marketing, personalized offers, and regional engagement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8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FAC8-D3B5-5699-E3BD-F78A29A3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13" y="131041"/>
            <a:ext cx="8350770" cy="815624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2: Summarize the total transaction amount per account per month.</a:t>
            </a:r>
            <a:endParaRPr lang="en-US" sz="2000" b="1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24C609E-6EB8-5497-488D-DDADC57A4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946665"/>
            <a:ext cx="5071239" cy="512435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E1A988-0FCE-730C-0F8D-FD6AFD1DF3E7}"/>
              </a:ext>
            </a:extLst>
          </p:cNvPr>
          <p:cNvSpPr txBox="1"/>
          <p:nvPr/>
        </p:nvSpPr>
        <p:spPr>
          <a:xfrm>
            <a:off x="406400" y="106703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Query Purpose</a:t>
            </a:r>
            <a:r>
              <a:rPr lang="en-US" dirty="0"/>
              <a:t>:</a:t>
            </a:r>
          </a:p>
          <a:p>
            <a:r>
              <a:rPr lang="en-US" dirty="0"/>
              <a:t>Summarizes the </a:t>
            </a:r>
            <a:r>
              <a:rPr lang="en-US" b="1" dirty="0"/>
              <a:t>total transaction amount</a:t>
            </a:r>
            <a:r>
              <a:rPr lang="en-US" dirty="0"/>
              <a:t> for each account, grouped by </a:t>
            </a:r>
            <a:r>
              <a:rPr lang="en-US" b="1" dirty="0"/>
              <a:t>month and year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AC145-39B8-CF62-8189-0B19389AE405}"/>
              </a:ext>
            </a:extLst>
          </p:cNvPr>
          <p:cNvSpPr txBox="1"/>
          <p:nvPr/>
        </p:nvSpPr>
        <p:spPr>
          <a:xfrm>
            <a:off x="406400" y="220307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Breakdown</a:t>
            </a:r>
            <a:r>
              <a:rPr lang="en-US" dirty="0"/>
              <a:t>:</a:t>
            </a:r>
          </a:p>
          <a:p>
            <a:r>
              <a:rPr lang="en-US" b="1" dirty="0"/>
              <a:t>Account ID</a:t>
            </a:r>
            <a:r>
              <a:rPr lang="en-US" dirty="0"/>
              <a:t>: Identifies which account the transactions belong to.</a:t>
            </a:r>
          </a:p>
          <a:p>
            <a:r>
              <a:rPr lang="en-US" b="1" dirty="0"/>
              <a:t>Year and Month</a:t>
            </a:r>
            <a:r>
              <a:rPr lang="en-US" dirty="0"/>
              <a:t>: Aggregates transactions on a monthly basis.</a:t>
            </a:r>
          </a:p>
          <a:p>
            <a:r>
              <a:rPr lang="en-US" b="1" dirty="0"/>
              <a:t>SUM</a:t>
            </a:r>
            <a:r>
              <a:rPr lang="en-US" dirty="0"/>
              <a:t>: Calculates the total transaction amount for each account per month.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41C91-C3E0-5069-2467-F6139CCF5DAA}"/>
              </a:ext>
            </a:extLst>
          </p:cNvPr>
          <p:cNvSpPr txBox="1"/>
          <p:nvPr/>
        </p:nvSpPr>
        <p:spPr>
          <a:xfrm>
            <a:off x="406400" y="44059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r>
              <a:rPr lang="en-US" dirty="0"/>
              <a:t>The result includes </a:t>
            </a:r>
            <a:r>
              <a:rPr lang="en-US" b="1" dirty="0"/>
              <a:t>total transaction amount per account for each month</a:t>
            </a:r>
            <a:r>
              <a:rPr lang="en-US" dirty="0"/>
              <a:t>, ordered by </a:t>
            </a:r>
            <a:r>
              <a:rPr lang="en-US" b="1" dirty="0"/>
              <a:t>account and month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29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A65A-DA93-EC97-A14F-EFE87FE0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7" y="155263"/>
            <a:ext cx="9654914" cy="699177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3: Rank branches based on the total amount of deposits made in the last quarter.</a:t>
            </a:r>
            <a:endParaRPr lang="en-US" sz="2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DD980-D4B5-CD45-079C-1C582A31B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0486" y="959047"/>
            <a:ext cx="559162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b="1" dirty="0"/>
              <a:t>Query Purpose: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dirty="0"/>
              <a:t>Ranks branches based on the total amount of deposits made in the last quarter.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dirty="0"/>
              <a:t>Breakdown: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dirty="0"/>
              <a:t>Branch Name: Identifies the branch.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dirty="0"/>
              <a:t>SUM(transaction_amount): Calculates the total deposit amount per branch.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dirty="0"/>
              <a:t>RANK(): Assigns a rank to each branch based on the total deposit amount in descending 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B7EEF-32CF-17F2-F9B5-8AC84FF5F8EA}"/>
              </a:ext>
            </a:extLst>
          </p:cNvPr>
          <p:cNvSpPr txBox="1"/>
          <p:nvPr/>
        </p:nvSpPr>
        <p:spPr>
          <a:xfrm>
            <a:off x="368300" y="43353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Ranked list</a:t>
            </a:r>
            <a:r>
              <a:rPr lang="en-US" dirty="0"/>
              <a:t> of branches with their total deposit amounts in descending order.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CADD-514E-32C0-24F6-A65D4FEAC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6" y="852537"/>
            <a:ext cx="5152571" cy="3748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A43F1-4E9D-85F2-B0A8-190DBBC70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6" y="4720398"/>
            <a:ext cx="490606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5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637F-6060-067A-8FE2-AB9FB282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5" y="168178"/>
            <a:ext cx="8530883" cy="816561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4: Find the name of the customer who has deposited the highest amount.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CF82-053B-5C91-8207-DF95CF96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28" y="984739"/>
            <a:ext cx="8021543" cy="323891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Query Purpose: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Finds the customer who has made the highest total deposit</a:t>
            </a:r>
            <a:r>
              <a:rPr lang="en-US" b="1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Breakdown: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Customer Name: Identifies the customer.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SUM(transaction_amount): Calculates the total deposit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amount for each customer.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WHERE clause: Filters for deposit transactions only.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ORDER BY: Sorts customers by total deposit amount in descending order.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LIMIT 1: Returns only the top customer.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870D2-E5F8-909E-CD1C-E24349118605}"/>
              </a:ext>
            </a:extLst>
          </p:cNvPr>
          <p:cNvSpPr txBox="1"/>
          <p:nvPr/>
        </p:nvSpPr>
        <p:spPr>
          <a:xfrm>
            <a:off x="483828" y="4234952"/>
            <a:ext cx="6096000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name of the customer and their total deposit amount.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E83FC7-76A5-6ED0-0385-3397B2E20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30" y="768033"/>
            <a:ext cx="4631676" cy="566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8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BCEB-614E-325E-8CDA-F49269BC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37" y="125045"/>
            <a:ext cx="9768840" cy="999441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5: Identify any accounts that have made more than two transactions in a single day, which could indicate fraudulent activity. How</a:t>
            </a:r>
            <a:br>
              <a:rPr lang="en-US" sz="2000" b="1" dirty="0"/>
            </a:br>
            <a:r>
              <a:rPr lang="en-US" sz="20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can you verify any fraudulent transaction?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38FCF-CD27-D3EF-1BBD-4BE9BCE6FFC5}"/>
              </a:ext>
            </a:extLst>
          </p:cNvPr>
          <p:cNvSpPr txBox="1"/>
          <p:nvPr/>
        </p:nvSpPr>
        <p:spPr>
          <a:xfrm>
            <a:off x="537913" y="1294222"/>
            <a:ext cx="55580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Query Purpose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Identifies accounts that have made more than two transactions in a single day, which could indicate potential fraudulent activity.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43862-10BE-81EA-E763-17FE5B68614B}"/>
              </a:ext>
            </a:extLst>
          </p:cNvPr>
          <p:cNvSpPr txBox="1"/>
          <p:nvPr/>
        </p:nvSpPr>
        <p:spPr>
          <a:xfrm>
            <a:off x="537913" y="2608016"/>
            <a:ext cx="394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to Verify Fraudulent Transactions</a:t>
            </a:r>
            <a:r>
              <a:rPr lang="en-US" dirty="0"/>
              <a:t>: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2863C1A-FF4C-79E8-9283-3BDDB693E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37" y="3008004"/>
            <a:ext cx="586775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/>
              <a:t>Pattern Analysis: Analyze the transaction amounts, frequency, and locations to identify abnormal patterns.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/>
              <a:t>Transaction Details: Look at transaction types (e.g., withdrawals, transfers) and geographical location to detect inconsistencies.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/>
              <a:t>Customer Verification: Contact the customer to confirm if they authorized the transactions.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/>
              <a:t>Risk Scoring: Use a fraud detection model to assign a risk score to the account and transactions based on historical behavior.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/>
              <a:t>Alerts and Monitoring: Set up real-time alerts for suspicious activity.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099221-F4B2-9260-0693-DF37A179C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91" y="764498"/>
            <a:ext cx="5558087" cy="5659826"/>
          </a:xfrm>
        </p:spPr>
      </p:pic>
    </p:spTree>
    <p:extLst>
      <p:ext uri="{BB962C8B-B14F-4D97-AF65-F5344CB8AC3E}">
        <p14:creationId xmlns:p14="http://schemas.microsoft.com/office/powerpoint/2010/main" val="182958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17DF-76D6-E228-3192-410E9066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66" y="210380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sz="20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6: Calculate the average number of transactions per customer per account per month over the last year.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DEF6-7898-F027-CE4F-76E314F9F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66" y="972340"/>
            <a:ext cx="5562600" cy="15428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Query</a:t>
            </a:r>
            <a:r>
              <a:rPr lang="en-US" b="1" dirty="0"/>
              <a:t> </a:t>
            </a:r>
            <a:r>
              <a:rPr lang="en-US" sz="1800" b="1" dirty="0"/>
              <a:t>Purpose: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Calculates the average number of transactions each customer makes per account per month over the last year.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ABD256-8175-19E7-0A1F-0A13B2893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66" y="2266087"/>
            <a:ext cx="681462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b="1" dirty="0"/>
              <a:t>Breakdown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Customer ID and Account ID: Identifies the customer and the account for transaction counting.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COUNT(t.transaction_id): Counts the number of transactions made by the customer on a specific account.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/ 12.0: Divides the transaction count by 12 to calculate the average transactions per month (for the past 12 months).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WHERE Clause: Filters transactions from the last year.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GROUP BY: Groups by both customer and account to calculate per account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3D70F-E61B-FBCB-9A48-B48F1C5C1B3B}"/>
              </a:ext>
            </a:extLst>
          </p:cNvPr>
          <p:cNvSpPr txBox="1"/>
          <p:nvPr/>
        </p:nvSpPr>
        <p:spPr>
          <a:xfrm>
            <a:off x="373966" y="5270920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Average transactions per customer per account</a:t>
            </a:r>
            <a:r>
              <a:rPr lang="en-US" dirty="0"/>
              <a:t> for each month.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175247-F92C-2EEC-73CD-61CDDAAB3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91" y="648927"/>
            <a:ext cx="4615543" cy="4126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4F9963-75FD-320D-069F-99950956E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91" y="4834671"/>
            <a:ext cx="4887295" cy="18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0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90E0-43A3-C51D-85AA-31DB9520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7" y="182246"/>
            <a:ext cx="10515600" cy="675884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7: Write a query to find the daily transaction volume (total amount of all transactions) for the past month.</a:t>
            </a:r>
            <a:endParaRPr lang="en-US" sz="2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5EFF04-B77E-BCAA-F427-88266ECC1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3627" y="1254062"/>
            <a:ext cx="663174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b="1" dirty="0"/>
              <a:t>Query Purpose:</a:t>
            </a:r>
          </a:p>
          <a:p>
            <a: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dirty="0"/>
              <a:t>Finds the total transaction volume (sum of all transaction amounts) for each day over the last month</a:t>
            </a:r>
            <a:r>
              <a:rPr lang="en-US" altLang="en-US" sz="1800" b="1" dirty="0"/>
              <a:t>.</a:t>
            </a:r>
          </a:p>
          <a:p>
            <a: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b="1" dirty="0"/>
              <a:t>Breakdown:</a:t>
            </a:r>
          </a:p>
          <a:p>
            <a: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dirty="0"/>
              <a:t>transaction_date: Groups the transactions by date.</a:t>
            </a:r>
          </a:p>
          <a:p>
            <a: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dirty="0"/>
              <a:t>SUM(t.transaction_amount): Calculates the total transaction amount for each day.</a:t>
            </a:r>
          </a:p>
          <a:p>
            <a: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b="1" dirty="0"/>
              <a:t>WHERE clause</a:t>
            </a:r>
            <a:r>
              <a:rPr lang="en-US" altLang="en-US" sz="1800" dirty="0"/>
              <a:t>: Filters transactions from the last month.</a:t>
            </a:r>
          </a:p>
          <a:p>
            <a: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b="1" dirty="0"/>
              <a:t>GROUP BY</a:t>
            </a:r>
            <a:r>
              <a:rPr lang="en-US" altLang="en-US" sz="1800" dirty="0"/>
              <a:t>: Groups the results by transaction date</a:t>
            </a:r>
            <a:r>
              <a:rPr lang="en-US" altLang="en-US" sz="1800" b="1" dirty="0"/>
              <a:t>.</a:t>
            </a:r>
          </a:p>
          <a:p>
            <a: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b="1" dirty="0"/>
              <a:t>ORDER BY: </a:t>
            </a:r>
            <a:r>
              <a:rPr lang="en-US" altLang="en-US" sz="1800" dirty="0"/>
              <a:t>Sorts the results by transaction date for chronological order.</a:t>
            </a:r>
          </a:p>
          <a:p>
            <a: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b="1" dirty="0"/>
              <a:t>Output:</a:t>
            </a:r>
          </a:p>
          <a:p>
            <a: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dirty="0"/>
              <a:t>Total transaction volume for each day in the last month.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60E2B-E95F-DCD3-63AF-43D911E05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27" y="780680"/>
            <a:ext cx="4768045" cy="57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8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0F41-5D7C-48C9-4079-109D8E84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1" y="108181"/>
            <a:ext cx="9473418" cy="816561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8: Calculate the total transaction amount performed by each age group in the past year. (Age groups: 0-17, 18-30, 31-60, 60+)</a:t>
            </a:r>
            <a:endParaRPr lang="en-US" sz="2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1D903B-DF92-FCF5-AFCE-C3F84DBF43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7591" y="1168810"/>
            <a:ext cx="552578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800" b="1" dirty="0"/>
              <a:t>Query Purpose: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/>
              <a:t>Calculates the total transaction amount for each age group in the past year.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/>
              <a:t>Age Group Categorization: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/>
              <a:t>0-17: Customers aged between 0 and 17.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/>
              <a:t>18-30: Customers aged between 18 and 30.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/>
              <a:t>31-60: Customers aged between 31 and 60.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/>
              <a:t>60+: Customers aged 60 and above.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30058D9-78B0-2192-C23F-2F63EDBCA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142" y="1936283"/>
            <a:ext cx="564114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b="1" dirty="0"/>
              <a:t>Key Functions Used:</a:t>
            </a:r>
          </a:p>
          <a:p>
            <a:pPr marL="285750" marR="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/>
              <a:t>CASE statement: Categorizes customers into age groups based on their birthdate.</a:t>
            </a:r>
          </a:p>
          <a:p>
            <a:pPr marL="285750" marR="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/>
              <a:t>FLOOR(DATEDIFF(...)): Calculates the customer's age by determining the difference between their birthdate and the current date.</a:t>
            </a:r>
          </a:p>
          <a:p>
            <a:pPr marL="285750" marR="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/>
              <a:t>SUM(t.transaction_amount): Calculates the total transaction amount for each age group.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1E1BCE9-9FC3-7B4E-AE53-ACA9A820D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91" y="3998202"/>
            <a:ext cx="423000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b="1" dirty="0"/>
              <a:t>Data Filtering:</a:t>
            </a:r>
          </a:p>
          <a:p>
            <a:pPr marL="285750" marR="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/>
              <a:t>WHERE t.transaction_date &gt;= CURRENT_DATE - INTERVAL 1 YEAR: Ensures only transactions from the past year are considered.</a:t>
            </a:r>
          </a:p>
          <a:p>
            <a:pPr marL="2857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Output:</a:t>
            </a:r>
          </a:p>
          <a:p>
            <a:pPr marL="285750" marR="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/>
              <a:t>Total transaction amount for each age group over the past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9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3056</TotalTime>
  <Words>1302</Words>
  <Application>Microsoft Office PowerPoint</Application>
  <PresentationFormat>Widescreen</PresentationFormat>
  <Paragraphs>112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Roboto</vt:lpstr>
      <vt:lpstr>Wingdings</vt:lpstr>
      <vt:lpstr>Office Theme</vt:lpstr>
      <vt:lpstr>Banking Data Analysis in SQL </vt:lpstr>
      <vt:lpstr>1: Write a query to list all customers who haven't made any transactions in the last year. How can we make them active again? Provide appropriate region.</vt:lpstr>
      <vt:lpstr>2: Summarize the total transaction amount per account per month.</vt:lpstr>
      <vt:lpstr>3: Rank branches based on the total amount of deposits made in the last quarter.</vt:lpstr>
      <vt:lpstr>4: Find the name of the customer who has deposited the highest amount.</vt:lpstr>
      <vt:lpstr>5: Identify any accounts that have made more than two transactions in a single day, which could indicate fraudulent activity. How can you verify any fraudulent transaction?</vt:lpstr>
      <vt:lpstr>6: Calculate the average number of transactions per customer per account per month over the last year.</vt:lpstr>
      <vt:lpstr>7: Write a query to find the daily transaction volume (total amount of all transactions) for the past month.</vt:lpstr>
      <vt:lpstr>8: Calculate the total transaction amount performed by each age group in the past year. (Age groups: 0-17, 18-30, 31-60, 60+)</vt:lpstr>
      <vt:lpstr>PowerPoint Presentation</vt:lpstr>
      <vt:lpstr>9: Find the branch with the highest average account balance.</vt:lpstr>
      <vt:lpstr>10: Calculate the average balance per customer at the end of each month in the last year.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prajkta gadekar</dc:creator>
  <cp:lastModifiedBy>prajkta gadekar</cp:lastModifiedBy>
  <cp:revision>4</cp:revision>
  <dcterms:created xsi:type="dcterms:W3CDTF">2024-12-06T16:35:15Z</dcterms:created>
  <dcterms:modified xsi:type="dcterms:W3CDTF">2025-01-15T09:14:00Z</dcterms:modified>
</cp:coreProperties>
</file>