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2" r:id="rId6"/>
    <p:sldId id="264" r:id="rId7"/>
    <p:sldId id="265" r:id="rId8"/>
    <p:sldId id="266" r:id="rId9"/>
    <p:sldId id="267" r:id="rId10"/>
    <p:sldId id="268" r:id="rId11"/>
    <p:sldId id="269" r:id="rId12"/>
    <p:sldId id="273" r:id="rId13"/>
    <p:sldId id="274"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1234" y="67"/>
      </p:cViewPr>
      <p:guideLst>
        <p:guide orient="horz" pos="2160"/>
        <p:guide pos="2863"/>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4E7ECF-D2AB-4FC3-B64F-537E1BC15BCF}" type="datetimeFigureOut">
              <a:rPr lang="en-US" smtClean="0"/>
              <a:pPr/>
              <a:t>5/20/2019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2B0F9B-63D3-45A5-97E0-AB90ADD988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1A971EF-104A-4DC0-8C55-2828045B851D}" type="datetimeFigureOut">
              <a:rPr lang="en-US" smtClean="0"/>
              <a:pPr/>
              <a:t>5/20/2019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2720F49-7B92-4953-B828-58FB111A1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A971EF-104A-4DC0-8C55-2828045B851D}"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20F49-7B92-4953-B828-58FB111A1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A971EF-104A-4DC0-8C55-2828045B851D}"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20F49-7B92-4953-B828-58FB111A1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A971EF-104A-4DC0-8C55-2828045B851D}"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20F49-7B92-4953-B828-58FB111A1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A971EF-104A-4DC0-8C55-2828045B851D}"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20F49-7B92-4953-B828-58FB111A1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A971EF-104A-4DC0-8C55-2828045B851D}" type="datetimeFigureOut">
              <a:rPr lang="en-US" smtClean="0"/>
              <a:pPr/>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20F49-7B92-4953-B828-58FB111A1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A971EF-104A-4DC0-8C55-2828045B851D}" type="datetimeFigureOut">
              <a:rPr lang="en-US" smtClean="0"/>
              <a:pPr/>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720F49-7B92-4953-B828-58FB111A1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A971EF-104A-4DC0-8C55-2828045B851D}" type="datetimeFigureOut">
              <a:rPr lang="en-US" smtClean="0"/>
              <a:pPr/>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720F49-7B92-4953-B828-58FB111A1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971EF-104A-4DC0-8C55-2828045B851D}" type="datetimeFigureOut">
              <a:rPr lang="en-US" smtClean="0"/>
              <a:pPr/>
              <a:t>5/20/2019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720F49-7B92-4953-B828-58FB111A1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A971EF-104A-4DC0-8C55-2828045B851D}" type="datetimeFigureOut">
              <a:rPr lang="en-US" smtClean="0"/>
              <a:pPr/>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20F49-7B92-4953-B828-58FB111A1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A971EF-104A-4DC0-8C55-2828045B851D}" type="datetimeFigureOut">
              <a:rPr lang="en-US" smtClean="0"/>
              <a:pPr/>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2720F49-7B92-4953-B828-58FB111A1C0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1A971EF-104A-4DC0-8C55-2828045B851D}" type="datetimeFigureOut">
              <a:rPr lang="en-US" smtClean="0"/>
              <a:pPr/>
              <a:t>5/20/2019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2720F49-7B92-4953-B828-58FB111A1C0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95083" y="599104"/>
            <a:ext cx="5571589" cy="1422954"/>
          </a:xfrm>
          <a:prstGeom prst="rect">
            <a:avLst/>
          </a:prstGeom>
        </p:spPr>
        <p:txBody>
          <a:bodyPr wrap="none">
            <a:spAutoFit/>
          </a:bodyPr>
          <a:lstStyle/>
          <a:p>
            <a:pPr algn="ctr">
              <a:lnSpc>
                <a:spcPct val="115000"/>
              </a:lnSpc>
              <a:spcAft>
                <a:spcPts val="0"/>
              </a:spcAft>
            </a:pPr>
            <a:r>
              <a:rPr lang="en-US" b="1" dirty="0">
                <a:latin typeface="Times New Roman" panose="02020603050405020304" pitchFamily="18" charset="0"/>
                <a:ea typeface="Times New Roman" panose="02020603050405020304" pitchFamily="18" charset="0"/>
                <a:cs typeface="Arial" panose="020B0604020202020204" pitchFamily="34" charset="0"/>
              </a:rPr>
              <a:t>VISVESVARAYA TECHNOLOGICAL </a:t>
            </a:r>
            <a:r>
              <a:rPr lang="en-US" b="1" dirty="0" smtClean="0">
                <a:latin typeface="Times New Roman" panose="02020603050405020304" pitchFamily="18" charset="0"/>
                <a:ea typeface="Times New Roman" panose="02020603050405020304" pitchFamily="18" charset="0"/>
                <a:cs typeface="Arial" panose="020B0604020202020204" pitchFamily="34" charset="0"/>
              </a:rPr>
              <a:t>UNIVERSITY</a:t>
            </a:r>
          </a:p>
          <a:p>
            <a:pPr algn="ctr">
              <a:lnSpc>
                <a:spcPct val="115000"/>
              </a:lnSpc>
              <a:spcAft>
                <a:spcPts val="0"/>
              </a:spcAft>
            </a:pPr>
            <a:r>
              <a:rPr lang="en-US" sz="1600" b="1" dirty="0" smtClean="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 </a:t>
            </a:r>
          </a:p>
          <a:p>
            <a:pPr algn="ctr"/>
            <a:r>
              <a:rPr lang="en-US" b="1" dirty="0" err="1">
                <a:solidFill>
                  <a:srgbClr val="FF0000"/>
                </a:solidFill>
              </a:rPr>
              <a:t>Mysuru</a:t>
            </a:r>
            <a:r>
              <a:rPr lang="en-US" b="1" dirty="0">
                <a:solidFill>
                  <a:srgbClr val="FF0000"/>
                </a:solidFill>
              </a:rPr>
              <a:t> Royal Institute of Technology, </a:t>
            </a:r>
            <a:r>
              <a:rPr lang="en-US" b="1" dirty="0" err="1">
                <a:solidFill>
                  <a:srgbClr val="FF0000"/>
                </a:solidFill>
              </a:rPr>
              <a:t>Mandya</a:t>
            </a:r>
            <a:r>
              <a:rPr lang="en-US" b="1" dirty="0">
                <a:solidFill>
                  <a:srgbClr val="FF0000"/>
                </a:solidFill>
              </a:rPr>
              <a:t> – 571606</a:t>
            </a:r>
            <a:endParaRPr lang="en-IN" dirty="0">
              <a:solidFill>
                <a:srgbClr val="FF0000"/>
              </a:solidFill>
            </a:endParaRPr>
          </a:p>
          <a:p>
            <a:pPr algn="ctr"/>
            <a:r>
              <a:rPr lang="en-US" b="1" dirty="0">
                <a:solidFill>
                  <a:srgbClr val="FF0000"/>
                </a:solidFill>
              </a:rPr>
              <a:t>2018 - 2019</a:t>
            </a:r>
            <a:endParaRPr lang="en-IN" dirty="0">
              <a:solidFill>
                <a:srgbClr val="FF0000"/>
              </a:solidFill>
            </a:endParaRPr>
          </a:p>
          <a:p>
            <a:pPr algn="ctr">
              <a:lnSpc>
                <a:spcPct val="115000"/>
              </a:lnSpc>
              <a:spcAft>
                <a:spcPts val="0"/>
              </a:spcAft>
            </a:pPr>
            <a:endParaRPr lang="en-IN" sz="1050" dirty="0">
              <a:effectLst/>
              <a:latin typeface="Calibri" panose="020F0502020204030204" charset="0"/>
              <a:ea typeface="Calibri" panose="020F0502020204030204" charset="0"/>
              <a:cs typeface="Arial" panose="020B0604020202020204" pitchFamily="34" charset="0"/>
            </a:endParaRPr>
          </a:p>
        </p:txBody>
      </p:sp>
      <p:pic>
        <p:nvPicPr>
          <p:cNvPr id="11" name="Picture 10" descr="C:\Users\sandy\Desktop\1.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87043" y="2157225"/>
            <a:ext cx="1187668" cy="1017548"/>
          </a:xfrm>
          <a:prstGeom prst="rect">
            <a:avLst/>
          </a:prstGeom>
          <a:noFill/>
          <a:ln>
            <a:noFill/>
          </a:ln>
        </p:spPr>
      </p:pic>
      <p:sp>
        <p:nvSpPr>
          <p:cNvPr id="9" name="Rectangle 8"/>
          <p:cNvSpPr/>
          <p:nvPr/>
        </p:nvSpPr>
        <p:spPr>
          <a:xfrm>
            <a:off x="494030" y="3303905"/>
            <a:ext cx="7973695" cy="4292600"/>
          </a:xfrm>
          <a:prstGeom prst="rect">
            <a:avLst/>
          </a:prstGeom>
        </p:spPr>
        <p:txBody>
          <a:bodyPr wrap="square">
            <a:spAutoFit/>
          </a:bodyPr>
          <a:lstStyle/>
          <a:p>
            <a:pPr algn="ctr">
              <a:spcAft>
                <a:spcPts val="0"/>
              </a:spcAft>
            </a:pPr>
            <a:r>
              <a:rPr lang="en-US" b="1" dirty="0">
                <a:solidFill>
                  <a:srgbClr val="000000"/>
                </a:solidFill>
                <a:latin typeface="Times New Roman" panose="02020603050405020304" pitchFamily="18" charset="0"/>
                <a:ea typeface="Calibri" panose="020F0502020204030204" charset="0"/>
                <a:cs typeface="Arial" panose="020B0604020202020204" pitchFamily="34" charset="0"/>
              </a:rPr>
              <a:t>Department of Computer Science &amp; </a:t>
            </a:r>
            <a:r>
              <a:rPr lang="en-US" b="1" dirty="0" smtClean="0">
                <a:solidFill>
                  <a:srgbClr val="000000"/>
                </a:solidFill>
                <a:latin typeface="Times New Roman" panose="02020603050405020304" pitchFamily="18" charset="0"/>
                <a:ea typeface="Calibri" panose="020F0502020204030204" charset="0"/>
                <a:cs typeface="Arial" panose="020B0604020202020204" pitchFamily="34" charset="0"/>
              </a:rPr>
              <a:t>Engineering</a:t>
            </a:r>
          </a:p>
          <a:p>
            <a:pPr algn="ctr">
              <a:spcAft>
                <a:spcPts val="0"/>
              </a:spcAft>
            </a:pPr>
            <a:endParaRPr lang="en-US" sz="1100" b="1" dirty="0">
              <a:solidFill>
                <a:srgbClr val="000000"/>
              </a:solidFill>
              <a:effectLst/>
              <a:latin typeface="Times New Roman" panose="02020603050405020304" pitchFamily="18" charset="0"/>
              <a:ea typeface="Calibri" panose="020F0502020204030204" charset="0"/>
              <a:cs typeface="Arial" panose="020B0604020202020204" pitchFamily="34" charset="0"/>
            </a:endParaRPr>
          </a:p>
          <a:p>
            <a:pPr algn="ctr">
              <a:spcAft>
                <a:spcPts val="0"/>
              </a:spcAft>
            </a:pPr>
            <a:r>
              <a:rPr lang="en-US" dirty="0" smtClean="0">
                <a:solidFill>
                  <a:srgbClr val="000000"/>
                </a:solidFill>
                <a:latin typeface="Times New Roman" panose="02020603050405020304" pitchFamily="18" charset="0"/>
                <a:ea typeface="Calibri" panose="020F0502020204030204" charset="0"/>
                <a:cs typeface="Arial" panose="020B0604020202020204" pitchFamily="34" charset="0"/>
              </a:rPr>
              <a:t>Project </a:t>
            </a:r>
            <a:r>
              <a:rPr lang="en-US" dirty="0" err="1" smtClean="0">
                <a:solidFill>
                  <a:srgbClr val="000000"/>
                </a:solidFill>
                <a:latin typeface="Times New Roman" panose="02020603050405020304" pitchFamily="18" charset="0"/>
                <a:ea typeface="Calibri" panose="020F0502020204030204" charset="0"/>
                <a:cs typeface="Arial" panose="020B0604020202020204" pitchFamily="34" charset="0"/>
              </a:rPr>
              <a:t>Title:Interactive</a:t>
            </a:r>
            <a:r>
              <a:rPr lang="en-US" dirty="0" smtClean="0">
                <a:solidFill>
                  <a:srgbClr val="000000"/>
                </a:solidFill>
                <a:latin typeface="Times New Roman" panose="02020603050405020304" pitchFamily="18" charset="0"/>
                <a:ea typeface="Calibri" panose="020F0502020204030204" charset="0"/>
                <a:cs typeface="Arial" panose="020B0604020202020204" pitchFamily="34" charset="0"/>
              </a:rPr>
              <a:t> Object </a:t>
            </a:r>
            <a:r>
              <a:rPr lang="en-US" dirty="0" smtClean="0">
                <a:solidFill>
                  <a:srgbClr val="000000"/>
                </a:solidFill>
                <a:latin typeface="Times New Roman" panose="02020603050405020304" pitchFamily="18" charset="0"/>
                <a:ea typeface="Calibri" panose="020F0502020204030204" charset="0"/>
                <a:cs typeface="Arial" panose="020B0604020202020204" pitchFamily="34" charset="0"/>
              </a:rPr>
              <a:t>Module </a:t>
            </a:r>
            <a:r>
              <a:rPr lang="en-US" smtClean="0">
                <a:solidFill>
                  <a:srgbClr val="000000"/>
                </a:solidFill>
                <a:latin typeface="Times New Roman" panose="02020603050405020304" pitchFamily="18" charset="0"/>
                <a:ea typeface="Calibri" panose="020F0502020204030204" charset="0"/>
                <a:cs typeface="Arial" panose="020B0604020202020204" pitchFamily="34" charset="0"/>
              </a:rPr>
              <a:t>using OpenGL</a:t>
            </a:r>
            <a:endParaRPr lang="en-US" dirty="0" smtClean="0">
              <a:solidFill>
                <a:srgbClr val="000000"/>
              </a:solidFill>
              <a:latin typeface="Times New Roman" panose="02020603050405020304" pitchFamily="18" charset="0"/>
              <a:ea typeface="Calibri" panose="020F0502020204030204" charset="0"/>
              <a:cs typeface="Arial" panose="020B0604020202020204" pitchFamily="34" charset="0"/>
            </a:endParaRPr>
          </a:p>
          <a:p>
            <a:pPr algn="ctr">
              <a:spcAft>
                <a:spcPts val="0"/>
              </a:spcAft>
            </a:pPr>
            <a:endParaRPr lang="en-US" sz="1100" b="1" dirty="0">
              <a:solidFill>
                <a:srgbClr val="000000"/>
              </a:solidFill>
              <a:effectLst/>
              <a:latin typeface="Times New Roman" panose="02020603050405020304" pitchFamily="18" charset="0"/>
              <a:ea typeface="Calibri" panose="020F0502020204030204" charset="0"/>
              <a:cs typeface="Arial" panose="020B0604020202020204" pitchFamily="34" charset="0"/>
            </a:endParaRPr>
          </a:p>
          <a:p>
            <a:pPr algn="ctr">
              <a:spcAft>
                <a:spcPts val="0"/>
              </a:spcAft>
            </a:pPr>
            <a:endParaRPr lang="en-US" sz="1100" b="1" dirty="0" smtClean="0">
              <a:solidFill>
                <a:srgbClr val="000000"/>
              </a:solidFill>
              <a:latin typeface="Times New Roman" panose="02020603050405020304" pitchFamily="18" charset="0"/>
              <a:ea typeface="Calibri" panose="020F0502020204030204" charset="0"/>
              <a:cs typeface="Arial" panose="020B0604020202020204" pitchFamily="34" charset="0"/>
            </a:endParaRPr>
          </a:p>
          <a:p>
            <a:pPr algn="ctr">
              <a:spcAft>
                <a:spcPts val="0"/>
              </a:spcAft>
            </a:pPr>
            <a:endParaRPr lang="en-US" sz="1100" b="1" dirty="0">
              <a:solidFill>
                <a:srgbClr val="000000"/>
              </a:solidFill>
              <a:effectLst/>
              <a:latin typeface="Times New Roman" panose="02020603050405020304" pitchFamily="18" charset="0"/>
              <a:ea typeface="Calibri" panose="020F0502020204030204" charset="0"/>
              <a:cs typeface="Arial" panose="020B0604020202020204" pitchFamily="34" charset="0"/>
            </a:endParaRPr>
          </a:p>
          <a:p>
            <a:pPr algn="ctr">
              <a:spcAft>
                <a:spcPts val="0"/>
              </a:spcAft>
            </a:pPr>
            <a:endParaRPr lang="en-US" sz="1100" b="1" dirty="0" smtClean="0">
              <a:solidFill>
                <a:srgbClr val="000000"/>
              </a:solidFill>
              <a:latin typeface="Times New Roman" panose="02020603050405020304" pitchFamily="18" charset="0"/>
              <a:ea typeface="Calibri" panose="020F0502020204030204" charset="0"/>
              <a:cs typeface="Arial" panose="020B0604020202020204" pitchFamily="34" charset="0"/>
            </a:endParaRPr>
          </a:p>
          <a:p>
            <a:pPr algn="r">
              <a:spcAft>
                <a:spcPts val="0"/>
              </a:spcAft>
            </a:pPr>
            <a:r>
              <a:rPr lang="en-US" sz="1100" b="1" dirty="0">
                <a:solidFill>
                  <a:srgbClr val="000000"/>
                </a:solidFill>
                <a:effectLst/>
                <a:latin typeface="Times New Roman" panose="02020603050405020304" pitchFamily="18" charset="0"/>
                <a:ea typeface="Calibri" panose="020F0502020204030204" charset="0"/>
                <a:cs typeface="Arial" panose="020B0604020202020204" pitchFamily="34" charset="0"/>
              </a:rPr>
              <a:t> </a:t>
            </a:r>
            <a:r>
              <a:rPr lang="en-US" sz="1100" b="1" dirty="0" smtClean="0">
                <a:solidFill>
                  <a:srgbClr val="000000"/>
                </a:solidFill>
                <a:effectLst/>
                <a:latin typeface="Times New Roman" panose="02020603050405020304" pitchFamily="18" charset="0"/>
                <a:ea typeface="Calibri" panose="020F0502020204030204" charset="0"/>
                <a:cs typeface="Arial" panose="020B0604020202020204" pitchFamily="34" charset="0"/>
              </a:rPr>
              <a:t>                                                                 </a:t>
            </a:r>
            <a:r>
              <a:rPr lang="en-US" sz="1400" b="1" dirty="0" smtClean="0">
                <a:solidFill>
                  <a:srgbClr val="000000"/>
                </a:solidFill>
                <a:latin typeface="Times New Roman" panose="02020603050405020304" pitchFamily="18" charset="0"/>
                <a:ea typeface="Calibri" panose="020F0502020204030204" charset="0"/>
                <a:cs typeface="Arial" panose="020B0604020202020204" pitchFamily="34" charset="0"/>
              </a:rPr>
              <a:t> By, </a:t>
            </a:r>
          </a:p>
          <a:p>
            <a:pPr lvl="0" algn="r">
              <a:lnSpc>
                <a:spcPct val="100000"/>
              </a:lnSpc>
            </a:pPr>
            <a:r>
              <a:rPr lang="en-US" sz="1400" dirty="0">
                <a:solidFill>
                  <a:schemeClr val="accent6">
                    <a:lumMod val="50000"/>
                  </a:schemeClr>
                </a:solidFill>
                <a:latin typeface="Times New Roman" panose="02020603050405020304" pitchFamily="18" charset="0"/>
                <a:cs typeface="Times New Roman" panose="02020603050405020304" pitchFamily="18" charset="0"/>
                <a:sym typeface="+mn-ea"/>
              </a:rPr>
              <a:t>GURU PRASAD (4MU16CS020)  </a:t>
            </a:r>
          </a:p>
          <a:p>
            <a:pPr lvl="0" algn="r">
              <a:lnSpc>
                <a:spcPct val="100000"/>
              </a:lnSpc>
            </a:pPr>
            <a:r>
              <a:rPr lang="en-US" sz="1400" dirty="0">
                <a:solidFill>
                  <a:schemeClr val="accent6">
                    <a:lumMod val="50000"/>
                  </a:schemeClr>
                </a:solidFill>
                <a:latin typeface="Times New Roman" panose="02020603050405020304" pitchFamily="18" charset="0"/>
                <a:cs typeface="Times New Roman" panose="02020603050405020304" pitchFamily="18" charset="0"/>
                <a:sym typeface="+mn-ea"/>
              </a:rPr>
              <a:t>YASHAS  P (4MU16CS081)  </a:t>
            </a:r>
            <a:endParaRPr lang="en-US" sz="1400" dirty="0">
              <a:solidFill>
                <a:schemeClr val="accent6">
                  <a:lumMod val="50000"/>
                </a:schemeClr>
              </a:solidFill>
              <a:latin typeface="Times New Roman" panose="02020603050405020304" pitchFamily="18" charset="0"/>
              <a:cs typeface="Times New Roman" panose="02020603050405020304" pitchFamily="18" charset="0"/>
            </a:endParaRPr>
          </a:p>
          <a:p>
            <a:pPr lvl="0" algn="r">
              <a:lnSpc>
                <a:spcPct val="100000"/>
              </a:lnSpc>
            </a:pPr>
            <a:r>
              <a:rPr lang="en-US" sz="1400" dirty="0">
                <a:solidFill>
                  <a:schemeClr val="accent6">
                    <a:lumMod val="50000"/>
                  </a:schemeClr>
                </a:solidFill>
                <a:latin typeface="Times New Roman" panose="02020603050405020304" pitchFamily="18" charset="0"/>
                <a:cs typeface="Times New Roman" panose="02020603050405020304" pitchFamily="18" charset="0"/>
                <a:sym typeface="+mn-ea"/>
              </a:rPr>
              <a:t> PRAJWAL H S (4MU16CS088)</a:t>
            </a:r>
            <a:endParaRPr lang="en-US" sz="1400" dirty="0">
              <a:solidFill>
                <a:schemeClr val="accent6">
                  <a:lumMod val="50000"/>
                </a:schemeClr>
              </a:solidFill>
              <a:latin typeface="Times New Roman" panose="02020603050405020304" pitchFamily="18" charset="0"/>
              <a:cs typeface="Times New Roman" panose="02020603050405020304" pitchFamily="18" charset="0"/>
            </a:endParaRPr>
          </a:p>
          <a:p>
            <a:pPr algn="ctr"/>
            <a:r>
              <a:rPr lang="en-US" sz="1400" dirty="0" smtClean="0">
                <a:solidFill>
                  <a:schemeClr val="accent6">
                    <a:lumMod val="50000"/>
                  </a:schemeClr>
                </a:solidFill>
                <a:sym typeface="+mn-ea"/>
              </a:rPr>
              <a:t>Under the </a:t>
            </a:r>
            <a:r>
              <a:rPr lang="en-US" sz="1400" dirty="0" err="1" smtClean="0">
                <a:solidFill>
                  <a:schemeClr val="accent6">
                    <a:lumMod val="50000"/>
                  </a:schemeClr>
                </a:solidFill>
                <a:sym typeface="+mn-ea"/>
              </a:rPr>
              <a:t>guidence</a:t>
            </a:r>
            <a:r>
              <a:rPr lang="en-US" sz="1400" dirty="0" smtClean="0">
                <a:solidFill>
                  <a:schemeClr val="accent6">
                    <a:lumMod val="50000"/>
                  </a:schemeClr>
                </a:solidFill>
                <a:sym typeface="+mn-ea"/>
              </a:rPr>
              <a:t> of   </a:t>
            </a:r>
            <a:endParaRPr lang="en-US" sz="1400" dirty="0" smtClean="0">
              <a:solidFill>
                <a:schemeClr val="accent6">
                  <a:lumMod val="50000"/>
                </a:schemeClr>
              </a:solidFill>
            </a:endParaRPr>
          </a:p>
          <a:p>
            <a:pPr algn="ctr"/>
            <a:r>
              <a:rPr lang="en-US" sz="1400" dirty="0" smtClean="0">
                <a:solidFill>
                  <a:schemeClr val="accent6">
                    <a:lumMod val="50000"/>
                  </a:schemeClr>
                </a:solidFill>
                <a:sym typeface="+mn-ea"/>
              </a:rPr>
              <a:t>Dr. Lokesh M R</a:t>
            </a:r>
            <a:endParaRPr lang="en-US" sz="1400" dirty="0" smtClean="0">
              <a:solidFill>
                <a:schemeClr val="accent6">
                  <a:lumMod val="50000"/>
                </a:schemeClr>
              </a:solidFill>
            </a:endParaRPr>
          </a:p>
          <a:p>
            <a:pPr algn="ctr"/>
            <a:r>
              <a:rPr lang="en-US" sz="1400" dirty="0" smtClean="0">
                <a:solidFill>
                  <a:schemeClr val="accent6">
                    <a:lumMod val="50000"/>
                  </a:schemeClr>
                </a:solidFill>
                <a:sym typeface="+mn-ea"/>
              </a:rPr>
              <a:t>Professor</a:t>
            </a:r>
            <a:endParaRPr lang="en-US" sz="1400" dirty="0" smtClean="0">
              <a:solidFill>
                <a:schemeClr val="accent6">
                  <a:lumMod val="50000"/>
                </a:schemeClr>
              </a:solidFill>
            </a:endParaRPr>
          </a:p>
          <a:p>
            <a:pPr algn="ctr"/>
            <a:r>
              <a:rPr lang="en-US" sz="1400" dirty="0" smtClean="0">
                <a:solidFill>
                  <a:schemeClr val="accent6">
                    <a:lumMod val="50000"/>
                  </a:schemeClr>
                </a:solidFill>
                <a:sym typeface="+mn-ea"/>
              </a:rPr>
              <a:t>Dept. of Computer Science &amp; Engg. </a:t>
            </a:r>
            <a:endParaRPr lang="en-US" sz="1400" dirty="0" smtClean="0">
              <a:solidFill>
                <a:schemeClr val="accent6">
                  <a:lumMod val="50000"/>
                </a:schemeClr>
              </a:solidFill>
            </a:endParaRPr>
          </a:p>
          <a:p>
            <a:pPr algn="ctr"/>
            <a:r>
              <a:rPr lang="en-US" sz="1400" dirty="0" smtClean="0">
                <a:solidFill>
                  <a:schemeClr val="accent6">
                    <a:lumMod val="50000"/>
                  </a:schemeClr>
                </a:solidFill>
                <a:sym typeface="+mn-ea"/>
              </a:rPr>
              <a:t>MYSURU ROYAL INSTITUTE OF TECHNOLOGY  </a:t>
            </a:r>
            <a:endParaRPr lang="en-US" sz="1400" dirty="0">
              <a:solidFill>
                <a:schemeClr val="accent6">
                  <a:lumMod val="50000"/>
                </a:schemeClr>
              </a:solidFill>
            </a:endParaRPr>
          </a:p>
          <a:p>
            <a:pPr algn="ctr">
              <a:spcAft>
                <a:spcPts val="0"/>
              </a:spcAft>
            </a:pPr>
            <a:endParaRPr lang="en-US" sz="1400" b="1" dirty="0" smtClean="0">
              <a:solidFill>
                <a:srgbClr val="000000"/>
              </a:solidFill>
              <a:latin typeface="Times New Roman" panose="02020603050405020304" pitchFamily="18" charset="0"/>
              <a:ea typeface="Calibri" panose="020F0502020204030204" charset="0"/>
              <a:cs typeface="Arial" panose="020B0604020202020204" pitchFamily="34" charset="0"/>
            </a:endParaRPr>
          </a:p>
          <a:p>
            <a:pPr algn="ctr">
              <a:spcAft>
                <a:spcPts val="0"/>
              </a:spcAft>
            </a:pPr>
            <a:endParaRPr lang="en-US" sz="1400" b="1" dirty="0" smtClean="0">
              <a:solidFill>
                <a:srgbClr val="000000"/>
              </a:solidFill>
              <a:latin typeface="Times New Roman" panose="02020603050405020304" pitchFamily="18" charset="0"/>
              <a:ea typeface="Calibri" panose="020F0502020204030204" charset="0"/>
              <a:cs typeface="Arial" panose="020B0604020202020204" pitchFamily="34" charset="0"/>
            </a:endParaRPr>
          </a:p>
          <a:p>
            <a:pPr algn="ctr">
              <a:spcAft>
                <a:spcPts val="0"/>
              </a:spcAft>
            </a:pPr>
            <a:endParaRPr lang="en-US" sz="1400" b="1" dirty="0" smtClean="0">
              <a:solidFill>
                <a:srgbClr val="000000"/>
              </a:solidFill>
              <a:latin typeface="Times New Roman" panose="02020603050405020304" pitchFamily="18" charset="0"/>
              <a:ea typeface="Calibri" panose="020F0502020204030204" charset="0"/>
              <a:cs typeface="Arial" panose="020B0604020202020204" pitchFamily="34" charset="0"/>
            </a:endParaRPr>
          </a:p>
          <a:p>
            <a:pPr algn="just">
              <a:spcAft>
                <a:spcPts val="0"/>
              </a:spcAft>
            </a:pPr>
            <a:r>
              <a:rPr lang="en-US" sz="1400" b="1" dirty="0" smtClean="0">
                <a:solidFill>
                  <a:srgbClr val="000000"/>
                </a:solidFill>
                <a:effectLst/>
                <a:latin typeface="Times New Roman" panose="02020603050405020304" pitchFamily="18" charset="0"/>
                <a:ea typeface="Calibri" panose="020F0502020204030204" charset="0"/>
                <a:cs typeface="Arial" panose="020B0604020202020204" pitchFamily="34" charset="0"/>
              </a:rPr>
              <a:t>                                                                                                                                                                                                                      </a:t>
            </a:r>
            <a:endParaRPr lang="en-IN" sz="1100" dirty="0">
              <a:effectLst/>
              <a:latin typeface="Calibri" panose="020F0502020204030204" charset="0"/>
              <a:ea typeface="Calibri" panose="020F050202020403020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7" descr="wiredtorus"/>
          <p:cNvPicPr>
            <a:picLocks noChangeAspect="1" noChangeArrowheads="1"/>
          </p:cNvPicPr>
          <p:nvPr/>
        </p:nvPicPr>
        <p:blipFill>
          <a:blip r:embed="rId2"/>
          <a:srcRect/>
          <a:stretch>
            <a:fillRect/>
          </a:stretch>
        </p:blipFill>
        <p:spPr bwMode="auto">
          <a:xfrm>
            <a:off x="1214414" y="1076846"/>
            <a:ext cx="6084891" cy="3412590"/>
          </a:xfrm>
          <a:prstGeom prst="rect">
            <a:avLst/>
          </a:prstGeom>
          <a:noFill/>
        </p:spPr>
      </p:pic>
      <p:sp>
        <p:nvSpPr>
          <p:cNvPr id="37891" name="Rectangle 3"/>
          <p:cNvSpPr>
            <a:spLocks noChangeArrowheads="1"/>
          </p:cNvSpPr>
          <p:nvPr/>
        </p:nvSpPr>
        <p:spPr bwMode="auto">
          <a:xfrm>
            <a:off x="357158" y="5072074"/>
            <a:ext cx="5706499"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90488"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Figure , </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Wired </a:t>
            </a:r>
            <a:r>
              <a:rPr kumimoji="0" lang="en-US" sz="1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Object(torus) example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6" descr="solidtube"/>
          <p:cNvPicPr>
            <a:picLocks noChangeAspect="1" noChangeArrowheads="1"/>
          </p:cNvPicPr>
          <p:nvPr/>
        </p:nvPicPr>
        <p:blipFill>
          <a:blip r:embed="rId2"/>
          <a:srcRect/>
          <a:stretch>
            <a:fillRect/>
          </a:stretch>
        </p:blipFill>
        <p:spPr bwMode="auto">
          <a:xfrm>
            <a:off x="1571604" y="1214422"/>
            <a:ext cx="5584825" cy="3124200"/>
          </a:xfrm>
          <a:prstGeom prst="rect">
            <a:avLst/>
          </a:prstGeom>
          <a:noFill/>
        </p:spPr>
      </p:pic>
      <p:sp>
        <p:nvSpPr>
          <p:cNvPr id="36867" name="Rectangle 3"/>
          <p:cNvSpPr>
            <a:spLocks noChangeArrowheads="1"/>
          </p:cNvSpPr>
          <p:nvPr/>
        </p:nvSpPr>
        <p:spPr bwMode="auto">
          <a:xfrm>
            <a:off x="500034" y="5357826"/>
            <a:ext cx="5687968"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Figure  </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Solid  Object(Torus) example.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16" descr="translationdemo"/>
          <p:cNvPicPr>
            <a:picLocks noChangeAspect="1" noChangeArrowheads="1"/>
          </p:cNvPicPr>
          <p:nvPr/>
        </p:nvPicPr>
        <p:blipFill>
          <a:blip r:embed="rId2"/>
          <a:srcRect/>
          <a:stretch>
            <a:fillRect/>
          </a:stretch>
        </p:blipFill>
        <p:spPr bwMode="auto">
          <a:xfrm>
            <a:off x="2143108" y="428604"/>
            <a:ext cx="4572000" cy="2564115"/>
          </a:xfrm>
          <a:prstGeom prst="rect">
            <a:avLst/>
          </a:prstGeom>
          <a:noFill/>
        </p:spPr>
      </p:pic>
      <p:pic>
        <p:nvPicPr>
          <p:cNvPr id="41986" name="Picture 17" descr="scalingdemo"/>
          <p:cNvPicPr>
            <a:picLocks noChangeAspect="1" noChangeArrowheads="1"/>
          </p:cNvPicPr>
          <p:nvPr/>
        </p:nvPicPr>
        <p:blipFill>
          <a:blip r:embed="rId3"/>
          <a:srcRect/>
          <a:stretch>
            <a:fillRect/>
          </a:stretch>
        </p:blipFill>
        <p:spPr bwMode="auto">
          <a:xfrm>
            <a:off x="2285984" y="3214686"/>
            <a:ext cx="4517791" cy="2527292"/>
          </a:xfrm>
          <a:prstGeom prst="rect">
            <a:avLst/>
          </a:prstGeom>
          <a:noFill/>
        </p:spPr>
      </p:pic>
      <p:sp>
        <p:nvSpPr>
          <p:cNvPr id="41989" name="Rectangle 5"/>
          <p:cNvSpPr>
            <a:spLocks noChangeArrowheads="1"/>
          </p:cNvSpPr>
          <p:nvPr/>
        </p:nvSpPr>
        <p:spPr bwMode="auto">
          <a:xfrm>
            <a:off x="2500298" y="3000372"/>
            <a:ext cx="2839624"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90488"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Translation Demonstration.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90488"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990" name="Rectangle 6"/>
          <p:cNvSpPr>
            <a:spLocks noChangeArrowheads="1"/>
          </p:cNvSpPr>
          <p:nvPr/>
        </p:nvSpPr>
        <p:spPr bwMode="auto">
          <a:xfrm>
            <a:off x="2571736" y="5857892"/>
            <a:ext cx="261186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90488"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Scaling Demonstration.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90488"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991" name="Rectangle 7"/>
          <p:cNvSpPr>
            <a:spLocks noChangeArrowheads="1"/>
          </p:cNvSpPr>
          <p:nvPr/>
        </p:nvSpPr>
        <p:spPr bwMode="auto">
          <a:xfrm>
            <a:off x="0" y="107521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90488"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Figure 8.10 </a:t>
            </a:r>
            <a:r>
              <a:rPr kumimoji="0" lang="en-US"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Example for demonstrating all three Transformations.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3009" name="Picture 15" descr="rotationdemo"/>
          <p:cNvPicPr>
            <a:picLocks noChangeAspect="1" noChangeArrowheads="1"/>
          </p:cNvPicPr>
          <p:nvPr/>
        </p:nvPicPr>
        <p:blipFill>
          <a:blip r:embed="rId2"/>
          <a:srcRect/>
          <a:stretch>
            <a:fillRect/>
          </a:stretch>
        </p:blipFill>
        <p:spPr bwMode="auto">
          <a:xfrm>
            <a:off x="3786182" y="357166"/>
            <a:ext cx="4714907" cy="2637560"/>
          </a:xfrm>
          <a:prstGeom prst="rect">
            <a:avLst/>
          </a:prstGeom>
          <a:noFill/>
        </p:spPr>
      </p:pic>
      <p:sp>
        <p:nvSpPr>
          <p:cNvPr id="43011" name="Rectangle 3"/>
          <p:cNvSpPr>
            <a:spLocks noChangeArrowheads="1"/>
          </p:cNvSpPr>
          <p:nvPr/>
        </p:nvSpPr>
        <p:spPr bwMode="auto">
          <a:xfrm>
            <a:off x="714348" y="2071678"/>
            <a:ext cx="2647135"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90488"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Rotation Demonstration.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1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3012" name="Picture 18" descr="example"/>
          <p:cNvPicPr>
            <a:picLocks noChangeAspect="1" noChangeArrowheads="1"/>
          </p:cNvPicPr>
          <p:nvPr/>
        </p:nvPicPr>
        <p:blipFill>
          <a:blip r:embed="rId3"/>
          <a:srcRect/>
          <a:stretch>
            <a:fillRect/>
          </a:stretch>
        </p:blipFill>
        <p:spPr bwMode="auto">
          <a:xfrm>
            <a:off x="1214414" y="3071810"/>
            <a:ext cx="5584825" cy="3124200"/>
          </a:xfrm>
          <a:prstGeom prst="rect">
            <a:avLst/>
          </a:prstGeom>
          <a:noFill/>
        </p:spPr>
      </p:pic>
      <p:sp>
        <p:nvSpPr>
          <p:cNvPr id="43014" name="Rectangle 6"/>
          <p:cNvSpPr>
            <a:spLocks noChangeArrowheads="1"/>
          </p:cNvSpPr>
          <p:nvPr/>
        </p:nvSpPr>
        <p:spPr bwMode="auto">
          <a:xfrm>
            <a:off x="1071538" y="6143644"/>
            <a:ext cx="4729500"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90488"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Example for demonstrating all three Transformations.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2976" y="1285860"/>
            <a:ext cx="2857520" cy="369332"/>
          </a:xfrm>
          <a:prstGeom prst="rect">
            <a:avLst/>
          </a:prstGeom>
          <a:noFill/>
        </p:spPr>
        <p:txBody>
          <a:bodyPr wrap="square" rtlCol="0">
            <a:spAutoFit/>
          </a:bodyPr>
          <a:lstStyle/>
          <a:p>
            <a:r>
              <a:rPr lang="en-IN" dirty="0" smtClean="0"/>
              <a:t>Conclusion</a:t>
            </a:r>
            <a:endParaRPr lang="en-US" dirty="0"/>
          </a:p>
        </p:txBody>
      </p:sp>
      <p:sp>
        <p:nvSpPr>
          <p:cNvPr id="6" name="TextBox 5"/>
          <p:cNvSpPr txBox="1"/>
          <p:nvPr/>
        </p:nvSpPr>
        <p:spPr>
          <a:xfrm>
            <a:off x="1071538" y="1857364"/>
            <a:ext cx="6643734" cy="4247317"/>
          </a:xfrm>
          <a:prstGeom prst="rect">
            <a:avLst/>
          </a:prstGeom>
          <a:noFill/>
        </p:spPr>
        <p:txBody>
          <a:bodyPr wrap="square" rtlCol="0">
            <a:spAutoFit/>
          </a:bodyPr>
          <a:lstStyle/>
          <a:p>
            <a:pPr algn="just"/>
            <a:r>
              <a:rPr lang="en-US" sz="1400" dirty="0" smtClean="0">
                <a:latin typeface="Times New Roman" pitchFamily="18" charset="0"/>
                <a:cs typeface="Times New Roman" pitchFamily="18" charset="0"/>
              </a:rPr>
              <a:t>This project was implemented using OpenGL. This project provides us the information about OpenGL Objects. This project also helps us to analyze how we can use the different standard functions for creating the animated objects and can be used for making a gaming package. This package is very useful for the users since it provides the basic information about various OpenGL functions used for creating and transforming objects.</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This product has been demonstrated to fulfill the requirements.  The functionality of all the modules and the module level integration is found to be satisfactory.</a:t>
            </a:r>
          </a:p>
          <a:p>
            <a:pPr lvl="0" algn="just"/>
            <a:r>
              <a:rPr lang="en-US" sz="1400" dirty="0" smtClean="0">
                <a:latin typeface="Times New Roman" pitchFamily="18" charset="0"/>
                <a:cs typeface="Times New Roman" pitchFamily="18" charset="0"/>
              </a:rPr>
              <a:t>This project is very user friendly.</a:t>
            </a:r>
          </a:p>
          <a:p>
            <a:pPr lvl="0" algn="just"/>
            <a:endParaRPr lang="en-US" sz="1400" dirty="0" smtClean="0">
              <a:latin typeface="Times New Roman" pitchFamily="18" charset="0"/>
              <a:cs typeface="Times New Roman" pitchFamily="18" charset="0"/>
            </a:endParaRPr>
          </a:p>
          <a:p>
            <a:pPr lvl="0" algn="just"/>
            <a:r>
              <a:rPr lang="en-US" sz="1400" dirty="0" smtClean="0">
                <a:latin typeface="Times New Roman" pitchFamily="18" charset="0"/>
                <a:cs typeface="Times New Roman" pitchFamily="18" charset="0"/>
              </a:rPr>
              <a:t>The interface is mouse driven and the user can select a function by clicking on an icon representing that function.</a:t>
            </a:r>
          </a:p>
          <a:p>
            <a:pPr lvl="0" algn="just"/>
            <a:r>
              <a:rPr lang="en-US" sz="1400" dirty="0" smtClean="0">
                <a:latin typeface="Times New Roman" pitchFamily="18" charset="0"/>
                <a:cs typeface="Times New Roman" pitchFamily="18" charset="0"/>
              </a:rPr>
              <a:t>One of the important feature of this project is it has extracted the advantage of </a:t>
            </a:r>
            <a:r>
              <a:rPr lang="en-US" sz="1400" dirty="0" err="1" smtClean="0">
                <a:latin typeface="Times New Roman" pitchFamily="18" charset="0"/>
                <a:cs typeface="Times New Roman" pitchFamily="18" charset="0"/>
              </a:rPr>
              <a:t>openGL</a:t>
            </a:r>
            <a:r>
              <a:rPr lang="en-US" sz="1400" dirty="0" smtClean="0">
                <a:latin typeface="Times New Roman" pitchFamily="18" charset="0"/>
                <a:cs typeface="Times New Roman" pitchFamily="18" charset="0"/>
              </a:rPr>
              <a:t> supporting graphical concepts such as transformation and shadowing.</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We have tried our level best to make this project very realistic, so that the user does not face any trouble in observing the different graphical effects when switching from one mode to other.</a:t>
            </a:r>
          </a:p>
          <a:p>
            <a:pPr algn="just"/>
            <a:r>
              <a:rPr lang="en-US" dirty="0" smtClean="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1538" y="1443841"/>
            <a:ext cx="7000924" cy="3416320"/>
          </a:xfrm>
          <a:prstGeom prst="rect">
            <a:avLst/>
          </a:prstGeom>
        </p:spPr>
        <p:txBody>
          <a:bodyPr wrap="square">
            <a:spAutoFit/>
          </a:bodyPr>
          <a:lstStyle/>
          <a:p>
            <a:r>
              <a:rPr lang="en-US" b="1" dirty="0" smtClean="0"/>
              <a:t>FUTURE ENHANCEMENTS</a:t>
            </a:r>
            <a:endParaRPr lang="en-US" dirty="0" smtClean="0"/>
          </a:p>
          <a:p>
            <a:r>
              <a:rPr lang="en-US" dirty="0" smtClean="0"/>
              <a:t>       </a:t>
            </a:r>
          </a:p>
          <a:p>
            <a:r>
              <a:rPr lang="en-US" dirty="0" smtClean="0">
                <a:latin typeface="Times New Roman" pitchFamily="18" charset="0"/>
                <a:cs typeface="Times New Roman" pitchFamily="18" charset="0"/>
              </a:rPr>
              <a:t>The Graphics simulator is done as a part of laboratory curriculum due to critical time constraints all features could not be implemented. Features that can be added to enhance .user friendliness and performance of graphics simulator are as follows,</a:t>
            </a:r>
          </a:p>
          <a:p>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Mouse Interface.</a:t>
            </a:r>
          </a:p>
          <a:p>
            <a:pPr lvl="0"/>
            <a:r>
              <a:rPr lang="en-US" dirty="0" smtClean="0">
                <a:latin typeface="Times New Roman" pitchFamily="18" charset="0"/>
                <a:cs typeface="Times New Roman" pitchFamily="18" charset="0"/>
              </a:rPr>
              <a:t>Menu based Interface</a:t>
            </a:r>
          </a:p>
          <a:p>
            <a:pPr lvl="0"/>
            <a:r>
              <a:rPr lang="en-US" dirty="0" smtClean="0">
                <a:latin typeface="Times New Roman" pitchFamily="18" charset="0"/>
                <a:cs typeface="Times New Roman" pitchFamily="18" charset="0"/>
              </a:rPr>
              <a:t>Play mode to built like a game.</a:t>
            </a:r>
          </a:p>
          <a:p>
            <a:pPr lvl="0"/>
            <a:r>
              <a:rPr lang="en-US" dirty="0" smtClean="0">
                <a:latin typeface="Times New Roman" pitchFamily="18" charset="0"/>
                <a:cs typeface="Times New Roman" pitchFamily="18" charset="0"/>
              </a:rPr>
              <a:t>Giving a try to user to create more number of objects.</a:t>
            </a:r>
          </a:p>
          <a:p>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8926" y="2714620"/>
            <a:ext cx="3714776" cy="923330"/>
          </a:xfrm>
          <a:prstGeom prst="rect">
            <a:avLst/>
          </a:prstGeom>
          <a:noFill/>
        </p:spPr>
        <p:txBody>
          <a:bodyPr wrap="square" rtlCol="0">
            <a:spAutoFit/>
          </a:bodyPr>
          <a:lstStyle/>
          <a:p>
            <a:r>
              <a:rPr lang="en-IN" sz="5400" dirty="0" smtClean="0">
                <a:latin typeface="Times New Roman" pitchFamily="18" charset="0"/>
                <a:cs typeface="Times New Roman" pitchFamily="18" charset="0"/>
              </a:rPr>
              <a:t>Thank You</a:t>
            </a:r>
            <a:endParaRPr lang="en-US" sz="5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0800" y="1219200"/>
            <a:ext cx="3071904" cy="523220"/>
          </a:xfrm>
          <a:prstGeom prst="rect">
            <a:avLst/>
          </a:prstGeom>
          <a:noFill/>
        </p:spPr>
        <p:txBody>
          <a:bodyPr wrap="square" rtlCol="0">
            <a:spAutoFit/>
          </a:bodyPr>
          <a:lstStyle/>
          <a:p>
            <a:pPr algn="ctr"/>
            <a:r>
              <a:rPr lang="en-US" dirty="0" smtClean="0"/>
              <a:t>              </a:t>
            </a:r>
            <a:r>
              <a:rPr lang="en-US" sz="2800" dirty="0" smtClean="0">
                <a:solidFill>
                  <a:schemeClr val="accent6">
                    <a:lumMod val="50000"/>
                  </a:schemeClr>
                </a:solidFill>
                <a:latin typeface="Times New Roman" panose="02020603050405020304" pitchFamily="18" charset="0"/>
                <a:cs typeface="Times New Roman" panose="02020603050405020304" pitchFamily="18" charset="0"/>
              </a:rPr>
              <a:t>Introduction</a:t>
            </a:r>
            <a:endParaRPr lang="en-US" sz="2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1214414" y="1857364"/>
            <a:ext cx="6638290" cy="4801314"/>
          </a:xfrm>
          <a:prstGeom prst="rect">
            <a:avLst/>
          </a:prstGeom>
          <a:noFill/>
        </p:spPr>
        <p:txBody>
          <a:bodyPr wrap="square" rtlCol="0">
            <a:spAutoFit/>
          </a:bodyPr>
          <a:lstStyle/>
          <a:p>
            <a:pPr algn="just"/>
            <a:r>
              <a:rPr lang="en-US" dirty="0"/>
              <a:t>This project is designed and implemented using OpenGL interactive application that basically deals with providing the graphical interfaces between user and system. The mini project </a:t>
            </a:r>
            <a:r>
              <a:rPr lang="en-US" dirty="0" smtClean="0"/>
              <a:t>“Interactive object module” </a:t>
            </a:r>
            <a:r>
              <a:rPr lang="en-US" dirty="0"/>
              <a:t>is the implementation of the geometrical built-in functions. </a:t>
            </a:r>
            <a:endParaRPr lang="en-US" dirty="0" smtClean="0"/>
          </a:p>
          <a:p>
            <a:pPr algn="just"/>
            <a:endParaRPr lang="en-US" dirty="0"/>
          </a:p>
          <a:p>
            <a:pPr algn="just"/>
            <a:r>
              <a:rPr lang="en-US" dirty="0"/>
              <a:t>The geometrical objects are drawn with different colors and are oriented as solid as well as wired objects. </a:t>
            </a:r>
            <a:endParaRPr lang="en-US" dirty="0" smtClean="0"/>
          </a:p>
          <a:p>
            <a:pPr algn="just"/>
            <a:endParaRPr lang="en-US" dirty="0" smtClean="0"/>
          </a:p>
          <a:p>
            <a:pPr algn="just"/>
            <a:r>
              <a:rPr lang="en-US" dirty="0" smtClean="0"/>
              <a:t>They </a:t>
            </a:r>
            <a:r>
              <a:rPr lang="en-US" dirty="0"/>
              <a:t>are subjected to different transformations, to demonstrate Scaling, Translating and Rotation operations in all directions. We use mouse interface to perform select operation among the menu (list of choices). </a:t>
            </a:r>
            <a:endParaRPr lang="en-US" dirty="0" smtClean="0"/>
          </a:p>
          <a:p>
            <a:pPr algn="just"/>
            <a:endParaRPr lang="en-US" dirty="0" smtClean="0"/>
          </a:p>
          <a:p>
            <a:pPr algn="just"/>
            <a:r>
              <a:rPr lang="en-US" dirty="0" smtClean="0"/>
              <a:t>We </a:t>
            </a:r>
            <a:r>
              <a:rPr lang="en-US" dirty="0"/>
              <a:t>will introduce keyboard interaction to rotate, zoom in, zoom out, reset, full screen, exit and move the objects in all direction from program output in various snapshots.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838200"/>
            <a:ext cx="2615781" cy="523220"/>
          </a:xfrm>
          <a:prstGeom prst="rect">
            <a:avLst/>
          </a:prstGeom>
          <a:noFill/>
        </p:spPr>
        <p:txBody>
          <a:bodyPr wrap="square" rtlCol="0">
            <a:spAutoFit/>
          </a:bodyPr>
          <a:lstStyle/>
          <a:p>
            <a:pPr algn="ctr"/>
            <a:r>
              <a:rPr lang="en-US" sz="2800" dirty="0" smtClean="0">
                <a:solidFill>
                  <a:schemeClr val="accent6">
                    <a:lumMod val="50000"/>
                  </a:schemeClr>
                </a:solidFill>
                <a:latin typeface="Times New Roman" panose="02020603050405020304" pitchFamily="18" charset="0"/>
                <a:cs typeface="Times New Roman" panose="02020603050405020304" pitchFamily="18" charset="0"/>
              </a:rPr>
              <a:t>Existing System</a:t>
            </a:r>
            <a:endParaRPr lang="en-US" sz="2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62000" y="2667000"/>
            <a:ext cx="8153400" cy="368300"/>
          </a:xfrm>
          <a:prstGeom prst="rect">
            <a:avLst/>
          </a:prstGeom>
          <a:noFill/>
        </p:spPr>
        <p:txBody>
          <a:bodyPr wrap="square" rtlCol="0">
            <a:spAutoFit/>
          </a:bodyPr>
          <a:lstStyle/>
          <a:p>
            <a:pPr indent="0">
              <a:buFont typeface="Arial" panose="020B0604020202020204" pitchFamily="34" charset="0"/>
              <a:buNone/>
            </a:pPr>
            <a:r>
              <a:rPr lang="en-US" dirty="0" smtClean="0">
                <a:solidFill>
                  <a:schemeClr val="accent6">
                    <a:lumMod val="50000"/>
                  </a:schemeClr>
                </a:solidFill>
                <a:latin typeface="Times New Roman" panose="02020603050405020304" pitchFamily="18" charset="0"/>
                <a:cs typeface="Times New Roman" panose="02020603050405020304" pitchFamily="18" charset="0"/>
              </a:rPr>
              <a:t> </a:t>
            </a:r>
            <a:endParaRPr lang="en-US"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00" name="Text Box 99"/>
          <p:cNvSpPr txBox="1"/>
          <p:nvPr/>
        </p:nvSpPr>
        <p:spPr>
          <a:xfrm>
            <a:off x="1357290" y="1643050"/>
            <a:ext cx="6786610" cy="4555093"/>
          </a:xfrm>
          <a:prstGeom prst="rect">
            <a:avLst/>
          </a:prstGeom>
          <a:noFill/>
          <a:ln w="9525">
            <a:noFill/>
          </a:ln>
        </p:spPr>
        <p:txBody>
          <a:bodyPr wrap="square">
            <a:spAutoFit/>
          </a:bodyPr>
          <a:lstStyle/>
          <a:p>
            <a:pPr indent="0"/>
            <a:r>
              <a:rPr lang="en-US" sz="1200" b="0" dirty="0">
                <a:latin typeface="Times New Roman" panose="02020603050405020304" pitchFamily="18" charset="0"/>
              </a:rPr>
              <a:t> </a:t>
            </a:r>
          </a:p>
          <a:p>
            <a:pPr algn="just"/>
            <a:r>
              <a:rPr lang="en-US" sz="1200" b="0" dirty="0">
                <a:latin typeface="Times New Roman" panose="02020603050405020304" pitchFamily="18" charset="0"/>
              </a:rPr>
              <a:t>        </a:t>
            </a:r>
            <a:r>
              <a:rPr lang="en-US" sz="1400" b="0" dirty="0">
                <a:latin typeface="Times New Roman" pitchFamily="18" charset="0"/>
                <a:cs typeface="Times New Roman" pitchFamily="18" charset="0"/>
              </a:rPr>
              <a:t>Implementation is primarily concerned with user training and documentation. Depending on the nature of the system extensive user training may be required. Conversion usually takes place about the same time the user is being trained or later. </a:t>
            </a:r>
            <a:endParaRPr lang="en-US" sz="1400" b="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r>
              <a:rPr lang="en-US" sz="1400" b="0" dirty="0" smtClean="0">
                <a:latin typeface="Times New Roman" pitchFamily="18" charset="0"/>
                <a:cs typeface="Times New Roman" pitchFamily="18" charset="0"/>
              </a:rPr>
              <a:t>Implementation </a:t>
            </a:r>
            <a:r>
              <a:rPr lang="en-US" sz="1400" b="0" dirty="0">
                <a:latin typeface="Times New Roman" pitchFamily="18" charset="0"/>
                <a:cs typeface="Times New Roman" pitchFamily="18" charset="0"/>
              </a:rPr>
              <a:t>simply means converting a new system design into operation. An important aspect of system analyst job is to make sure that a new design is implemented to establish standards. The three types of implementation:</a:t>
            </a:r>
          </a:p>
          <a:p>
            <a:pPr algn="just"/>
            <a:endParaRPr lang="en-US" sz="1400" b="0" dirty="0" smtClean="0">
              <a:latin typeface="Times New Roman" pitchFamily="18" charset="0"/>
              <a:cs typeface="Times New Roman" pitchFamily="18" charset="0"/>
            </a:endParaRPr>
          </a:p>
          <a:p>
            <a:pPr algn="just"/>
            <a:r>
              <a:rPr lang="en-US" sz="1400" b="0" dirty="0" smtClean="0">
                <a:latin typeface="Times New Roman" pitchFamily="18" charset="0"/>
                <a:cs typeface="Times New Roman" pitchFamily="18" charset="0"/>
              </a:rPr>
              <a:t>Ø </a:t>
            </a:r>
            <a:r>
              <a:rPr lang="en-US" sz="1400" b="0" dirty="0">
                <a:latin typeface="Times New Roman" pitchFamily="18" charset="0"/>
                <a:cs typeface="Times New Roman" pitchFamily="18" charset="0"/>
              </a:rPr>
              <a:t>Implementation of a new computer system to replace an existing one.</a:t>
            </a:r>
          </a:p>
          <a:p>
            <a:pPr algn="just"/>
            <a:r>
              <a:rPr lang="en-US" sz="1400" b="0" dirty="0">
                <a:latin typeface="Times New Roman" pitchFamily="18" charset="0"/>
                <a:cs typeface="Times New Roman" pitchFamily="18" charset="0"/>
              </a:rPr>
              <a:t>Ø Implementation of a modified application to replace an existing one.</a:t>
            </a:r>
          </a:p>
          <a:p>
            <a:pPr algn="just"/>
            <a:r>
              <a:rPr lang="en-US" sz="1400" b="0" dirty="0">
                <a:latin typeface="Times New Roman" pitchFamily="18" charset="0"/>
                <a:cs typeface="Times New Roman" pitchFamily="18" charset="0"/>
              </a:rPr>
              <a:t>Ø Implementation of a computer system to replace a manual</a:t>
            </a:r>
            <a:r>
              <a:rPr lang="en-US" sz="1400" b="0" dirty="0" smtClean="0">
                <a:latin typeface="Times New Roman" pitchFamily="18" charset="0"/>
                <a:cs typeface="Times New Roman" pitchFamily="18" charset="0"/>
              </a:rPr>
              <a:t>.</a:t>
            </a:r>
          </a:p>
          <a:p>
            <a:pPr algn="just"/>
            <a:endParaRPr lang="en-US" sz="1400" b="0" dirty="0">
              <a:latin typeface="Times New Roman" pitchFamily="18" charset="0"/>
              <a:cs typeface="Times New Roman" pitchFamily="18" charset="0"/>
            </a:endParaRPr>
          </a:p>
          <a:p>
            <a:pPr algn="just"/>
            <a:r>
              <a:rPr lang="en-US" sz="1400" b="0" dirty="0">
                <a:latin typeface="Times New Roman" pitchFamily="18" charset="0"/>
                <a:cs typeface="Times New Roman" pitchFamily="18" charset="0"/>
              </a:rPr>
              <a:t>        The implementation of the </a:t>
            </a:r>
            <a:r>
              <a:rPr lang="en-US" sz="1400" b="1" dirty="0">
                <a:latin typeface="Times New Roman" pitchFamily="18" charset="0"/>
                <a:cs typeface="Times New Roman" pitchFamily="18" charset="0"/>
              </a:rPr>
              <a:t>“OpenGL Utility Toolkit”</a:t>
            </a:r>
            <a:r>
              <a:rPr lang="en-US" sz="1400" b="0" dirty="0">
                <a:latin typeface="Times New Roman" pitchFamily="18" charset="0"/>
                <a:cs typeface="Times New Roman" pitchFamily="18" charset="0"/>
              </a:rPr>
              <a:t> is done by using the standard Built-in functions such as </a:t>
            </a:r>
            <a:r>
              <a:rPr lang="en-US" sz="1400" b="0" dirty="0" err="1">
                <a:latin typeface="Times New Roman" pitchFamily="18" charset="0"/>
                <a:cs typeface="Times New Roman" pitchFamily="18" charset="0"/>
              </a:rPr>
              <a:t>glClearColor</a:t>
            </a:r>
            <a:r>
              <a:rPr lang="en-US" sz="1400" b="0" dirty="0">
                <a:latin typeface="Times New Roman" pitchFamily="18" charset="0"/>
                <a:cs typeface="Times New Roman" pitchFamily="18" charset="0"/>
              </a:rPr>
              <a:t>(), </a:t>
            </a:r>
            <a:r>
              <a:rPr lang="en-US" sz="1400" b="0" dirty="0" err="1">
                <a:latin typeface="Times New Roman" pitchFamily="18" charset="0"/>
                <a:cs typeface="Times New Roman" pitchFamily="18" charset="0"/>
              </a:rPr>
              <a:t>glClear</a:t>
            </a:r>
            <a:r>
              <a:rPr lang="en-US" sz="1400" b="0" dirty="0">
                <a:latin typeface="Times New Roman" pitchFamily="18" charset="0"/>
                <a:cs typeface="Times New Roman" pitchFamily="18" charset="0"/>
              </a:rPr>
              <a:t>(), </a:t>
            </a:r>
            <a:r>
              <a:rPr lang="en-US" sz="1400" b="0" dirty="0" err="1">
                <a:latin typeface="Times New Roman" pitchFamily="18" charset="0"/>
                <a:cs typeface="Times New Roman" pitchFamily="18" charset="0"/>
              </a:rPr>
              <a:t>glPushMatrix</a:t>
            </a:r>
            <a:r>
              <a:rPr lang="en-US" sz="1400" b="0" dirty="0">
                <a:latin typeface="Times New Roman" pitchFamily="18" charset="0"/>
                <a:cs typeface="Times New Roman" pitchFamily="18" charset="0"/>
              </a:rPr>
              <a:t>(), glColor3f(), </a:t>
            </a:r>
            <a:r>
              <a:rPr lang="en-US" sz="1400" b="0" dirty="0" err="1">
                <a:latin typeface="Times New Roman" pitchFamily="18" charset="0"/>
                <a:cs typeface="Times New Roman" pitchFamily="18" charset="0"/>
              </a:rPr>
              <a:t>glScalef</a:t>
            </a:r>
            <a:r>
              <a:rPr lang="en-US" sz="1400" b="0" dirty="0">
                <a:latin typeface="Times New Roman" pitchFamily="18" charset="0"/>
                <a:cs typeface="Times New Roman" pitchFamily="18" charset="0"/>
              </a:rPr>
              <a:t>(), </a:t>
            </a:r>
            <a:r>
              <a:rPr lang="en-US" sz="1400" b="0" dirty="0" err="1">
                <a:latin typeface="Times New Roman" pitchFamily="18" charset="0"/>
                <a:cs typeface="Times New Roman" pitchFamily="18" charset="0"/>
              </a:rPr>
              <a:t>glPopMatrix</a:t>
            </a:r>
            <a:r>
              <a:rPr lang="en-US" sz="1400" b="0" dirty="0">
                <a:latin typeface="Times New Roman" pitchFamily="18" charset="0"/>
                <a:cs typeface="Times New Roman" pitchFamily="18" charset="0"/>
              </a:rPr>
              <a:t>(), </a:t>
            </a:r>
            <a:r>
              <a:rPr lang="en-US" sz="1400" b="0" dirty="0" err="1">
                <a:latin typeface="Times New Roman" pitchFamily="18" charset="0"/>
                <a:cs typeface="Times New Roman" pitchFamily="18" charset="0"/>
              </a:rPr>
              <a:t>glutSwapBuffers</a:t>
            </a:r>
            <a:r>
              <a:rPr lang="en-US" sz="1400" b="0" dirty="0">
                <a:latin typeface="Times New Roman" pitchFamily="18" charset="0"/>
                <a:cs typeface="Times New Roman" pitchFamily="18" charset="0"/>
              </a:rPr>
              <a:t>(), </a:t>
            </a:r>
            <a:r>
              <a:rPr lang="en-US" sz="1400" b="0" dirty="0" err="1">
                <a:latin typeface="Times New Roman" pitchFamily="18" charset="0"/>
                <a:cs typeface="Times New Roman" pitchFamily="18" charset="0"/>
              </a:rPr>
              <a:t>glLoadIdentity</a:t>
            </a:r>
            <a:r>
              <a:rPr lang="en-US" sz="1400" b="0" dirty="0">
                <a:latin typeface="Times New Roman" pitchFamily="18" charset="0"/>
                <a:cs typeface="Times New Roman" pitchFamily="18" charset="0"/>
              </a:rPr>
              <a:t>(), glRasterPos2f(), </a:t>
            </a:r>
            <a:r>
              <a:rPr lang="en-US" sz="1400" b="0" dirty="0" err="1">
                <a:latin typeface="Times New Roman" pitchFamily="18" charset="0"/>
                <a:cs typeface="Times New Roman" pitchFamily="18" charset="0"/>
              </a:rPr>
              <a:t>glViewport</a:t>
            </a:r>
            <a:r>
              <a:rPr lang="en-US" sz="1400" b="0" dirty="0">
                <a:latin typeface="Times New Roman" pitchFamily="18" charset="0"/>
                <a:cs typeface="Times New Roman" pitchFamily="18" charset="0"/>
              </a:rPr>
              <a:t>(), glOrtho2D()</a:t>
            </a:r>
            <a:r>
              <a:rPr lang="en-US" sz="1400" b="1" dirty="0">
                <a:latin typeface="Times New Roman" pitchFamily="18" charset="0"/>
                <a:cs typeface="Times New Roman" pitchFamily="18" charset="0"/>
              </a:rPr>
              <a:t>,</a:t>
            </a:r>
            <a:r>
              <a:rPr lang="en-US" sz="1400" b="0" dirty="0" err="1">
                <a:latin typeface="Times New Roman" pitchFamily="18" charset="0"/>
                <a:cs typeface="Times New Roman" pitchFamily="18" charset="0"/>
              </a:rPr>
              <a:t>glutBitmapCharacter</a:t>
            </a:r>
            <a:r>
              <a:rPr lang="en-US" sz="1400" b="0" dirty="0">
                <a:latin typeface="Times New Roman" pitchFamily="18" charset="0"/>
                <a:cs typeface="Times New Roman" pitchFamily="18" charset="0"/>
              </a:rPr>
              <a:t>()</a:t>
            </a:r>
            <a:r>
              <a:rPr lang="en-US" sz="1400" b="1" dirty="0">
                <a:latin typeface="Times New Roman" pitchFamily="18" charset="0"/>
                <a:cs typeface="Times New Roman" pitchFamily="18" charset="0"/>
              </a:rPr>
              <a:t>,</a:t>
            </a:r>
            <a:r>
              <a:rPr lang="en-US" sz="1400" b="0" dirty="0" err="1">
                <a:latin typeface="Times New Roman" pitchFamily="18" charset="0"/>
                <a:cs typeface="Times New Roman" pitchFamily="18" charset="0"/>
              </a:rPr>
              <a:t>glutInit</a:t>
            </a:r>
            <a:r>
              <a:rPr lang="en-US" sz="1400" b="0" dirty="0">
                <a:latin typeface="Times New Roman" pitchFamily="18" charset="0"/>
                <a:cs typeface="Times New Roman" pitchFamily="18" charset="0"/>
              </a:rPr>
              <a:t>() etc. and by using the concept of our theory knowledge.</a:t>
            </a:r>
          </a:p>
          <a:p>
            <a:pPr algn="just"/>
            <a:r>
              <a:rPr lang="en-US" sz="1400" b="0" dirty="0">
                <a:latin typeface="Times New Roman" pitchFamily="18" charset="0"/>
                <a:cs typeface="Times New Roman" pitchFamily="18" charset="0"/>
              </a:rPr>
              <a:t> </a:t>
            </a:r>
          </a:p>
          <a:p>
            <a:pPr algn="just"/>
            <a:r>
              <a:rPr lang="en-US" sz="1400" b="0" dirty="0">
                <a:latin typeface="Times New Roman" pitchFamily="18" charset="0"/>
                <a:cs typeface="Times New Roman" pitchFamily="18" charset="0"/>
              </a:rPr>
              <a:t> </a:t>
            </a:r>
          </a:p>
          <a:p>
            <a:r>
              <a:rPr lang="en-US" sz="1200" b="0" dirty="0">
                <a:latin typeface="Times New Roman" panose="02020603050405020304" pitchFamily="18" charset="0"/>
              </a:rPr>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00298" y="642918"/>
            <a:ext cx="3655168" cy="523220"/>
          </a:xfrm>
          <a:prstGeom prst="rect">
            <a:avLst/>
          </a:prstGeom>
          <a:noFill/>
        </p:spPr>
        <p:txBody>
          <a:bodyPr wrap="square" rtlCol="0">
            <a:spAutoFit/>
          </a:bodyPr>
          <a:lstStyle/>
          <a:p>
            <a:r>
              <a:rPr lang="en-US" sz="2800" dirty="0" smtClean="0"/>
              <a:t>           </a:t>
            </a:r>
            <a:r>
              <a:rPr lang="en-US" sz="2800" dirty="0" smtClean="0">
                <a:solidFill>
                  <a:schemeClr val="accent6">
                    <a:lumMod val="50000"/>
                  </a:schemeClr>
                </a:solidFill>
                <a:latin typeface="Times New Roman" panose="02020603050405020304" pitchFamily="18" charset="0"/>
                <a:cs typeface="Times New Roman" panose="02020603050405020304" pitchFamily="18" charset="0"/>
              </a:rPr>
              <a:t>Proposed System</a:t>
            </a:r>
            <a:endParaRPr lang="en-US" sz="2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902335" y="1588770"/>
            <a:ext cx="7720330" cy="5170646"/>
          </a:xfrm>
          <a:prstGeom prst="rect">
            <a:avLst/>
          </a:prstGeom>
          <a:noFill/>
        </p:spPr>
        <p:txBody>
          <a:bodyPr wrap="square" rtlCol="0" anchor="t">
            <a:spAutoFit/>
          </a:bodyPr>
          <a:lstStyle/>
          <a:p>
            <a:pPr algn="just" fontAlgn="base"/>
            <a:r>
              <a:rPr lang="en-US" dirty="0">
                <a:latin typeface="Times New Roman" panose="02020603050405020304" pitchFamily="18" charset="0"/>
                <a:sym typeface="+mn-ea"/>
              </a:rPr>
              <a:t> </a:t>
            </a:r>
            <a:r>
              <a:rPr lang="en-US" sz="1400" dirty="0" smtClean="0">
                <a:latin typeface="Times New Roman" pitchFamily="18" charset="0"/>
                <a:cs typeface="Times New Roman" pitchFamily="18" charset="0"/>
              </a:rPr>
              <a:t>Placing an object into your scene, in a 3D OpenGL environment can often be quite the achievement when you have everything in place. But just placing an object in your scene can be a little boring, so to get some character movement, or object interaction, it is necessary to both translate and rotate objects, which OpenGL makes quite simple for us to do.</a:t>
            </a:r>
          </a:p>
          <a:p>
            <a:pPr algn="just" fontAlgn="base"/>
            <a:endParaRPr lang="en-IN"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Design Plan of Proposed problem statement</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This project “</a:t>
            </a:r>
            <a:r>
              <a:rPr lang="en-US" sz="1400" b="1" dirty="0" smtClean="0">
                <a:latin typeface="Times New Roman" pitchFamily="18" charset="0"/>
                <a:cs typeface="Times New Roman" pitchFamily="18" charset="0"/>
              </a:rPr>
              <a:t>Interactive object module” </a:t>
            </a:r>
            <a:r>
              <a:rPr lang="en-US" sz="1400" dirty="0" smtClean="0">
                <a:latin typeface="Times New Roman" pitchFamily="18" charset="0"/>
                <a:cs typeface="Times New Roman" pitchFamily="18" charset="0"/>
              </a:rPr>
              <a:t>is developed using OpenGL. It shows Creation, Transformation and Shadowing of Objects.</a:t>
            </a:r>
          </a:p>
          <a:p>
            <a:r>
              <a:rPr lang="en-US" sz="1400" dirty="0" smtClean="0">
                <a:latin typeface="Times New Roman" pitchFamily="18" charset="0"/>
                <a:cs typeface="Times New Roman" pitchFamily="18" charset="0"/>
              </a:rPr>
              <a:t>        When you run this program</a:t>
            </a:r>
          </a:p>
          <a:p>
            <a:pPr lvl="1"/>
            <a:r>
              <a:rPr lang="en-US" sz="1400" dirty="0" smtClean="0">
                <a:latin typeface="Times New Roman" pitchFamily="18" charset="0"/>
                <a:cs typeface="Times New Roman" pitchFamily="18" charset="0"/>
              </a:rPr>
              <a:t>Left mouse button shows the Menu.</a:t>
            </a:r>
          </a:p>
          <a:p>
            <a:pPr lvl="1"/>
            <a:r>
              <a:rPr lang="en-US" sz="1400" dirty="0" smtClean="0">
                <a:latin typeface="Times New Roman" pitchFamily="18" charset="0"/>
                <a:cs typeface="Times New Roman" pitchFamily="18" charset="0"/>
              </a:rPr>
              <a:t>Keyboard buttons control the Movement, size and  rotation of objects.</a:t>
            </a:r>
          </a:p>
          <a:p>
            <a:r>
              <a:rPr lang="en-US" sz="1400" dirty="0" smtClean="0">
                <a:latin typeface="Times New Roman" pitchFamily="18" charset="0"/>
                <a:cs typeface="Times New Roman" pitchFamily="18" charset="0"/>
              </a:rPr>
              <a:t>        The main features provided are:</a:t>
            </a:r>
          </a:p>
          <a:p>
            <a:pPr lvl="0"/>
            <a:r>
              <a:rPr lang="en-US" sz="1400" dirty="0" smtClean="0">
                <a:latin typeface="Times New Roman" pitchFamily="18" charset="0"/>
                <a:cs typeface="Times New Roman" pitchFamily="18" charset="0"/>
              </a:rPr>
              <a:t>Creation of Objects</a:t>
            </a:r>
          </a:p>
          <a:p>
            <a:pPr lvl="3"/>
            <a:r>
              <a:rPr lang="en-US" sz="1400" dirty="0" smtClean="0">
                <a:latin typeface="Times New Roman" pitchFamily="18" charset="0"/>
                <a:cs typeface="Times New Roman" pitchFamily="18" charset="0"/>
              </a:rPr>
              <a:t>Wired form </a:t>
            </a:r>
          </a:p>
          <a:p>
            <a:pPr lvl="3"/>
            <a:r>
              <a:rPr lang="en-US" sz="1400" dirty="0" smtClean="0">
                <a:latin typeface="Times New Roman" pitchFamily="18" charset="0"/>
                <a:cs typeface="Times New Roman" pitchFamily="18" charset="0"/>
              </a:rPr>
              <a:t>Solid form</a:t>
            </a:r>
          </a:p>
          <a:p>
            <a:pPr lvl="0"/>
            <a:r>
              <a:rPr lang="en-US" sz="1400" dirty="0" smtClean="0">
                <a:latin typeface="Times New Roman" pitchFamily="18" charset="0"/>
                <a:cs typeface="Times New Roman" pitchFamily="18" charset="0"/>
              </a:rPr>
              <a:t>Transformation of Objects</a:t>
            </a:r>
          </a:p>
          <a:p>
            <a:pPr lvl="3"/>
            <a:r>
              <a:rPr lang="en-US" sz="1400" dirty="0" smtClean="0">
                <a:latin typeface="Times New Roman" pitchFamily="18" charset="0"/>
                <a:cs typeface="Times New Roman" pitchFamily="18" charset="0"/>
              </a:rPr>
              <a:t>Translation</a:t>
            </a:r>
          </a:p>
          <a:p>
            <a:pPr lvl="3"/>
            <a:r>
              <a:rPr lang="en-US" sz="1400" dirty="0" smtClean="0">
                <a:latin typeface="Times New Roman" pitchFamily="18" charset="0"/>
                <a:cs typeface="Times New Roman" pitchFamily="18" charset="0"/>
              </a:rPr>
              <a:t>Rotation</a:t>
            </a:r>
          </a:p>
          <a:p>
            <a:pPr lvl="3"/>
            <a:r>
              <a:rPr lang="en-US" sz="1400" dirty="0" smtClean="0">
                <a:latin typeface="Times New Roman" pitchFamily="18" charset="0"/>
                <a:cs typeface="Times New Roman" pitchFamily="18" charset="0"/>
              </a:rPr>
              <a:t>Scaling</a:t>
            </a:r>
          </a:p>
          <a:p>
            <a:pPr lvl="0"/>
            <a:r>
              <a:rPr lang="en-US" sz="1400" dirty="0" smtClean="0">
                <a:latin typeface="Times New Roman" pitchFamily="18" charset="0"/>
                <a:cs typeface="Times New Roman" pitchFamily="18" charset="0"/>
              </a:rPr>
              <a:t>Shadows of Objects.</a:t>
            </a:r>
          </a:p>
          <a:p>
            <a:r>
              <a:rPr lang="en-US" sz="1400" dirty="0" smtClean="0">
                <a:latin typeface="Times New Roman" pitchFamily="18" charset="0"/>
                <a:cs typeface="Times New Roman" pitchFamily="18" charset="0"/>
              </a:rPr>
              <a:t>The program has modes for resetting the scaled objects and supporting full screen.</a:t>
            </a:r>
          </a:p>
          <a:p>
            <a:pPr algn="just" fontAlgn="base"/>
            <a:endParaRPr lang="en-US" sz="1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229600" cy="1295400"/>
          </a:xfrm>
        </p:spPr>
        <p:txBody>
          <a:bodyPr>
            <a:normAutofit/>
          </a:bodyPr>
          <a:lstStyle/>
          <a:p>
            <a:pPr algn="ctr"/>
            <a:r>
              <a:rPr lang="en-US" sz="2800" dirty="0" smtClean="0">
                <a:solidFill>
                  <a:schemeClr val="accent6">
                    <a:lumMod val="50000"/>
                  </a:schemeClr>
                </a:solidFill>
                <a:latin typeface="Times New Roman" panose="02020603050405020304" pitchFamily="18" charset="0"/>
                <a:cs typeface="Times New Roman" panose="02020603050405020304" pitchFamily="18" charset="0"/>
              </a:rPr>
              <a:t>Specific Requirements</a:t>
            </a:r>
            <a:endParaRPr lang="en-US" sz="2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flipH="1">
            <a:off x="457200" y="2133600"/>
            <a:ext cx="8686800" cy="3477875"/>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3.1.2 Hardware Requirements</a:t>
            </a:r>
            <a:endParaRPr lang="en-US" sz="1400" dirty="0" smtClean="0">
              <a:latin typeface="Times New Roman" pitchFamily="18" charset="0"/>
              <a:cs typeface="Times New Roman" pitchFamily="18" charset="0"/>
            </a:endParaRPr>
          </a:p>
          <a:p>
            <a:pPr lvl="0"/>
            <a:r>
              <a:rPr lang="en-US" sz="1400" dirty="0" smtClean="0">
                <a:latin typeface="Times New Roman" pitchFamily="18" charset="0"/>
                <a:cs typeface="Times New Roman" pitchFamily="18" charset="0"/>
              </a:rPr>
              <a:t>Processor	 :         Intel corei3 or AMD processor</a:t>
            </a:r>
          </a:p>
          <a:p>
            <a:pPr lvl="0"/>
            <a:r>
              <a:rPr lang="en-US" sz="1400" dirty="0" smtClean="0">
                <a:latin typeface="Times New Roman" pitchFamily="18" charset="0"/>
                <a:cs typeface="Times New Roman" pitchFamily="18" charset="0"/>
              </a:rPr>
              <a:t>RAM		 :	2GB Recommended</a:t>
            </a:r>
          </a:p>
          <a:p>
            <a:pPr lvl="0"/>
            <a:r>
              <a:rPr lang="en-US" sz="1400" dirty="0" smtClean="0">
                <a:latin typeface="Times New Roman" pitchFamily="18" charset="0"/>
                <a:cs typeface="Times New Roman" pitchFamily="18" charset="0"/>
              </a:rPr>
              <a:t>Hard Disk	 :	</a:t>
            </a:r>
            <a:r>
              <a:rPr lang="en-US" sz="1400" dirty="0" err="1" smtClean="0">
                <a:latin typeface="Times New Roman" pitchFamily="18" charset="0"/>
                <a:cs typeface="Times New Roman" pitchFamily="18" charset="0"/>
              </a:rPr>
              <a:t>upto</a:t>
            </a:r>
            <a:r>
              <a:rPr lang="en-US" sz="1400" dirty="0" smtClean="0">
                <a:latin typeface="Times New Roman" pitchFamily="18" charset="0"/>
                <a:cs typeface="Times New Roman" pitchFamily="18" charset="0"/>
              </a:rPr>
              <a:t> 500GB</a:t>
            </a:r>
          </a:p>
          <a:p>
            <a:pPr lvl="0"/>
            <a:r>
              <a:rPr lang="en-US" sz="1400" dirty="0" smtClean="0">
                <a:latin typeface="Times New Roman" pitchFamily="18" charset="0"/>
                <a:cs typeface="Times New Roman" pitchFamily="18" charset="0"/>
              </a:rPr>
              <a:t>Keyboard	 :	Standard 101 key Keyboard</a:t>
            </a:r>
          </a:p>
          <a:p>
            <a:pPr lvl="0"/>
            <a:r>
              <a:rPr lang="en-US" sz="1400" dirty="0" smtClean="0">
                <a:latin typeface="Times New Roman" pitchFamily="18" charset="0"/>
                <a:cs typeface="Times New Roman" pitchFamily="18" charset="0"/>
              </a:rPr>
              <a:t>Mouse(ps/2),Printer (optional)</a:t>
            </a:r>
          </a:p>
          <a:p>
            <a:r>
              <a:rPr lang="en-US" sz="1400" b="1"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3.1.3 Software Requirements</a:t>
            </a:r>
            <a:endParaRPr lang="en-US" sz="1400" dirty="0" smtClean="0">
              <a:latin typeface="Times New Roman" pitchFamily="18" charset="0"/>
              <a:cs typeface="Times New Roman" pitchFamily="18" charset="0"/>
            </a:endParaRPr>
          </a:p>
          <a:p>
            <a:pPr lvl="0"/>
            <a:r>
              <a:rPr lang="en-US" sz="1400" dirty="0" smtClean="0">
                <a:latin typeface="Times New Roman" pitchFamily="18" charset="0"/>
                <a:cs typeface="Times New Roman" pitchFamily="18" charset="0"/>
              </a:rPr>
              <a:t>Operating system        :     64bit Windows 10</a:t>
            </a:r>
          </a:p>
          <a:p>
            <a:pPr lvl="0"/>
            <a:r>
              <a:rPr lang="en-US" sz="1400" dirty="0" smtClean="0">
                <a:latin typeface="Times New Roman" pitchFamily="18" charset="0"/>
                <a:cs typeface="Times New Roman" pitchFamily="18" charset="0"/>
              </a:rPr>
              <a:t>Language Tool	: 	OpenGL</a:t>
            </a:r>
          </a:p>
          <a:p>
            <a:pPr lvl="0"/>
            <a:r>
              <a:rPr lang="en-US" sz="1400" dirty="0" smtClean="0">
                <a:latin typeface="Times New Roman" pitchFamily="18" charset="0"/>
                <a:cs typeface="Times New Roman" pitchFamily="18" charset="0"/>
              </a:rPr>
              <a:t>Compiler		: 	CC Compiler /C++ Compiler.</a:t>
            </a:r>
          </a:p>
          <a:p>
            <a:pPr lvl="0"/>
            <a:r>
              <a:rPr lang="en-US" sz="1400" dirty="0" smtClean="0">
                <a:latin typeface="Times New Roman" pitchFamily="18" charset="0"/>
                <a:cs typeface="Times New Roman" pitchFamily="18" charset="0"/>
              </a:rPr>
              <a:t>Libraries		: 	Supporting OpenGL </a:t>
            </a:r>
            <a:r>
              <a:rPr lang="en-US" sz="1400" dirty="0" err="1" smtClean="0">
                <a:latin typeface="Times New Roman" pitchFamily="18" charset="0"/>
                <a:cs typeface="Times New Roman" pitchFamily="18" charset="0"/>
              </a:rPr>
              <a:t>glut.h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gl.h</a:t>
            </a:r>
            <a:r>
              <a:rPr lang="en-US" sz="1400" dirty="0" smtClean="0">
                <a:latin typeface="Times New Roman" pitchFamily="18" charset="0"/>
                <a:cs typeface="Times New Roman" pitchFamily="18" charset="0"/>
              </a:rPr>
              <a:t> &amp; </a:t>
            </a:r>
            <a:r>
              <a:rPr lang="en-US" sz="1400" dirty="0" err="1" smtClean="0">
                <a:latin typeface="Times New Roman" pitchFamily="18" charset="0"/>
                <a:cs typeface="Times New Roman" pitchFamily="18" charset="0"/>
              </a:rPr>
              <a:t>glu.h</a:t>
            </a:r>
            <a:endParaRPr lang="en-US" sz="1400" dirty="0" smtClean="0">
              <a:latin typeface="Times New Roman" pitchFamily="18" charset="0"/>
              <a:cs typeface="Times New Roman" pitchFamily="18" charset="0"/>
            </a:endParaRPr>
          </a:p>
          <a:p>
            <a:pPr lvl="0"/>
            <a:r>
              <a:rPr lang="en-US" sz="1400" dirty="0" smtClean="0">
                <a:latin typeface="Times New Roman" pitchFamily="18" charset="0"/>
                <a:cs typeface="Times New Roman" pitchFamily="18" charset="0"/>
              </a:rPr>
              <a:t>Code blocks</a:t>
            </a:r>
          </a:p>
          <a:p>
            <a:endParaRPr lang="en-US" sz="2400" dirty="0">
              <a:solidFill>
                <a:schemeClr val="accent6">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115" y="246864"/>
            <a:ext cx="6144661" cy="1143000"/>
          </a:xfrm>
        </p:spPr>
        <p:txBody>
          <a:bodyPr/>
          <a:lstStyle/>
          <a:p>
            <a:r>
              <a:rPr lang="en-US" sz="800" dirty="0" smtClean="0"/>
              <a:t>    </a:t>
            </a:r>
            <a:endParaRPr lang="en-US" sz="800" dirty="0"/>
          </a:p>
        </p:txBody>
      </p:sp>
      <p:sp>
        <p:nvSpPr>
          <p:cNvPr id="14393" name="Rectangle 1"/>
          <p:cNvSpPr>
            <a:spLocks noChangeArrowheads="1"/>
          </p:cNvSpPr>
          <p:nvPr/>
        </p:nvSpPr>
        <p:spPr bwMode="auto">
          <a:xfrm>
            <a:off x="3504191" y="28551"/>
            <a:ext cx="1372592" cy="2571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Interactive object module</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92" name="Rectangle 2"/>
          <p:cNvSpPr>
            <a:spLocks noChangeArrowheads="1"/>
          </p:cNvSpPr>
          <p:nvPr/>
        </p:nvSpPr>
        <p:spPr bwMode="auto">
          <a:xfrm>
            <a:off x="3713740" y="415901"/>
            <a:ext cx="1073893" cy="25082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User interface</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91" name="Rectangle 3"/>
          <p:cNvSpPr>
            <a:spLocks noChangeArrowheads="1"/>
          </p:cNvSpPr>
          <p:nvPr/>
        </p:nvSpPr>
        <p:spPr bwMode="auto">
          <a:xfrm>
            <a:off x="2018290" y="781026"/>
            <a:ext cx="995663" cy="280988"/>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Mouse</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90" name="Rectangle 10"/>
          <p:cNvSpPr>
            <a:spLocks noChangeArrowheads="1"/>
          </p:cNvSpPr>
          <p:nvPr/>
        </p:nvSpPr>
        <p:spPr bwMode="auto">
          <a:xfrm>
            <a:off x="2265940" y="1179489"/>
            <a:ext cx="874761" cy="258762"/>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Welcome Page</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89" name="Rectangle 8"/>
          <p:cNvSpPr>
            <a:spLocks noChangeArrowheads="1"/>
          </p:cNvSpPr>
          <p:nvPr/>
        </p:nvSpPr>
        <p:spPr bwMode="auto">
          <a:xfrm>
            <a:off x="2265940" y="1609701"/>
            <a:ext cx="995663" cy="2603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Select Object (Wired)</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88" name="Rectangle 6"/>
          <p:cNvSpPr>
            <a:spLocks noChangeArrowheads="1"/>
          </p:cNvSpPr>
          <p:nvPr/>
        </p:nvSpPr>
        <p:spPr bwMode="auto">
          <a:xfrm>
            <a:off x="2265940" y="2028801"/>
            <a:ext cx="1002775" cy="2667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Select Object (Solid)</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87" name="Rectangle 7"/>
          <p:cNvSpPr>
            <a:spLocks noChangeArrowheads="1"/>
          </p:cNvSpPr>
          <p:nvPr/>
        </p:nvSpPr>
        <p:spPr bwMode="auto">
          <a:xfrm>
            <a:off x="2265940" y="2447901"/>
            <a:ext cx="1009886" cy="2952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Demonstration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86" name="Rectangle 5"/>
          <p:cNvSpPr>
            <a:spLocks noChangeArrowheads="1"/>
          </p:cNvSpPr>
          <p:nvPr/>
        </p:nvSpPr>
        <p:spPr bwMode="auto">
          <a:xfrm>
            <a:off x="2265940" y="2886051"/>
            <a:ext cx="725411" cy="3048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Key Control</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85" name="Rectangle 49"/>
          <p:cNvSpPr>
            <a:spLocks noChangeArrowheads="1"/>
          </p:cNvSpPr>
          <p:nvPr/>
        </p:nvSpPr>
        <p:spPr bwMode="auto">
          <a:xfrm>
            <a:off x="2265941" y="3314676"/>
            <a:ext cx="1358368" cy="26352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GLUT Object Function Syntax</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84" name="Rectangle 48"/>
          <p:cNvSpPr>
            <a:spLocks noChangeArrowheads="1"/>
          </p:cNvSpPr>
          <p:nvPr/>
        </p:nvSpPr>
        <p:spPr bwMode="auto">
          <a:xfrm>
            <a:off x="2265940" y="3752826"/>
            <a:ext cx="1415263" cy="2540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Transformation Functions Used</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83" name="Rectangle 47"/>
          <p:cNvSpPr>
            <a:spLocks noChangeArrowheads="1"/>
          </p:cNvSpPr>
          <p:nvPr/>
        </p:nvSpPr>
        <p:spPr bwMode="auto">
          <a:xfrm>
            <a:off x="2265941" y="4124301"/>
            <a:ext cx="817866" cy="2571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Example</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82" name="Rectangle 46"/>
          <p:cNvSpPr>
            <a:spLocks noChangeArrowheads="1"/>
          </p:cNvSpPr>
          <p:nvPr/>
        </p:nvSpPr>
        <p:spPr bwMode="auto">
          <a:xfrm>
            <a:off x="2256416" y="4533876"/>
            <a:ext cx="817866" cy="2857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References</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81" name="Rectangle 45"/>
          <p:cNvSpPr>
            <a:spLocks noChangeArrowheads="1"/>
          </p:cNvSpPr>
          <p:nvPr/>
        </p:nvSpPr>
        <p:spPr bwMode="auto">
          <a:xfrm>
            <a:off x="2256416" y="4972026"/>
            <a:ext cx="817866" cy="2571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Thank You</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80" name="Rectangle 44"/>
          <p:cNvSpPr>
            <a:spLocks noChangeArrowheads="1"/>
          </p:cNvSpPr>
          <p:nvPr/>
        </p:nvSpPr>
        <p:spPr bwMode="auto">
          <a:xfrm>
            <a:off x="2256416" y="5372076"/>
            <a:ext cx="817866" cy="24765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Exit</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79" name="Rectangle 4"/>
          <p:cNvSpPr>
            <a:spLocks noChangeArrowheads="1"/>
          </p:cNvSpPr>
          <p:nvPr/>
        </p:nvSpPr>
        <p:spPr bwMode="auto">
          <a:xfrm>
            <a:off x="2214546" y="5715016"/>
            <a:ext cx="888985" cy="2667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Keyboard</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78" name="Rectangle 42"/>
          <p:cNvSpPr>
            <a:spLocks noChangeArrowheads="1"/>
          </p:cNvSpPr>
          <p:nvPr/>
        </p:nvSpPr>
        <p:spPr bwMode="auto">
          <a:xfrm>
            <a:off x="3399416" y="6015014"/>
            <a:ext cx="817866" cy="2667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Navigation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77" name="Rectangle 41"/>
          <p:cNvSpPr>
            <a:spLocks noChangeArrowheads="1"/>
          </p:cNvSpPr>
          <p:nvPr/>
        </p:nvSpPr>
        <p:spPr bwMode="auto">
          <a:xfrm>
            <a:off x="3399416" y="6397601"/>
            <a:ext cx="817866" cy="27622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Zoom(in/out)</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76" name="Rectangle 40"/>
          <p:cNvSpPr>
            <a:spLocks noChangeArrowheads="1"/>
          </p:cNvSpPr>
          <p:nvPr/>
        </p:nvSpPr>
        <p:spPr bwMode="auto">
          <a:xfrm>
            <a:off x="4831341" y="6024539"/>
            <a:ext cx="817866" cy="2571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Rotate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75" name="Rectangle 39"/>
          <p:cNvSpPr>
            <a:spLocks noChangeArrowheads="1"/>
          </p:cNvSpPr>
          <p:nvPr/>
        </p:nvSpPr>
        <p:spPr bwMode="auto">
          <a:xfrm>
            <a:off x="4831341" y="6426176"/>
            <a:ext cx="817866" cy="296863"/>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Reset</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74" name="Rectangle 38"/>
          <p:cNvSpPr>
            <a:spLocks noChangeArrowheads="1"/>
          </p:cNvSpPr>
          <p:nvPr/>
        </p:nvSpPr>
        <p:spPr bwMode="auto">
          <a:xfrm>
            <a:off x="6193416" y="6024539"/>
            <a:ext cx="817866" cy="2571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Full Screen</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73" name="Rectangle 37"/>
          <p:cNvSpPr>
            <a:spLocks noChangeArrowheads="1"/>
          </p:cNvSpPr>
          <p:nvPr/>
        </p:nvSpPr>
        <p:spPr bwMode="auto">
          <a:xfrm>
            <a:off x="6193416" y="6416651"/>
            <a:ext cx="817866" cy="2571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Exit</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72" name="AutoShape 36"/>
          <p:cNvSpPr>
            <a:spLocks noChangeShapeType="1"/>
          </p:cNvSpPr>
          <p:nvPr/>
        </p:nvSpPr>
        <p:spPr bwMode="auto">
          <a:xfrm>
            <a:off x="4390014" y="285726"/>
            <a:ext cx="45719" cy="13017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71" name="AutoShape 35"/>
          <p:cNvSpPr>
            <a:spLocks noChangeShapeType="1"/>
          </p:cNvSpPr>
          <p:nvPr/>
        </p:nvSpPr>
        <p:spPr bwMode="auto">
          <a:xfrm flipH="1">
            <a:off x="1785918" y="571479"/>
            <a:ext cx="1842934" cy="4571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800"/>
          </a:p>
        </p:txBody>
      </p:sp>
      <p:sp>
        <p:nvSpPr>
          <p:cNvPr id="14370" name="AutoShape 34"/>
          <p:cNvSpPr>
            <a:spLocks noChangeShapeType="1"/>
          </p:cNvSpPr>
          <p:nvPr/>
        </p:nvSpPr>
        <p:spPr bwMode="auto">
          <a:xfrm>
            <a:off x="1785918" y="571480"/>
            <a:ext cx="45719" cy="53340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800"/>
          </a:p>
        </p:txBody>
      </p:sp>
      <p:sp>
        <p:nvSpPr>
          <p:cNvPr id="14369" name="AutoShape 33"/>
          <p:cNvSpPr>
            <a:spLocks noChangeShapeType="1"/>
          </p:cNvSpPr>
          <p:nvPr/>
        </p:nvSpPr>
        <p:spPr bwMode="auto">
          <a:xfrm>
            <a:off x="1857356" y="5857892"/>
            <a:ext cx="384041"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68" name="AutoShape 32"/>
          <p:cNvSpPr>
            <a:spLocks noChangeShapeType="1"/>
          </p:cNvSpPr>
          <p:nvPr/>
        </p:nvSpPr>
        <p:spPr bwMode="auto">
          <a:xfrm>
            <a:off x="1714480" y="857232"/>
            <a:ext cx="362706"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67" name="AutoShape 31"/>
          <p:cNvSpPr>
            <a:spLocks noChangeShapeType="1"/>
          </p:cNvSpPr>
          <p:nvPr/>
        </p:nvSpPr>
        <p:spPr bwMode="auto">
          <a:xfrm>
            <a:off x="2046864" y="1068364"/>
            <a:ext cx="45719" cy="443233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800"/>
          </a:p>
        </p:txBody>
      </p:sp>
      <p:sp>
        <p:nvSpPr>
          <p:cNvPr id="14366" name="AutoShape 30"/>
          <p:cNvSpPr>
            <a:spLocks noChangeShapeType="1"/>
          </p:cNvSpPr>
          <p:nvPr/>
        </p:nvSpPr>
        <p:spPr bwMode="auto">
          <a:xfrm>
            <a:off x="2046865" y="1311251"/>
            <a:ext cx="16357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65" name="AutoShape 29"/>
          <p:cNvSpPr>
            <a:spLocks noChangeShapeType="1"/>
          </p:cNvSpPr>
          <p:nvPr/>
        </p:nvSpPr>
        <p:spPr bwMode="auto">
          <a:xfrm>
            <a:off x="2046865" y="1724001"/>
            <a:ext cx="16357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64" name="AutoShape 28"/>
          <p:cNvSpPr>
            <a:spLocks noChangeShapeType="1"/>
          </p:cNvSpPr>
          <p:nvPr/>
        </p:nvSpPr>
        <p:spPr bwMode="auto">
          <a:xfrm>
            <a:off x="2046865" y="2146276"/>
            <a:ext cx="16357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63" name="AutoShape 27"/>
          <p:cNvSpPr>
            <a:spLocks noChangeShapeType="1"/>
          </p:cNvSpPr>
          <p:nvPr/>
        </p:nvSpPr>
        <p:spPr bwMode="auto">
          <a:xfrm>
            <a:off x="2037340" y="2586014"/>
            <a:ext cx="16357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62" name="AutoShape 26"/>
          <p:cNvSpPr>
            <a:spLocks noChangeShapeType="1"/>
          </p:cNvSpPr>
          <p:nvPr/>
        </p:nvSpPr>
        <p:spPr bwMode="auto">
          <a:xfrm>
            <a:off x="2046865" y="3035276"/>
            <a:ext cx="16357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61" name="AutoShape 25"/>
          <p:cNvSpPr>
            <a:spLocks noChangeShapeType="1"/>
          </p:cNvSpPr>
          <p:nvPr/>
        </p:nvSpPr>
        <p:spPr bwMode="auto">
          <a:xfrm>
            <a:off x="2037340" y="3448026"/>
            <a:ext cx="16357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60" name="AutoShape 24"/>
          <p:cNvSpPr>
            <a:spLocks noChangeShapeType="1"/>
          </p:cNvSpPr>
          <p:nvPr/>
        </p:nvSpPr>
        <p:spPr bwMode="auto">
          <a:xfrm>
            <a:off x="2037340" y="3870301"/>
            <a:ext cx="16357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59" name="AutoShape 23"/>
          <p:cNvSpPr>
            <a:spLocks noChangeShapeType="1"/>
          </p:cNvSpPr>
          <p:nvPr/>
        </p:nvSpPr>
        <p:spPr bwMode="auto">
          <a:xfrm>
            <a:off x="2037340" y="4262414"/>
            <a:ext cx="16357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58" name="AutoShape 22"/>
          <p:cNvSpPr>
            <a:spLocks noChangeShapeType="1"/>
          </p:cNvSpPr>
          <p:nvPr/>
        </p:nvSpPr>
        <p:spPr bwMode="auto">
          <a:xfrm>
            <a:off x="2046865" y="4673576"/>
            <a:ext cx="16357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57" name="AutoShape 21"/>
          <p:cNvSpPr>
            <a:spLocks noChangeShapeType="1"/>
          </p:cNvSpPr>
          <p:nvPr/>
        </p:nvSpPr>
        <p:spPr bwMode="auto">
          <a:xfrm>
            <a:off x="2046865" y="5103789"/>
            <a:ext cx="16357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56" name="AutoShape 20"/>
          <p:cNvSpPr>
            <a:spLocks noChangeShapeType="1"/>
          </p:cNvSpPr>
          <p:nvPr/>
        </p:nvSpPr>
        <p:spPr bwMode="auto">
          <a:xfrm>
            <a:off x="2037340" y="5508601"/>
            <a:ext cx="16357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55" name="AutoShape 19"/>
          <p:cNvSpPr>
            <a:spLocks noChangeShapeType="1"/>
          </p:cNvSpPr>
          <p:nvPr/>
        </p:nvSpPr>
        <p:spPr bwMode="auto">
          <a:xfrm>
            <a:off x="3237490" y="5838801"/>
            <a:ext cx="2612429"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800"/>
          </a:p>
        </p:txBody>
      </p:sp>
      <p:sp>
        <p:nvSpPr>
          <p:cNvPr id="14354" name="Rectangle 18"/>
          <p:cNvSpPr>
            <a:spLocks noChangeArrowheads="1"/>
          </p:cNvSpPr>
          <p:nvPr/>
        </p:nvSpPr>
        <p:spPr bwMode="auto">
          <a:xfrm>
            <a:off x="6952240" y="1570014"/>
            <a:ext cx="867649" cy="1506537"/>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Cube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Cone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Torus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Dodecahedron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Octahedron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Tetrahedron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Icosahedron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Teapot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Rectangular Mesh</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53" name="Rectangle 17"/>
          <p:cNvSpPr>
            <a:spLocks noChangeArrowheads="1"/>
          </p:cNvSpPr>
          <p:nvPr/>
        </p:nvSpPr>
        <p:spPr bwMode="auto">
          <a:xfrm>
            <a:off x="5447290" y="2057376"/>
            <a:ext cx="1052558" cy="18034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Sphere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Cube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Cone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Torus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Dodecahedron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Octahedron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Tetrahedron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Icosahedron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Teapot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3D Sierpenski Gasket</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52" name="Rectangle 9"/>
          <p:cNvSpPr>
            <a:spLocks noChangeArrowheads="1"/>
          </p:cNvSpPr>
          <p:nvPr/>
        </p:nvSpPr>
        <p:spPr bwMode="auto">
          <a:xfrm>
            <a:off x="3770890" y="2462189"/>
            <a:ext cx="1209019" cy="6508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Rotation Demonstration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Translation Demonstration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Scaling Demonstration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p:txBody>
      </p:sp>
      <p:sp>
        <p:nvSpPr>
          <p:cNvPr id="14350" name="AutoShape 14"/>
          <p:cNvSpPr>
            <a:spLocks noChangeShapeType="1"/>
          </p:cNvSpPr>
          <p:nvPr/>
        </p:nvSpPr>
        <p:spPr bwMode="auto">
          <a:xfrm>
            <a:off x="3286116" y="2100557"/>
            <a:ext cx="2071702" cy="4571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49" name="AutoShape 13"/>
          <p:cNvSpPr>
            <a:spLocks noChangeShapeType="1"/>
          </p:cNvSpPr>
          <p:nvPr/>
        </p:nvSpPr>
        <p:spPr bwMode="auto">
          <a:xfrm>
            <a:off x="3618490" y="2586014"/>
            <a:ext cx="11379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48" name="AutoShape 12"/>
          <p:cNvSpPr>
            <a:spLocks noChangeShapeType="1"/>
          </p:cNvSpPr>
          <p:nvPr/>
        </p:nvSpPr>
        <p:spPr bwMode="auto">
          <a:xfrm>
            <a:off x="3214677" y="5857892"/>
            <a:ext cx="71438" cy="71438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800"/>
          </a:p>
        </p:txBody>
      </p:sp>
      <p:sp>
        <p:nvSpPr>
          <p:cNvPr id="14347" name="AutoShape 11"/>
          <p:cNvSpPr>
            <a:spLocks noChangeShapeType="1"/>
          </p:cNvSpPr>
          <p:nvPr/>
        </p:nvSpPr>
        <p:spPr bwMode="auto">
          <a:xfrm flipV="1">
            <a:off x="5857884" y="5832172"/>
            <a:ext cx="1214446" cy="4571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800"/>
          </a:p>
        </p:txBody>
      </p:sp>
      <p:sp>
        <p:nvSpPr>
          <p:cNvPr id="14346" name="AutoShape 10"/>
          <p:cNvSpPr>
            <a:spLocks noChangeShapeType="1"/>
          </p:cNvSpPr>
          <p:nvPr/>
        </p:nvSpPr>
        <p:spPr bwMode="auto">
          <a:xfrm flipV="1">
            <a:off x="7072330" y="3071810"/>
            <a:ext cx="45719" cy="270827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45" name="AutoShape 9"/>
          <p:cNvSpPr>
            <a:spLocks noChangeShapeType="1"/>
          </p:cNvSpPr>
          <p:nvPr/>
        </p:nvSpPr>
        <p:spPr bwMode="auto">
          <a:xfrm flipH="1" flipV="1">
            <a:off x="6072198" y="3857628"/>
            <a:ext cx="45719" cy="195738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44" name="AutoShape 8"/>
          <p:cNvSpPr>
            <a:spLocks noChangeShapeType="1"/>
          </p:cNvSpPr>
          <p:nvPr/>
        </p:nvSpPr>
        <p:spPr bwMode="auto">
          <a:xfrm>
            <a:off x="3978853" y="5838801"/>
            <a:ext cx="45719" cy="17621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43" name="AutoShape 7"/>
          <p:cNvSpPr>
            <a:spLocks noChangeShapeType="1"/>
          </p:cNvSpPr>
          <p:nvPr/>
        </p:nvSpPr>
        <p:spPr bwMode="auto">
          <a:xfrm>
            <a:off x="5342514" y="5838801"/>
            <a:ext cx="45719" cy="18573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42" name="AutoShape 6"/>
          <p:cNvSpPr>
            <a:spLocks noChangeShapeType="1"/>
          </p:cNvSpPr>
          <p:nvPr/>
        </p:nvSpPr>
        <p:spPr bwMode="auto">
          <a:xfrm>
            <a:off x="6782378" y="5838801"/>
            <a:ext cx="45719" cy="18573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41" name="AutoShape 5"/>
          <p:cNvSpPr>
            <a:spLocks noChangeShapeType="1"/>
          </p:cNvSpPr>
          <p:nvPr/>
        </p:nvSpPr>
        <p:spPr bwMode="auto">
          <a:xfrm>
            <a:off x="3285115" y="6519839"/>
            <a:ext cx="8534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40" name="AutoShape 4"/>
          <p:cNvSpPr>
            <a:spLocks noChangeShapeType="1"/>
          </p:cNvSpPr>
          <p:nvPr/>
        </p:nvSpPr>
        <p:spPr bwMode="auto">
          <a:xfrm>
            <a:off x="6088639" y="5838801"/>
            <a:ext cx="45719" cy="63182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800"/>
          </a:p>
        </p:txBody>
      </p:sp>
      <p:sp>
        <p:nvSpPr>
          <p:cNvPr id="14339" name="AutoShape 3"/>
          <p:cNvSpPr>
            <a:spLocks noChangeShapeType="1"/>
          </p:cNvSpPr>
          <p:nvPr/>
        </p:nvSpPr>
        <p:spPr bwMode="auto">
          <a:xfrm>
            <a:off x="6088640" y="6472214"/>
            <a:ext cx="78231"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38" name="AutoShape 2"/>
          <p:cNvSpPr>
            <a:spLocks noChangeShapeType="1"/>
          </p:cNvSpPr>
          <p:nvPr/>
        </p:nvSpPr>
        <p:spPr bwMode="auto">
          <a:xfrm>
            <a:off x="4656714" y="5838801"/>
            <a:ext cx="45719" cy="73025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800"/>
          </a:p>
        </p:txBody>
      </p:sp>
      <p:sp>
        <p:nvSpPr>
          <p:cNvPr id="14337" name="AutoShape 1"/>
          <p:cNvSpPr>
            <a:spLocks noChangeShapeType="1"/>
          </p:cNvSpPr>
          <p:nvPr/>
        </p:nvSpPr>
        <p:spPr bwMode="auto">
          <a:xfrm>
            <a:off x="4656716" y="6573814"/>
            <a:ext cx="130384"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800"/>
          </a:p>
        </p:txBody>
      </p:sp>
      <p:sp>
        <p:nvSpPr>
          <p:cNvPr id="14394" name="Rectangle 58"/>
          <p:cNvSpPr>
            <a:spLocks noChangeArrowheads="1"/>
          </p:cNvSpPr>
          <p:nvPr/>
        </p:nvSpPr>
        <p:spPr bwMode="auto">
          <a:xfrm>
            <a:off x="285720" y="142852"/>
            <a:ext cx="2214578"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90488"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Block Diagram</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90488"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419" name="Rectangle 83"/>
          <p:cNvSpPr>
            <a:spLocks noChangeArrowheads="1"/>
          </p:cNvSpPr>
          <p:nvPr/>
        </p:nvSpPr>
        <p:spPr bwMode="auto">
          <a:xfrm>
            <a:off x="1684915" y="-24"/>
            <a:ext cx="20634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90488"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4" name="Straight Arrow Connector 63"/>
          <p:cNvCxnSpPr>
            <a:stCxn id="14389" idx="3"/>
          </p:cNvCxnSpPr>
          <p:nvPr/>
        </p:nvCxnSpPr>
        <p:spPr>
          <a:xfrm>
            <a:off x="3261603" y="1739876"/>
            <a:ext cx="3739289" cy="46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685800"/>
            <a:ext cx="2964273" cy="523220"/>
          </a:xfrm>
          <a:prstGeom prst="rect">
            <a:avLst/>
          </a:prstGeom>
          <a:noFill/>
        </p:spPr>
        <p:txBody>
          <a:bodyPr wrap="none" rtlCol="0">
            <a:spAutoFit/>
          </a:bodyPr>
          <a:lstStyle/>
          <a:p>
            <a:r>
              <a:rPr lang="en-US" sz="2800" dirty="0" smtClean="0">
                <a:solidFill>
                  <a:schemeClr val="accent6">
                    <a:lumMod val="50000"/>
                  </a:schemeClr>
                </a:solidFill>
                <a:latin typeface="Times New Roman" panose="02020603050405020304" pitchFamily="18" charset="0"/>
                <a:cs typeface="Times New Roman" panose="02020603050405020304" pitchFamily="18" charset="0"/>
              </a:rPr>
              <a:t>Dataflow Diagram:</a:t>
            </a:r>
            <a:endParaRPr lang="en-US" sz="2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3316" name="Rectangle 4"/>
          <p:cNvSpPr>
            <a:spLocks noChangeArrowheads="1"/>
          </p:cNvSpPr>
          <p:nvPr/>
        </p:nvSpPr>
        <p:spPr bwMode="auto">
          <a:xfrm>
            <a:off x="2647935" y="3662346"/>
            <a:ext cx="1190625" cy="2667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Keyboard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17" name="Rectangle 5"/>
          <p:cNvSpPr>
            <a:spLocks noChangeArrowheads="1"/>
          </p:cNvSpPr>
          <p:nvPr/>
        </p:nvSpPr>
        <p:spPr bwMode="auto">
          <a:xfrm>
            <a:off x="5770548" y="4456096"/>
            <a:ext cx="1323975" cy="18034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WIRE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Cube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Cone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Torus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Dodecahedron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Octahedron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Tetrahedron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Icosahedron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Teapot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Rectangular Mesh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18" name="Rectangle 6"/>
          <p:cNvSpPr>
            <a:spLocks noChangeArrowheads="1"/>
          </p:cNvSpPr>
          <p:nvPr/>
        </p:nvSpPr>
        <p:spPr bwMode="auto">
          <a:xfrm>
            <a:off x="2428860" y="4456096"/>
            <a:ext cx="1409700" cy="180340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SOLID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Sphere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Cube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Cone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Torus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Dodecahedron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Octahedron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Tetrahedron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Icosahedron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Teapot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3D Sierpenski Gasket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19" name="Text Box 7"/>
          <p:cNvSpPr txBox="1">
            <a:spLocks noChangeArrowheads="1"/>
          </p:cNvSpPr>
          <p:nvPr/>
        </p:nvSpPr>
        <p:spPr bwMode="auto">
          <a:xfrm>
            <a:off x="3714744" y="1071546"/>
            <a:ext cx="1714511" cy="554037"/>
          </a:xfrm>
          <a:prstGeom prst="rect">
            <a:avLst/>
          </a:prstGeom>
          <a:noFill/>
          <a:ln w="12192">
            <a:solidFill>
              <a:srgbClr val="000000"/>
            </a:solidFill>
            <a:miter lim="800000"/>
            <a:headEnd/>
            <a:tailEnd/>
          </a:ln>
        </p:spPr>
        <p:txBody>
          <a:bodyPr vert="horz" wrap="square" lIns="0" tIns="0" rIns="0" bIns="0" numCol="1" anchor="t" anchorCtr="0" compatLnSpc="1">
            <a:prstTxWarp prst="textNoShape">
              <a:avLst/>
            </a:prstTxWarp>
          </a:bodyPr>
          <a:lstStyle/>
          <a:p>
            <a:pPr marL="457200" marR="322263" lvl="1" indent="0" algn="l" defTabSz="914400" rtl="0" eaLnBrk="1" fontAlgn="base" latinLnBrk="0" hangingPunct="1">
              <a:lnSpc>
                <a:spcPct val="100000"/>
              </a:lnSpc>
              <a:spcBef>
                <a:spcPts val="325"/>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Starting of the program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0" name="Text Box 8"/>
          <p:cNvSpPr txBox="1">
            <a:spLocks noChangeArrowheads="1"/>
          </p:cNvSpPr>
          <p:nvPr/>
        </p:nvSpPr>
        <p:spPr bwMode="auto">
          <a:xfrm>
            <a:off x="4010010" y="2108183"/>
            <a:ext cx="1133494" cy="322263"/>
          </a:xfrm>
          <a:prstGeom prst="rect">
            <a:avLst/>
          </a:prstGeom>
          <a:noFill/>
          <a:ln w="12192">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325"/>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Main()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321" name="Text Box 9"/>
          <p:cNvSpPr txBox="1">
            <a:spLocks noChangeArrowheads="1"/>
          </p:cNvSpPr>
          <p:nvPr/>
        </p:nvSpPr>
        <p:spPr bwMode="auto">
          <a:xfrm>
            <a:off x="3835384" y="2655871"/>
            <a:ext cx="1879623" cy="631825"/>
          </a:xfrm>
          <a:prstGeom prst="rect">
            <a:avLst/>
          </a:prstGeom>
          <a:noFill/>
          <a:ln w="12192">
            <a:solidFill>
              <a:srgbClr val="000000"/>
            </a:solidFill>
            <a:miter lim="800000"/>
            <a:headEnd/>
            <a:tailEnd/>
          </a:ln>
        </p:spPr>
        <p:txBody>
          <a:bodyPr vert="horz" wrap="square" lIns="0" tIns="0" rIns="0" bIns="0" numCol="1" anchor="t" anchorCtr="0" compatLnSpc="1">
            <a:prstTxWarp prst="textNoShape">
              <a:avLst/>
            </a:prstTxWarp>
          </a:bodyPr>
          <a:lstStyle/>
          <a:p>
            <a:pPr marL="457200" marR="304800" lvl="1" indent="0" algn="just" defTabSz="914400" rtl="0" eaLnBrk="1" fontAlgn="base" latinLnBrk="0" hangingPunct="1">
              <a:lnSpc>
                <a:spcPct val="100000"/>
              </a:lnSpc>
              <a:spcBef>
                <a:spcPts val="325"/>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Displaying the main screen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2" name="Text Box 10"/>
          <p:cNvSpPr txBox="1">
            <a:spLocks noChangeArrowheads="1"/>
          </p:cNvSpPr>
          <p:nvPr/>
        </p:nvSpPr>
        <p:spPr bwMode="auto">
          <a:xfrm>
            <a:off x="4167172" y="6162658"/>
            <a:ext cx="1047769" cy="339725"/>
          </a:xfrm>
          <a:prstGeom prst="rect">
            <a:avLst/>
          </a:prstGeom>
          <a:noFill/>
          <a:ln w="12192">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350"/>
              </a:spcBef>
              <a:spcAft>
                <a:spcPts val="1000"/>
              </a:spcAft>
              <a:buClrTx/>
              <a:buSzTx/>
              <a:buFontTx/>
              <a:buNone/>
              <a:tabLst/>
            </a:pPr>
            <a:r>
              <a:rPr kumimoji="0" lang="en-IN" sz="1200" b="0" i="0" u="none" strike="noStrike" cap="none" normalizeH="0" baseline="0" smtClean="0">
                <a:ln>
                  <a:noFill/>
                </a:ln>
                <a:solidFill>
                  <a:schemeClr val="tx1"/>
                </a:solidFill>
                <a:effectLst/>
                <a:latin typeface="Calibri" pitchFamily="34" charset="0"/>
                <a:cs typeface="Arial" pitchFamily="34" charset="0"/>
              </a:rPr>
              <a:t>stop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3" name="Rectangle 11"/>
          <p:cNvSpPr>
            <a:spLocks noChangeArrowheads="1"/>
          </p:cNvSpPr>
          <p:nvPr/>
        </p:nvSpPr>
        <p:spPr bwMode="auto">
          <a:xfrm>
            <a:off x="5527660" y="3716321"/>
            <a:ext cx="1230313" cy="2825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Mouse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4" name="Rectangle 12"/>
          <p:cNvSpPr>
            <a:spLocks noChangeArrowheads="1"/>
          </p:cNvSpPr>
          <p:nvPr/>
        </p:nvSpPr>
        <p:spPr bwMode="auto">
          <a:xfrm>
            <a:off x="3990960" y="4821221"/>
            <a:ext cx="1619250" cy="65087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Rotation Demonstration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Translation Demonstration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Scaling Demonstration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5" name="Rectangle 13"/>
          <p:cNvSpPr>
            <a:spLocks noChangeArrowheads="1"/>
          </p:cNvSpPr>
          <p:nvPr/>
        </p:nvSpPr>
        <p:spPr bwMode="auto">
          <a:xfrm>
            <a:off x="4324335" y="4189396"/>
            <a:ext cx="762000" cy="342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Press Key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3326" name="AutoShape 14"/>
          <p:cNvCxnSpPr>
            <a:cxnSpLocks noChangeShapeType="1"/>
          </p:cNvCxnSpPr>
          <p:nvPr/>
        </p:nvCxnSpPr>
        <p:spPr bwMode="auto">
          <a:xfrm>
            <a:off x="4589448" y="1625583"/>
            <a:ext cx="0" cy="482600"/>
          </a:xfrm>
          <a:prstGeom prst="straightConnector1">
            <a:avLst/>
          </a:prstGeom>
          <a:noFill/>
          <a:ln w="9525">
            <a:solidFill>
              <a:srgbClr val="000000"/>
            </a:solidFill>
            <a:round/>
            <a:headEnd/>
            <a:tailEnd type="triangle" w="med" len="med"/>
          </a:ln>
        </p:spPr>
      </p:cxnSp>
      <p:cxnSp>
        <p:nvCxnSpPr>
          <p:cNvPr id="13327" name="AutoShape 15"/>
          <p:cNvCxnSpPr>
            <a:cxnSpLocks noChangeShapeType="1"/>
          </p:cNvCxnSpPr>
          <p:nvPr/>
        </p:nvCxnSpPr>
        <p:spPr bwMode="auto">
          <a:xfrm>
            <a:off x="4627548" y="2430446"/>
            <a:ext cx="0" cy="233362"/>
          </a:xfrm>
          <a:prstGeom prst="straightConnector1">
            <a:avLst/>
          </a:prstGeom>
          <a:noFill/>
          <a:ln w="9525">
            <a:solidFill>
              <a:srgbClr val="000000"/>
            </a:solidFill>
            <a:round/>
            <a:headEnd/>
            <a:tailEnd type="triangle" w="med" len="med"/>
          </a:ln>
        </p:spPr>
      </p:cxnSp>
      <p:sp>
        <p:nvSpPr>
          <p:cNvPr id="13328" name="AutoShape 16"/>
          <p:cNvSpPr>
            <a:spLocks noChangeArrowheads="1"/>
          </p:cNvSpPr>
          <p:nvPr/>
        </p:nvSpPr>
        <p:spPr bwMode="auto">
          <a:xfrm>
            <a:off x="4000496" y="3429000"/>
            <a:ext cx="1500198" cy="70802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User interface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3329" name="AutoShape 17"/>
          <p:cNvCxnSpPr>
            <a:cxnSpLocks noChangeShapeType="1"/>
          </p:cNvCxnSpPr>
          <p:nvPr/>
        </p:nvCxnSpPr>
        <p:spPr bwMode="auto">
          <a:xfrm>
            <a:off x="4673585" y="4532296"/>
            <a:ext cx="0" cy="242887"/>
          </a:xfrm>
          <a:prstGeom prst="straightConnector1">
            <a:avLst/>
          </a:prstGeom>
          <a:noFill/>
          <a:ln w="9525">
            <a:solidFill>
              <a:srgbClr val="000000"/>
            </a:solidFill>
            <a:round/>
            <a:headEnd/>
            <a:tailEnd type="triangle" w="med" len="med"/>
          </a:ln>
        </p:spPr>
      </p:cxnSp>
      <p:cxnSp>
        <p:nvCxnSpPr>
          <p:cNvPr id="13330" name="AutoShape 18"/>
          <p:cNvCxnSpPr>
            <a:cxnSpLocks noChangeShapeType="1"/>
          </p:cNvCxnSpPr>
          <p:nvPr/>
        </p:nvCxnSpPr>
        <p:spPr bwMode="auto">
          <a:xfrm flipH="1">
            <a:off x="3103548" y="4257658"/>
            <a:ext cx="1220787" cy="0"/>
          </a:xfrm>
          <a:prstGeom prst="straightConnector1">
            <a:avLst/>
          </a:prstGeom>
          <a:noFill/>
          <a:ln w="9525">
            <a:solidFill>
              <a:srgbClr val="000000"/>
            </a:solidFill>
            <a:round/>
            <a:headEnd/>
            <a:tailEnd/>
          </a:ln>
        </p:spPr>
      </p:cxnSp>
      <p:cxnSp>
        <p:nvCxnSpPr>
          <p:cNvPr id="13331" name="AutoShape 19"/>
          <p:cNvCxnSpPr>
            <a:cxnSpLocks noChangeShapeType="1"/>
          </p:cNvCxnSpPr>
          <p:nvPr/>
        </p:nvCxnSpPr>
        <p:spPr bwMode="auto">
          <a:xfrm>
            <a:off x="3103548" y="4257658"/>
            <a:ext cx="0" cy="198438"/>
          </a:xfrm>
          <a:prstGeom prst="straightConnector1">
            <a:avLst/>
          </a:prstGeom>
          <a:noFill/>
          <a:ln w="9525">
            <a:solidFill>
              <a:srgbClr val="000000"/>
            </a:solidFill>
            <a:round/>
            <a:headEnd/>
            <a:tailEnd type="triangle" w="med" len="med"/>
          </a:ln>
        </p:spPr>
      </p:cxnSp>
      <p:cxnSp>
        <p:nvCxnSpPr>
          <p:cNvPr id="13332" name="AutoShape 20"/>
          <p:cNvCxnSpPr>
            <a:cxnSpLocks noChangeShapeType="1"/>
          </p:cNvCxnSpPr>
          <p:nvPr/>
        </p:nvCxnSpPr>
        <p:spPr bwMode="auto">
          <a:xfrm>
            <a:off x="5086335" y="4257658"/>
            <a:ext cx="1293813" cy="0"/>
          </a:xfrm>
          <a:prstGeom prst="straightConnector1">
            <a:avLst/>
          </a:prstGeom>
          <a:noFill/>
          <a:ln w="9525">
            <a:solidFill>
              <a:srgbClr val="000000"/>
            </a:solidFill>
            <a:round/>
            <a:headEnd/>
            <a:tailEnd/>
          </a:ln>
        </p:spPr>
      </p:cxnSp>
      <p:cxnSp>
        <p:nvCxnSpPr>
          <p:cNvPr id="13333" name="AutoShape 21"/>
          <p:cNvCxnSpPr>
            <a:cxnSpLocks noChangeShapeType="1"/>
          </p:cNvCxnSpPr>
          <p:nvPr/>
        </p:nvCxnSpPr>
        <p:spPr bwMode="auto">
          <a:xfrm>
            <a:off x="3103548" y="6259496"/>
            <a:ext cx="1279525" cy="0"/>
          </a:xfrm>
          <a:prstGeom prst="straightConnector1">
            <a:avLst/>
          </a:prstGeom>
          <a:noFill/>
          <a:ln w="9525">
            <a:solidFill>
              <a:srgbClr val="000000"/>
            </a:solidFill>
            <a:round/>
            <a:headEnd/>
            <a:tailEnd type="triangle" w="med" len="med"/>
          </a:ln>
        </p:spPr>
      </p:cxnSp>
      <p:cxnSp>
        <p:nvCxnSpPr>
          <p:cNvPr id="13334" name="AutoShape 22"/>
          <p:cNvCxnSpPr>
            <a:cxnSpLocks noChangeShapeType="1"/>
          </p:cNvCxnSpPr>
          <p:nvPr/>
        </p:nvCxnSpPr>
        <p:spPr bwMode="auto">
          <a:xfrm flipH="1">
            <a:off x="5086335" y="6259496"/>
            <a:ext cx="684213" cy="0"/>
          </a:xfrm>
          <a:prstGeom prst="straightConnector1">
            <a:avLst/>
          </a:prstGeom>
          <a:noFill/>
          <a:ln w="9525">
            <a:solidFill>
              <a:srgbClr val="000000"/>
            </a:solidFill>
            <a:round/>
            <a:headEnd/>
            <a:tailEnd type="triangle" w="med" len="med"/>
          </a:ln>
        </p:spPr>
      </p:cxnSp>
      <p:cxnSp>
        <p:nvCxnSpPr>
          <p:cNvPr id="13335" name="AutoShape 23"/>
          <p:cNvCxnSpPr>
            <a:cxnSpLocks noChangeShapeType="1"/>
          </p:cNvCxnSpPr>
          <p:nvPr/>
        </p:nvCxnSpPr>
        <p:spPr bwMode="auto">
          <a:xfrm>
            <a:off x="4733910" y="5472096"/>
            <a:ext cx="7938" cy="690562"/>
          </a:xfrm>
          <a:prstGeom prst="straightConnector1">
            <a:avLst/>
          </a:prstGeom>
          <a:noFill/>
          <a:ln w="9525">
            <a:solidFill>
              <a:srgbClr val="000000"/>
            </a:solidFill>
            <a:round/>
            <a:headEnd/>
            <a:tailEnd type="triangle" w="med" len="med"/>
          </a:ln>
        </p:spPr>
      </p:cxnSp>
      <p:cxnSp>
        <p:nvCxnSpPr>
          <p:cNvPr id="27" name="Straight Arrow Connector 26"/>
          <p:cNvCxnSpPr/>
          <p:nvPr/>
        </p:nvCxnSpPr>
        <p:spPr>
          <a:xfrm rot="5400000">
            <a:off x="6250793" y="4321975"/>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3" name="AutoShape 17"/>
          <p:cNvSpPr>
            <a:spLocks noChangeArrowheads="1"/>
          </p:cNvSpPr>
          <p:nvPr/>
        </p:nvSpPr>
        <p:spPr bwMode="auto">
          <a:xfrm>
            <a:off x="1952642" y="2227275"/>
            <a:ext cx="1485900" cy="94456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Main Screen</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Name String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4834" name="AutoShape 18"/>
          <p:cNvCxnSpPr>
            <a:cxnSpLocks noChangeShapeType="1"/>
          </p:cNvCxnSpPr>
          <p:nvPr/>
        </p:nvCxnSpPr>
        <p:spPr bwMode="auto">
          <a:xfrm>
            <a:off x="1952642" y="2600338"/>
            <a:ext cx="1485900" cy="0"/>
          </a:xfrm>
          <a:prstGeom prst="straightConnector1">
            <a:avLst/>
          </a:prstGeom>
          <a:noFill/>
          <a:ln w="9525">
            <a:solidFill>
              <a:srgbClr val="000000"/>
            </a:solidFill>
            <a:round/>
            <a:headEnd/>
            <a:tailEnd/>
          </a:ln>
        </p:spPr>
      </p:cxnSp>
      <p:sp>
        <p:nvSpPr>
          <p:cNvPr id="34835" name="AutoShape 19"/>
          <p:cNvSpPr>
            <a:spLocks noChangeArrowheads="1"/>
          </p:cNvSpPr>
          <p:nvPr/>
        </p:nvSpPr>
        <p:spPr bwMode="auto">
          <a:xfrm>
            <a:off x="3629042" y="2227275"/>
            <a:ext cx="1485900" cy="94456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Keyboard</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Name Key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4836" name="AutoShape 20"/>
          <p:cNvCxnSpPr>
            <a:cxnSpLocks noChangeShapeType="1"/>
          </p:cNvCxnSpPr>
          <p:nvPr/>
        </p:nvCxnSpPr>
        <p:spPr bwMode="auto">
          <a:xfrm>
            <a:off x="3629042" y="2600338"/>
            <a:ext cx="1485900" cy="0"/>
          </a:xfrm>
          <a:prstGeom prst="straightConnector1">
            <a:avLst/>
          </a:prstGeom>
          <a:noFill/>
          <a:ln w="9525">
            <a:solidFill>
              <a:srgbClr val="000000"/>
            </a:solidFill>
            <a:round/>
            <a:headEnd/>
            <a:tailEnd/>
          </a:ln>
        </p:spPr>
      </p:cxnSp>
      <p:sp>
        <p:nvSpPr>
          <p:cNvPr id="34837" name="AutoShape 21"/>
          <p:cNvSpPr>
            <a:spLocks noChangeArrowheads="1"/>
          </p:cNvSpPr>
          <p:nvPr/>
        </p:nvSpPr>
        <p:spPr bwMode="auto">
          <a:xfrm>
            <a:off x="5381642" y="2227275"/>
            <a:ext cx="1485900" cy="94456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Mouse</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Name State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4838" name="AutoShape 22"/>
          <p:cNvCxnSpPr>
            <a:cxnSpLocks noChangeShapeType="1"/>
          </p:cNvCxnSpPr>
          <p:nvPr/>
        </p:nvCxnSpPr>
        <p:spPr bwMode="auto">
          <a:xfrm>
            <a:off x="5381642" y="2600338"/>
            <a:ext cx="1485900" cy="0"/>
          </a:xfrm>
          <a:prstGeom prst="straightConnector1">
            <a:avLst/>
          </a:prstGeom>
          <a:noFill/>
          <a:ln w="9525">
            <a:solidFill>
              <a:srgbClr val="000000"/>
            </a:solidFill>
            <a:round/>
            <a:headEnd/>
            <a:tailEnd/>
          </a:ln>
        </p:spPr>
      </p:cxnSp>
      <p:sp>
        <p:nvSpPr>
          <p:cNvPr id="34839" name="Rectangle 23"/>
          <p:cNvSpPr>
            <a:spLocks noChangeArrowheads="1"/>
          </p:cNvSpPr>
          <p:nvPr/>
        </p:nvSpPr>
        <p:spPr bwMode="auto">
          <a:xfrm>
            <a:off x="3675079" y="3413138"/>
            <a:ext cx="1396987" cy="2087564"/>
          </a:xfrm>
          <a:prstGeom prst="rect">
            <a:avLst/>
          </a:prstGeom>
          <a:solidFill>
            <a:srgbClr val="FFFFFF"/>
          </a:solidFill>
          <a:ln w="31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Wire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Cube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Cone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Torus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Dodecahedron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Octahedron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Tetrahedron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Icosahedron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Teapot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Rectangular Mesh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40" name="Rectangle 24"/>
          <p:cNvSpPr>
            <a:spLocks noChangeArrowheads="1"/>
          </p:cNvSpPr>
          <p:nvPr/>
        </p:nvSpPr>
        <p:spPr bwMode="auto">
          <a:xfrm>
            <a:off x="1952642" y="3413138"/>
            <a:ext cx="1476350" cy="2016126"/>
          </a:xfrm>
          <a:prstGeom prst="rect">
            <a:avLst/>
          </a:prstGeom>
          <a:solidFill>
            <a:srgbClr val="FFFFFF"/>
          </a:solidFill>
          <a:ln w="31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Solid</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Sphere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Cube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Cone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Torus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Dodecahedron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Octahedron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Tetrahedron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Icosahedron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Teapot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3D Sierpenski Gasket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41" name="Rectangle 25"/>
          <p:cNvSpPr>
            <a:spLocks noChangeArrowheads="1"/>
          </p:cNvSpPr>
          <p:nvPr/>
        </p:nvSpPr>
        <p:spPr bwMode="auto">
          <a:xfrm>
            <a:off x="5381642" y="3413138"/>
            <a:ext cx="1619250" cy="1873250"/>
          </a:xfrm>
          <a:prstGeom prst="rect">
            <a:avLst/>
          </a:prstGeom>
          <a:solidFill>
            <a:srgbClr val="FFFFFF"/>
          </a:solidFill>
          <a:ln w="31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Transformation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Rotation Demonstration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Translation Demonstration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Scaling Demonstration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4842" name="AutoShape 26"/>
          <p:cNvCxnSpPr>
            <a:cxnSpLocks noChangeShapeType="1"/>
          </p:cNvCxnSpPr>
          <p:nvPr/>
        </p:nvCxnSpPr>
        <p:spPr bwMode="auto">
          <a:xfrm>
            <a:off x="1952642" y="3602050"/>
            <a:ext cx="1485900" cy="0"/>
          </a:xfrm>
          <a:prstGeom prst="straightConnector1">
            <a:avLst/>
          </a:prstGeom>
          <a:noFill/>
          <a:ln w="9525">
            <a:solidFill>
              <a:srgbClr val="000000"/>
            </a:solidFill>
            <a:round/>
            <a:headEnd/>
            <a:tailEnd/>
          </a:ln>
        </p:spPr>
      </p:cxnSp>
      <p:cxnSp>
        <p:nvCxnSpPr>
          <p:cNvPr id="34843" name="AutoShape 27"/>
          <p:cNvCxnSpPr>
            <a:cxnSpLocks noChangeShapeType="1"/>
          </p:cNvCxnSpPr>
          <p:nvPr/>
        </p:nvCxnSpPr>
        <p:spPr bwMode="auto">
          <a:xfrm>
            <a:off x="3675079" y="3602050"/>
            <a:ext cx="1439863" cy="0"/>
          </a:xfrm>
          <a:prstGeom prst="straightConnector1">
            <a:avLst/>
          </a:prstGeom>
          <a:noFill/>
          <a:ln w="9525">
            <a:solidFill>
              <a:srgbClr val="000000"/>
            </a:solidFill>
            <a:round/>
            <a:headEnd/>
            <a:tailEnd/>
          </a:ln>
        </p:spPr>
      </p:cxnSp>
      <p:cxnSp>
        <p:nvCxnSpPr>
          <p:cNvPr id="34844" name="AutoShape 28"/>
          <p:cNvCxnSpPr>
            <a:cxnSpLocks noChangeShapeType="1"/>
          </p:cNvCxnSpPr>
          <p:nvPr/>
        </p:nvCxnSpPr>
        <p:spPr bwMode="auto">
          <a:xfrm>
            <a:off x="5381642" y="3646500"/>
            <a:ext cx="1619250" cy="1588"/>
          </a:xfrm>
          <a:prstGeom prst="straightConnector1">
            <a:avLst/>
          </a:prstGeom>
          <a:noFill/>
          <a:ln w="9525">
            <a:solidFill>
              <a:srgbClr val="000000"/>
            </a:solidFill>
            <a:round/>
            <a:headEnd/>
            <a:tailEnd/>
          </a:ln>
        </p:spPr>
      </p:cxnSp>
      <p:cxnSp>
        <p:nvCxnSpPr>
          <p:cNvPr id="34845" name="AutoShape 29"/>
          <p:cNvCxnSpPr>
            <a:cxnSpLocks noChangeShapeType="1"/>
          </p:cNvCxnSpPr>
          <p:nvPr/>
        </p:nvCxnSpPr>
        <p:spPr bwMode="auto">
          <a:xfrm>
            <a:off x="4338654" y="3171838"/>
            <a:ext cx="0" cy="241300"/>
          </a:xfrm>
          <a:prstGeom prst="straightConnector1">
            <a:avLst/>
          </a:prstGeom>
          <a:noFill/>
          <a:ln w="9525">
            <a:solidFill>
              <a:srgbClr val="000000"/>
            </a:solidFill>
            <a:round/>
            <a:headEnd/>
            <a:tailEnd type="triangle" w="med" len="med"/>
          </a:ln>
        </p:spPr>
      </p:cxnSp>
      <p:cxnSp>
        <p:nvCxnSpPr>
          <p:cNvPr id="34846" name="AutoShape 30"/>
          <p:cNvCxnSpPr>
            <a:cxnSpLocks noChangeShapeType="1"/>
          </p:cNvCxnSpPr>
          <p:nvPr/>
        </p:nvCxnSpPr>
        <p:spPr bwMode="auto">
          <a:xfrm flipH="1">
            <a:off x="2684479" y="3273438"/>
            <a:ext cx="3527425" cy="0"/>
          </a:xfrm>
          <a:prstGeom prst="straightConnector1">
            <a:avLst/>
          </a:prstGeom>
          <a:noFill/>
          <a:ln w="9525">
            <a:solidFill>
              <a:srgbClr val="000000"/>
            </a:solidFill>
            <a:round/>
            <a:headEnd/>
            <a:tailEnd/>
          </a:ln>
        </p:spPr>
      </p:cxnSp>
      <p:cxnSp>
        <p:nvCxnSpPr>
          <p:cNvPr id="34847" name="AutoShape 31"/>
          <p:cNvCxnSpPr>
            <a:cxnSpLocks noChangeShapeType="1"/>
          </p:cNvCxnSpPr>
          <p:nvPr/>
        </p:nvCxnSpPr>
        <p:spPr bwMode="auto">
          <a:xfrm>
            <a:off x="2684479" y="3273438"/>
            <a:ext cx="0" cy="139700"/>
          </a:xfrm>
          <a:prstGeom prst="straightConnector1">
            <a:avLst/>
          </a:prstGeom>
          <a:noFill/>
          <a:ln w="9525">
            <a:solidFill>
              <a:srgbClr val="000000"/>
            </a:solidFill>
            <a:round/>
            <a:headEnd/>
            <a:tailEnd type="triangle" w="med" len="med"/>
          </a:ln>
        </p:spPr>
      </p:cxnSp>
      <p:sp>
        <p:nvSpPr>
          <p:cNvPr id="34" name="TextBox 33"/>
          <p:cNvSpPr txBox="1"/>
          <p:nvPr/>
        </p:nvSpPr>
        <p:spPr>
          <a:xfrm>
            <a:off x="1214414" y="1000108"/>
            <a:ext cx="1699504" cy="400110"/>
          </a:xfrm>
          <a:prstGeom prst="rect">
            <a:avLst/>
          </a:prstGeom>
          <a:noFill/>
        </p:spPr>
        <p:txBody>
          <a:bodyPr wrap="none" rtlCol="0">
            <a:spAutoFit/>
          </a:bodyPr>
          <a:lstStyle/>
          <a:p>
            <a:r>
              <a:rPr lang="en-IN" sz="2000" dirty="0" smtClean="0">
                <a:latin typeface="Times New Roman" pitchFamily="18" charset="0"/>
                <a:cs typeface="Times New Roman" pitchFamily="18" charset="0"/>
              </a:rPr>
              <a:t>Class Diagram</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Snapshots</a:t>
            </a:r>
            <a:endParaRPr lang="en-US" dirty="0"/>
          </a:p>
        </p:txBody>
      </p:sp>
      <p:pic>
        <p:nvPicPr>
          <p:cNvPr id="6" name="Content Placeholder 5" descr="Screenshot (35).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88</TotalTime>
  <Words>940</Words>
  <Application>WPS Presentation</Application>
  <PresentationFormat>On-screen Show (4:3)</PresentationFormat>
  <Paragraphs>232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Slide 1</vt:lpstr>
      <vt:lpstr>Slide 2</vt:lpstr>
      <vt:lpstr>Slide 3</vt:lpstr>
      <vt:lpstr>Slide 4</vt:lpstr>
      <vt:lpstr>Specific Requirements</vt:lpstr>
      <vt:lpstr>    </vt:lpstr>
      <vt:lpstr>Slide 7</vt:lpstr>
      <vt:lpstr>Slide 8</vt:lpstr>
      <vt:lpstr>Snapshots</vt:lpstr>
      <vt:lpstr>Slide 10</vt:lpstr>
      <vt:lpstr>Slide 11</vt:lpstr>
      <vt:lpstr>Slide 12</vt:lpstr>
      <vt:lpstr>Slide 13</vt:lpstr>
      <vt:lpstr>Slide 14</vt:lpstr>
      <vt:lpstr>Slide 15</vt:lpstr>
      <vt:lpstr>Slide 16</vt:lpstr>
    </vt:vector>
  </TitlesOfParts>
  <Company>svec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lab</dc:creator>
  <cp:lastModifiedBy>HP</cp:lastModifiedBy>
  <cp:revision>96</cp:revision>
  <dcterms:created xsi:type="dcterms:W3CDTF">2010-03-25T04:18:00Z</dcterms:created>
  <dcterms:modified xsi:type="dcterms:W3CDTF">2019-05-20T06:18:35Z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