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76" r:id="rId10"/>
    <p:sldId id="264" r:id="rId11"/>
    <p:sldId id="265" r:id="rId12"/>
    <p:sldId id="280" r:id="rId13"/>
    <p:sldId id="267" r:id="rId14"/>
    <p:sldId id="268" r:id="rId15"/>
    <p:sldId id="269" r:id="rId16"/>
    <p:sldId id="270" r:id="rId17"/>
    <p:sldId id="271" r:id="rId18"/>
    <p:sldId id="272" r:id="rId19"/>
    <p:sldId id="277" r:id="rId20"/>
    <p:sldId id="283" r:id="rId21"/>
    <p:sldId id="273" r:id="rId22"/>
    <p:sldId id="274" r:id="rId23"/>
    <p:sldId id="275"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1" d="100"/>
          <a:sy n="51" d="100"/>
        </p:scale>
        <p:origin x="922"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ata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6674037-8010-419D-B930-46BFE554A7A2}" type="doc">
      <dgm:prSet loTypeId="urn:microsoft.com/office/officeart/2005/8/layout/process5" loCatId="process" qsTypeId="urn:microsoft.com/office/officeart/2005/8/quickstyle/simple5" qsCatId="simple" csTypeId="urn:microsoft.com/office/officeart/2005/8/colors/colorful1" csCatId="colorful"/>
      <dgm:spPr/>
      <dgm:t>
        <a:bodyPr/>
        <a:lstStyle/>
        <a:p>
          <a:endParaRPr lang="en-US"/>
        </a:p>
      </dgm:t>
    </dgm:pt>
    <dgm:pt modelId="{9CB47D37-09A9-4F83-B29C-5BB3153DFD9D}">
      <dgm:prSet/>
      <dgm:spPr/>
      <dgm:t>
        <a:bodyPr/>
        <a:lstStyle/>
        <a:p>
          <a:r>
            <a:rPr lang="en-US"/>
            <a:t>Abstract</a:t>
          </a:r>
        </a:p>
      </dgm:t>
    </dgm:pt>
    <dgm:pt modelId="{3A8A64C5-0770-4F6B-8DE3-0803053A4441}" type="parTrans" cxnId="{28A1736C-7295-4E7E-8739-B3396838BB27}">
      <dgm:prSet/>
      <dgm:spPr/>
      <dgm:t>
        <a:bodyPr/>
        <a:lstStyle/>
        <a:p>
          <a:endParaRPr lang="en-US"/>
        </a:p>
      </dgm:t>
    </dgm:pt>
    <dgm:pt modelId="{543D4C7D-625A-4911-87E1-53A14F15EC18}" type="sibTrans" cxnId="{28A1736C-7295-4E7E-8739-B3396838BB27}">
      <dgm:prSet/>
      <dgm:spPr/>
      <dgm:t>
        <a:bodyPr/>
        <a:lstStyle/>
        <a:p>
          <a:endParaRPr lang="en-US"/>
        </a:p>
      </dgm:t>
    </dgm:pt>
    <dgm:pt modelId="{FB03A5B2-3D68-4BEC-9250-568E3A703C4C}">
      <dgm:prSet/>
      <dgm:spPr/>
      <dgm:t>
        <a:bodyPr/>
        <a:lstStyle/>
        <a:p>
          <a:r>
            <a:rPr lang="en-US" dirty="0"/>
            <a:t>Introduction</a:t>
          </a:r>
        </a:p>
      </dgm:t>
    </dgm:pt>
    <dgm:pt modelId="{4F4A4BC0-6E01-40E0-B3C9-5E46A8138F84}" type="parTrans" cxnId="{0978BBF2-A191-4604-AF51-BE3C9DC06048}">
      <dgm:prSet/>
      <dgm:spPr/>
      <dgm:t>
        <a:bodyPr/>
        <a:lstStyle/>
        <a:p>
          <a:endParaRPr lang="en-US"/>
        </a:p>
      </dgm:t>
    </dgm:pt>
    <dgm:pt modelId="{738B4F1D-AFF5-430A-9925-CD193428D8E5}" type="sibTrans" cxnId="{0978BBF2-A191-4604-AF51-BE3C9DC06048}">
      <dgm:prSet/>
      <dgm:spPr/>
      <dgm:t>
        <a:bodyPr/>
        <a:lstStyle/>
        <a:p>
          <a:endParaRPr lang="en-US"/>
        </a:p>
      </dgm:t>
    </dgm:pt>
    <dgm:pt modelId="{2209458B-638E-491A-BFFB-DE24A37F22A7}">
      <dgm:prSet/>
      <dgm:spPr/>
      <dgm:t>
        <a:bodyPr/>
        <a:lstStyle/>
        <a:p>
          <a:r>
            <a:rPr lang="en-US"/>
            <a:t>Objective</a:t>
          </a:r>
        </a:p>
      </dgm:t>
    </dgm:pt>
    <dgm:pt modelId="{3A99A771-29AA-42FA-AF7E-068D6B5C01A4}" type="parTrans" cxnId="{95C16638-6C84-4582-8518-016961A32923}">
      <dgm:prSet/>
      <dgm:spPr/>
      <dgm:t>
        <a:bodyPr/>
        <a:lstStyle/>
        <a:p>
          <a:endParaRPr lang="en-US"/>
        </a:p>
      </dgm:t>
    </dgm:pt>
    <dgm:pt modelId="{E6B2FEBD-6B08-418A-BBB0-51DAF4EC74E2}" type="sibTrans" cxnId="{95C16638-6C84-4582-8518-016961A32923}">
      <dgm:prSet/>
      <dgm:spPr/>
      <dgm:t>
        <a:bodyPr/>
        <a:lstStyle/>
        <a:p>
          <a:endParaRPr lang="en-US"/>
        </a:p>
      </dgm:t>
    </dgm:pt>
    <dgm:pt modelId="{556EFBD8-D297-4A7F-88D5-32AA2ED8ACC4}">
      <dgm:prSet/>
      <dgm:spPr/>
      <dgm:t>
        <a:bodyPr/>
        <a:lstStyle/>
        <a:p>
          <a:r>
            <a:rPr lang="en-US"/>
            <a:t>Literature survey</a:t>
          </a:r>
        </a:p>
      </dgm:t>
    </dgm:pt>
    <dgm:pt modelId="{75D1C2F9-5EDE-4958-8120-48F3C77AE29D}" type="parTrans" cxnId="{6D83C305-61AE-41E0-942A-4C2EA4CA2E5E}">
      <dgm:prSet/>
      <dgm:spPr/>
      <dgm:t>
        <a:bodyPr/>
        <a:lstStyle/>
        <a:p>
          <a:endParaRPr lang="en-US"/>
        </a:p>
      </dgm:t>
    </dgm:pt>
    <dgm:pt modelId="{34B0CBD4-31CB-4D1F-8BF5-AE669B16FAC5}" type="sibTrans" cxnId="{6D83C305-61AE-41E0-942A-4C2EA4CA2E5E}">
      <dgm:prSet/>
      <dgm:spPr/>
      <dgm:t>
        <a:bodyPr/>
        <a:lstStyle/>
        <a:p>
          <a:endParaRPr lang="en-US"/>
        </a:p>
      </dgm:t>
    </dgm:pt>
    <dgm:pt modelId="{37D10436-EDC6-4B66-AE68-657F64C7FFA0}">
      <dgm:prSet/>
      <dgm:spPr/>
      <dgm:t>
        <a:bodyPr/>
        <a:lstStyle/>
        <a:p>
          <a:r>
            <a:rPr lang="en-US"/>
            <a:t>Existing System and its Disadvantages.</a:t>
          </a:r>
        </a:p>
      </dgm:t>
    </dgm:pt>
    <dgm:pt modelId="{E38592D3-79BE-4D86-A4EE-A007FADCE6D6}" type="parTrans" cxnId="{E44C7A7D-9595-4558-B1C9-1ACCFA74D456}">
      <dgm:prSet/>
      <dgm:spPr/>
      <dgm:t>
        <a:bodyPr/>
        <a:lstStyle/>
        <a:p>
          <a:endParaRPr lang="en-US"/>
        </a:p>
      </dgm:t>
    </dgm:pt>
    <dgm:pt modelId="{9C335777-99F5-4C18-AD9D-FC9BB87707F7}" type="sibTrans" cxnId="{E44C7A7D-9595-4558-B1C9-1ACCFA74D456}">
      <dgm:prSet/>
      <dgm:spPr/>
      <dgm:t>
        <a:bodyPr/>
        <a:lstStyle/>
        <a:p>
          <a:endParaRPr lang="en-US"/>
        </a:p>
      </dgm:t>
    </dgm:pt>
    <dgm:pt modelId="{3F1ECD6F-BF2A-423E-AE59-67C9D8BDE75D}">
      <dgm:prSet/>
      <dgm:spPr/>
      <dgm:t>
        <a:bodyPr/>
        <a:lstStyle/>
        <a:p>
          <a:r>
            <a:rPr lang="en-US" dirty="0"/>
            <a:t>Feasibility Study</a:t>
          </a:r>
        </a:p>
      </dgm:t>
    </dgm:pt>
    <dgm:pt modelId="{51E4815C-6EF2-4DA0-A9BB-D705722A9C57}" type="parTrans" cxnId="{8AD1DF7D-8BDF-4325-9484-7CAB7C0621D4}">
      <dgm:prSet/>
      <dgm:spPr/>
      <dgm:t>
        <a:bodyPr/>
        <a:lstStyle/>
        <a:p>
          <a:endParaRPr lang="en-US"/>
        </a:p>
      </dgm:t>
    </dgm:pt>
    <dgm:pt modelId="{B459D497-B41F-4E3E-AB1A-1F88C4F25940}" type="sibTrans" cxnId="{8AD1DF7D-8BDF-4325-9484-7CAB7C0621D4}">
      <dgm:prSet/>
      <dgm:spPr/>
      <dgm:t>
        <a:bodyPr/>
        <a:lstStyle/>
        <a:p>
          <a:endParaRPr lang="en-US"/>
        </a:p>
      </dgm:t>
    </dgm:pt>
    <dgm:pt modelId="{4EE4EC5A-BA43-46B2-AFE0-7D1AB95D6718}">
      <dgm:prSet/>
      <dgm:spPr/>
      <dgm:t>
        <a:bodyPr/>
        <a:lstStyle/>
        <a:p>
          <a:r>
            <a:rPr lang="en-US"/>
            <a:t>Proposed System and Advantages.</a:t>
          </a:r>
        </a:p>
      </dgm:t>
    </dgm:pt>
    <dgm:pt modelId="{292D7B63-7867-4F76-8A82-314719AA9684}" type="parTrans" cxnId="{D1C9C3AF-1EB5-4664-B222-6E09E20E938B}">
      <dgm:prSet/>
      <dgm:spPr/>
      <dgm:t>
        <a:bodyPr/>
        <a:lstStyle/>
        <a:p>
          <a:endParaRPr lang="en-US"/>
        </a:p>
      </dgm:t>
    </dgm:pt>
    <dgm:pt modelId="{4B988668-B3C8-43D3-A1A5-95E31CA0EDC7}" type="sibTrans" cxnId="{D1C9C3AF-1EB5-4664-B222-6E09E20E938B}">
      <dgm:prSet/>
      <dgm:spPr/>
      <dgm:t>
        <a:bodyPr/>
        <a:lstStyle/>
        <a:p>
          <a:endParaRPr lang="en-US"/>
        </a:p>
      </dgm:t>
    </dgm:pt>
    <dgm:pt modelId="{9F59D8DE-DF29-47FD-B4E4-BA5E327CAB31}">
      <dgm:prSet/>
      <dgm:spPr/>
      <dgm:t>
        <a:bodyPr/>
        <a:lstStyle/>
        <a:p>
          <a:r>
            <a:rPr lang="en-US"/>
            <a:t>Architecture</a:t>
          </a:r>
        </a:p>
      </dgm:t>
    </dgm:pt>
    <dgm:pt modelId="{6CEEDCD2-B6CA-46C5-B434-EEF04ECD8F08}" type="parTrans" cxnId="{C5255A28-2D11-449A-BBBE-2CEE65A03A88}">
      <dgm:prSet/>
      <dgm:spPr/>
      <dgm:t>
        <a:bodyPr/>
        <a:lstStyle/>
        <a:p>
          <a:endParaRPr lang="en-US"/>
        </a:p>
      </dgm:t>
    </dgm:pt>
    <dgm:pt modelId="{13A909DC-D143-4372-828C-72AA1093758E}" type="sibTrans" cxnId="{C5255A28-2D11-449A-BBBE-2CEE65A03A88}">
      <dgm:prSet/>
      <dgm:spPr/>
      <dgm:t>
        <a:bodyPr/>
        <a:lstStyle/>
        <a:p>
          <a:endParaRPr lang="en-US"/>
        </a:p>
      </dgm:t>
    </dgm:pt>
    <dgm:pt modelId="{5FF3078D-3DEF-49EB-A652-A178F541DA6F}">
      <dgm:prSet/>
      <dgm:spPr/>
      <dgm:t>
        <a:bodyPr/>
        <a:lstStyle/>
        <a:p>
          <a:r>
            <a:rPr lang="en-US"/>
            <a:t>Software and Hardware Requirements</a:t>
          </a:r>
        </a:p>
      </dgm:t>
    </dgm:pt>
    <dgm:pt modelId="{3F6523E0-A590-4EE5-9C5A-59224DC42DAB}" type="parTrans" cxnId="{423F5A2D-6929-494B-8176-ABA1DCE7E6CC}">
      <dgm:prSet/>
      <dgm:spPr/>
      <dgm:t>
        <a:bodyPr/>
        <a:lstStyle/>
        <a:p>
          <a:endParaRPr lang="en-US"/>
        </a:p>
      </dgm:t>
    </dgm:pt>
    <dgm:pt modelId="{7D2252C8-63AC-4D7A-8B5F-4910458E7EC7}" type="sibTrans" cxnId="{423F5A2D-6929-494B-8176-ABA1DCE7E6CC}">
      <dgm:prSet/>
      <dgm:spPr/>
      <dgm:t>
        <a:bodyPr/>
        <a:lstStyle/>
        <a:p>
          <a:endParaRPr lang="en-US"/>
        </a:p>
      </dgm:t>
    </dgm:pt>
    <dgm:pt modelId="{E5E0C88C-C634-4CD6-BD61-1C1BB778A5E5}">
      <dgm:prSet/>
      <dgm:spPr/>
      <dgm:t>
        <a:bodyPr/>
        <a:lstStyle/>
        <a:p>
          <a:r>
            <a:rPr lang="en-US"/>
            <a:t>System Design and Implementation</a:t>
          </a:r>
        </a:p>
      </dgm:t>
    </dgm:pt>
    <dgm:pt modelId="{E13E605B-0443-46F4-9EF3-48A94C40983A}" type="parTrans" cxnId="{93EFDCB4-9FBC-4378-8650-8954CA084BA9}">
      <dgm:prSet/>
      <dgm:spPr/>
      <dgm:t>
        <a:bodyPr/>
        <a:lstStyle/>
        <a:p>
          <a:endParaRPr lang="en-US"/>
        </a:p>
      </dgm:t>
    </dgm:pt>
    <dgm:pt modelId="{1C64EDDE-B0FF-4523-9765-D85D6ABB3B50}" type="sibTrans" cxnId="{93EFDCB4-9FBC-4378-8650-8954CA084BA9}">
      <dgm:prSet/>
      <dgm:spPr/>
      <dgm:t>
        <a:bodyPr/>
        <a:lstStyle/>
        <a:p>
          <a:endParaRPr lang="en-US"/>
        </a:p>
      </dgm:t>
    </dgm:pt>
    <dgm:pt modelId="{AA317199-52B6-47D4-9EFC-6C4909FE1BEB}">
      <dgm:prSet/>
      <dgm:spPr/>
      <dgm:t>
        <a:bodyPr/>
        <a:lstStyle/>
        <a:p>
          <a:r>
            <a:rPr lang="en-US"/>
            <a:t>Future Work</a:t>
          </a:r>
        </a:p>
      </dgm:t>
    </dgm:pt>
    <dgm:pt modelId="{4A897335-4DF3-4EC4-959A-16DD1E7F32EF}" type="parTrans" cxnId="{5664EA4B-BF13-4B14-80C8-1C1AF70A780F}">
      <dgm:prSet/>
      <dgm:spPr/>
      <dgm:t>
        <a:bodyPr/>
        <a:lstStyle/>
        <a:p>
          <a:endParaRPr lang="en-US"/>
        </a:p>
      </dgm:t>
    </dgm:pt>
    <dgm:pt modelId="{913B3D0E-D0AA-4A53-9E64-9F08597AB5FB}" type="sibTrans" cxnId="{5664EA4B-BF13-4B14-80C8-1C1AF70A780F}">
      <dgm:prSet/>
      <dgm:spPr/>
      <dgm:t>
        <a:bodyPr/>
        <a:lstStyle/>
        <a:p>
          <a:endParaRPr lang="en-US"/>
        </a:p>
      </dgm:t>
    </dgm:pt>
    <dgm:pt modelId="{0D30933C-28B7-4BB2-8464-122614242BB9}">
      <dgm:prSet/>
      <dgm:spPr/>
      <dgm:t>
        <a:bodyPr/>
        <a:lstStyle/>
        <a:p>
          <a:r>
            <a:rPr lang="en-US"/>
            <a:t>References</a:t>
          </a:r>
        </a:p>
      </dgm:t>
    </dgm:pt>
    <dgm:pt modelId="{28463F89-D058-46D7-8D59-2C964DDE2729}" type="parTrans" cxnId="{0BF69D16-E1DE-420C-9D0B-E70F299052D1}">
      <dgm:prSet/>
      <dgm:spPr/>
      <dgm:t>
        <a:bodyPr/>
        <a:lstStyle/>
        <a:p>
          <a:endParaRPr lang="en-US"/>
        </a:p>
      </dgm:t>
    </dgm:pt>
    <dgm:pt modelId="{6F8B8985-E8B0-4A3B-B904-16C9705D6166}" type="sibTrans" cxnId="{0BF69D16-E1DE-420C-9D0B-E70F299052D1}">
      <dgm:prSet/>
      <dgm:spPr/>
      <dgm:t>
        <a:bodyPr/>
        <a:lstStyle/>
        <a:p>
          <a:endParaRPr lang="en-US"/>
        </a:p>
      </dgm:t>
    </dgm:pt>
    <dgm:pt modelId="{40AB7586-54C7-4FC4-A1A1-3FD5E0B14528}">
      <dgm:prSet/>
      <dgm:spPr/>
      <dgm:t>
        <a:bodyPr/>
        <a:lstStyle/>
        <a:p>
          <a:r>
            <a:rPr lang="en-US"/>
            <a:t>Conclusion</a:t>
          </a:r>
        </a:p>
      </dgm:t>
    </dgm:pt>
    <dgm:pt modelId="{768FEBE6-E699-4065-B6E1-949943724025}" type="parTrans" cxnId="{83EBAF83-B09B-41CD-9A73-0E53A7E12170}">
      <dgm:prSet/>
      <dgm:spPr/>
      <dgm:t>
        <a:bodyPr/>
        <a:lstStyle/>
        <a:p>
          <a:endParaRPr lang="en-US"/>
        </a:p>
      </dgm:t>
    </dgm:pt>
    <dgm:pt modelId="{2A6A1733-E0B9-48E2-B23B-ECE8655F63C6}" type="sibTrans" cxnId="{83EBAF83-B09B-41CD-9A73-0E53A7E12170}">
      <dgm:prSet/>
      <dgm:spPr/>
      <dgm:t>
        <a:bodyPr/>
        <a:lstStyle/>
        <a:p>
          <a:endParaRPr lang="en-US"/>
        </a:p>
      </dgm:t>
    </dgm:pt>
    <dgm:pt modelId="{9C311CB8-38EC-48F3-8F50-C7F0C3A15A87}" type="pres">
      <dgm:prSet presAssocID="{16674037-8010-419D-B930-46BFE554A7A2}" presName="diagram" presStyleCnt="0">
        <dgm:presLayoutVars>
          <dgm:dir/>
          <dgm:resizeHandles val="exact"/>
        </dgm:presLayoutVars>
      </dgm:prSet>
      <dgm:spPr/>
    </dgm:pt>
    <dgm:pt modelId="{7F6BADEE-54CE-4FAB-A070-17EEB4832853}" type="pres">
      <dgm:prSet presAssocID="{9CB47D37-09A9-4F83-B29C-5BB3153DFD9D}" presName="node" presStyleLbl="node1" presStyleIdx="0" presStyleCnt="13">
        <dgm:presLayoutVars>
          <dgm:bulletEnabled val="1"/>
        </dgm:presLayoutVars>
      </dgm:prSet>
      <dgm:spPr/>
    </dgm:pt>
    <dgm:pt modelId="{74C1D140-63BB-448F-B148-F562F98D68AB}" type="pres">
      <dgm:prSet presAssocID="{543D4C7D-625A-4911-87E1-53A14F15EC18}" presName="sibTrans" presStyleLbl="sibTrans2D1" presStyleIdx="0" presStyleCnt="12"/>
      <dgm:spPr/>
    </dgm:pt>
    <dgm:pt modelId="{893B8008-B930-42B9-AE98-EE64A9F9510A}" type="pres">
      <dgm:prSet presAssocID="{543D4C7D-625A-4911-87E1-53A14F15EC18}" presName="connectorText" presStyleLbl="sibTrans2D1" presStyleIdx="0" presStyleCnt="12"/>
      <dgm:spPr/>
    </dgm:pt>
    <dgm:pt modelId="{0547A84A-A264-4646-B132-AE5B434F1B09}" type="pres">
      <dgm:prSet presAssocID="{FB03A5B2-3D68-4BEC-9250-568E3A703C4C}" presName="node" presStyleLbl="node1" presStyleIdx="1" presStyleCnt="13">
        <dgm:presLayoutVars>
          <dgm:bulletEnabled val="1"/>
        </dgm:presLayoutVars>
      </dgm:prSet>
      <dgm:spPr/>
    </dgm:pt>
    <dgm:pt modelId="{C1D02D44-0E84-4009-A11B-E8D2744073E5}" type="pres">
      <dgm:prSet presAssocID="{738B4F1D-AFF5-430A-9925-CD193428D8E5}" presName="sibTrans" presStyleLbl="sibTrans2D1" presStyleIdx="1" presStyleCnt="12"/>
      <dgm:spPr/>
    </dgm:pt>
    <dgm:pt modelId="{8FE71AAA-DE4B-4B5B-A0E5-6C490FBB93BC}" type="pres">
      <dgm:prSet presAssocID="{738B4F1D-AFF5-430A-9925-CD193428D8E5}" presName="connectorText" presStyleLbl="sibTrans2D1" presStyleIdx="1" presStyleCnt="12"/>
      <dgm:spPr/>
    </dgm:pt>
    <dgm:pt modelId="{DD85AE65-27A2-4A62-BB08-A44E8E3CEFC7}" type="pres">
      <dgm:prSet presAssocID="{2209458B-638E-491A-BFFB-DE24A37F22A7}" presName="node" presStyleLbl="node1" presStyleIdx="2" presStyleCnt="13">
        <dgm:presLayoutVars>
          <dgm:bulletEnabled val="1"/>
        </dgm:presLayoutVars>
      </dgm:prSet>
      <dgm:spPr/>
    </dgm:pt>
    <dgm:pt modelId="{CF7F5B31-BF4C-4C2D-91A8-4FB0FFE0CFA9}" type="pres">
      <dgm:prSet presAssocID="{E6B2FEBD-6B08-418A-BBB0-51DAF4EC74E2}" presName="sibTrans" presStyleLbl="sibTrans2D1" presStyleIdx="2" presStyleCnt="12"/>
      <dgm:spPr/>
    </dgm:pt>
    <dgm:pt modelId="{F3198D5E-E709-4830-B437-22CB135DAD0E}" type="pres">
      <dgm:prSet presAssocID="{E6B2FEBD-6B08-418A-BBB0-51DAF4EC74E2}" presName="connectorText" presStyleLbl="sibTrans2D1" presStyleIdx="2" presStyleCnt="12"/>
      <dgm:spPr/>
    </dgm:pt>
    <dgm:pt modelId="{BE3BD5A8-2D76-404D-8A44-23FE05EDCE47}" type="pres">
      <dgm:prSet presAssocID="{556EFBD8-D297-4A7F-88D5-32AA2ED8ACC4}" presName="node" presStyleLbl="node1" presStyleIdx="3" presStyleCnt="13">
        <dgm:presLayoutVars>
          <dgm:bulletEnabled val="1"/>
        </dgm:presLayoutVars>
      </dgm:prSet>
      <dgm:spPr/>
    </dgm:pt>
    <dgm:pt modelId="{88F4E9A1-8995-4DEB-8D4E-C4DA5E9D04A5}" type="pres">
      <dgm:prSet presAssocID="{34B0CBD4-31CB-4D1F-8BF5-AE669B16FAC5}" presName="sibTrans" presStyleLbl="sibTrans2D1" presStyleIdx="3" presStyleCnt="12"/>
      <dgm:spPr/>
    </dgm:pt>
    <dgm:pt modelId="{3A8AC9FF-D37E-45AD-A120-5EBDDAADD5A5}" type="pres">
      <dgm:prSet presAssocID="{34B0CBD4-31CB-4D1F-8BF5-AE669B16FAC5}" presName="connectorText" presStyleLbl="sibTrans2D1" presStyleIdx="3" presStyleCnt="12"/>
      <dgm:spPr/>
    </dgm:pt>
    <dgm:pt modelId="{EE8EB27B-8835-4998-B52D-773E6247A280}" type="pres">
      <dgm:prSet presAssocID="{37D10436-EDC6-4B66-AE68-657F64C7FFA0}" presName="node" presStyleLbl="node1" presStyleIdx="4" presStyleCnt="13">
        <dgm:presLayoutVars>
          <dgm:bulletEnabled val="1"/>
        </dgm:presLayoutVars>
      </dgm:prSet>
      <dgm:spPr/>
    </dgm:pt>
    <dgm:pt modelId="{9FB24924-7915-4D32-9895-7D445F0A18A9}" type="pres">
      <dgm:prSet presAssocID="{9C335777-99F5-4C18-AD9D-FC9BB87707F7}" presName="sibTrans" presStyleLbl="sibTrans2D1" presStyleIdx="4" presStyleCnt="12"/>
      <dgm:spPr/>
    </dgm:pt>
    <dgm:pt modelId="{16511067-46FA-4A08-8A36-E8AD58B86D36}" type="pres">
      <dgm:prSet presAssocID="{9C335777-99F5-4C18-AD9D-FC9BB87707F7}" presName="connectorText" presStyleLbl="sibTrans2D1" presStyleIdx="4" presStyleCnt="12"/>
      <dgm:spPr/>
    </dgm:pt>
    <dgm:pt modelId="{5550C722-F521-46CF-AAAA-5B4AFDC90F36}" type="pres">
      <dgm:prSet presAssocID="{3F1ECD6F-BF2A-423E-AE59-67C9D8BDE75D}" presName="node" presStyleLbl="node1" presStyleIdx="5" presStyleCnt="13">
        <dgm:presLayoutVars>
          <dgm:bulletEnabled val="1"/>
        </dgm:presLayoutVars>
      </dgm:prSet>
      <dgm:spPr/>
    </dgm:pt>
    <dgm:pt modelId="{931787C1-B320-40F2-9C24-991905E175F3}" type="pres">
      <dgm:prSet presAssocID="{B459D497-B41F-4E3E-AB1A-1F88C4F25940}" presName="sibTrans" presStyleLbl="sibTrans2D1" presStyleIdx="5" presStyleCnt="12"/>
      <dgm:spPr/>
    </dgm:pt>
    <dgm:pt modelId="{79AA158D-3FE1-4BB1-93F5-61320E2B6287}" type="pres">
      <dgm:prSet presAssocID="{B459D497-B41F-4E3E-AB1A-1F88C4F25940}" presName="connectorText" presStyleLbl="sibTrans2D1" presStyleIdx="5" presStyleCnt="12"/>
      <dgm:spPr/>
    </dgm:pt>
    <dgm:pt modelId="{C4D575A7-311D-4657-BAA3-011F7F9B6C14}" type="pres">
      <dgm:prSet presAssocID="{4EE4EC5A-BA43-46B2-AFE0-7D1AB95D6718}" presName="node" presStyleLbl="node1" presStyleIdx="6" presStyleCnt="13">
        <dgm:presLayoutVars>
          <dgm:bulletEnabled val="1"/>
        </dgm:presLayoutVars>
      </dgm:prSet>
      <dgm:spPr/>
    </dgm:pt>
    <dgm:pt modelId="{664D4816-698A-410A-A429-C901ADEEB4E0}" type="pres">
      <dgm:prSet presAssocID="{4B988668-B3C8-43D3-A1A5-95E31CA0EDC7}" presName="sibTrans" presStyleLbl="sibTrans2D1" presStyleIdx="6" presStyleCnt="12"/>
      <dgm:spPr/>
    </dgm:pt>
    <dgm:pt modelId="{CAF6E6DB-1895-4A11-A9EE-1AFA9D6CF4C3}" type="pres">
      <dgm:prSet presAssocID="{4B988668-B3C8-43D3-A1A5-95E31CA0EDC7}" presName="connectorText" presStyleLbl="sibTrans2D1" presStyleIdx="6" presStyleCnt="12"/>
      <dgm:spPr/>
    </dgm:pt>
    <dgm:pt modelId="{E2FDB183-B863-4E15-83DF-2B7C7A60B2C9}" type="pres">
      <dgm:prSet presAssocID="{9F59D8DE-DF29-47FD-B4E4-BA5E327CAB31}" presName="node" presStyleLbl="node1" presStyleIdx="7" presStyleCnt="13">
        <dgm:presLayoutVars>
          <dgm:bulletEnabled val="1"/>
        </dgm:presLayoutVars>
      </dgm:prSet>
      <dgm:spPr/>
    </dgm:pt>
    <dgm:pt modelId="{50C224E1-F0A1-4876-A28A-30FA89B7D37E}" type="pres">
      <dgm:prSet presAssocID="{13A909DC-D143-4372-828C-72AA1093758E}" presName="sibTrans" presStyleLbl="sibTrans2D1" presStyleIdx="7" presStyleCnt="12"/>
      <dgm:spPr/>
    </dgm:pt>
    <dgm:pt modelId="{BCCD4DB8-8D33-471B-B648-ADAC16EAFF97}" type="pres">
      <dgm:prSet presAssocID="{13A909DC-D143-4372-828C-72AA1093758E}" presName="connectorText" presStyleLbl="sibTrans2D1" presStyleIdx="7" presStyleCnt="12"/>
      <dgm:spPr/>
    </dgm:pt>
    <dgm:pt modelId="{952FF604-3858-495C-907A-ED3462CA9258}" type="pres">
      <dgm:prSet presAssocID="{5FF3078D-3DEF-49EB-A652-A178F541DA6F}" presName="node" presStyleLbl="node1" presStyleIdx="8" presStyleCnt="13">
        <dgm:presLayoutVars>
          <dgm:bulletEnabled val="1"/>
        </dgm:presLayoutVars>
      </dgm:prSet>
      <dgm:spPr/>
    </dgm:pt>
    <dgm:pt modelId="{C03DAD29-F4D3-44FC-892A-3A66FE2D3BA6}" type="pres">
      <dgm:prSet presAssocID="{7D2252C8-63AC-4D7A-8B5F-4910458E7EC7}" presName="sibTrans" presStyleLbl="sibTrans2D1" presStyleIdx="8" presStyleCnt="12"/>
      <dgm:spPr/>
    </dgm:pt>
    <dgm:pt modelId="{F257EE57-0C3B-4747-B620-33B8D9028C91}" type="pres">
      <dgm:prSet presAssocID="{7D2252C8-63AC-4D7A-8B5F-4910458E7EC7}" presName="connectorText" presStyleLbl="sibTrans2D1" presStyleIdx="8" presStyleCnt="12"/>
      <dgm:spPr/>
    </dgm:pt>
    <dgm:pt modelId="{112799DF-BC30-4F38-87BF-50D0EFCC5D50}" type="pres">
      <dgm:prSet presAssocID="{E5E0C88C-C634-4CD6-BD61-1C1BB778A5E5}" presName="node" presStyleLbl="node1" presStyleIdx="9" presStyleCnt="13">
        <dgm:presLayoutVars>
          <dgm:bulletEnabled val="1"/>
        </dgm:presLayoutVars>
      </dgm:prSet>
      <dgm:spPr/>
    </dgm:pt>
    <dgm:pt modelId="{1B6A3A48-1400-462B-8BFE-BA8C028509DD}" type="pres">
      <dgm:prSet presAssocID="{1C64EDDE-B0FF-4523-9765-D85D6ABB3B50}" presName="sibTrans" presStyleLbl="sibTrans2D1" presStyleIdx="9" presStyleCnt="12"/>
      <dgm:spPr/>
    </dgm:pt>
    <dgm:pt modelId="{8C3C8007-1B89-4676-A81C-3233EB08DDBC}" type="pres">
      <dgm:prSet presAssocID="{1C64EDDE-B0FF-4523-9765-D85D6ABB3B50}" presName="connectorText" presStyleLbl="sibTrans2D1" presStyleIdx="9" presStyleCnt="12"/>
      <dgm:spPr/>
    </dgm:pt>
    <dgm:pt modelId="{E8B4C516-52D3-4DCB-A050-1C2F77D9A118}" type="pres">
      <dgm:prSet presAssocID="{AA317199-52B6-47D4-9EFC-6C4909FE1BEB}" presName="node" presStyleLbl="node1" presStyleIdx="10" presStyleCnt="13">
        <dgm:presLayoutVars>
          <dgm:bulletEnabled val="1"/>
        </dgm:presLayoutVars>
      </dgm:prSet>
      <dgm:spPr/>
    </dgm:pt>
    <dgm:pt modelId="{BBFDA651-00E7-4A29-88C3-7306EA9F7B9A}" type="pres">
      <dgm:prSet presAssocID="{913B3D0E-D0AA-4A53-9E64-9F08597AB5FB}" presName="sibTrans" presStyleLbl="sibTrans2D1" presStyleIdx="10" presStyleCnt="12"/>
      <dgm:spPr/>
    </dgm:pt>
    <dgm:pt modelId="{44F811C5-80A5-4FA6-859E-59BB2544C218}" type="pres">
      <dgm:prSet presAssocID="{913B3D0E-D0AA-4A53-9E64-9F08597AB5FB}" presName="connectorText" presStyleLbl="sibTrans2D1" presStyleIdx="10" presStyleCnt="12"/>
      <dgm:spPr/>
    </dgm:pt>
    <dgm:pt modelId="{F788DFEC-D8DA-47EA-B9CF-20C7A52C15F7}" type="pres">
      <dgm:prSet presAssocID="{0D30933C-28B7-4BB2-8464-122614242BB9}" presName="node" presStyleLbl="node1" presStyleIdx="11" presStyleCnt="13">
        <dgm:presLayoutVars>
          <dgm:bulletEnabled val="1"/>
        </dgm:presLayoutVars>
      </dgm:prSet>
      <dgm:spPr/>
    </dgm:pt>
    <dgm:pt modelId="{F252D1EC-A258-4D66-8B94-2485CE19F294}" type="pres">
      <dgm:prSet presAssocID="{6F8B8985-E8B0-4A3B-B904-16C9705D6166}" presName="sibTrans" presStyleLbl="sibTrans2D1" presStyleIdx="11" presStyleCnt="12"/>
      <dgm:spPr/>
    </dgm:pt>
    <dgm:pt modelId="{6B1114E8-EB22-4440-8617-8CB24FF07B61}" type="pres">
      <dgm:prSet presAssocID="{6F8B8985-E8B0-4A3B-B904-16C9705D6166}" presName="connectorText" presStyleLbl="sibTrans2D1" presStyleIdx="11" presStyleCnt="12"/>
      <dgm:spPr/>
    </dgm:pt>
    <dgm:pt modelId="{B13585F0-28F7-470C-8B73-F02AC05C9773}" type="pres">
      <dgm:prSet presAssocID="{40AB7586-54C7-4FC4-A1A1-3FD5E0B14528}" presName="node" presStyleLbl="node1" presStyleIdx="12" presStyleCnt="13">
        <dgm:presLayoutVars>
          <dgm:bulletEnabled val="1"/>
        </dgm:presLayoutVars>
      </dgm:prSet>
      <dgm:spPr/>
    </dgm:pt>
  </dgm:ptLst>
  <dgm:cxnLst>
    <dgm:cxn modelId="{6537CE04-5D2A-45CC-A93C-533E6A770F27}" type="presOf" srcId="{3F1ECD6F-BF2A-423E-AE59-67C9D8BDE75D}" destId="{5550C722-F521-46CF-AAAA-5B4AFDC90F36}" srcOrd="0" destOrd="0" presId="urn:microsoft.com/office/officeart/2005/8/layout/process5"/>
    <dgm:cxn modelId="{6D83C305-61AE-41E0-942A-4C2EA4CA2E5E}" srcId="{16674037-8010-419D-B930-46BFE554A7A2}" destId="{556EFBD8-D297-4A7F-88D5-32AA2ED8ACC4}" srcOrd="3" destOrd="0" parTransId="{75D1C2F9-5EDE-4958-8120-48F3C77AE29D}" sibTransId="{34B0CBD4-31CB-4D1F-8BF5-AE669B16FAC5}"/>
    <dgm:cxn modelId="{EFEB0306-4810-473C-BDDC-848B8AA9B4E5}" type="presOf" srcId="{4B988668-B3C8-43D3-A1A5-95E31CA0EDC7}" destId="{664D4816-698A-410A-A429-C901ADEEB4E0}" srcOrd="0" destOrd="0" presId="urn:microsoft.com/office/officeart/2005/8/layout/process5"/>
    <dgm:cxn modelId="{313FD610-F67A-4AC8-B65C-27F3EC0A892B}" type="presOf" srcId="{13A909DC-D143-4372-828C-72AA1093758E}" destId="{BCCD4DB8-8D33-471B-B648-ADAC16EAFF97}" srcOrd="1" destOrd="0" presId="urn:microsoft.com/office/officeart/2005/8/layout/process5"/>
    <dgm:cxn modelId="{C6B04616-C892-4466-99E6-D7EFB5C5CE04}" type="presOf" srcId="{9C335777-99F5-4C18-AD9D-FC9BB87707F7}" destId="{16511067-46FA-4A08-8A36-E8AD58B86D36}" srcOrd="1" destOrd="0" presId="urn:microsoft.com/office/officeart/2005/8/layout/process5"/>
    <dgm:cxn modelId="{0BF69D16-E1DE-420C-9D0B-E70F299052D1}" srcId="{16674037-8010-419D-B930-46BFE554A7A2}" destId="{0D30933C-28B7-4BB2-8464-122614242BB9}" srcOrd="11" destOrd="0" parTransId="{28463F89-D058-46D7-8D59-2C964DDE2729}" sibTransId="{6F8B8985-E8B0-4A3B-B904-16C9705D6166}"/>
    <dgm:cxn modelId="{1344C916-C153-4177-AC65-DC7BE62DBFE7}" type="presOf" srcId="{13A909DC-D143-4372-828C-72AA1093758E}" destId="{50C224E1-F0A1-4876-A28A-30FA89B7D37E}" srcOrd="0" destOrd="0" presId="urn:microsoft.com/office/officeart/2005/8/layout/process5"/>
    <dgm:cxn modelId="{A3932218-09E4-4C90-9B28-7CD86E351F6E}" type="presOf" srcId="{913B3D0E-D0AA-4A53-9E64-9F08597AB5FB}" destId="{44F811C5-80A5-4FA6-859E-59BB2544C218}" srcOrd="1" destOrd="0" presId="urn:microsoft.com/office/officeart/2005/8/layout/process5"/>
    <dgm:cxn modelId="{D187881A-7A4C-4F0F-8D66-26DA5B186B6D}" type="presOf" srcId="{40AB7586-54C7-4FC4-A1A1-3FD5E0B14528}" destId="{B13585F0-28F7-470C-8B73-F02AC05C9773}" srcOrd="0" destOrd="0" presId="urn:microsoft.com/office/officeart/2005/8/layout/process5"/>
    <dgm:cxn modelId="{C5255A28-2D11-449A-BBBE-2CEE65A03A88}" srcId="{16674037-8010-419D-B930-46BFE554A7A2}" destId="{9F59D8DE-DF29-47FD-B4E4-BA5E327CAB31}" srcOrd="7" destOrd="0" parTransId="{6CEEDCD2-B6CA-46C5-B434-EEF04ECD8F08}" sibTransId="{13A909DC-D143-4372-828C-72AA1093758E}"/>
    <dgm:cxn modelId="{423F5A2D-6929-494B-8176-ABA1DCE7E6CC}" srcId="{16674037-8010-419D-B930-46BFE554A7A2}" destId="{5FF3078D-3DEF-49EB-A652-A178F541DA6F}" srcOrd="8" destOrd="0" parTransId="{3F6523E0-A590-4EE5-9C5A-59224DC42DAB}" sibTransId="{7D2252C8-63AC-4D7A-8B5F-4910458E7EC7}"/>
    <dgm:cxn modelId="{95C16638-6C84-4582-8518-016961A32923}" srcId="{16674037-8010-419D-B930-46BFE554A7A2}" destId="{2209458B-638E-491A-BFFB-DE24A37F22A7}" srcOrd="2" destOrd="0" parTransId="{3A99A771-29AA-42FA-AF7E-068D6B5C01A4}" sibTransId="{E6B2FEBD-6B08-418A-BBB0-51DAF4EC74E2}"/>
    <dgm:cxn modelId="{6FF3D23A-432C-4B10-A4E6-7836B2596EA1}" type="presOf" srcId="{738B4F1D-AFF5-430A-9925-CD193428D8E5}" destId="{C1D02D44-0E84-4009-A11B-E8D2744073E5}" srcOrd="0" destOrd="0" presId="urn:microsoft.com/office/officeart/2005/8/layout/process5"/>
    <dgm:cxn modelId="{EB38E53F-15C8-4D27-BCF4-5158575E270A}" type="presOf" srcId="{4EE4EC5A-BA43-46B2-AFE0-7D1AB95D6718}" destId="{C4D575A7-311D-4657-BAA3-011F7F9B6C14}" srcOrd="0" destOrd="0" presId="urn:microsoft.com/office/officeart/2005/8/layout/process5"/>
    <dgm:cxn modelId="{BB26AE5D-0714-4530-AB7D-D23B684CD1EE}" type="presOf" srcId="{9CB47D37-09A9-4F83-B29C-5BB3153DFD9D}" destId="{7F6BADEE-54CE-4FAB-A070-17EEB4832853}" srcOrd="0" destOrd="0" presId="urn:microsoft.com/office/officeart/2005/8/layout/process5"/>
    <dgm:cxn modelId="{6FBDD547-8AA4-478E-A639-39A3F1436C3E}" type="presOf" srcId="{913B3D0E-D0AA-4A53-9E64-9F08597AB5FB}" destId="{BBFDA651-00E7-4A29-88C3-7306EA9F7B9A}" srcOrd="0" destOrd="0" presId="urn:microsoft.com/office/officeart/2005/8/layout/process5"/>
    <dgm:cxn modelId="{5664EA4B-BF13-4B14-80C8-1C1AF70A780F}" srcId="{16674037-8010-419D-B930-46BFE554A7A2}" destId="{AA317199-52B6-47D4-9EFC-6C4909FE1BEB}" srcOrd="10" destOrd="0" parTransId="{4A897335-4DF3-4EC4-959A-16DD1E7F32EF}" sibTransId="{913B3D0E-D0AA-4A53-9E64-9F08597AB5FB}"/>
    <dgm:cxn modelId="{28A1736C-7295-4E7E-8739-B3396838BB27}" srcId="{16674037-8010-419D-B930-46BFE554A7A2}" destId="{9CB47D37-09A9-4F83-B29C-5BB3153DFD9D}" srcOrd="0" destOrd="0" parTransId="{3A8A64C5-0770-4F6B-8DE3-0803053A4441}" sibTransId="{543D4C7D-625A-4911-87E1-53A14F15EC18}"/>
    <dgm:cxn modelId="{D8452771-F629-4A29-B3DF-0A941615842D}" type="presOf" srcId="{1C64EDDE-B0FF-4523-9765-D85D6ABB3B50}" destId="{8C3C8007-1B89-4676-A81C-3233EB08DDBC}" srcOrd="1" destOrd="0" presId="urn:microsoft.com/office/officeart/2005/8/layout/process5"/>
    <dgm:cxn modelId="{ABD6BC51-BC11-48F4-BD69-38D4FA2D0EB6}" type="presOf" srcId="{543D4C7D-625A-4911-87E1-53A14F15EC18}" destId="{893B8008-B930-42B9-AE98-EE64A9F9510A}" srcOrd="1" destOrd="0" presId="urn:microsoft.com/office/officeart/2005/8/layout/process5"/>
    <dgm:cxn modelId="{44F0C952-23F4-41B5-BB9A-A41FEE0A8362}" type="presOf" srcId="{556EFBD8-D297-4A7F-88D5-32AA2ED8ACC4}" destId="{BE3BD5A8-2D76-404D-8A44-23FE05EDCE47}" srcOrd="0" destOrd="0" presId="urn:microsoft.com/office/officeart/2005/8/layout/process5"/>
    <dgm:cxn modelId="{55A78679-889E-4800-81AA-FFD5AD502F37}" type="presOf" srcId="{AA317199-52B6-47D4-9EFC-6C4909FE1BEB}" destId="{E8B4C516-52D3-4DCB-A050-1C2F77D9A118}" srcOrd="0" destOrd="0" presId="urn:microsoft.com/office/officeart/2005/8/layout/process5"/>
    <dgm:cxn modelId="{E44C7A7D-9595-4558-B1C9-1ACCFA74D456}" srcId="{16674037-8010-419D-B930-46BFE554A7A2}" destId="{37D10436-EDC6-4B66-AE68-657F64C7FFA0}" srcOrd="4" destOrd="0" parTransId="{E38592D3-79BE-4D86-A4EE-A007FADCE6D6}" sibTransId="{9C335777-99F5-4C18-AD9D-FC9BB87707F7}"/>
    <dgm:cxn modelId="{8AD1DF7D-8BDF-4325-9484-7CAB7C0621D4}" srcId="{16674037-8010-419D-B930-46BFE554A7A2}" destId="{3F1ECD6F-BF2A-423E-AE59-67C9D8BDE75D}" srcOrd="5" destOrd="0" parTransId="{51E4815C-6EF2-4DA0-A9BB-D705722A9C57}" sibTransId="{B459D497-B41F-4E3E-AB1A-1F88C4F25940}"/>
    <dgm:cxn modelId="{83EBAF83-B09B-41CD-9A73-0E53A7E12170}" srcId="{16674037-8010-419D-B930-46BFE554A7A2}" destId="{40AB7586-54C7-4FC4-A1A1-3FD5E0B14528}" srcOrd="12" destOrd="0" parTransId="{768FEBE6-E699-4065-B6E1-949943724025}" sibTransId="{2A6A1733-E0B9-48E2-B23B-ECE8655F63C6}"/>
    <dgm:cxn modelId="{7ED2A088-42F0-49E0-9CE9-0ED910CAA218}" type="presOf" srcId="{9C335777-99F5-4C18-AD9D-FC9BB87707F7}" destId="{9FB24924-7915-4D32-9895-7D445F0A18A9}" srcOrd="0" destOrd="0" presId="urn:microsoft.com/office/officeart/2005/8/layout/process5"/>
    <dgm:cxn modelId="{F79EC288-569B-4F41-9A0E-2E9D5C7DBA23}" type="presOf" srcId="{6F8B8985-E8B0-4A3B-B904-16C9705D6166}" destId="{F252D1EC-A258-4D66-8B94-2485CE19F294}" srcOrd="0" destOrd="0" presId="urn:microsoft.com/office/officeart/2005/8/layout/process5"/>
    <dgm:cxn modelId="{E6F1AC97-49BA-482D-B318-D10D1E383A11}" type="presOf" srcId="{16674037-8010-419D-B930-46BFE554A7A2}" destId="{9C311CB8-38EC-48F3-8F50-C7F0C3A15A87}" srcOrd="0" destOrd="0" presId="urn:microsoft.com/office/officeart/2005/8/layout/process5"/>
    <dgm:cxn modelId="{E9229198-7B14-44ED-A53F-9A30CBFB6CA4}" type="presOf" srcId="{738B4F1D-AFF5-430A-9925-CD193428D8E5}" destId="{8FE71AAA-DE4B-4B5B-A0E5-6C490FBB93BC}" srcOrd="1" destOrd="0" presId="urn:microsoft.com/office/officeart/2005/8/layout/process5"/>
    <dgm:cxn modelId="{920E6F9B-31BA-4B80-9C65-F882A9F61712}" type="presOf" srcId="{37D10436-EDC6-4B66-AE68-657F64C7FFA0}" destId="{EE8EB27B-8835-4998-B52D-773E6247A280}" srcOrd="0" destOrd="0" presId="urn:microsoft.com/office/officeart/2005/8/layout/process5"/>
    <dgm:cxn modelId="{1E9CA99F-B6A0-425B-862C-6DF1A193E8A4}" type="presOf" srcId="{2209458B-638E-491A-BFFB-DE24A37F22A7}" destId="{DD85AE65-27A2-4A62-BB08-A44E8E3CEFC7}" srcOrd="0" destOrd="0" presId="urn:microsoft.com/office/officeart/2005/8/layout/process5"/>
    <dgm:cxn modelId="{3E760BAA-88C3-4F93-A0CD-8AE29D0FE282}" type="presOf" srcId="{34B0CBD4-31CB-4D1F-8BF5-AE669B16FAC5}" destId="{3A8AC9FF-D37E-45AD-A120-5EBDDAADD5A5}" srcOrd="1" destOrd="0" presId="urn:microsoft.com/office/officeart/2005/8/layout/process5"/>
    <dgm:cxn modelId="{A524D0AE-179A-4CED-9CDB-ACD24CDED4C4}" type="presOf" srcId="{34B0CBD4-31CB-4D1F-8BF5-AE669B16FAC5}" destId="{88F4E9A1-8995-4DEB-8D4E-C4DA5E9D04A5}" srcOrd="0" destOrd="0" presId="urn:microsoft.com/office/officeart/2005/8/layout/process5"/>
    <dgm:cxn modelId="{656771AF-6520-48EF-8CC0-2B77A51ECBE9}" type="presOf" srcId="{E6B2FEBD-6B08-418A-BBB0-51DAF4EC74E2}" destId="{CF7F5B31-BF4C-4C2D-91A8-4FB0FFE0CFA9}" srcOrd="0" destOrd="0" presId="urn:microsoft.com/office/officeart/2005/8/layout/process5"/>
    <dgm:cxn modelId="{D1C9C3AF-1EB5-4664-B222-6E09E20E938B}" srcId="{16674037-8010-419D-B930-46BFE554A7A2}" destId="{4EE4EC5A-BA43-46B2-AFE0-7D1AB95D6718}" srcOrd="6" destOrd="0" parTransId="{292D7B63-7867-4F76-8A82-314719AA9684}" sibTransId="{4B988668-B3C8-43D3-A1A5-95E31CA0EDC7}"/>
    <dgm:cxn modelId="{93EFDCB4-9FBC-4378-8650-8954CA084BA9}" srcId="{16674037-8010-419D-B930-46BFE554A7A2}" destId="{E5E0C88C-C634-4CD6-BD61-1C1BB778A5E5}" srcOrd="9" destOrd="0" parTransId="{E13E605B-0443-46F4-9EF3-48A94C40983A}" sibTransId="{1C64EDDE-B0FF-4523-9765-D85D6ABB3B50}"/>
    <dgm:cxn modelId="{01A2A4BC-DE40-487B-819D-FEBF52C89F25}" type="presOf" srcId="{543D4C7D-625A-4911-87E1-53A14F15EC18}" destId="{74C1D140-63BB-448F-B148-F562F98D68AB}" srcOrd="0" destOrd="0" presId="urn:microsoft.com/office/officeart/2005/8/layout/process5"/>
    <dgm:cxn modelId="{11BFFCC1-A47A-4017-8929-759F5F3D925A}" type="presOf" srcId="{FB03A5B2-3D68-4BEC-9250-568E3A703C4C}" destId="{0547A84A-A264-4646-B132-AE5B434F1B09}" srcOrd="0" destOrd="0" presId="urn:microsoft.com/office/officeart/2005/8/layout/process5"/>
    <dgm:cxn modelId="{DC0F2CCE-0DA0-446B-A343-1CE9D705AA35}" type="presOf" srcId="{E6B2FEBD-6B08-418A-BBB0-51DAF4EC74E2}" destId="{F3198D5E-E709-4830-B437-22CB135DAD0E}" srcOrd="1" destOrd="0" presId="urn:microsoft.com/office/officeart/2005/8/layout/process5"/>
    <dgm:cxn modelId="{A6D2B6D8-94BE-4013-A2FF-5C9DF3798C50}" type="presOf" srcId="{4B988668-B3C8-43D3-A1A5-95E31CA0EDC7}" destId="{CAF6E6DB-1895-4A11-A9EE-1AFA9D6CF4C3}" srcOrd="1" destOrd="0" presId="urn:microsoft.com/office/officeart/2005/8/layout/process5"/>
    <dgm:cxn modelId="{288378DD-85AC-4B12-960C-077B48CA68BE}" type="presOf" srcId="{1C64EDDE-B0FF-4523-9765-D85D6ABB3B50}" destId="{1B6A3A48-1400-462B-8BFE-BA8C028509DD}" srcOrd="0" destOrd="0" presId="urn:microsoft.com/office/officeart/2005/8/layout/process5"/>
    <dgm:cxn modelId="{9002A7DD-761C-4CFC-847C-5B4CC2D58B5D}" type="presOf" srcId="{0D30933C-28B7-4BB2-8464-122614242BB9}" destId="{F788DFEC-D8DA-47EA-B9CF-20C7A52C15F7}" srcOrd="0" destOrd="0" presId="urn:microsoft.com/office/officeart/2005/8/layout/process5"/>
    <dgm:cxn modelId="{78CC8CE1-201B-4BA9-BB02-89109152D5E7}" type="presOf" srcId="{9F59D8DE-DF29-47FD-B4E4-BA5E327CAB31}" destId="{E2FDB183-B863-4E15-83DF-2B7C7A60B2C9}" srcOrd="0" destOrd="0" presId="urn:microsoft.com/office/officeart/2005/8/layout/process5"/>
    <dgm:cxn modelId="{20E5DFE5-2D13-42FE-8DBC-F22F16BF0191}" type="presOf" srcId="{5FF3078D-3DEF-49EB-A652-A178F541DA6F}" destId="{952FF604-3858-495C-907A-ED3462CA9258}" srcOrd="0" destOrd="0" presId="urn:microsoft.com/office/officeart/2005/8/layout/process5"/>
    <dgm:cxn modelId="{1D836CE6-D638-41F5-A550-46A60E82A26B}" type="presOf" srcId="{6F8B8985-E8B0-4A3B-B904-16C9705D6166}" destId="{6B1114E8-EB22-4440-8617-8CB24FF07B61}" srcOrd="1" destOrd="0" presId="urn:microsoft.com/office/officeart/2005/8/layout/process5"/>
    <dgm:cxn modelId="{E50515E9-2687-4B0C-914B-291DC7D937B8}" type="presOf" srcId="{7D2252C8-63AC-4D7A-8B5F-4910458E7EC7}" destId="{C03DAD29-F4D3-44FC-892A-3A66FE2D3BA6}" srcOrd="0" destOrd="0" presId="urn:microsoft.com/office/officeart/2005/8/layout/process5"/>
    <dgm:cxn modelId="{34D8CDEA-32AA-4399-BBFF-F78EA4D60C85}" type="presOf" srcId="{7D2252C8-63AC-4D7A-8B5F-4910458E7EC7}" destId="{F257EE57-0C3B-4747-B620-33B8D9028C91}" srcOrd="1" destOrd="0" presId="urn:microsoft.com/office/officeart/2005/8/layout/process5"/>
    <dgm:cxn modelId="{87C48FED-8E6B-4950-A299-B15AD7B87BF8}" type="presOf" srcId="{B459D497-B41F-4E3E-AB1A-1F88C4F25940}" destId="{931787C1-B320-40F2-9C24-991905E175F3}" srcOrd="0" destOrd="0" presId="urn:microsoft.com/office/officeart/2005/8/layout/process5"/>
    <dgm:cxn modelId="{D21AE1F0-CDBE-45C1-8770-088DF04EC9B5}" type="presOf" srcId="{B459D497-B41F-4E3E-AB1A-1F88C4F25940}" destId="{79AA158D-3FE1-4BB1-93F5-61320E2B6287}" srcOrd="1" destOrd="0" presId="urn:microsoft.com/office/officeart/2005/8/layout/process5"/>
    <dgm:cxn modelId="{0978BBF2-A191-4604-AF51-BE3C9DC06048}" srcId="{16674037-8010-419D-B930-46BFE554A7A2}" destId="{FB03A5B2-3D68-4BEC-9250-568E3A703C4C}" srcOrd="1" destOrd="0" parTransId="{4F4A4BC0-6E01-40E0-B3C9-5E46A8138F84}" sibTransId="{738B4F1D-AFF5-430A-9925-CD193428D8E5}"/>
    <dgm:cxn modelId="{4AD25AF4-4A61-4BC9-BEBB-B50F3855A431}" type="presOf" srcId="{E5E0C88C-C634-4CD6-BD61-1C1BB778A5E5}" destId="{112799DF-BC30-4F38-87BF-50D0EFCC5D50}" srcOrd="0" destOrd="0" presId="urn:microsoft.com/office/officeart/2005/8/layout/process5"/>
    <dgm:cxn modelId="{E92C7C27-9CFE-4B56-B697-2BF66F9BBD63}" type="presParOf" srcId="{9C311CB8-38EC-48F3-8F50-C7F0C3A15A87}" destId="{7F6BADEE-54CE-4FAB-A070-17EEB4832853}" srcOrd="0" destOrd="0" presId="urn:microsoft.com/office/officeart/2005/8/layout/process5"/>
    <dgm:cxn modelId="{798AE711-B198-46BC-B161-3AFBFD7982CD}" type="presParOf" srcId="{9C311CB8-38EC-48F3-8F50-C7F0C3A15A87}" destId="{74C1D140-63BB-448F-B148-F562F98D68AB}" srcOrd="1" destOrd="0" presId="urn:microsoft.com/office/officeart/2005/8/layout/process5"/>
    <dgm:cxn modelId="{B883220D-348C-4F6F-BB41-7E0B8988AD25}" type="presParOf" srcId="{74C1D140-63BB-448F-B148-F562F98D68AB}" destId="{893B8008-B930-42B9-AE98-EE64A9F9510A}" srcOrd="0" destOrd="0" presId="urn:microsoft.com/office/officeart/2005/8/layout/process5"/>
    <dgm:cxn modelId="{6D49355B-9104-44AD-B26E-2598CC1DC7A6}" type="presParOf" srcId="{9C311CB8-38EC-48F3-8F50-C7F0C3A15A87}" destId="{0547A84A-A264-4646-B132-AE5B434F1B09}" srcOrd="2" destOrd="0" presId="urn:microsoft.com/office/officeart/2005/8/layout/process5"/>
    <dgm:cxn modelId="{36E9F002-2438-4288-8C11-3435FD225D2D}" type="presParOf" srcId="{9C311CB8-38EC-48F3-8F50-C7F0C3A15A87}" destId="{C1D02D44-0E84-4009-A11B-E8D2744073E5}" srcOrd="3" destOrd="0" presId="urn:microsoft.com/office/officeart/2005/8/layout/process5"/>
    <dgm:cxn modelId="{94F2287A-34AF-4FA4-9A0E-CEC196887A23}" type="presParOf" srcId="{C1D02D44-0E84-4009-A11B-E8D2744073E5}" destId="{8FE71AAA-DE4B-4B5B-A0E5-6C490FBB93BC}" srcOrd="0" destOrd="0" presId="urn:microsoft.com/office/officeart/2005/8/layout/process5"/>
    <dgm:cxn modelId="{D9F835FE-FD81-4FDA-9C1E-60616463F5DE}" type="presParOf" srcId="{9C311CB8-38EC-48F3-8F50-C7F0C3A15A87}" destId="{DD85AE65-27A2-4A62-BB08-A44E8E3CEFC7}" srcOrd="4" destOrd="0" presId="urn:microsoft.com/office/officeart/2005/8/layout/process5"/>
    <dgm:cxn modelId="{E1F59CD2-9249-451F-8BE3-308441B6DF9A}" type="presParOf" srcId="{9C311CB8-38EC-48F3-8F50-C7F0C3A15A87}" destId="{CF7F5B31-BF4C-4C2D-91A8-4FB0FFE0CFA9}" srcOrd="5" destOrd="0" presId="urn:microsoft.com/office/officeart/2005/8/layout/process5"/>
    <dgm:cxn modelId="{727A7D4E-08A3-4879-803B-1DAC4E7D4248}" type="presParOf" srcId="{CF7F5B31-BF4C-4C2D-91A8-4FB0FFE0CFA9}" destId="{F3198D5E-E709-4830-B437-22CB135DAD0E}" srcOrd="0" destOrd="0" presId="urn:microsoft.com/office/officeart/2005/8/layout/process5"/>
    <dgm:cxn modelId="{CC4F83AD-C08D-4A11-B94D-BC673C0BC307}" type="presParOf" srcId="{9C311CB8-38EC-48F3-8F50-C7F0C3A15A87}" destId="{BE3BD5A8-2D76-404D-8A44-23FE05EDCE47}" srcOrd="6" destOrd="0" presId="urn:microsoft.com/office/officeart/2005/8/layout/process5"/>
    <dgm:cxn modelId="{8C7DBAA3-87F8-4EEF-AA62-302DF22574D7}" type="presParOf" srcId="{9C311CB8-38EC-48F3-8F50-C7F0C3A15A87}" destId="{88F4E9A1-8995-4DEB-8D4E-C4DA5E9D04A5}" srcOrd="7" destOrd="0" presId="urn:microsoft.com/office/officeart/2005/8/layout/process5"/>
    <dgm:cxn modelId="{1CC43563-9B50-4E97-B46A-8CC6FBE69A5B}" type="presParOf" srcId="{88F4E9A1-8995-4DEB-8D4E-C4DA5E9D04A5}" destId="{3A8AC9FF-D37E-45AD-A120-5EBDDAADD5A5}" srcOrd="0" destOrd="0" presId="urn:microsoft.com/office/officeart/2005/8/layout/process5"/>
    <dgm:cxn modelId="{AECF6D57-542C-4BAD-B7DB-E6EA180CAD1D}" type="presParOf" srcId="{9C311CB8-38EC-48F3-8F50-C7F0C3A15A87}" destId="{EE8EB27B-8835-4998-B52D-773E6247A280}" srcOrd="8" destOrd="0" presId="urn:microsoft.com/office/officeart/2005/8/layout/process5"/>
    <dgm:cxn modelId="{7E751D1F-D81B-4536-A8EF-7083D5689B9C}" type="presParOf" srcId="{9C311CB8-38EC-48F3-8F50-C7F0C3A15A87}" destId="{9FB24924-7915-4D32-9895-7D445F0A18A9}" srcOrd="9" destOrd="0" presId="urn:microsoft.com/office/officeart/2005/8/layout/process5"/>
    <dgm:cxn modelId="{19441A00-B1B4-4F97-89BD-874B969E63BE}" type="presParOf" srcId="{9FB24924-7915-4D32-9895-7D445F0A18A9}" destId="{16511067-46FA-4A08-8A36-E8AD58B86D36}" srcOrd="0" destOrd="0" presId="urn:microsoft.com/office/officeart/2005/8/layout/process5"/>
    <dgm:cxn modelId="{E704F4FC-CF40-4FB1-AD7C-05BA0D630476}" type="presParOf" srcId="{9C311CB8-38EC-48F3-8F50-C7F0C3A15A87}" destId="{5550C722-F521-46CF-AAAA-5B4AFDC90F36}" srcOrd="10" destOrd="0" presId="urn:microsoft.com/office/officeart/2005/8/layout/process5"/>
    <dgm:cxn modelId="{7288B2BE-C427-4BF6-B005-5979DC7447F1}" type="presParOf" srcId="{9C311CB8-38EC-48F3-8F50-C7F0C3A15A87}" destId="{931787C1-B320-40F2-9C24-991905E175F3}" srcOrd="11" destOrd="0" presId="urn:microsoft.com/office/officeart/2005/8/layout/process5"/>
    <dgm:cxn modelId="{71985271-E7E5-4A2C-8062-7D1887259AFA}" type="presParOf" srcId="{931787C1-B320-40F2-9C24-991905E175F3}" destId="{79AA158D-3FE1-4BB1-93F5-61320E2B6287}" srcOrd="0" destOrd="0" presId="urn:microsoft.com/office/officeart/2005/8/layout/process5"/>
    <dgm:cxn modelId="{09393544-4241-4E26-BF7D-9E1D2FA141B9}" type="presParOf" srcId="{9C311CB8-38EC-48F3-8F50-C7F0C3A15A87}" destId="{C4D575A7-311D-4657-BAA3-011F7F9B6C14}" srcOrd="12" destOrd="0" presId="urn:microsoft.com/office/officeart/2005/8/layout/process5"/>
    <dgm:cxn modelId="{0D83932A-4E97-47E7-8259-06D6627A3D52}" type="presParOf" srcId="{9C311CB8-38EC-48F3-8F50-C7F0C3A15A87}" destId="{664D4816-698A-410A-A429-C901ADEEB4E0}" srcOrd="13" destOrd="0" presId="urn:microsoft.com/office/officeart/2005/8/layout/process5"/>
    <dgm:cxn modelId="{E60A7C5F-0FC7-4B76-9A6C-01274E89CAE1}" type="presParOf" srcId="{664D4816-698A-410A-A429-C901ADEEB4E0}" destId="{CAF6E6DB-1895-4A11-A9EE-1AFA9D6CF4C3}" srcOrd="0" destOrd="0" presId="urn:microsoft.com/office/officeart/2005/8/layout/process5"/>
    <dgm:cxn modelId="{67C87B6B-218A-4333-91F0-AC8BA7E7045D}" type="presParOf" srcId="{9C311CB8-38EC-48F3-8F50-C7F0C3A15A87}" destId="{E2FDB183-B863-4E15-83DF-2B7C7A60B2C9}" srcOrd="14" destOrd="0" presId="urn:microsoft.com/office/officeart/2005/8/layout/process5"/>
    <dgm:cxn modelId="{438482B5-D9E2-4A19-8E2E-3FE9C8272988}" type="presParOf" srcId="{9C311CB8-38EC-48F3-8F50-C7F0C3A15A87}" destId="{50C224E1-F0A1-4876-A28A-30FA89B7D37E}" srcOrd="15" destOrd="0" presId="urn:microsoft.com/office/officeart/2005/8/layout/process5"/>
    <dgm:cxn modelId="{987CED5A-6891-4562-8672-FED97007B1AF}" type="presParOf" srcId="{50C224E1-F0A1-4876-A28A-30FA89B7D37E}" destId="{BCCD4DB8-8D33-471B-B648-ADAC16EAFF97}" srcOrd="0" destOrd="0" presId="urn:microsoft.com/office/officeart/2005/8/layout/process5"/>
    <dgm:cxn modelId="{04839F59-2B0F-4DF7-ACA6-73E3B0CB3710}" type="presParOf" srcId="{9C311CB8-38EC-48F3-8F50-C7F0C3A15A87}" destId="{952FF604-3858-495C-907A-ED3462CA9258}" srcOrd="16" destOrd="0" presId="urn:microsoft.com/office/officeart/2005/8/layout/process5"/>
    <dgm:cxn modelId="{BC06E234-C0F8-42A5-8659-4D33A89BC607}" type="presParOf" srcId="{9C311CB8-38EC-48F3-8F50-C7F0C3A15A87}" destId="{C03DAD29-F4D3-44FC-892A-3A66FE2D3BA6}" srcOrd="17" destOrd="0" presId="urn:microsoft.com/office/officeart/2005/8/layout/process5"/>
    <dgm:cxn modelId="{0E3986DC-4875-427E-93F3-B71B46CEC9AE}" type="presParOf" srcId="{C03DAD29-F4D3-44FC-892A-3A66FE2D3BA6}" destId="{F257EE57-0C3B-4747-B620-33B8D9028C91}" srcOrd="0" destOrd="0" presId="urn:microsoft.com/office/officeart/2005/8/layout/process5"/>
    <dgm:cxn modelId="{66987F2A-7C85-4B4E-AE3F-E314C274E7D4}" type="presParOf" srcId="{9C311CB8-38EC-48F3-8F50-C7F0C3A15A87}" destId="{112799DF-BC30-4F38-87BF-50D0EFCC5D50}" srcOrd="18" destOrd="0" presId="urn:microsoft.com/office/officeart/2005/8/layout/process5"/>
    <dgm:cxn modelId="{BC445B22-1CA2-4592-B3B8-A64CB73C7550}" type="presParOf" srcId="{9C311CB8-38EC-48F3-8F50-C7F0C3A15A87}" destId="{1B6A3A48-1400-462B-8BFE-BA8C028509DD}" srcOrd="19" destOrd="0" presId="urn:microsoft.com/office/officeart/2005/8/layout/process5"/>
    <dgm:cxn modelId="{AF54D1B0-DE98-4951-814D-6F9E6630ECAD}" type="presParOf" srcId="{1B6A3A48-1400-462B-8BFE-BA8C028509DD}" destId="{8C3C8007-1B89-4676-A81C-3233EB08DDBC}" srcOrd="0" destOrd="0" presId="urn:microsoft.com/office/officeart/2005/8/layout/process5"/>
    <dgm:cxn modelId="{5589948D-D26F-4D6D-88CA-B974BD017D86}" type="presParOf" srcId="{9C311CB8-38EC-48F3-8F50-C7F0C3A15A87}" destId="{E8B4C516-52D3-4DCB-A050-1C2F77D9A118}" srcOrd="20" destOrd="0" presId="urn:microsoft.com/office/officeart/2005/8/layout/process5"/>
    <dgm:cxn modelId="{56190312-0943-4F23-B535-2C8F8AC63F4E}" type="presParOf" srcId="{9C311CB8-38EC-48F3-8F50-C7F0C3A15A87}" destId="{BBFDA651-00E7-4A29-88C3-7306EA9F7B9A}" srcOrd="21" destOrd="0" presId="urn:microsoft.com/office/officeart/2005/8/layout/process5"/>
    <dgm:cxn modelId="{C41A93F2-482D-4B02-B32A-5324DC2898FF}" type="presParOf" srcId="{BBFDA651-00E7-4A29-88C3-7306EA9F7B9A}" destId="{44F811C5-80A5-4FA6-859E-59BB2544C218}" srcOrd="0" destOrd="0" presId="urn:microsoft.com/office/officeart/2005/8/layout/process5"/>
    <dgm:cxn modelId="{0CB742B6-0AC4-4007-A31C-17069E6CD2AB}" type="presParOf" srcId="{9C311CB8-38EC-48F3-8F50-C7F0C3A15A87}" destId="{F788DFEC-D8DA-47EA-B9CF-20C7A52C15F7}" srcOrd="22" destOrd="0" presId="urn:microsoft.com/office/officeart/2005/8/layout/process5"/>
    <dgm:cxn modelId="{4F71770C-BD96-446C-B804-CF568A5FB67F}" type="presParOf" srcId="{9C311CB8-38EC-48F3-8F50-C7F0C3A15A87}" destId="{F252D1EC-A258-4D66-8B94-2485CE19F294}" srcOrd="23" destOrd="0" presId="urn:microsoft.com/office/officeart/2005/8/layout/process5"/>
    <dgm:cxn modelId="{1E2BD372-C97B-463F-BA79-FEDA27385570}" type="presParOf" srcId="{F252D1EC-A258-4D66-8B94-2485CE19F294}" destId="{6B1114E8-EB22-4440-8617-8CB24FF07B61}" srcOrd="0" destOrd="0" presId="urn:microsoft.com/office/officeart/2005/8/layout/process5"/>
    <dgm:cxn modelId="{9D2B209F-C28E-4B75-A4A0-E2E5916C6DB7}" type="presParOf" srcId="{9C311CB8-38EC-48F3-8F50-C7F0C3A15A87}" destId="{B13585F0-28F7-470C-8B73-F02AC05C9773}" srcOrd="2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F6B0A6-9AA1-4C01-AB10-A0FEE9B046A2}" type="doc">
      <dgm:prSet loTypeId="urn:microsoft.com/office/officeart/2018/2/layout/IconLabelList" loCatId="icon" qsTypeId="urn:microsoft.com/office/officeart/2005/8/quickstyle/simple5" qsCatId="simple" csTypeId="urn:microsoft.com/office/officeart/2018/5/colors/Iconchunking_neutralbg_colorful1" csCatId="colorful" phldr="1"/>
      <dgm:spPr/>
      <dgm:t>
        <a:bodyPr/>
        <a:lstStyle/>
        <a:p>
          <a:endParaRPr lang="en-US"/>
        </a:p>
      </dgm:t>
    </dgm:pt>
    <dgm:pt modelId="{FBC29529-F06B-463D-AACF-279ACCF85D5D}">
      <dgm:prSet custT="1"/>
      <dgm:spPr/>
      <dgm:t>
        <a:bodyPr/>
        <a:lstStyle/>
        <a:p>
          <a:pPr>
            <a:lnSpc>
              <a:spcPct val="100000"/>
            </a:lnSpc>
          </a:pPr>
          <a:r>
            <a:rPr lang="en-US" sz="1400" dirty="0"/>
            <a:t>It is not secured process.</a:t>
          </a:r>
        </a:p>
      </dgm:t>
    </dgm:pt>
    <dgm:pt modelId="{D8A2F74B-61B8-4CAB-9B42-6E3DDD5F4CCC}" type="parTrans" cxnId="{8BD990D0-2F8F-446B-B3E2-3ED7A20F6CBA}">
      <dgm:prSet/>
      <dgm:spPr/>
      <dgm:t>
        <a:bodyPr/>
        <a:lstStyle/>
        <a:p>
          <a:endParaRPr lang="en-US"/>
        </a:p>
      </dgm:t>
    </dgm:pt>
    <dgm:pt modelId="{5E389808-4B09-4749-BDC0-89DB6B1F7DD9}" type="sibTrans" cxnId="{8BD990D0-2F8F-446B-B3E2-3ED7A20F6CBA}">
      <dgm:prSet/>
      <dgm:spPr/>
      <dgm:t>
        <a:bodyPr/>
        <a:lstStyle/>
        <a:p>
          <a:endParaRPr lang="en-US"/>
        </a:p>
      </dgm:t>
    </dgm:pt>
    <dgm:pt modelId="{2DD72DF1-B283-4C4C-A5B7-E390B43FB14F}">
      <dgm:prSet custT="1"/>
      <dgm:spPr/>
      <dgm:t>
        <a:bodyPr/>
        <a:lstStyle/>
        <a:p>
          <a:pPr>
            <a:lnSpc>
              <a:spcPct val="100000"/>
            </a:lnSpc>
          </a:pPr>
          <a:r>
            <a:rPr lang="en-US" sz="1400" dirty="0"/>
            <a:t>Over under traction is invents</a:t>
          </a:r>
        </a:p>
      </dgm:t>
    </dgm:pt>
    <dgm:pt modelId="{27396967-8C73-45BB-BD60-70793A03F3C1}" type="parTrans" cxnId="{42CA9B6C-9757-4AE3-A4D3-7C5575D2F81B}">
      <dgm:prSet/>
      <dgm:spPr/>
      <dgm:t>
        <a:bodyPr/>
        <a:lstStyle/>
        <a:p>
          <a:endParaRPr lang="en-US"/>
        </a:p>
      </dgm:t>
    </dgm:pt>
    <dgm:pt modelId="{2798E37C-BFDB-4244-B368-45AF5A7DF6D3}" type="sibTrans" cxnId="{42CA9B6C-9757-4AE3-A4D3-7C5575D2F81B}">
      <dgm:prSet/>
      <dgm:spPr/>
      <dgm:t>
        <a:bodyPr/>
        <a:lstStyle/>
        <a:p>
          <a:endParaRPr lang="en-US"/>
        </a:p>
      </dgm:t>
    </dgm:pt>
    <dgm:pt modelId="{DB18B009-3ACC-4E3E-BC59-B4366E863D2F}">
      <dgm:prSet custT="1"/>
      <dgm:spPr/>
      <dgm:t>
        <a:bodyPr/>
        <a:lstStyle/>
        <a:p>
          <a:pPr>
            <a:lnSpc>
              <a:spcPct val="100000"/>
            </a:lnSpc>
          </a:pPr>
          <a:r>
            <a:rPr lang="en-US" sz="1400" dirty="0"/>
            <a:t>Download files, time is invited</a:t>
          </a:r>
        </a:p>
      </dgm:t>
    </dgm:pt>
    <dgm:pt modelId="{5752354C-53FA-4C6B-A113-AE1F923FAB7A}" type="parTrans" cxnId="{76F0745F-7064-49A4-9A14-099064253D73}">
      <dgm:prSet/>
      <dgm:spPr/>
      <dgm:t>
        <a:bodyPr/>
        <a:lstStyle/>
        <a:p>
          <a:endParaRPr lang="en-US"/>
        </a:p>
      </dgm:t>
    </dgm:pt>
    <dgm:pt modelId="{1E2EF3BE-7083-4EA5-96AE-21FEE8A52B90}" type="sibTrans" cxnId="{76F0745F-7064-49A4-9A14-099064253D73}">
      <dgm:prSet/>
      <dgm:spPr/>
      <dgm:t>
        <a:bodyPr/>
        <a:lstStyle/>
        <a:p>
          <a:endParaRPr lang="en-US"/>
        </a:p>
      </dgm:t>
    </dgm:pt>
    <dgm:pt modelId="{B636EFA3-2727-4F46-8D8E-33502C347305}">
      <dgm:prSet custT="1"/>
      <dgm:spPr/>
      <dgm:t>
        <a:bodyPr/>
        <a:lstStyle/>
        <a:p>
          <a:pPr>
            <a:lnSpc>
              <a:spcPct val="100000"/>
            </a:lnSpc>
          </a:pPr>
          <a:r>
            <a:rPr lang="en-US" sz="1400" dirty="0"/>
            <a:t>The cyber-crime differs from general crime in many ways.</a:t>
          </a:r>
        </a:p>
      </dgm:t>
    </dgm:pt>
    <dgm:pt modelId="{D86560F9-9B83-4F9F-A09B-0E603E7D0D31}" type="parTrans" cxnId="{98E985A2-A51B-4F1B-88EC-681DBBE94552}">
      <dgm:prSet/>
      <dgm:spPr/>
      <dgm:t>
        <a:bodyPr/>
        <a:lstStyle/>
        <a:p>
          <a:endParaRPr lang="en-US"/>
        </a:p>
      </dgm:t>
    </dgm:pt>
    <dgm:pt modelId="{DCDC2508-1E9B-47B6-A365-7F4BD6923F7B}" type="sibTrans" cxnId="{98E985A2-A51B-4F1B-88EC-681DBBE94552}">
      <dgm:prSet/>
      <dgm:spPr/>
      <dgm:t>
        <a:bodyPr/>
        <a:lstStyle/>
        <a:p>
          <a:endParaRPr lang="en-US"/>
        </a:p>
      </dgm:t>
    </dgm:pt>
    <dgm:pt modelId="{3EA9777E-5E9F-4082-84C6-4530E0BAFFD8}">
      <dgm:prSet custT="1"/>
      <dgm:spPr/>
      <dgm:t>
        <a:bodyPr/>
        <a:lstStyle/>
        <a:p>
          <a:pPr algn="ctr">
            <a:lnSpc>
              <a:spcPct val="100000"/>
            </a:lnSpc>
          </a:pPr>
          <a:r>
            <a:rPr lang="en-US" sz="1400" dirty="0"/>
            <a:t>A previous study proposed a data mining framework for crime, dividing crimes harmful to the general public into eight categories:</a:t>
          </a:r>
        </a:p>
      </dgm:t>
    </dgm:pt>
    <dgm:pt modelId="{543B8432-42F3-448A-BE25-357B2EA7AD46}" type="parTrans" cxnId="{745F9633-1256-45A2-9B81-8C1B931B2044}">
      <dgm:prSet/>
      <dgm:spPr/>
      <dgm:t>
        <a:bodyPr/>
        <a:lstStyle/>
        <a:p>
          <a:endParaRPr lang="en-US"/>
        </a:p>
      </dgm:t>
    </dgm:pt>
    <dgm:pt modelId="{7D540F45-899B-441E-A5C0-5DAC99A6C0CE}" type="sibTrans" cxnId="{745F9633-1256-45A2-9B81-8C1B931B2044}">
      <dgm:prSet/>
      <dgm:spPr/>
      <dgm:t>
        <a:bodyPr/>
        <a:lstStyle/>
        <a:p>
          <a:endParaRPr lang="en-US"/>
        </a:p>
      </dgm:t>
    </dgm:pt>
    <dgm:pt modelId="{9227E9E9-0933-4CF6-9C9B-1A8F7FCCBFD0}">
      <dgm:prSet custT="1"/>
      <dgm:spPr/>
      <dgm:t>
        <a:bodyPr/>
        <a:lstStyle/>
        <a:p>
          <a:pPr>
            <a:lnSpc>
              <a:spcPct val="100000"/>
            </a:lnSpc>
          </a:pPr>
          <a:r>
            <a:rPr lang="en-US" sz="1400" i="1" dirty="0"/>
            <a:t>1.Traffic violations,</a:t>
          </a:r>
        </a:p>
        <a:p>
          <a:pPr>
            <a:lnSpc>
              <a:spcPct val="100000"/>
            </a:lnSpc>
          </a:pPr>
          <a:r>
            <a:rPr lang="en-US" sz="1400" i="1" dirty="0"/>
            <a:t> 2. Sex Crime,</a:t>
          </a:r>
        </a:p>
        <a:p>
          <a:pPr>
            <a:lnSpc>
              <a:spcPct val="100000"/>
            </a:lnSpc>
          </a:pPr>
          <a:r>
            <a:rPr lang="en-US" sz="1400" i="1" dirty="0"/>
            <a:t> 3. Theft, </a:t>
          </a:r>
        </a:p>
        <a:p>
          <a:pPr>
            <a:lnSpc>
              <a:spcPct val="100000"/>
            </a:lnSpc>
          </a:pPr>
          <a:r>
            <a:rPr lang="en-US" sz="1400" i="1" dirty="0"/>
            <a:t>4. Fraud, </a:t>
          </a:r>
        </a:p>
        <a:p>
          <a:pPr>
            <a:lnSpc>
              <a:spcPct val="100000"/>
            </a:lnSpc>
          </a:pPr>
          <a:r>
            <a:rPr lang="en-US" sz="1400" i="1" dirty="0"/>
            <a:t>5. Arson, </a:t>
          </a:r>
        </a:p>
        <a:p>
          <a:pPr>
            <a:lnSpc>
              <a:spcPct val="100000"/>
            </a:lnSpc>
          </a:pPr>
          <a:r>
            <a:rPr lang="en-US" sz="1400" i="1" dirty="0"/>
            <a:t>6.Gang/Drug Offenses,</a:t>
          </a:r>
        </a:p>
        <a:p>
          <a:pPr>
            <a:lnSpc>
              <a:spcPct val="100000"/>
            </a:lnSpc>
          </a:pPr>
          <a:r>
            <a:rPr lang="en-US" sz="1400" i="1" dirty="0"/>
            <a:t> 7. Violent crime, 8.Cyber-crime.</a:t>
          </a:r>
          <a:endParaRPr lang="en-US" sz="1400" dirty="0"/>
        </a:p>
      </dgm:t>
    </dgm:pt>
    <dgm:pt modelId="{65B05B8B-5952-43D9-9A01-F532EAC2D41C}" type="parTrans" cxnId="{816A199F-D036-4CDA-9EBB-CFDA4B040054}">
      <dgm:prSet/>
      <dgm:spPr/>
      <dgm:t>
        <a:bodyPr/>
        <a:lstStyle/>
        <a:p>
          <a:endParaRPr lang="en-US"/>
        </a:p>
      </dgm:t>
    </dgm:pt>
    <dgm:pt modelId="{B64B2632-06ED-4313-97F7-E3971D3D37F3}" type="sibTrans" cxnId="{816A199F-D036-4CDA-9EBB-CFDA4B040054}">
      <dgm:prSet/>
      <dgm:spPr/>
      <dgm:t>
        <a:bodyPr/>
        <a:lstStyle/>
        <a:p>
          <a:endParaRPr lang="en-US"/>
        </a:p>
      </dgm:t>
    </dgm:pt>
    <dgm:pt modelId="{EA14E3D3-2E56-4B85-8EA9-F797200D9A8E}">
      <dgm:prSet custT="1"/>
      <dgm:spPr/>
      <dgm:t>
        <a:bodyPr/>
        <a:lstStyle/>
        <a:p>
          <a:pPr algn="ctr">
            <a:lnSpc>
              <a:spcPct val="100000"/>
            </a:lnSpc>
          </a:pPr>
          <a:r>
            <a:rPr lang="en-US" sz="1400" dirty="0"/>
            <a:t>Although this  study explained how data mining techniques could be applied to crime analysis, it did not consider the specific features of cyber-crime</a:t>
          </a:r>
        </a:p>
      </dgm:t>
    </dgm:pt>
    <dgm:pt modelId="{B8F67F50-D016-497A-BE1D-4C2EC70BE453}" type="parTrans" cxnId="{278A93AD-EB8A-41AC-AC3C-8F24DAFFE66F}">
      <dgm:prSet/>
      <dgm:spPr/>
      <dgm:t>
        <a:bodyPr/>
        <a:lstStyle/>
        <a:p>
          <a:endParaRPr lang="en-US"/>
        </a:p>
      </dgm:t>
    </dgm:pt>
    <dgm:pt modelId="{38BC6F71-76C2-46A4-8C8F-97C9087F0001}" type="sibTrans" cxnId="{278A93AD-EB8A-41AC-AC3C-8F24DAFFE66F}">
      <dgm:prSet/>
      <dgm:spPr/>
      <dgm:t>
        <a:bodyPr/>
        <a:lstStyle/>
        <a:p>
          <a:endParaRPr lang="en-US"/>
        </a:p>
      </dgm:t>
    </dgm:pt>
    <dgm:pt modelId="{1D466E42-CB20-4C9D-90C7-15D732F02DFA}" type="pres">
      <dgm:prSet presAssocID="{BDF6B0A6-9AA1-4C01-AB10-A0FEE9B046A2}" presName="root" presStyleCnt="0">
        <dgm:presLayoutVars>
          <dgm:dir/>
          <dgm:resizeHandles val="exact"/>
        </dgm:presLayoutVars>
      </dgm:prSet>
      <dgm:spPr/>
    </dgm:pt>
    <dgm:pt modelId="{A8E46E08-2F08-4061-8E91-22DFCA78C827}" type="pres">
      <dgm:prSet presAssocID="{FBC29529-F06B-463D-AACF-279ACCF85D5D}" presName="compNode" presStyleCnt="0"/>
      <dgm:spPr/>
    </dgm:pt>
    <dgm:pt modelId="{A2302FAA-E70C-4713-ADC1-928728632BF1}" type="pres">
      <dgm:prSet presAssocID="{FBC29529-F06B-463D-AACF-279ACCF85D5D}" presName="iconRect" presStyleLbl="node1" presStyleIdx="0" presStyleCnt="7" custLinFactY="-33065" custLinFactNeighborX="15338"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afe"/>
        </a:ext>
      </dgm:extLst>
    </dgm:pt>
    <dgm:pt modelId="{1E99FD04-DCD3-4B8B-B714-88F31F20F9B0}" type="pres">
      <dgm:prSet presAssocID="{FBC29529-F06B-463D-AACF-279ACCF85D5D}" presName="spaceRect" presStyleCnt="0"/>
      <dgm:spPr/>
    </dgm:pt>
    <dgm:pt modelId="{CA8529E2-BE0B-47A6-AEF5-DF0BCE668501}" type="pres">
      <dgm:prSet presAssocID="{FBC29529-F06B-463D-AACF-279ACCF85D5D}" presName="textRect" presStyleLbl="revTx" presStyleIdx="0" presStyleCnt="7" custScaleX="160073" custScaleY="47914" custLinFactY="-66449" custLinFactNeighborX="6369" custLinFactNeighborY="-100000">
        <dgm:presLayoutVars>
          <dgm:chMax val="1"/>
          <dgm:chPref val="1"/>
        </dgm:presLayoutVars>
      </dgm:prSet>
      <dgm:spPr/>
    </dgm:pt>
    <dgm:pt modelId="{646E4CDF-B5CB-43D1-A4B2-9DCC4ECD1B9D}" type="pres">
      <dgm:prSet presAssocID="{5E389808-4B09-4749-BDC0-89DB6B1F7DD9}" presName="sibTrans" presStyleCnt="0"/>
      <dgm:spPr/>
    </dgm:pt>
    <dgm:pt modelId="{27E4EF96-1DA7-4ECF-837D-062DE0150430}" type="pres">
      <dgm:prSet presAssocID="{2DD72DF1-B283-4C4C-A5B7-E390B43FB14F}" presName="compNode" presStyleCnt="0"/>
      <dgm:spPr/>
    </dgm:pt>
    <dgm:pt modelId="{ACB5BC2A-2A5C-42F5-BE3B-2AB2D21F3472}" type="pres">
      <dgm:prSet presAssocID="{2DD72DF1-B283-4C4C-A5B7-E390B43FB14F}" presName="iconRect" presStyleLbl="node1" presStyleIdx="1" presStyleCnt="7" custLinFactNeighborX="-32945" custLinFactNeighborY="-9887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aceCar"/>
        </a:ext>
      </dgm:extLst>
    </dgm:pt>
    <dgm:pt modelId="{016ECF42-0579-413E-AAC7-98914BEB836F}" type="pres">
      <dgm:prSet presAssocID="{2DD72DF1-B283-4C4C-A5B7-E390B43FB14F}" presName="spaceRect" presStyleCnt="0"/>
      <dgm:spPr/>
    </dgm:pt>
    <dgm:pt modelId="{D48CF528-C20F-4532-BD58-DD68D7F2233C}" type="pres">
      <dgm:prSet presAssocID="{2DD72DF1-B283-4C4C-A5B7-E390B43FB14F}" presName="textRect" presStyleLbl="revTx" presStyleIdx="1" presStyleCnt="7" custScaleX="147845" custLinFactY="-30647" custLinFactNeighborX="-5363" custLinFactNeighborY="-100000">
        <dgm:presLayoutVars>
          <dgm:chMax val="1"/>
          <dgm:chPref val="1"/>
        </dgm:presLayoutVars>
      </dgm:prSet>
      <dgm:spPr/>
    </dgm:pt>
    <dgm:pt modelId="{E29D5233-0D00-494E-9AE9-7C1A7E93D467}" type="pres">
      <dgm:prSet presAssocID="{2798E37C-BFDB-4244-B368-45AF5A7DF6D3}" presName="sibTrans" presStyleCnt="0"/>
      <dgm:spPr/>
    </dgm:pt>
    <dgm:pt modelId="{67317463-0CAE-4093-BA8C-58C2162FD1BE}" type="pres">
      <dgm:prSet presAssocID="{DB18B009-3ACC-4E3E-BC59-B4366E863D2F}" presName="compNode" presStyleCnt="0"/>
      <dgm:spPr/>
    </dgm:pt>
    <dgm:pt modelId="{BA9FB606-3AFC-4ABB-B55B-E130510DBFD2}" type="pres">
      <dgm:prSet presAssocID="{DB18B009-3ACC-4E3E-BC59-B4366E863D2F}" presName="iconRect" presStyleLbl="node1" presStyleIdx="2" presStyleCnt="7" custLinFactY="-11871" custLinFactNeighborX="-14792"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wnload"/>
        </a:ext>
      </dgm:extLst>
    </dgm:pt>
    <dgm:pt modelId="{C7C1F442-0A01-44F1-9A18-F351C526BA03}" type="pres">
      <dgm:prSet presAssocID="{DB18B009-3ACC-4E3E-BC59-B4366E863D2F}" presName="spaceRect" presStyleCnt="0"/>
      <dgm:spPr/>
    </dgm:pt>
    <dgm:pt modelId="{AF9354FF-ED94-48EB-9615-473219AAD252}" type="pres">
      <dgm:prSet presAssocID="{DB18B009-3ACC-4E3E-BC59-B4366E863D2F}" presName="textRect" presStyleLbl="revTx" presStyleIdx="2" presStyleCnt="7" custScaleX="158688" custLinFactY="-29122" custLinFactNeighborX="-8175" custLinFactNeighborY="-100000">
        <dgm:presLayoutVars>
          <dgm:chMax val="1"/>
          <dgm:chPref val="1"/>
        </dgm:presLayoutVars>
      </dgm:prSet>
      <dgm:spPr/>
    </dgm:pt>
    <dgm:pt modelId="{39C325EC-15CD-4F5A-B70D-603CEF81A383}" type="pres">
      <dgm:prSet presAssocID="{1E2EF3BE-7083-4EA5-96AE-21FEE8A52B90}" presName="sibTrans" presStyleCnt="0"/>
      <dgm:spPr/>
    </dgm:pt>
    <dgm:pt modelId="{813CBDA5-48A2-44B1-8EE1-2A7920251DBF}" type="pres">
      <dgm:prSet presAssocID="{B636EFA3-2727-4F46-8D8E-33502C347305}" presName="compNode" presStyleCnt="0"/>
      <dgm:spPr/>
    </dgm:pt>
    <dgm:pt modelId="{8915D52D-CE72-45C8-A8EC-56AB925B6082}" type="pres">
      <dgm:prSet presAssocID="{B636EFA3-2727-4F46-8D8E-33502C347305}" presName="iconRect" presStyleLbl="node1" presStyleIdx="3" presStyleCnt="7" custLinFactY="-16389" custLinFactNeighborX="-27080"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tective"/>
        </a:ext>
      </dgm:extLst>
    </dgm:pt>
    <dgm:pt modelId="{EB4C6E99-A4EE-4F5E-91FC-A43DC3F19375}" type="pres">
      <dgm:prSet presAssocID="{B636EFA3-2727-4F46-8D8E-33502C347305}" presName="spaceRect" presStyleCnt="0"/>
      <dgm:spPr/>
    </dgm:pt>
    <dgm:pt modelId="{4AF02854-C123-423A-95AE-49F56FBBD0F9}" type="pres">
      <dgm:prSet presAssocID="{B636EFA3-2727-4F46-8D8E-33502C347305}" presName="textRect" presStyleLbl="revTx" presStyleIdx="3" presStyleCnt="7" custScaleX="231088" custLinFactY="-33059" custLinFactNeighborX="-2187" custLinFactNeighborY="-100000">
        <dgm:presLayoutVars>
          <dgm:chMax val="1"/>
          <dgm:chPref val="1"/>
        </dgm:presLayoutVars>
      </dgm:prSet>
      <dgm:spPr/>
    </dgm:pt>
    <dgm:pt modelId="{7ECD28C1-D8DA-45D6-B529-533C219AB20D}" type="pres">
      <dgm:prSet presAssocID="{DCDC2508-1E9B-47B6-A365-7F4BD6923F7B}" presName="sibTrans" presStyleCnt="0"/>
      <dgm:spPr/>
    </dgm:pt>
    <dgm:pt modelId="{57E01852-FC33-4F54-A003-3EA7A23EF023}" type="pres">
      <dgm:prSet presAssocID="{3EA9777E-5E9F-4082-84C6-4530E0BAFFD8}" presName="compNode" presStyleCnt="0"/>
      <dgm:spPr/>
    </dgm:pt>
    <dgm:pt modelId="{9E38FD61-F8A0-45DB-B3F7-BA591035F6E0}" type="pres">
      <dgm:prSet presAssocID="{3EA9777E-5E9F-4082-84C6-4530E0BAFFD8}" presName="iconRect" presStyleLbl="node1" presStyleIdx="4" presStyleCnt="7" custLinFactX="-26137" custLinFactNeighborX="-100000" custLinFactNeighborY="-1769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65E3A020-DAF1-4188-80C9-886DC6B8A65E}" type="pres">
      <dgm:prSet presAssocID="{3EA9777E-5E9F-4082-84C6-4530E0BAFFD8}" presName="spaceRect" presStyleCnt="0"/>
      <dgm:spPr/>
    </dgm:pt>
    <dgm:pt modelId="{FA108EA1-DB6B-409E-84B8-208FF488C492}" type="pres">
      <dgm:prSet presAssocID="{3EA9777E-5E9F-4082-84C6-4530E0BAFFD8}" presName="textRect" presStyleLbl="revTx" presStyleIdx="4" presStyleCnt="7" custScaleX="217145" custLinFactNeighborX="-45252" custLinFactNeighborY="-37913">
        <dgm:presLayoutVars>
          <dgm:chMax val="1"/>
          <dgm:chPref val="1"/>
        </dgm:presLayoutVars>
      </dgm:prSet>
      <dgm:spPr/>
    </dgm:pt>
    <dgm:pt modelId="{66A3A402-31E2-48C0-A399-ACA4F357042C}" type="pres">
      <dgm:prSet presAssocID="{7D540F45-899B-441E-A5C0-5DAC99A6C0CE}" presName="sibTrans" presStyleCnt="0"/>
      <dgm:spPr/>
    </dgm:pt>
    <dgm:pt modelId="{025E9AF6-AC1C-4887-A924-287B4122166F}" type="pres">
      <dgm:prSet presAssocID="{9227E9E9-0933-4CF6-9C9B-1A8F7FCCBFD0}" presName="compNode" presStyleCnt="0"/>
      <dgm:spPr/>
    </dgm:pt>
    <dgm:pt modelId="{FF5C5E06-BB4A-46FC-86F3-1063C9F664DF}" type="pres">
      <dgm:prSet presAssocID="{9227E9E9-0933-4CF6-9C9B-1A8F7FCCBFD0}" presName="iconRect" presStyleLbl="node1" presStyleIdx="5" presStyleCnt="7" custLinFactY="-20991" custLinFactNeighborX="-4623" custLinFactNeighborY="-10000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andcuffs"/>
        </a:ext>
      </dgm:extLst>
    </dgm:pt>
    <dgm:pt modelId="{B3DDDF2D-05E8-4847-BBD4-2F164229D168}" type="pres">
      <dgm:prSet presAssocID="{9227E9E9-0933-4CF6-9C9B-1A8F7FCCBFD0}" presName="spaceRect" presStyleCnt="0"/>
      <dgm:spPr/>
    </dgm:pt>
    <dgm:pt modelId="{06AC10C0-2E62-4537-8BAF-B3ABD915657E}" type="pres">
      <dgm:prSet presAssocID="{9227E9E9-0933-4CF6-9C9B-1A8F7FCCBFD0}" presName="textRect" presStyleLbl="revTx" presStyleIdx="5" presStyleCnt="7" custScaleX="193714" custLinFactY="-65105" custLinFactNeighborX="-10408" custLinFactNeighborY="-100000">
        <dgm:presLayoutVars>
          <dgm:chMax val="1"/>
          <dgm:chPref val="1"/>
        </dgm:presLayoutVars>
      </dgm:prSet>
      <dgm:spPr/>
    </dgm:pt>
    <dgm:pt modelId="{B01BBAF0-45A6-4F51-B1B9-3C6D961198F6}" type="pres">
      <dgm:prSet presAssocID="{B64B2632-06ED-4313-97F7-E3971D3D37F3}" presName="sibTrans" presStyleCnt="0"/>
      <dgm:spPr/>
    </dgm:pt>
    <dgm:pt modelId="{8C8EF403-C52B-4052-9FCD-A6F0632A459F}" type="pres">
      <dgm:prSet presAssocID="{EA14E3D3-2E56-4B85-8EA9-F797200D9A8E}" presName="compNode" presStyleCnt="0"/>
      <dgm:spPr/>
    </dgm:pt>
    <dgm:pt modelId="{D0D1F06F-4048-43AD-A0B5-80C7C31478B1}" type="pres">
      <dgm:prSet presAssocID="{EA14E3D3-2E56-4B85-8EA9-F797200D9A8E}" presName="iconRect" presStyleLbl="node1" presStyleIdx="6" presStyleCnt="7" custLinFactNeighborX="81241" custLinFactNeighborY="-40475"/>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pt>
    <dgm:pt modelId="{097ECA77-0150-4F4D-9700-16DB3521EF71}" type="pres">
      <dgm:prSet presAssocID="{EA14E3D3-2E56-4B85-8EA9-F797200D9A8E}" presName="spaceRect" presStyleCnt="0"/>
      <dgm:spPr/>
    </dgm:pt>
    <dgm:pt modelId="{0D97ACC4-0F88-4866-9FBB-5AE0B0E3A1F9}" type="pres">
      <dgm:prSet presAssocID="{EA14E3D3-2E56-4B85-8EA9-F797200D9A8E}" presName="textRect" presStyleLbl="revTx" presStyleIdx="6" presStyleCnt="7" custScaleX="211810" custLinFactNeighborX="23318" custLinFactNeighborY="-26328">
        <dgm:presLayoutVars>
          <dgm:chMax val="1"/>
          <dgm:chPref val="1"/>
        </dgm:presLayoutVars>
      </dgm:prSet>
      <dgm:spPr/>
    </dgm:pt>
  </dgm:ptLst>
  <dgm:cxnLst>
    <dgm:cxn modelId="{A75E3E30-15A7-4A25-A7D4-8EDF6862F661}" type="presOf" srcId="{9227E9E9-0933-4CF6-9C9B-1A8F7FCCBFD0}" destId="{06AC10C0-2E62-4537-8BAF-B3ABD915657E}" srcOrd="0" destOrd="0" presId="urn:microsoft.com/office/officeart/2018/2/layout/IconLabelList"/>
    <dgm:cxn modelId="{745F9633-1256-45A2-9B81-8C1B931B2044}" srcId="{BDF6B0A6-9AA1-4C01-AB10-A0FEE9B046A2}" destId="{3EA9777E-5E9F-4082-84C6-4530E0BAFFD8}" srcOrd="4" destOrd="0" parTransId="{543B8432-42F3-448A-BE25-357B2EA7AD46}" sibTransId="{7D540F45-899B-441E-A5C0-5DAC99A6C0CE}"/>
    <dgm:cxn modelId="{76F0745F-7064-49A4-9A14-099064253D73}" srcId="{BDF6B0A6-9AA1-4C01-AB10-A0FEE9B046A2}" destId="{DB18B009-3ACC-4E3E-BC59-B4366E863D2F}" srcOrd="2" destOrd="0" parTransId="{5752354C-53FA-4C6B-A113-AE1F923FAB7A}" sibTransId="{1E2EF3BE-7083-4EA5-96AE-21FEE8A52B90}"/>
    <dgm:cxn modelId="{14F8AC46-6811-4344-B4F4-65A10B67CD92}" type="presOf" srcId="{FBC29529-F06B-463D-AACF-279ACCF85D5D}" destId="{CA8529E2-BE0B-47A6-AEF5-DF0BCE668501}" srcOrd="0" destOrd="0" presId="urn:microsoft.com/office/officeart/2018/2/layout/IconLabelList"/>
    <dgm:cxn modelId="{D2AA244B-1C08-4791-AFEF-23DAC0506DAC}" type="presOf" srcId="{BDF6B0A6-9AA1-4C01-AB10-A0FEE9B046A2}" destId="{1D466E42-CB20-4C9D-90C7-15D732F02DFA}" srcOrd="0" destOrd="0" presId="urn:microsoft.com/office/officeart/2018/2/layout/IconLabelList"/>
    <dgm:cxn modelId="{42CA9B6C-9757-4AE3-A4D3-7C5575D2F81B}" srcId="{BDF6B0A6-9AA1-4C01-AB10-A0FEE9B046A2}" destId="{2DD72DF1-B283-4C4C-A5B7-E390B43FB14F}" srcOrd="1" destOrd="0" parTransId="{27396967-8C73-45BB-BD60-70793A03F3C1}" sibTransId="{2798E37C-BFDB-4244-B368-45AF5A7DF6D3}"/>
    <dgm:cxn modelId="{F810607C-D55A-49D7-BDB7-C586E7B6BA12}" type="presOf" srcId="{B636EFA3-2727-4F46-8D8E-33502C347305}" destId="{4AF02854-C123-423A-95AE-49F56FBBD0F9}" srcOrd="0" destOrd="0" presId="urn:microsoft.com/office/officeart/2018/2/layout/IconLabelList"/>
    <dgm:cxn modelId="{816A199F-D036-4CDA-9EBB-CFDA4B040054}" srcId="{BDF6B0A6-9AA1-4C01-AB10-A0FEE9B046A2}" destId="{9227E9E9-0933-4CF6-9C9B-1A8F7FCCBFD0}" srcOrd="5" destOrd="0" parTransId="{65B05B8B-5952-43D9-9A01-F532EAC2D41C}" sibTransId="{B64B2632-06ED-4313-97F7-E3971D3D37F3}"/>
    <dgm:cxn modelId="{E35C0FA0-79B8-4D37-8C85-D648023AB024}" type="presOf" srcId="{DB18B009-3ACC-4E3E-BC59-B4366E863D2F}" destId="{AF9354FF-ED94-48EB-9615-473219AAD252}" srcOrd="0" destOrd="0" presId="urn:microsoft.com/office/officeart/2018/2/layout/IconLabelList"/>
    <dgm:cxn modelId="{98E985A2-A51B-4F1B-88EC-681DBBE94552}" srcId="{BDF6B0A6-9AA1-4C01-AB10-A0FEE9B046A2}" destId="{B636EFA3-2727-4F46-8D8E-33502C347305}" srcOrd="3" destOrd="0" parTransId="{D86560F9-9B83-4F9F-A09B-0E603E7D0D31}" sibTransId="{DCDC2508-1E9B-47B6-A365-7F4BD6923F7B}"/>
    <dgm:cxn modelId="{4D8C4BA8-D29F-4AE9-9029-AAC75C9180E6}" type="presOf" srcId="{EA14E3D3-2E56-4B85-8EA9-F797200D9A8E}" destId="{0D97ACC4-0F88-4866-9FBB-5AE0B0E3A1F9}" srcOrd="0" destOrd="0" presId="urn:microsoft.com/office/officeart/2018/2/layout/IconLabelList"/>
    <dgm:cxn modelId="{278A93AD-EB8A-41AC-AC3C-8F24DAFFE66F}" srcId="{BDF6B0A6-9AA1-4C01-AB10-A0FEE9B046A2}" destId="{EA14E3D3-2E56-4B85-8EA9-F797200D9A8E}" srcOrd="6" destOrd="0" parTransId="{B8F67F50-D016-497A-BE1D-4C2EC70BE453}" sibTransId="{38BC6F71-76C2-46A4-8C8F-97C9087F0001}"/>
    <dgm:cxn modelId="{083CB8B7-1163-422F-B943-637C8238F4B4}" type="presOf" srcId="{3EA9777E-5E9F-4082-84C6-4530E0BAFFD8}" destId="{FA108EA1-DB6B-409E-84B8-208FF488C492}" srcOrd="0" destOrd="0" presId="urn:microsoft.com/office/officeart/2018/2/layout/IconLabelList"/>
    <dgm:cxn modelId="{8BD990D0-2F8F-446B-B3E2-3ED7A20F6CBA}" srcId="{BDF6B0A6-9AA1-4C01-AB10-A0FEE9B046A2}" destId="{FBC29529-F06B-463D-AACF-279ACCF85D5D}" srcOrd="0" destOrd="0" parTransId="{D8A2F74B-61B8-4CAB-9B42-6E3DDD5F4CCC}" sibTransId="{5E389808-4B09-4749-BDC0-89DB6B1F7DD9}"/>
    <dgm:cxn modelId="{70550EEB-AE4A-4D4C-9E55-BA298F77D3A7}" type="presOf" srcId="{2DD72DF1-B283-4C4C-A5B7-E390B43FB14F}" destId="{D48CF528-C20F-4532-BD58-DD68D7F2233C}" srcOrd="0" destOrd="0" presId="urn:microsoft.com/office/officeart/2018/2/layout/IconLabelList"/>
    <dgm:cxn modelId="{B089327D-EDFA-42CB-8867-69D88BF542DE}" type="presParOf" srcId="{1D466E42-CB20-4C9D-90C7-15D732F02DFA}" destId="{A8E46E08-2F08-4061-8E91-22DFCA78C827}" srcOrd="0" destOrd="0" presId="urn:microsoft.com/office/officeart/2018/2/layout/IconLabelList"/>
    <dgm:cxn modelId="{1FCFB75A-8405-48D2-BD2B-7540671C3627}" type="presParOf" srcId="{A8E46E08-2F08-4061-8E91-22DFCA78C827}" destId="{A2302FAA-E70C-4713-ADC1-928728632BF1}" srcOrd="0" destOrd="0" presId="urn:microsoft.com/office/officeart/2018/2/layout/IconLabelList"/>
    <dgm:cxn modelId="{E83F6F80-02BB-4919-88E0-A8980442D32C}" type="presParOf" srcId="{A8E46E08-2F08-4061-8E91-22DFCA78C827}" destId="{1E99FD04-DCD3-4B8B-B714-88F31F20F9B0}" srcOrd="1" destOrd="0" presId="urn:microsoft.com/office/officeart/2018/2/layout/IconLabelList"/>
    <dgm:cxn modelId="{F1E78FA8-6A19-4217-829F-3F7A23823CAF}" type="presParOf" srcId="{A8E46E08-2F08-4061-8E91-22DFCA78C827}" destId="{CA8529E2-BE0B-47A6-AEF5-DF0BCE668501}" srcOrd="2" destOrd="0" presId="urn:microsoft.com/office/officeart/2018/2/layout/IconLabelList"/>
    <dgm:cxn modelId="{E1D7963D-CFDD-400E-946A-798FDDD5E9B0}" type="presParOf" srcId="{1D466E42-CB20-4C9D-90C7-15D732F02DFA}" destId="{646E4CDF-B5CB-43D1-A4B2-9DCC4ECD1B9D}" srcOrd="1" destOrd="0" presId="urn:microsoft.com/office/officeart/2018/2/layout/IconLabelList"/>
    <dgm:cxn modelId="{4598B8A1-5965-4358-8C0D-578FD823BFCD}" type="presParOf" srcId="{1D466E42-CB20-4C9D-90C7-15D732F02DFA}" destId="{27E4EF96-1DA7-4ECF-837D-062DE0150430}" srcOrd="2" destOrd="0" presId="urn:microsoft.com/office/officeart/2018/2/layout/IconLabelList"/>
    <dgm:cxn modelId="{76D4181F-B810-454E-9A17-408225E75E47}" type="presParOf" srcId="{27E4EF96-1DA7-4ECF-837D-062DE0150430}" destId="{ACB5BC2A-2A5C-42F5-BE3B-2AB2D21F3472}" srcOrd="0" destOrd="0" presId="urn:microsoft.com/office/officeart/2018/2/layout/IconLabelList"/>
    <dgm:cxn modelId="{4FEF8E5D-728D-4F86-9D7D-95363F19EF00}" type="presParOf" srcId="{27E4EF96-1DA7-4ECF-837D-062DE0150430}" destId="{016ECF42-0579-413E-AAC7-98914BEB836F}" srcOrd="1" destOrd="0" presId="urn:microsoft.com/office/officeart/2018/2/layout/IconLabelList"/>
    <dgm:cxn modelId="{74DFC5E1-D6AC-4B2B-BBBA-B89B5B2AAA80}" type="presParOf" srcId="{27E4EF96-1DA7-4ECF-837D-062DE0150430}" destId="{D48CF528-C20F-4532-BD58-DD68D7F2233C}" srcOrd="2" destOrd="0" presId="urn:microsoft.com/office/officeart/2018/2/layout/IconLabelList"/>
    <dgm:cxn modelId="{C1AC0070-41CF-4CDC-9064-C6AC48375F0B}" type="presParOf" srcId="{1D466E42-CB20-4C9D-90C7-15D732F02DFA}" destId="{E29D5233-0D00-494E-9AE9-7C1A7E93D467}" srcOrd="3" destOrd="0" presId="urn:microsoft.com/office/officeart/2018/2/layout/IconLabelList"/>
    <dgm:cxn modelId="{2580640D-F913-4134-BCF4-BBC9EA3A38DC}" type="presParOf" srcId="{1D466E42-CB20-4C9D-90C7-15D732F02DFA}" destId="{67317463-0CAE-4093-BA8C-58C2162FD1BE}" srcOrd="4" destOrd="0" presId="urn:microsoft.com/office/officeart/2018/2/layout/IconLabelList"/>
    <dgm:cxn modelId="{B8609BE8-9927-411B-AF92-1E523D7E1BE2}" type="presParOf" srcId="{67317463-0CAE-4093-BA8C-58C2162FD1BE}" destId="{BA9FB606-3AFC-4ABB-B55B-E130510DBFD2}" srcOrd="0" destOrd="0" presId="urn:microsoft.com/office/officeart/2018/2/layout/IconLabelList"/>
    <dgm:cxn modelId="{1F889740-F1D6-4DCB-99C9-71B566E38F1D}" type="presParOf" srcId="{67317463-0CAE-4093-BA8C-58C2162FD1BE}" destId="{C7C1F442-0A01-44F1-9A18-F351C526BA03}" srcOrd="1" destOrd="0" presId="urn:microsoft.com/office/officeart/2018/2/layout/IconLabelList"/>
    <dgm:cxn modelId="{3516D778-EAD3-4B9D-B686-6856DA5E512C}" type="presParOf" srcId="{67317463-0CAE-4093-BA8C-58C2162FD1BE}" destId="{AF9354FF-ED94-48EB-9615-473219AAD252}" srcOrd="2" destOrd="0" presId="urn:microsoft.com/office/officeart/2018/2/layout/IconLabelList"/>
    <dgm:cxn modelId="{89E63685-EA50-40DC-AA41-6CD8AA169F12}" type="presParOf" srcId="{1D466E42-CB20-4C9D-90C7-15D732F02DFA}" destId="{39C325EC-15CD-4F5A-B70D-603CEF81A383}" srcOrd="5" destOrd="0" presId="urn:microsoft.com/office/officeart/2018/2/layout/IconLabelList"/>
    <dgm:cxn modelId="{D31126F7-2C07-4BAF-9A0A-E4C0F90A8F39}" type="presParOf" srcId="{1D466E42-CB20-4C9D-90C7-15D732F02DFA}" destId="{813CBDA5-48A2-44B1-8EE1-2A7920251DBF}" srcOrd="6" destOrd="0" presId="urn:microsoft.com/office/officeart/2018/2/layout/IconLabelList"/>
    <dgm:cxn modelId="{049ED442-9ABC-4844-96E5-BF2CDAAE467A}" type="presParOf" srcId="{813CBDA5-48A2-44B1-8EE1-2A7920251DBF}" destId="{8915D52D-CE72-45C8-A8EC-56AB925B6082}" srcOrd="0" destOrd="0" presId="urn:microsoft.com/office/officeart/2018/2/layout/IconLabelList"/>
    <dgm:cxn modelId="{71A0A86B-B886-4FD9-A801-5EAE9A3BF823}" type="presParOf" srcId="{813CBDA5-48A2-44B1-8EE1-2A7920251DBF}" destId="{EB4C6E99-A4EE-4F5E-91FC-A43DC3F19375}" srcOrd="1" destOrd="0" presId="urn:microsoft.com/office/officeart/2018/2/layout/IconLabelList"/>
    <dgm:cxn modelId="{54ED8CDD-AEB9-4EBA-8937-EB5707A2A7FC}" type="presParOf" srcId="{813CBDA5-48A2-44B1-8EE1-2A7920251DBF}" destId="{4AF02854-C123-423A-95AE-49F56FBBD0F9}" srcOrd="2" destOrd="0" presId="urn:microsoft.com/office/officeart/2018/2/layout/IconLabelList"/>
    <dgm:cxn modelId="{10FA997D-65E0-48E6-A639-DB58B8F99080}" type="presParOf" srcId="{1D466E42-CB20-4C9D-90C7-15D732F02DFA}" destId="{7ECD28C1-D8DA-45D6-B529-533C219AB20D}" srcOrd="7" destOrd="0" presId="urn:microsoft.com/office/officeart/2018/2/layout/IconLabelList"/>
    <dgm:cxn modelId="{905741CE-8698-403F-B1D1-9ADA383D09A2}" type="presParOf" srcId="{1D466E42-CB20-4C9D-90C7-15D732F02DFA}" destId="{57E01852-FC33-4F54-A003-3EA7A23EF023}" srcOrd="8" destOrd="0" presId="urn:microsoft.com/office/officeart/2018/2/layout/IconLabelList"/>
    <dgm:cxn modelId="{8E75E410-EFD1-4052-8A02-5D1F41CB72C1}" type="presParOf" srcId="{57E01852-FC33-4F54-A003-3EA7A23EF023}" destId="{9E38FD61-F8A0-45DB-B3F7-BA591035F6E0}" srcOrd="0" destOrd="0" presId="urn:microsoft.com/office/officeart/2018/2/layout/IconLabelList"/>
    <dgm:cxn modelId="{11D1DC70-9A31-4188-A073-3A47AE4F4275}" type="presParOf" srcId="{57E01852-FC33-4F54-A003-3EA7A23EF023}" destId="{65E3A020-DAF1-4188-80C9-886DC6B8A65E}" srcOrd="1" destOrd="0" presId="urn:microsoft.com/office/officeart/2018/2/layout/IconLabelList"/>
    <dgm:cxn modelId="{D4084782-92DF-467B-BCE8-A948B97EBDEE}" type="presParOf" srcId="{57E01852-FC33-4F54-A003-3EA7A23EF023}" destId="{FA108EA1-DB6B-409E-84B8-208FF488C492}" srcOrd="2" destOrd="0" presId="urn:microsoft.com/office/officeart/2018/2/layout/IconLabelList"/>
    <dgm:cxn modelId="{0B45657D-6209-4DDF-951C-06A5444C5F6B}" type="presParOf" srcId="{1D466E42-CB20-4C9D-90C7-15D732F02DFA}" destId="{66A3A402-31E2-48C0-A399-ACA4F357042C}" srcOrd="9" destOrd="0" presId="urn:microsoft.com/office/officeart/2018/2/layout/IconLabelList"/>
    <dgm:cxn modelId="{0BDC866F-9051-46F4-B0CA-ACCF469845F6}" type="presParOf" srcId="{1D466E42-CB20-4C9D-90C7-15D732F02DFA}" destId="{025E9AF6-AC1C-4887-A924-287B4122166F}" srcOrd="10" destOrd="0" presId="urn:microsoft.com/office/officeart/2018/2/layout/IconLabelList"/>
    <dgm:cxn modelId="{8602B438-CF38-45FC-A492-28E0584A6741}" type="presParOf" srcId="{025E9AF6-AC1C-4887-A924-287B4122166F}" destId="{FF5C5E06-BB4A-46FC-86F3-1063C9F664DF}" srcOrd="0" destOrd="0" presId="urn:microsoft.com/office/officeart/2018/2/layout/IconLabelList"/>
    <dgm:cxn modelId="{2F6916F4-115C-447B-956B-0C25D89C806D}" type="presParOf" srcId="{025E9AF6-AC1C-4887-A924-287B4122166F}" destId="{B3DDDF2D-05E8-4847-BBD4-2F164229D168}" srcOrd="1" destOrd="0" presId="urn:microsoft.com/office/officeart/2018/2/layout/IconLabelList"/>
    <dgm:cxn modelId="{2F1369D6-68B6-4981-87FE-B4DB2D3E39AC}" type="presParOf" srcId="{025E9AF6-AC1C-4887-A924-287B4122166F}" destId="{06AC10C0-2E62-4537-8BAF-B3ABD915657E}" srcOrd="2" destOrd="0" presId="urn:microsoft.com/office/officeart/2018/2/layout/IconLabelList"/>
    <dgm:cxn modelId="{EA7BF712-3387-4271-A5BE-4791107A50A3}" type="presParOf" srcId="{1D466E42-CB20-4C9D-90C7-15D732F02DFA}" destId="{B01BBAF0-45A6-4F51-B1B9-3C6D961198F6}" srcOrd="11" destOrd="0" presId="urn:microsoft.com/office/officeart/2018/2/layout/IconLabelList"/>
    <dgm:cxn modelId="{5A8CD77F-9174-47F9-BC5E-149C9148684E}" type="presParOf" srcId="{1D466E42-CB20-4C9D-90C7-15D732F02DFA}" destId="{8C8EF403-C52B-4052-9FCD-A6F0632A459F}" srcOrd="12" destOrd="0" presId="urn:microsoft.com/office/officeart/2018/2/layout/IconLabelList"/>
    <dgm:cxn modelId="{2590A78B-D117-40AC-8038-DD3EBD9D0C64}" type="presParOf" srcId="{8C8EF403-C52B-4052-9FCD-A6F0632A459F}" destId="{D0D1F06F-4048-43AD-A0B5-80C7C31478B1}" srcOrd="0" destOrd="0" presId="urn:microsoft.com/office/officeart/2018/2/layout/IconLabelList"/>
    <dgm:cxn modelId="{F26457DD-3F4C-4E71-8132-6A1BFDD8F5C9}" type="presParOf" srcId="{8C8EF403-C52B-4052-9FCD-A6F0632A459F}" destId="{097ECA77-0150-4F4D-9700-16DB3521EF71}" srcOrd="1" destOrd="0" presId="urn:microsoft.com/office/officeart/2018/2/layout/IconLabelList"/>
    <dgm:cxn modelId="{C0E5FDF6-552C-4E15-86F6-0831BE7A4486}" type="presParOf" srcId="{8C8EF403-C52B-4052-9FCD-A6F0632A459F}" destId="{0D97ACC4-0F88-4866-9FBB-5AE0B0E3A1F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A53D8F-8A37-4148-8598-19DF9C94DC0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D038E4-0446-49D8-B8C0-10605AE3A5FD}">
      <dgm:prSet custT="1"/>
      <dgm:spPr/>
      <dgm:t>
        <a:bodyPr/>
        <a:lstStyle/>
        <a:p>
          <a:pPr>
            <a:lnSpc>
              <a:spcPct val="100000"/>
            </a:lnSpc>
          </a:pPr>
          <a:r>
            <a:rPr lang="en-US" sz="2800" dirty="0"/>
            <a:t>Software Requirements:</a:t>
          </a:r>
        </a:p>
      </dgm:t>
    </dgm:pt>
    <dgm:pt modelId="{A2A1BA34-256E-4868-997B-ADB5B440B62B}" type="parTrans" cxnId="{00E76EE4-D563-43EB-9A9A-450B3F68FC29}">
      <dgm:prSet/>
      <dgm:spPr/>
      <dgm:t>
        <a:bodyPr/>
        <a:lstStyle/>
        <a:p>
          <a:endParaRPr lang="en-US"/>
        </a:p>
      </dgm:t>
    </dgm:pt>
    <dgm:pt modelId="{54E89E4C-69B4-457F-9320-6B48936863BC}" type="sibTrans" cxnId="{00E76EE4-D563-43EB-9A9A-450B3F68FC29}">
      <dgm:prSet/>
      <dgm:spPr/>
      <dgm:t>
        <a:bodyPr/>
        <a:lstStyle/>
        <a:p>
          <a:endParaRPr lang="en-US"/>
        </a:p>
      </dgm:t>
    </dgm:pt>
    <dgm:pt modelId="{8F3472DF-D725-425D-9ECE-A8E3120326C7}">
      <dgm:prSet custT="1"/>
      <dgm:spPr/>
      <dgm:t>
        <a:bodyPr/>
        <a:lstStyle/>
        <a:p>
          <a:pPr>
            <a:lnSpc>
              <a:spcPct val="100000"/>
            </a:lnSpc>
          </a:pPr>
          <a:r>
            <a:rPr lang="en-US" sz="2800" dirty="0"/>
            <a:t>Hardware Requirements:</a:t>
          </a:r>
        </a:p>
      </dgm:t>
    </dgm:pt>
    <dgm:pt modelId="{09329FE7-C285-4341-AB7C-EEA944EC2888}" type="parTrans" cxnId="{1B5C1470-8624-476A-AEB2-43F898400224}">
      <dgm:prSet/>
      <dgm:spPr/>
      <dgm:t>
        <a:bodyPr/>
        <a:lstStyle/>
        <a:p>
          <a:endParaRPr lang="en-US"/>
        </a:p>
      </dgm:t>
    </dgm:pt>
    <dgm:pt modelId="{C707144C-B9C3-4928-8ABE-BB46E3532D56}" type="sibTrans" cxnId="{1B5C1470-8624-476A-AEB2-43F898400224}">
      <dgm:prSet/>
      <dgm:spPr/>
      <dgm:t>
        <a:bodyPr/>
        <a:lstStyle/>
        <a:p>
          <a:endParaRPr lang="en-US"/>
        </a:p>
      </dgm:t>
    </dgm:pt>
    <dgm:pt modelId="{AFD2D62C-92D1-40B5-B745-1B37FBCCF0C2}" type="pres">
      <dgm:prSet presAssocID="{53A53D8F-8A37-4148-8598-19DF9C94DC0B}" presName="root" presStyleCnt="0">
        <dgm:presLayoutVars>
          <dgm:dir/>
          <dgm:resizeHandles val="exact"/>
        </dgm:presLayoutVars>
      </dgm:prSet>
      <dgm:spPr/>
    </dgm:pt>
    <dgm:pt modelId="{AE6A654D-4047-4277-A2F3-88797492CE7F}" type="pres">
      <dgm:prSet presAssocID="{6AD038E4-0446-49D8-B8C0-10605AE3A5FD}" presName="compNode" presStyleCnt="0"/>
      <dgm:spPr/>
    </dgm:pt>
    <dgm:pt modelId="{9C367F38-81E3-42B0-BFD1-9FFAB0266244}" type="pres">
      <dgm:prSet presAssocID="{6AD038E4-0446-49D8-B8C0-10605AE3A5FD}" presName="iconRect" presStyleLbl="node1" presStyleIdx="0" presStyleCnt="2" custLinFactNeighborY="-4980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C7D4E9DD-FFA2-4FD6-8B23-97BFF5DF204D}" type="pres">
      <dgm:prSet presAssocID="{6AD038E4-0446-49D8-B8C0-10605AE3A5FD}" presName="spaceRect" presStyleCnt="0"/>
      <dgm:spPr/>
    </dgm:pt>
    <dgm:pt modelId="{370DB072-3F5A-4A2A-965D-CB8D59C79CED}" type="pres">
      <dgm:prSet presAssocID="{6AD038E4-0446-49D8-B8C0-10605AE3A5FD}" presName="textRect" presStyleLbl="revTx" presStyleIdx="0" presStyleCnt="2" custLinFactY="-30699" custLinFactNeighborX="206" custLinFactNeighborY="-100000">
        <dgm:presLayoutVars>
          <dgm:chMax val="1"/>
          <dgm:chPref val="1"/>
        </dgm:presLayoutVars>
      </dgm:prSet>
      <dgm:spPr/>
    </dgm:pt>
    <dgm:pt modelId="{D091ABC7-080B-4A82-AB5E-75526B3B702A}" type="pres">
      <dgm:prSet presAssocID="{54E89E4C-69B4-457F-9320-6B48936863BC}" presName="sibTrans" presStyleCnt="0"/>
      <dgm:spPr/>
    </dgm:pt>
    <dgm:pt modelId="{A9EDF741-F446-456F-AF1C-BF70FB5D31B4}" type="pres">
      <dgm:prSet presAssocID="{8F3472DF-D725-425D-9ECE-A8E3120326C7}" presName="compNode" presStyleCnt="0"/>
      <dgm:spPr/>
    </dgm:pt>
    <dgm:pt modelId="{47EFEB1F-C8E0-418B-9952-DDC8156BC407}" type="pres">
      <dgm:prSet presAssocID="{8F3472DF-D725-425D-9ECE-A8E3120326C7}" presName="iconRect" presStyleLbl="node1" presStyleIdx="1" presStyleCnt="2" custLinFactNeighborX="-913" custLinFactNeighborY="-2593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0D103CB-7D02-4009-A15A-F34CF05B8125}" type="pres">
      <dgm:prSet presAssocID="{8F3472DF-D725-425D-9ECE-A8E3120326C7}" presName="spaceRect" presStyleCnt="0"/>
      <dgm:spPr/>
    </dgm:pt>
    <dgm:pt modelId="{19EDB7AF-A79D-43F7-8C1B-D4739D558FE4}" type="pres">
      <dgm:prSet presAssocID="{8F3472DF-D725-425D-9ECE-A8E3120326C7}" presName="textRect" presStyleLbl="revTx" presStyleIdx="1" presStyleCnt="2" custLinFactY="-17656" custLinFactNeighborX="334" custLinFactNeighborY="-100000">
        <dgm:presLayoutVars>
          <dgm:chMax val="1"/>
          <dgm:chPref val="1"/>
        </dgm:presLayoutVars>
      </dgm:prSet>
      <dgm:spPr/>
    </dgm:pt>
  </dgm:ptLst>
  <dgm:cxnLst>
    <dgm:cxn modelId="{0B087A48-32FE-44E4-91FA-C8D1CDF79C99}" type="presOf" srcId="{53A53D8F-8A37-4148-8598-19DF9C94DC0B}" destId="{AFD2D62C-92D1-40B5-B745-1B37FBCCF0C2}" srcOrd="0" destOrd="0" presId="urn:microsoft.com/office/officeart/2018/2/layout/IconLabelList"/>
    <dgm:cxn modelId="{1B5C1470-8624-476A-AEB2-43F898400224}" srcId="{53A53D8F-8A37-4148-8598-19DF9C94DC0B}" destId="{8F3472DF-D725-425D-9ECE-A8E3120326C7}" srcOrd="1" destOrd="0" parTransId="{09329FE7-C285-4341-AB7C-EEA944EC2888}" sibTransId="{C707144C-B9C3-4928-8ABE-BB46E3532D56}"/>
    <dgm:cxn modelId="{00E76EE4-D563-43EB-9A9A-450B3F68FC29}" srcId="{53A53D8F-8A37-4148-8598-19DF9C94DC0B}" destId="{6AD038E4-0446-49D8-B8C0-10605AE3A5FD}" srcOrd="0" destOrd="0" parTransId="{A2A1BA34-256E-4868-997B-ADB5B440B62B}" sibTransId="{54E89E4C-69B4-457F-9320-6B48936863BC}"/>
    <dgm:cxn modelId="{214E5BF7-8A32-49C9-991F-592099375DBF}" type="presOf" srcId="{6AD038E4-0446-49D8-B8C0-10605AE3A5FD}" destId="{370DB072-3F5A-4A2A-965D-CB8D59C79CED}" srcOrd="0" destOrd="0" presId="urn:microsoft.com/office/officeart/2018/2/layout/IconLabelList"/>
    <dgm:cxn modelId="{79CCD3FC-EF8C-4A59-83E0-E27619C8005F}" type="presOf" srcId="{8F3472DF-D725-425D-9ECE-A8E3120326C7}" destId="{19EDB7AF-A79D-43F7-8C1B-D4739D558FE4}" srcOrd="0" destOrd="0" presId="urn:microsoft.com/office/officeart/2018/2/layout/IconLabelList"/>
    <dgm:cxn modelId="{D8C401A2-DC28-453E-9727-8F5D87ED2C56}" type="presParOf" srcId="{AFD2D62C-92D1-40B5-B745-1B37FBCCF0C2}" destId="{AE6A654D-4047-4277-A2F3-88797492CE7F}" srcOrd="0" destOrd="0" presId="urn:microsoft.com/office/officeart/2018/2/layout/IconLabelList"/>
    <dgm:cxn modelId="{0135E720-1E07-46D4-A3F5-23FF6826F63E}" type="presParOf" srcId="{AE6A654D-4047-4277-A2F3-88797492CE7F}" destId="{9C367F38-81E3-42B0-BFD1-9FFAB0266244}" srcOrd="0" destOrd="0" presId="urn:microsoft.com/office/officeart/2018/2/layout/IconLabelList"/>
    <dgm:cxn modelId="{817B9163-FB22-4977-95F0-F28CC28199A6}" type="presParOf" srcId="{AE6A654D-4047-4277-A2F3-88797492CE7F}" destId="{C7D4E9DD-FFA2-4FD6-8B23-97BFF5DF204D}" srcOrd="1" destOrd="0" presId="urn:microsoft.com/office/officeart/2018/2/layout/IconLabelList"/>
    <dgm:cxn modelId="{9236EFAA-74B6-471F-A2BD-8F1236DA5C5A}" type="presParOf" srcId="{AE6A654D-4047-4277-A2F3-88797492CE7F}" destId="{370DB072-3F5A-4A2A-965D-CB8D59C79CED}" srcOrd="2" destOrd="0" presId="urn:microsoft.com/office/officeart/2018/2/layout/IconLabelList"/>
    <dgm:cxn modelId="{A8CB5C73-966A-4049-B6FC-D4A0C2AF9B19}" type="presParOf" srcId="{AFD2D62C-92D1-40B5-B745-1B37FBCCF0C2}" destId="{D091ABC7-080B-4A82-AB5E-75526B3B702A}" srcOrd="1" destOrd="0" presId="urn:microsoft.com/office/officeart/2018/2/layout/IconLabelList"/>
    <dgm:cxn modelId="{00B878B1-9678-4D7B-A6ED-CAE2E96B21B2}" type="presParOf" srcId="{AFD2D62C-92D1-40B5-B745-1B37FBCCF0C2}" destId="{A9EDF741-F446-456F-AF1C-BF70FB5D31B4}" srcOrd="2" destOrd="0" presId="urn:microsoft.com/office/officeart/2018/2/layout/IconLabelList"/>
    <dgm:cxn modelId="{FD6FEBD2-B515-43AA-A1F6-C47E0DA9D74F}" type="presParOf" srcId="{A9EDF741-F446-456F-AF1C-BF70FB5D31B4}" destId="{47EFEB1F-C8E0-418B-9952-DDC8156BC407}" srcOrd="0" destOrd="0" presId="urn:microsoft.com/office/officeart/2018/2/layout/IconLabelList"/>
    <dgm:cxn modelId="{942EEC9C-2DC6-482F-A8DB-7C4EA08CC0EB}" type="presParOf" srcId="{A9EDF741-F446-456F-AF1C-BF70FB5D31B4}" destId="{D0D103CB-7D02-4009-A15A-F34CF05B8125}" srcOrd="1" destOrd="0" presId="urn:microsoft.com/office/officeart/2018/2/layout/IconLabelList"/>
    <dgm:cxn modelId="{D5ACB2EC-369B-427B-9631-941F3C762AE1}" type="presParOf" srcId="{A9EDF741-F446-456F-AF1C-BF70FB5D31B4}" destId="{19EDB7AF-A79D-43F7-8C1B-D4739D558FE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B8D1C8-D191-497E-9D19-EF2021327CFF}" type="doc">
      <dgm:prSet loTypeId="urn:microsoft.com/office/officeart/2018/2/layout/IconVerticalSolidList#1" loCatId="icon" qsTypeId="urn:microsoft.com/office/officeart/2005/8/quickstyle/simple1#1" qsCatId="simple" csTypeId="urn:microsoft.com/office/officeart/2018/5/colors/Iconchunking_neutralbg_colorful1#1" csCatId="colorful" phldr="1"/>
      <dgm:spPr/>
      <dgm:t>
        <a:bodyPr/>
        <a:lstStyle/>
        <a:p>
          <a:endParaRPr lang="en-US"/>
        </a:p>
      </dgm:t>
    </dgm:pt>
    <dgm:pt modelId="{58D8B707-4114-4EDB-AD37-06D64356E5D7}">
      <dgm:prSet/>
      <dgm:spPr>
        <a:ln>
          <a:solidFill>
            <a:schemeClr val="tx1">
              <a:lumMod val="65000"/>
            </a:schemeClr>
          </a:solidFill>
        </a:ln>
      </dgm:spPr>
      <dgm:t>
        <a:bodyPr/>
        <a:lstStyle/>
        <a:p>
          <a:pPr>
            <a:lnSpc>
              <a:spcPct val="100000"/>
            </a:lnSpc>
          </a:pPr>
          <a:r>
            <a:rPr lang="en-US" dirty="0">
              <a:solidFill>
                <a:schemeClr val="tx1">
                  <a:lumMod val="50000"/>
                </a:schemeClr>
              </a:solidFill>
            </a:rPr>
            <a:t>Although our study has made several significant findings, it nevertheless has several limitations that will need to be addressed in future studies.</a:t>
          </a:r>
        </a:p>
      </dgm:t>
    </dgm:pt>
    <dgm:pt modelId="{EC03B040-C81F-4E4D-A339-87301D1676D9}" type="parTrans" cxnId="{3510728F-ACC1-4262-A433-DC3A9EF41B37}">
      <dgm:prSet/>
      <dgm:spPr/>
      <dgm:t>
        <a:bodyPr/>
        <a:lstStyle/>
        <a:p>
          <a:endParaRPr lang="en-US"/>
        </a:p>
      </dgm:t>
    </dgm:pt>
    <dgm:pt modelId="{78ABD3E2-9BD0-412F-8ADB-ADFE7AA332EA}" type="sibTrans" cxnId="{3510728F-ACC1-4262-A433-DC3A9EF41B37}">
      <dgm:prSet/>
      <dgm:spPr/>
      <dgm:t>
        <a:bodyPr/>
        <a:lstStyle/>
        <a:p>
          <a:pPr>
            <a:lnSpc>
              <a:spcPct val="100000"/>
            </a:lnSpc>
          </a:pPr>
          <a:endParaRPr lang="en-US"/>
        </a:p>
      </dgm:t>
    </dgm:pt>
    <dgm:pt modelId="{FB187501-652F-45DC-A61B-0CB27F9EEA59}">
      <dgm:prSet/>
      <dgm:spPr>
        <a:ln>
          <a:solidFill>
            <a:schemeClr val="tx1">
              <a:lumMod val="65000"/>
            </a:schemeClr>
          </a:solidFill>
        </a:ln>
      </dgm:spPr>
      <dgm:t>
        <a:bodyPr/>
        <a:lstStyle/>
        <a:p>
          <a:pPr>
            <a:lnSpc>
              <a:spcPct val="100000"/>
            </a:lnSpc>
          </a:pPr>
          <a:r>
            <a:rPr lang="en-US" dirty="0">
              <a:solidFill>
                <a:schemeClr val="tx1">
                  <a:lumMod val="50000"/>
                </a:schemeClr>
              </a:solidFill>
            </a:rPr>
            <a:t>First, we only collected data from the largest hacking community and did not consider other hacking communities.</a:t>
          </a:r>
        </a:p>
      </dgm:t>
    </dgm:pt>
    <dgm:pt modelId="{905C137E-0834-446E-BDBB-62BCAA5DE67E}" type="parTrans" cxnId="{C331A4BC-B1C0-4E31-8744-4CFCD50FC420}">
      <dgm:prSet/>
      <dgm:spPr/>
      <dgm:t>
        <a:bodyPr/>
        <a:lstStyle/>
        <a:p>
          <a:endParaRPr lang="en-US"/>
        </a:p>
      </dgm:t>
    </dgm:pt>
    <dgm:pt modelId="{A8E9C06B-3452-4CB3-AD15-741FCCD3712C}" type="sibTrans" cxnId="{C331A4BC-B1C0-4E31-8744-4CFCD50FC420}">
      <dgm:prSet/>
      <dgm:spPr/>
      <dgm:t>
        <a:bodyPr/>
        <a:lstStyle/>
        <a:p>
          <a:pPr>
            <a:lnSpc>
              <a:spcPct val="100000"/>
            </a:lnSpc>
          </a:pPr>
          <a:endParaRPr lang="en-US"/>
        </a:p>
      </dgm:t>
    </dgm:pt>
    <dgm:pt modelId="{6CD8F12C-B7D8-49EA-9B4A-1FC74700527C}">
      <dgm:prSet/>
      <dgm:spPr>
        <a:ln>
          <a:solidFill>
            <a:schemeClr val="bg1"/>
          </a:solidFill>
        </a:ln>
      </dgm:spPr>
      <dgm:t>
        <a:bodyPr/>
        <a:lstStyle/>
        <a:p>
          <a:pPr>
            <a:lnSpc>
              <a:spcPct val="100000"/>
            </a:lnSpc>
          </a:pPr>
          <a:r>
            <a:rPr lang="en-US" dirty="0">
              <a:solidFill>
                <a:schemeClr val="tx1">
                  <a:lumMod val="50000"/>
                </a:schemeClr>
              </a:solidFill>
            </a:rPr>
            <a:t>Second, this study has focused on the CaaS and crimeware available in the cybercrime underground, but much in-depth analysis remains to be done on the configurations of cybercrime networks</a:t>
          </a:r>
          <a:r>
            <a:rPr lang="en-US" dirty="0"/>
            <a:t>.</a:t>
          </a:r>
        </a:p>
      </dgm:t>
    </dgm:pt>
    <dgm:pt modelId="{533F92CA-CD5E-42E3-9495-D2D748CF8941}" type="parTrans" cxnId="{1AE156A0-AB02-4EFC-AA68-E76D3375708B}">
      <dgm:prSet/>
      <dgm:spPr/>
      <dgm:t>
        <a:bodyPr/>
        <a:lstStyle/>
        <a:p>
          <a:endParaRPr lang="en-US"/>
        </a:p>
      </dgm:t>
    </dgm:pt>
    <dgm:pt modelId="{64AC2A2C-2EAF-467B-BC0F-4513D9A7084A}" type="sibTrans" cxnId="{1AE156A0-AB02-4EFC-AA68-E76D3375708B}">
      <dgm:prSet/>
      <dgm:spPr/>
      <dgm:t>
        <a:bodyPr/>
        <a:lstStyle/>
        <a:p>
          <a:endParaRPr lang="en-US"/>
        </a:p>
      </dgm:t>
    </dgm:pt>
    <dgm:pt modelId="{6036597B-F982-4CC3-8AD0-8D8873170D3C}" type="pres">
      <dgm:prSet presAssocID="{A7B8D1C8-D191-497E-9D19-EF2021327CFF}" presName="root" presStyleCnt="0">
        <dgm:presLayoutVars>
          <dgm:dir/>
          <dgm:resizeHandles val="exact"/>
        </dgm:presLayoutVars>
      </dgm:prSet>
      <dgm:spPr/>
    </dgm:pt>
    <dgm:pt modelId="{D349A238-D1C6-4293-A139-A1DCF03B2FFD}" type="pres">
      <dgm:prSet presAssocID="{58D8B707-4114-4EDB-AD37-06D64356E5D7}" presName="compNode" presStyleCnt="0"/>
      <dgm:spPr/>
    </dgm:pt>
    <dgm:pt modelId="{CF7339DB-3EC0-40C2-A511-278A91505D62}" type="pres">
      <dgm:prSet presAssocID="{58D8B707-4114-4EDB-AD37-06D64356E5D7}" presName="bgRect" presStyleLbl="bgShp" presStyleIdx="0" presStyleCnt="3"/>
      <dgm:spPr>
        <a:solidFill>
          <a:schemeClr val="tx1"/>
        </a:solidFill>
      </dgm:spPr>
    </dgm:pt>
    <dgm:pt modelId="{F58E321E-C5F3-471D-B661-7D98DE396E98}" type="pres">
      <dgm:prSet presAssocID="{58D8B707-4114-4EDB-AD37-06D64356E5D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DDC32B8E-5396-4535-9BBE-09A1558B3AC2}" type="pres">
      <dgm:prSet presAssocID="{58D8B707-4114-4EDB-AD37-06D64356E5D7}" presName="spaceRect" presStyleCnt="0"/>
      <dgm:spPr/>
    </dgm:pt>
    <dgm:pt modelId="{FC58DD8C-6C5A-4855-BCB4-A9085F81BA28}" type="pres">
      <dgm:prSet presAssocID="{58D8B707-4114-4EDB-AD37-06D64356E5D7}" presName="parTx" presStyleLbl="revTx" presStyleIdx="0" presStyleCnt="3">
        <dgm:presLayoutVars>
          <dgm:chMax val="0"/>
          <dgm:chPref val="0"/>
        </dgm:presLayoutVars>
      </dgm:prSet>
      <dgm:spPr/>
    </dgm:pt>
    <dgm:pt modelId="{CC45D61C-991B-4389-A820-D2073A41003A}" type="pres">
      <dgm:prSet presAssocID="{78ABD3E2-9BD0-412F-8ADB-ADFE7AA332EA}" presName="sibTrans" presStyleCnt="0"/>
      <dgm:spPr/>
    </dgm:pt>
    <dgm:pt modelId="{9893D68E-68B2-4A35-84C6-1E8060BDB825}" type="pres">
      <dgm:prSet presAssocID="{FB187501-652F-45DC-A61B-0CB27F9EEA59}" presName="compNode" presStyleCnt="0"/>
      <dgm:spPr/>
    </dgm:pt>
    <dgm:pt modelId="{84C853C2-386E-4756-A5A6-1996E8E15F4C}" type="pres">
      <dgm:prSet presAssocID="{FB187501-652F-45DC-A61B-0CB27F9EEA59}" presName="bgRect" presStyleLbl="bgShp" presStyleIdx="1" presStyleCnt="3"/>
      <dgm:spPr>
        <a:solidFill>
          <a:schemeClr val="tx1"/>
        </a:solidFill>
      </dgm:spPr>
    </dgm:pt>
    <dgm:pt modelId="{B1610BC0-17C8-4B47-99A5-B85AA3C0D247}" type="pres">
      <dgm:prSet presAssocID="{FB187501-652F-45DC-A61B-0CB27F9EEA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04771D2F-6611-45DA-B536-44425062EA28}" type="pres">
      <dgm:prSet presAssocID="{FB187501-652F-45DC-A61B-0CB27F9EEA59}" presName="spaceRect" presStyleCnt="0"/>
      <dgm:spPr/>
    </dgm:pt>
    <dgm:pt modelId="{3F67F1E9-C909-4AAC-B2AB-88381276547D}" type="pres">
      <dgm:prSet presAssocID="{FB187501-652F-45DC-A61B-0CB27F9EEA59}" presName="parTx" presStyleLbl="revTx" presStyleIdx="1" presStyleCnt="3">
        <dgm:presLayoutVars>
          <dgm:chMax val="0"/>
          <dgm:chPref val="0"/>
        </dgm:presLayoutVars>
      </dgm:prSet>
      <dgm:spPr/>
    </dgm:pt>
    <dgm:pt modelId="{48C9F57B-D97C-497E-8365-E6BA341375AC}" type="pres">
      <dgm:prSet presAssocID="{A8E9C06B-3452-4CB3-AD15-741FCCD3712C}" presName="sibTrans" presStyleCnt="0"/>
      <dgm:spPr/>
    </dgm:pt>
    <dgm:pt modelId="{D5A134AD-E1AB-467E-B3D5-F8C3208355AF}" type="pres">
      <dgm:prSet presAssocID="{6CD8F12C-B7D8-49EA-9B4A-1FC74700527C}" presName="compNode" presStyleCnt="0"/>
      <dgm:spPr/>
    </dgm:pt>
    <dgm:pt modelId="{AEDF002E-999A-4D41-A869-8E61FB962FD0}" type="pres">
      <dgm:prSet presAssocID="{6CD8F12C-B7D8-49EA-9B4A-1FC74700527C}" presName="bgRect" presStyleLbl="bgShp" presStyleIdx="2" presStyleCnt="3"/>
      <dgm:spPr>
        <a:solidFill>
          <a:schemeClr val="tx1"/>
        </a:solidFill>
      </dgm:spPr>
    </dgm:pt>
    <dgm:pt modelId="{F353AEE4-BF1A-4539-B9FA-03B971FCD1B7}" type="pres">
      <dgm:prSet presAssocID="{6CD8F12C-B7D8-49EA-9B4A-1FC74700527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5E26F288-73D0-409B-A8AE-69A5A35B0146}" type="pres">
      <dgm:prSet presAssocID="{6CD8F12C-B7D8-49EA-9B4A-1FC74700527C}" presName="spaceRect" presStyleCnt="0"/>
      <dgm:spPr/>
    </dgm:pt>
    <dgm:pt modelId="{C5326112-E707-47C8-AA47-7817E56BE719}" type="pres">
      <dgm:prSet presAssocID="{6CD8F12C-B7D8-49EA-9B4A-1FC74700527C}" presName="parTx" presStyleLbl="revTx" presStyleIdx="2" presStyleCnt="3">
        <dgm:presLayoutVars>
          <dgm:chMax val="0"/>
          <dgm:chPref val="0"/>
        </dgm:presLayoutVars>
      </dgm:prSet>
      <dgm:spPr/>
    </dgm:pt>
  </dgm:ptLst>
  <dgm:cxnLst>
    <dgm:cxn modelId="{CEE54032-70A4-44C5-B9BC-6DF07EBA2E03}" type="presOf" srcId="{6CD8F12C-B7D8-49EA-9B4A-1FC74700527C}" destId="{C5326112-E707-47C8-AA47-7817E56BE719}" srcOrd="0" destOrd="0" presId="urn:microsoft.com/office/officeart/2018/2/layout/IconVerticalSolidList#1"/>
    <dgm:cxn modelId="{DC2F8141-9807-40EE-A9DD-EEE0B70EA469}" type="presOf" srcId="{58D8B707-4114-4EDB-AD37-06D64356E5D7}" destId="{FC58DD8C-6C5A-4855-BCB4-A9085F81BA28}" srcOrd="0" destOrd="0" presId="urn:microsoft.com/office/officeart/2018/2/layout/IconVerticalSolidList#1"/>
    <dgm:cxn modelId="{3510728F-ACC1-4262-A433-DC3A9EF41B37}" srcId="{A7B8D1C8-D191-497E-9D19-EF2021327CFF}" destId="{58D8B707-4114-4EDB-AD37-06D64356E5D7}" srcOrd="0" destOrd="0" parTransId="{EC03B040-C81F-4E4D-A339-87301D1676D9}" sibTransId="{78ABD3E2-9BD0-412F-8ADB-ADFE7AA332EA}"/>
    <dgm:cxn modelId="{57FBDA94-76CD-4F6C-A1E1-DD69953AE5B1}" type="presOf" srcId="{FB187501-652F-45DC-A61B-0CB27F9EEA59}" destId="{3F67F1E9-C909-4AAC-B2AB-88381276547D}" srcOrd="0" destOrd="0" presId="urn:microsoft.com/office/officeart/2018/2/layout/IconVerticalSolidList#1"/>
    <dgm:cxn modelId="{1AE156A0-AB02-4EFC-AA68-E76D3375708B}" srcId="{A7B8D1C8-D191-497E-9D19-EF2021327CFF}" destId="{6CD8F12C-B7D8-49EA-9B4A-1FC74700527C}" srcOrd="2" destOrd="0" parTransId="{533F92CA-CD5E-42E3-9495-D2D748CF8941}" sibTransId="{64AC2A2C-2EAF-467B-BC0F-4513D9A7084A}"/>
    <dgm:cxn modelId="{7B971FA2-739A-4BED-8B29-0B83EDDE361D}" type="presOf" srcId="{A7B8D1C8-D191-497E-9D19-EF2021327CFF}" destId="{6036597B-F982-4CC3-8AD0-8D8873170D3C}" srcOrd="0" destOrd="0" presId="urn:microsoft.com/office/officeart/2018/2/layout/IconVerticalSolidList#1"/>
    <dgm:cxn modelId="{C331A4BC-B1C0-4E31-8744-4CFCD50FC420}" srcId="{A7B8D1C8-D191-497E-9D19-EF2021327CFF}" destId="{FB187501-652F-45DC-A61B-0CB27F9EEA59}" srcOrd="1" destOrd="0" parTransId="{905C137E-0834-446E-BDBB-62BCAA5DE67E}" sibTransId="{A8E9C06B-3452-4CB3-AD15-741FCCD3712C}"/>
    <dgm:cxn modelId="{C7526E69-F134-4A3D-A406-8C92DB1B4612}" type="presParOf" srcId="{6036597B-F982-4CC3-8AD0-8D8873170D3C}" destId="{D349A238-D1C6-4293-A139-A1DCF03B2FFD}" srcOrd="0" destOrd="0" presId="urn:microsoft.com/office/officeart/2018/2/layout/IconVerticalSolidList#1"/>
    <dgm:cxn modelId="{CA1CC0CF-7BEF-4C6D-A714-23B1BD374B7A}" type="presParOf" srcId="{D349A238-D1C6-4293-A139-A1DCF03B2FFD}" destId="{CF7339DB-3EC0-40C2-A511-278A91505D62}" srcOrd="0" destOrd="0" presId="urn:microsoft.com/office/officeart/2018/2/layout/IconVerticalSolidList#1"/>
    <dgm:cxn modelId="{02163049-E5DA-4117-AA80-3F56C13256E4}" type="presParOf" srcId="{D349A238-D1C6-4293-A139-A1DCF03B2FFD}" destId="{F58E321E-C5F3-471D-B661-7D98DE396E98}" srcOrd="1" destOrd="0" presId="urn:microsoft.com/office/officeart/2018/2/layout/IconVerticalSolidList#1"/>
    <dgm:cxn modelId="{2501988E-2E6C-4F27-A8CD-96B414F5DA7E}" type="presParOf" srcId="{D349A238-D1C6-4293-A139-A1DCF03B2FFD}" destId="{DDC32B8E-5396-4535-9BBE-09A1558B3AC2}" srcOrd="2" destOrd="0" presId="urn:microsoft.com/office/officeart/2018/2/layout/IconVerticalSolidList#1"/>
    <dgm:cxn modelId="{B4CEE767-0E04-4AEE-BC3C-05434151DC84}" type="presParOf" srcId="{D349A238-D1C6-4293-A139-A1DCF03B2FFD}" destId="{FC58DD8C-6C5A-4855-BCB4-A9085F81BA28}" srcOrd="3" destOrd="0" presId="urn:microsoft.com/office/officeart/2018/2/layout/IconVerticalSolidList#1"/>
    <dgm:cxn modelId="{AD00613A-E6D4-4242-9608-6C4E56B69CB3}" type="presParOf" srcId="{6036597B-F982-4CC3-8AD0-8D8873170D3C}" destId="{CC45D61C-991B-4389-A820-D2073A41003A}" srcOrd="1" destOrd="0" presId="urn:microsoft.com/office/officeart/2018/2/layout/IconVerticalSolidList#1"/>
    <dgm:cxn modelId="{35FCE719-33A5-4739-9602-3A0CB93A6F3C}" type="presParOf" srcId="{6036597B-F982-4CC3-8AD0-8D8873170D3C}" destId="{9893D68E-68B2-4A35-84C6-1E8060BDB825}" srcOrd="2" destOrd="0" presId="urn:microsoft.com/office/officeart/2018/2/layout/IconVerticalSolidList#1"/>
    <dgm:cxn modelId="{10AD3F8B-A704-481A-81EB-880F4113B68E}" type="presParOf" srcId="{9893D68E-68B2-4A35-84C6-1E8060BDB825}" destId="{84C853C2-386E-4756-A5A6-1996E8E15F4C}" srcOrd="0" destOrd="0" presId="urn:microsoft.com/office/officeart/2018/2/layout/IconVerticalSolidList#1"/>
    <dgm:cxn modelId="{413BF188-18E5-4E9E-864B-DD87E785494A}" type="presParOf" srcId="{9893D68E-68B2-4A35-84C6-1E8060BDB825}" destId="{B1610BC0-17C8-4B47-99A5-B85AA3C0D247}" srcOrd="1" destOrd="0" presId="urn:microsoft.com/office/officeart/2018/2/layout/IconVerticalSolidList#1"/>
    <dgm:cxn modelId="{39E8169D-289E-44D7-A801-65431B1BF05C}" type="presParOf" srcId="{9893D68E-68B2-4A35-84C6-1E8060BDB825}" destId="{04771D2F-6611-45DA-B536-44425062EA28}" srcOrd="2" destOrd="0" presId="urn:microsoft.com/office/officeart/2018/2/layout/IconVerticalSolidList#1"/>
    <dgm:cxn modelId="{3B0ED98E-177E-4116-9D05-9A2DB7A1E1B7}" type="presParOf" srcId="{9893D68E-68B2-4A35-84C6-1E8060BDB825}" destId="{3F67F1E9-C909-4AAC-B2AB-88381276547D}" srcOrd="3" destOrd="0" presId="urn:microsoft.com/office/officeart/2018/2/layout/IconVerticalSolidList#1"/>
    <dgm:cxn modelId="{20701174-F87A-4903-8E50-691E8CF254F3}" type="presParOf" srcId="{6036597B-F982-4CC3-8AD0-8D8873170D3C}" destId="{48C9F57B-D97C-497E-8365-E6BA341375AC}" srcOrd="3" destOrd="0" presId="urn:microsoft.com/office/officeart/2018/2/layout/IconVerticalSolidList#1"/>
    <dgm:cxn modelId="{EE5E4377-AD03-438D-BBA7-ED40FF3F4822}" type="presParOf" srcId="{6036597B-F982-4CC3-8AD0-8D8873170D3C}" destId="{D5A134AD-E1AB-467E-B3D5-F8C3208355AF}" srcOrd="4" destOrd="0" presId="urn:microsoft.com/office/officeart/2018/2/layout/IconVerticalSolidList#1"/>
    <dgm:cxn modelId="{17388BA5-2813-483C-A885-A07CA7E41A8D}" type="presParOf" srcId="{D5A134AD-E1AB-467E-B3D5-F8C3208355AF}" destId="{AEDF002E-999A-4D41-A869-8E61FB962FD0}" srcOrd="0" destOrd="0" presId="urn:microsoft.com/office/officeart/2018/2/layout/IconVerticalSolidList#1"/>
    <dgm:cxn modelId="{60FDB44A-869D-492F-A4C2-83C31196FFC6}" type="presParOf" srcId="{D5A134AD-E1AB-467E-B3D5-F8C3208355AF}" destId="{F353AEE4-BF1A-4539-B9FA-03B971FCD1B7}" srcOrd="1" destOrd="0" presId="urn:microsoft.com/office/officeart/2018/2/layout/IconVerticalSolidList#1"/>
    <dgm:cxn modelId="{651582E3-AC6A-4B82-95D7-FD8D2F5ADE0D}" type="presParOf" srcId="{D5A134AD-E1AB-467E-B3D5-F8C3208355AF}" destId="{5E26F288-73D0-409B-A8AE-69A5A35B0146}" srcOrd="2" destOrd="0" presId="urn:microsoft.com/office/officeart/2018/2/layout/IconVerticalSolidList#1"/>
    <dgm:cxn modelId="{1E2BAFC1-DFC9-4D85-A62A-29C6BE244DA9}" type="presParOf" srcId="{D5A134AD-E1AB-467E-B3D5-F8C3208355AF}" destId="{C5326112-E707-47C8-AA47-7817E56BE719}" srcOrd="3" destOrd="0" presId="urn:microsoft.com/office/officeart/2018/2/layout/IconVerticalSoli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BADEE-54CE-4FAB-A070-17EEB4832853}">
      <dsp:nvSpPr>
        <dsp:cNvPr id="0" name=""/>
        <dsp:cNvSpPr/>
      </dsp:nvSpPr>
      <dsp:spPr>
        <a:xfrm>
          <a:off x="459748" y="787"/>
          <a:ext cx="1361591" cy="816954"/>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Abstract</a:t>
          </a:r>
        </a:p>
      </dsp:txBody>
      <dsp:txXfrm>
        <a:off x="483676" y="24715"/>
        <a:ext cx="1313735" cy="769098"/>
      </dsp:txXfrm>
    </dsp:sp>
    <dsp:sp modelId="{74C1D140-63BB-448F-B148-F562F98D68AB}">
      <dsp:nvSpPr>
        <dsp:cNvPr id="0" name=""/>
        <dsp:cNvSpPr/>
      </dsp:nvSpPr>
      <dsp:spPr>
        <a:xfrm>
          <a:off x="1941160" y="240427"/>
          <a:ext cx="288657" cy="337674"/>
        </a:xfrm>
        <a:prstGeom prst="rightArrow">
          <a:avLst>
            <a:gd name="adj1" fmla="val 60000"/>
            <a:gd name="adj2" fmla="val 5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941160" y="307962"/>
        <a:ext cx="202060" cy="202604"/>
      </dsp:txXfrm>
    </dsp:sp>
    <dsp:sp modelId="{0547A84A-A264-4646-B132-AE5B434F1B09}">
      <dsp:nvSpPr>
        <dsp:cNvPr id="0" name=""/>
        <dsp:cNvSpPr/>
      </dsp:nvSpPr>
      <dsp:spPr>
        <a:xfrm>
          <a:off x="2365976" y="787"/>
          <a:ext cx="1361591" cy="816954"/>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Introduction</a:t>
          </a:r>
        </a:p>
      </dsp:txBody>
      <dsp:txXfrm>
        <a:off x="2389904" y="24715"/>
        <a:ext cx="1313735" cy="769098"/>
      </dsp:txXfrm>
    </dsp:sp>
    <dsp:sp modelId="{C1D02D44-0E84-4009-A11B-E8D2744073E5}">
      <dsp:nvSpPr>
        <dsp:cNvPr id="0" name=""/>
        <dsp:cNvSpPr/>
      </dsp:nvSpPr>
      <dsp:spPr>
        <a:xfrm>
          <a:off x="3847387" y="240427"/>
          <a:ext cx="288657" cy="337674"/>
        </a:xfrm>
        <a:prstGeom prst="rightArrow">
          <a:avLst>
            <a:gd name="adj1" fmla="val 60000"/>
            <a:gd name="adj2" fmla="val 5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847387" y="307962"/>
        <a:ext cx="202060" cy="202604"/>
      </dsp:txXfrm>
    </dsp:sp>
    <dsp:sp modelId="{DD85AE65-27A2-4A62-BB08-A44E8E3CEFC7}">
      <dsp:nvSpPr>
        <dsp:cNvPr id="0" name=""/>
        <dsp:cNvSpPr/>
      </dsp:nvSpPr>
      <dsp:spPr>
        <a:xfrm>
          <a:off x="4272204" y="787"/>
          <a:ext cx="1361591" cy="816954"/>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Objective</a:t>
          </a:r>
        </a:p>
      </dsp:txBody>
      <dsp:txXfrm>
        <a:off x="4296132" y="24715"/>
        <a:ext cx="1313735" cy="769098"/>
      </dsp:txXfrm>
    </dsp:sp>
    <dsp:sp modelId="{CF7F5B31-BF4C-4C2D-91A8-4FB0FFE0CFA9}">
      <dsp:nvSpPr>
        <dsp:cNvPr id="0" name=""/>
        <dsp:cNvSpPr/>
      </dsp:nvSpPr>
      <dsp:spPr>
        <a:xfrm>
          <a:off x="5753615" y="240427"/>
          <a:ext cx="288657" cy="337674"/>
        </a:xfrm>
        <a:prstGeom prst="rightArrow">
          <a:avLst>
            <a:gd name="adj1" fmla="val 60000"/>
            <a:gd name="adj2" fmla="val 5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753615" y="307962"/>
        <a:ext cx="202060" cy="202604"/>
      </dsp:txXfrm>
    </dsp:sp>
    <dsp:sp modelId="{BE3BD5A8-2D76-404D-8A44-23FE05EDCE47}">
      <dsp:nvSpPr>
        <dsp:cNvPr id="0" name=""/>
        <dsp:cNvSpPr/>
      </dsp:nvSpPr>
      <dsp:spPr>
        <a:xfrm>
          <a:off x="6178432" y="787"/>
          <a:ext cx="1361591" cy="816954"/>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Literature survey</a:t>
          </a:r>
        </a:p>
      </dsp:txBody>
      <dsp:txXfrm>
        <a:off x="6202360" y="24715"/>
        <a:ext cx="1313735" cy="769098"/>
      </dsp:txXfrm>
    </dsp:sp>
    <dsp:sp modelId="{88F4E9A1-8995-4DEB-8D4E-C4DA5E9D04A5}">
      <dsp:nvSpPr>
        <dsp:cNvPr id="0" name=""/>
        <dsp:cNvSpPr/>
      </dsp:nvSpPr>
      <dsp:spPr>
        <a:xfrm>
          <a:off x="7659843" y="240427"/>
          <a:ext cx="288657" cy="337674"/>
        </a:xfrm>
        <a:prstGeom prst="rightArrow">
          <a:avLst>
            <a:gd name="adj1" fmla="val 60000"/>
            <a:gd name="adj2" fmla="val 5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659843" y="307962"/>
        <a:ext cx="202060" cy="202604"/>
      </dsp:txXfrm>
    </dsp:sp>
    <dsp:sp modelId="{EE8EB27B-8835-4998-B52D-773E6247A280}">
      <dsp:nvSpPr>
        <dsp:cNvPr id="0" name=""/>
        <dsp:cNvSpPr/>
      </dsp:nvSpPr>
      <dsp:spPr>
        <a:xfrm>
          <a:off x="8084660" y="787"/>
          <a:ext cx="1361591" cy="816954"/>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Existing System and its Disadvantages.</a:t>
          </a:r>
        </a:p>
      </dsp:txBody>
      <dsp:txXfrm>
        <a:off x="8108588" y="24715"/>
        <a:ext cx="1313735" cy="769098"/>
      </dsp:txXfrm>
    </dsp:sp>
    <dsp:sp modelId="{9FB24924-7915-4D32-9895-7D445F0A18A9}">
      <dsp:nvSpPr>
        <dsp:cNvPr id="0" name=""/>
        <dsp:cNvSpPr/>
      </dsp:nvSpPr>
      <dsp:spPr>
        <a:xfrm rot="5400000">
          <a:off x="8621126" y="913053"/>
          <a:ext cx="288657" cy="337674"/>
        </a:xfrm>
        <a:prstGeom prst="rightArrow">
          <a:avLst>
            <a:gd name="adj1" fmla="val 60000"/>
            <a:gd name="adj2" fmla="val 5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8664153" y="937562"/>
        <a:ext cx="202604" cy="202060"/>
      </dsp:txXfrm>
    </dsp:sp>
    <dsp:sp modelId="{5550C722-F521-46CF-AAAA-5B4AFDC90F36}">
      <dsp:nvSpPr>
        <dsp:cNvPr id="0" name=""/>
        <dsp:cNvSpPr/>
      </dsp:nvSpPr>
      <dsp:spPr>
        <a:xfrm>
          <a:off x="8084660" y="1362378"/>
          <a:ext cx="1361591" cy="816954"/>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Feasibility Study</a:t>
          </a:r>
        </a:p>
      </dsp:txBody>
      <dsp:txXfrm>
        <a:off x="8108588" y="1386306"/>
        <a:ext cx="1313735" cy="769098"/>
      </dsp:txXfrm>
    </dsp:sp>
    <dsp:sp modelId="{931787C1-B320-40F2-9C24-991905E175F3}">
      <dsp:nvSpPr>
        <dsp:cNvPr id="0" name=""/>
        <dsp:cNvSpPr/>
      </dsp:nvSpPr>
      <dsp:spPr>
        <a:xfrm rot="10800000">
          <a:off x="7676182" y="1602018"/>
          <a:ext cx="288657" cy="337674"/>
        </a:xfrm>
        <a:prstGeom prst="rightArrow">
          <a:avLst>
            <a:gd name="adj1" fmla="val 60000"/>
            <a:gd name="adj2" fmla="val 5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7762779" y="1669553"/>
        <a:ext cx="202060" cy="202604"/>
      </dsp:txXfrm>
    </dsp:sp>
    <dsp:sp modelId="{C4D575A7-311D-4657-BAA3-011F7F9B6C14}">
      <dsp:nvSpPr>
        <dsp:cNvPr id="0" name=""/>
        <dsp:cNvSpPr/>
      </dsp:nvSpPr>
      <dsp:spPr>
        <a:xfrm>
          <a:off x="6178432" y="1362378"/>
          <a:ext cx="1361591" cy="816954"/>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Proposed System and Advantages.</a:t>
          </a:r>
        </a:p>
      </dsp:txBody>
      <dsp:txXfrm>
        <a:off x="6202360" y="1386306"/>
        <a:ext cx="1313735" cy="769098"/>
      </dsp:txXfrm>
    </dsp:sp>
    <dsp:sp modelId="{664D4816-698A-410A-A429-C901ADEEB4E0}">
      <dsp:nvSpPr>
        <dsp:cNvPr id="0" name=""/>
        <dsp:cNvSpPr/>
      </dsp:nvSpPr>
      <dsp:spPr>
        <a:xfrm rot="10800000">
          <a:off x="5769954" y="1602018"/>
          <a:ext cx="288657" cy="337674"/>
        </a:xfrm>
        <a:prstGeom prst="rightArrow">
          <a:avLst>
            <a:gd name="adj1" fmla="val 60000"/>
            <a:gd name="adj2" fmla="val 5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856551" y="1669553"/>
        <a:ext cx="202060" cy="202604"/>
      </dsp:txXfrm>
    </dsp:sp>
    <dsp:sp modelId="{E2FDB183-B863-4E15-83DF-2B7C7A60B2C9}">
      <dsp:nvSpPr>
        <dsp:cNvPr id="0" name=""/>
        <dsp:cNvSpPr/>
      </dsp:nvSpPr>
      <dsp:spPr>
        <a:xfrm>
          <a:off x="4272204" y="1362378"/>
          <a:ext cx="1361591" cy="816954"/>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Architecture</a:t>
          </a:r>
        </a:p>
      </dsp:txBody>
      <dsp:txXfrm>
        <a:off x="4296132" y="1386306"/>
        <a:ext cx="1313735" cy="769098"/>
      </dsp:txXfrm>
    </dsp:sp>
    <dsp:sp modelId="{50C224E1-F0A1-4876-A28A-30FA89B7D37E}">
      <dsp:nvSpPr>
        <dsp:cNvPr id="0" name=""/>
        <dsp:cNvSpPr/>
      </dsp:nvSpPr>
      <dsp:spPr>
        <a:xfrm rot="10800000">
          <a:off x="3863726" y="1602018"/>
          <a:ext cx="288657" cy="337674"/>
        </a:xfrm>
        <a:prstGeom prst="rightArrow">
          <a:avLst>
            <a:gd name="adj1" fmla="val 60000"/>
            <a:gd name="adj2" fmla="val 5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950323" y="1669553"/>
        <a:ext cx="202060" cy="202604"/>
      </dsp:txXfrm>
    </dsp:sp>
    <dsp:sp modelId="{952FF604-3858-495C-907A-ED3462CA9258}">
      <dsp:nvSpPr>
        <dsp:cNvPr id="0" name=""/>
        <dsp:cNvSpPr/>
      </dsp:nvSpPr>
      <dsp:spPr>
        <a:xfrm>
          <a:off x="2365976" y="1362378"/>
          <a:ext cx="1361591" cy="816954"/>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Software and Hardware Requirements</a:t>
          </a:r>
        </a:p>
      </dsp:txBody>
      <dsp:txXfrm>
        <a:off x="2389904" y="1386306"/>
        <a:ext cx="1313735" cy="769098"/>
      </dsp:txXfrm>
    </dsp:sp>
    <dsp:sp modelId="{C03DAD29-F4D3-44FC-892A-3A66FE2D3BA6}">
      <dsp:nvSpPr>
        <dsp:cNvPr id="0" name=""/>
        <dsp:cNvSpPr/>
      </dsp:nvSpPr>
      <dsp:spPr>
        <a:xfrm rot="10800000">
          <a:off x="1957499" y="1602018"/>
          <a:ext cx="288657" cy="337674"/>
        </a:xfrm>
        <a:prstGeom prst="rightArrow">
          <a:avLst>
            <a:gd name="adj1" fmla="val 60000"/>
            <a:gd name="adj2" fmla="val 5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044096" y="1669553"/>
        <a:ext cx="202060" cy="202604"/>
      </dsp:txXfrm>
    </dsp:sp>
    <dsp:sp modelId="{112799DF-BC30-4F38-87BF-50D0EFCC5D50}">
      <dsp:nvSpPr>
        <dsp:cNvPr id="0" name=""/>
        <dsp:cNvSpPr/>
      </dsp:nvSpPr>
      <dsp:spPr>
        <a:xfrm>
          <a:off x="459748" y="1362378"/>
          <a:ext cx="1361591" cy="816954"/>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System Design and Implementation</a:t>
          </a:r>
        </a:p>
      </dsp:txBody>
      <dsp:txXfrm>
        <a:off x="483676" y="1386306"/>
        <a:ext cx="1313735" cy="769098"/>
      </dsp:txXfrm>
    </dsp:sp>
    <dsp:sp modelId="{1B6A3A48-1400-462B-8BFE-BA8C028509DD}">
      <dsp:nvSpPr>
        <dsp:cNvPr id="0" name=""/>
        <dsp:cNvSpPr/>
      </dsp:nvSpPr>
      <dsp:spPr>
        <a:xfrm rot="5400000">
          <a:off x="996215" y="2274644"/>
          <a:ext cx="288657" cy="337674"/>
        </a:xfrm>
        <a:prstGeom prst="rightArrow">
          <a:avLst>
            <a:gd name="adj1" fmla="val 60000"/>
            <a:gd name="adj2" fmla="val 5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039242" y="2299153"/>
        <a:ext cx="202604" cy="202060"/>
      </dsp:txXfrm>
    </dsp:sp>
    <dsp:sp modelId="{E8B4C516-52D3-4DCB-A050-1C2F77D9A118}">
      <dsp:nvSpPr>
        <dsp:cNvPr id="0" name=""/>
        <dsp:cNvSpPr/>
      </dsp:nvSpPr>
      <dsp:spPr>
        <a:xfrm>
          <a:off x="459748" y="2723969"/>
          <a:ext cx="1361591" cy="816954"/>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Future Work</a:t>
          </a:r>
        </a:p>
      </dsp:txBody>
      <dsp:txXfrm>
        <a:off x="483676" y="2747897"/>
        <a:ext cx="1313735" cy="769098"/>
      </dsp:txXfrm>
    </dsp:sp>
    <dsp:sp modelId="{BBFDA651-00E7-4A29-88C3-7306EA9F7B9A}">
      <dsp:nvSpPr>
        <dsp:cNvPr id="0" name=""/>
        <dsp:cNvSpPr/>
      </dsp:nvSpPr>
      <dsp:spPr>
        <a:xfrm>
          <a:off x="1941160" y="2963609"/>
          <a:ext cx="288657" cy="337674"/>
        </a:xfrm>
        <a:prstGeom prst="rightArrow">
          <a:avLst>
            <a:gd name="adj1" fmla="val 60000"/>
            <a:gd name="adj2" fmla="val 5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941160" y="3031144"/>
        <a:ext cx="202060" cy="202604"/>
      </dsp:txXfrm>
    </dsp:sp>
    <dsp:sp modelId="{F788DFEC-D8DA-47EA-B9CF-20C7A52C15F7}">
      <dsp:nvSpPr>
        <dsp:cNvPr id="0" name=""/>
        <dsp:cNvSpPr/>
      </dsp:nvSpPr>
      <dsp:spPr>
        <a:xfrm>
          <a:off x="2365976" y="2723969"/>
          <a:ext cx="1361591" cy="816954"/>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References</a:t>
          </a:r>
        </a:p>
      </dsp:txBody>
      <dsp:txXfrm>
        <a:off x="2389904" y="2747897"/>
        <a:ext cx="1313735" cy="769098"/>
      </dsp:txXfrm>
    </dsp:sp>
    <dsp:sp modelId="{F252D1EC-A258-4D66-8B94-2485CE19F294}">
      <dsp:nvSpPr>
        <dsp:cNvPr id="0" name=""/>
        <dsp:cNvSpPr/>
      </dsp:nvSpPr>
      <dsp:spPr>
        <a:xfrm>
          <a:off x="3847387" y="2963609"/>
          <a:ext cx="288657" cy="337674"/>
        </a:xfrm>
        <a:prstGeom prst="rightArrow">
          <a:avLst>
            <a:gd name="adj1" fmla="val 60000"/>
            <a:gd name="adj2" fmla="val 5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847387" y="3031144"/>
        <a:ext cx="202060" cy="202604"/>
      </dsp:txXfrm>
    </dsp:sp>
    <dsp:sp modelId="{B13585F0-28F7-470C-8B73-F02AC05C9773}">
      <dsp:nvSpPr>
        <dsp:cNvPr id="0" name=""/>
        <dsp:cNvSpPr/>
      </dsp:nvSpPr>
      <dsp:spPr>
        <a:xfrm>
          <a:off x="4272204" y="2723969"/>
          <a:ext cx="1361591" cy="816954"/>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Conclusion</a:t>
          </a:r>
        </a:p>
      </dsp:txBody>
      <dsp:txXfrm>
        <a:off x="4296132" y="2747897"/>
        <a:ext cx="1313735" cy="7690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02FAA-E70C-4713-ADC1-928728632BF1}">
      <dsp:nvSpPr>
        <dsp:cNvPr id="0" name=""/>
        <dsp:cNvSpPr/>
      </dsp:nvSpPr>
      <dsp:spPr>
        <a:xfrm>
          <a:off x="575021" y="441686"/>
          <a:ext cx="401440" cy="4014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A8529E2-BE0B-47A6-AEF5-DF0BCE668501}">
      <dsp:nvSpPr>
        <dsp:cNvPr id="0" name=""/>
        <dsp:cNvSpPr/>
      </dsp:nvSpPr>
      <dsp:spPr>
        <a:xfrm>
          <a:off x="56988" y="1013705"/>
          <a:ext cx="1427994" cy="211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It is not secured process.</a:t>
          </a:r>
        </a:p>
      </dsp:txBody>
      <dsp:txXfrm>
        <a:off x="56988" y="1013705"/>
        <a:ext cx="1427994" cy="211201"/>
      </dsp:txXfrm>
    </dsp:sp>
    <dsp:sp modelId="{ACB5BC2A-2A5C-42F5-BE3B-2AB2D21F3472}">
      <dsp:nvSpPr>
        <dsp:cNvPr id="0" name=""/>
        <dsp:cNvSpPr/>
      </dsp:nvSpPr>
      <dsp:spPr>
        <a:xfrm>
          <a:off x="1910762" y="521545"/>
          <a:ext cx="401440" cy="4014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48CF528-C20F-4532-BD58-DD68D7F2233C}">
      <dsp:nvSpPr>
        <dsp:cNvPr id="0" name=""/>
        <dsp:cNvSpPr/>
      </dsp:nvSpPr>
      <dsp:spPr>
        <a:xfrm>
          <a:off x="1536439" y="999324"/>
          <a:ext cx="1318910" cy="440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Over under traction is invents</a:t>
          </a:r>
        </a:p>
      </dsp:txBody>
      <dsp:txXfrm>
        <a:off x="1536439" y="999324"/>
        <a:ext cx="1318910" cy="440793"/>
      </dsp:txXfrm>
    </dsp:sp>
    <dsp:sp modelId="{BA9FB606-3AFC-4ABB-B55B-E130510DBFD2}">
      <dsp:nvSpPr>
        <dsp:cNvPr id="0" name=""/>
        <dsp:cNvSpPr/>
      </dsp:nvSpPr>
      <dsp:spPr>
        <a:xfrm>
          <a:off x="3507026" y="469370"/>
          <a:ext cx="401440" cy="4014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F9354FF-ED94-48EB-9615-473219AAD252}">
      <dsp:nvSpPr>
        <dsp:cNvPr id="0" name=""/>
        <dsp:cNvSpPr/>
      </dsp:nvSpPr>
      <dsp:spPr>
        <a:xfrm>
          <a:off x="2986380" y="1006046"/>
          <a:ext cx="1415639" cy="440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Download files, time is invited</a:t>
          </a:r>
        </a:p>
      </dsp:txBody>
      <dsp:txXfrm>
        <a:off x="2986380" y="1006046"/>
        <a:ext cx="1415639" cy="440793"/>
      </dsp:txXfrm>
    </dsp:sp>
    <dsp:sp modelId="{8915D52D-CE72-45C8-A8EC-56AB925B6082}">
      <dsp:nvSpPr>
        <dsp:cNvPr id="0" name=""/>
        <dsp:cNvSpPr/>
      </dsp:nvSpPr>
      <dsp:spPr>
        <a:xfrm>
          <a:off x="5352389" y="451233"/>
          <a:ext cx="401440" cy="4014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AF02854-C123-423A-95AE-49F56FBBD0F9}">
      <dsp:nvSpPr>
        <dsp:cNvPr id="0" name=""/>
        <dsp:cNvSpPr/>
      </dsp:nvSpPr>
      <dsp:spPr>
        <a:xfrm>
          <a:off x="4611553" y="988692"/>
          <a:ext cx="2061512" cy="440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The cyber-crime differs from general crime in many ways.</a:t>
          </a:r>
        </a:p>
      </dsp:txBody>
      <dsp:txXfrm>
        <a:off x="4611553" y="988692"/>
        <a:ext cx="2061512" cy="440793"/>
      </dsp:txXfrm>
    </dsp:sp>
    <dsp:sp modelId="{9E38FD61-F8A0-45DB-B3F7-BA591035F6E0}">
      <dsp:nvSpPr>
        <dsp:cNvPr id="0" name=""/>
        <dsp:cNvSpPr/>
      </dsp:nvSpPr>
      <dsp:spPr>
        <a:xfrm>
          <a:off x="674353" y="2167992"/>
          <a:ext cx="401440" cy="4014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A108EA1-DB6B-409E-84B8-208FF488C492}">
      <dsp:nvSpPr>
        <dsp:cNvPr id="0" name=""/>
        <dsp:cNvSpPr/>
      </dsp:nvSpPr>
      <dsp:spPr>
        <a:xfrm>
          <a:off x="9186" y="2728647"/>
          <a:ext cx="1937128" cy="440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A previous study proposed a data mining framework for crime, dividing crimes harmful to the general public into eight categories:</a:t>
          </a:r>
        </a:p>
      </dsp:txBody>
      <dsp:txXfrm>
        <a:off x="9186" y="2728647"/>
        <a:ext cx="1937128" cy="440793"/>
      </dsp:txXfrm>
    </dsp:sp>
    <dsp:sp modelId="{FF5C5E06-BB4A-46FC-86F3-1063C9F664DF}">
      <dsp:nvSpPr>
        <dsp:cNvPr id="0" name=""/>
        <dsp:cNvSpPr/>
      </dsp:nvSpPr>
      <dsp:spPr>
        <a:xfrm>
          <a:off x="3150891" y="1753316"/>
          <a:ext cx="401440" cy="4014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6AC10C0-2E62-4537-8BAF-B3ABD915657E}">
      <dsp:nvSpPr>
        <dsp:cNvPr id="0" name=""/>
        <dsp:cNvSpPr/>
      </dsp:nvSpPr>
      <dsp:spPr>
        <a:xfrm>
          <a:off x="2413270" y="2167993"/>
          <a:ext cx="1728102" cy="440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i="1" kern="1200" dirty="0"/>
            <a:t>1.Traffic violations,</a:t>
          </a:r>
        </a:p>
        <a:p>
          <a:pPr marL="0" lvl="0" indent="0" algn="ctr" defTabSz="622300">
            <a:lnSpc>
              <a:spcPct val="100000"/>
            </a:lnSpc>
            <a:spcBef>
              <a:spcPct val="0"/>
            </a:spcBef>
            <a:spcAft>
              <a:spcPct val="35000"/>
            </a:spcAft>
            <a:buNone/>
          </a:pPr>
          <a:r>
            <a:rPr lang="en-US" sz="1400" i="1" kern="1200" dirty="0"/>
            <a:t> 2. Sex Crime,</a:t>
          </a:r>
        </a:p>
        <a:p>
          <a:pPr marL="0" lvl="0" indent="0" algn="ctr" defTabSz="622300">
            <a:lnSpc>
              <a:spcPct val="100000"/>
            </a:lnSpc>
            <a:spcBef>
              <a:spcPct val="0"/>
            </a:spcBef>
            <a:spcAft>
              <a:spcPct val="35000"/>
            </a:spcAft>
            <a:buNone/>
          </a:pPr>
          <a:r>
            <a:rPr lang="en-US" sz="1400" i="1" kern="1200" dirty="0"/>
            <a:t> 3. Theft, </a:t>
          </a:r>
        </a:p>
        <a:p>
          <a:pPr marL="0" lvl="0" indent="0" algn="ctr" defTabSz="622300">
            <a:lnSpc>
              <a:spcPct val="100000"/>
            </a:lnSpc>
            <a:spcBef>
              <a:spcPct val="0"/>
            </a:spcBef>
            <a:spcAft>
              <a:spcPct val="35000"/>
            </a:spcAft>
            <a:buNone/>
          </a:pPr>
          <a:r>
            <a:rPr lang="en-US" sz="1400" i="1" kern="1200" dirty="0"/>
            <a:t>4. Fraud, </a:t>
          </a:r>
        </a:p>
        <a:p>
          <a:pPr marL="0" lvl="0" indent="0" algn="ctr" defTabSz="622300">
            <a:lnSpc>
              <a:spcPct val="100000"/>
            </a:lnSpc>
            <a:spcBef>
              <a:spcPct val="0"/>
            </a:spcBef>
            <a:spcAft>
              <a:spcPct val="35000"/>
            </a:spcAft>
            <a:buNone/>
          </a:pPr>
          <a:r>
            <a:rPr lang="en-US" sz="1400" i="1" kern="1200" dirty="0"/>
            <a:t>5. Arson, </a:t>
          </a:r>
        </a:p>
        <a:p>
          <a:pPr marL="0" lvl="0" indent="0" algn="ctr" defTabSz="622300">
            <a:lnSpc>
              <a:spcPct val="100000"/>
            </a:lnSpc>
            <a:spcBef>
              <a:spcPct val="0"/>
            </a:spcBef>
            <a:spcAft>
              <a:spcPct val="35000"/>
            </a:spcAft>
            <a:buNone/>
          </a:pPr>
          <a:r>
            <a:rPr lang="en-US" sz="1400" i="1" kern="1200" dirty="0"/>
            <a:t>6.Gang/Drug Offenses,</a:t>
          </a:r>
        </a:p>
        <a:p>
          <a:pPr marL="0" lvl="0" indent="0" algn="ctr" defTabSz="622300">
            <a:lnSpc>
              <a:spcPct val="100000"/>
            </a:lnSpc>
            <a:spcBef>
              <a:spcPct val="0"/>
            </a:spcBef>
            <a:spcAft>
              <a:spcPct val="35000"/>
            </a:spcAft>
            <a:buNone/>
          </a:pPr>
          <a:r>
            <a:rPr lang="en-US" sz="1400" i="1" kern="1200" dirty="0"/>
            <a:t> 7. Violent crime, 8.Cyber-crime.</a:t>
          </a:r>
          <a:endParaRPr lang="en-US" sz="1400" kern="1200" dirty="0"/>
        </a:p>
      </dsp:txBody>
      <dsp:txXfrm>
        <a:off x="2413270" y="2167993"/>
        <a:ext cx="1728102" cy="440793"/>
      </dsp:txXfrm>
    </dsp:sp>
    <dsp:sp modelId="{D0D1F06F-4048-43AD-A0B5-80C7C31478B1}">
      <dsp:nvSpPr>
        <dsp:cNvPr id="0" name=""/>
        <dsp:cNvSpPr/>
      </dsp:nvSpPr>
      <dsp:spPr>
        <a:xfrm>
          <a:off x="5460519" y="2076540"/>
          <a:ext cx="401440" cy="40144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D97ACC4-0F88-4866-9FBB-5AE0B0E3A1F9}">
      <dsp:nvSpPr>
        <dsp:cNvPr id="0" name=""/>
        <dsp:cNvSpPr/>
      </dsp:nvSpPr>
      <dsp:spPr>
        <a:xfrm>
          <a:off x="4598355" y="2779713"/>
          <a:ext cx="1889535" cy="440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Although this  study explained how data mining techniques could be applied to crime analysis, it did not consider the specific features of cyber-crime</a:t>
          </a:r>
        </a:p>
      </dsp:txBody>
      <dsp:txXfrm>
        <a:off x="4598355" y="2779713"/>
        <a:ext cx="1889535" cy="4407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67F38-81E3-42B0-BFD1-9FFAB0266244}">
      <dsp:nvSpPr>
        <dsp:cNvPr id="0" name=""/>
        <dsp:cNvSpPr/>
      </dsp:nvSpPr>
      <dsp:spPr>
        <a:xfrm>
          <a:off x="1443000" y="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0DB072-3F5A-4A2A-965D-CB8D59C79CED}">
      <dsp:nvSpPr>
        <dsp:cNvPr id="0" name=""/>
        <dsp:cNvSpPr/>
      </dsp:nvSpPr>
      <dsp:spPr>
        <a:xfrm>
          <a:off x="263899" y="167694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dirty="0"/>
            <a:t>Software Requirements:</a:t>
          </a:r>
        </a:p>
      </dsp:txBody>
      <dsp:txXfrm>
        <a:off x="263899" y="1676945"/>
        <a:ext cx="4320000" cy="720000"/>
      </dsp:txXfrm>
    </dsp:sp>
    <dsp:sp modelId="{47EFEB1F-C8E0-418B-9952-DDC8156BC407}">
      <dsp:nvSpPr>
        <dsp:cNvPr id="0" name=""/>
        <dsp:cNvSpPr/>
      </dsp:nvSpPr>
      <dsp:spPr>
        <a:xfrm>
          <a:off x="6501251" y="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EDB7AF-A79D-43F7-8C1B-D4739D558FE4}">
      <dsp:nvSpPr>
        <dsp:cNvPr id="0" name=""/>
        <dsp:cNvSpPr/>
      </dsp:nvSpPr>
      <dsp:spPr>
        <a:xfrm>
          <a:off x="5345428" y="177085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dirty="0"/>
            <a:t>Hardware Requirements:</a:t>
          </a:r>
        </a:p>
      </dsp:txBody>
      <dsp:txXfrm>
        <a:off x="5345428" y="1770855"/>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39DB-3EC0-40C2-A511-278A91505D62}">
      <dsp:nvSpPr>
        <dsp:cNvPr id="0" name=""/>
        <dsp:cNvSpPr/>
      </dsp:nvSpPr>
      <dsp:spPr>
        <a:xfrm>
          <a:off x="0" y="519"/>
          <a:ext cx="6692748" cy="1215424"/>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F58E321E-C5F3-471D-B661-7D98DE396E98}">
      <dsp:nvSpPr>
        <dsp:cNvPr id="0" name=""/>
        <dsp:cNvSpPr/>
      </dsp:nvSpPr>
      <dsp:spPr>
        <a:xfrm>
          <a:off x="367665" y="273989"/>
          <a:ext cx="668483" cy="668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58DD8C-6C5A-4855-BCB4-A9085F81BA28}">
      <dsp:nvSpPr>
        <dsp:cNvPr id="0" name=""/>
        <dsp:cNvSpPr/>
      </dsp:nvSpPr>
      <dsp:spPr>
        <a:xfrm>
          <a:off x="1403815" y="519"/>
          <a:ext cx="5288932" cy="1215424"/>
        </a:xfrm>
        <a:prstGeom prst="rect">
          <a:avLst/>
        </a:prstGeom>
        <a:noFill/>
        <a:ln>
          <a:solidFill>
            <a:schemeClr val="tx1">
              <a:lumMod val="65000"/>
            </a:schemeClr>
          </a:solid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755650">
            <a:lnSpc>
              <a:spcPct val="100000"/>
            </a:lnSpc>
            <a:spcBef>
              <a:spcPct val="0"/>
            </a:spcBef>
            <a:spcAft>
              <a:spcPct val="35000"/>
            </a:spcAft>
            <a:buNone/>
          </a:pPr>
          <a:r>
            <a:rPr lang="en-US" sz="1700" kern="1200" dirty="0">
              <a:solidFill>
                <a:schemeClr val="tx1">
                  <a:lumMod val="50000"/>
                </a:schemeClr>
              </a:solidFill>
            </a:rPr>
            <a:t>Although our study has made several significant findings, it nevertheless has several limitations that will need to be addressed in future studies.</a:t>
          </a:r>
        </a:p>
      </dsp:txBody>
      <dsp:txXfrm>
        <a:off x="1403815" y="519"/>
        <a:ext cx="5288932" cy="1215424"/>
      </dsp:txXfrm>
    </dsp:sp>
    <dsp:sp modelId="{84C853C2-386E-4756-A5A6-1996E8E15F4C}">
      <dsp:nvSpPr>
        <dsp:cNvPr id="0" name=""/>
        <dsp:cNvSpPr/>
      </dsp:nvSpPr>
      <dsp:spPr>
        <a:xfrm>
          <a:off x="0" y="1519799"/>
          <a:ext cx="6692748" cy="1215424"/>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B1610BC0-17C8-4B47-99A5-B85AA3C0D247}">
      <dsp:nvSpPr>
        <dsp:cNvPr id="0" name=""/>
        <dsp:cNvSpPr/>
      </dsp:nvSpPr>
      <dsp:spPr>
        <a:xfrm>
          <a:off x="367665" y="1793270"/>
          <a:ext cx="668483" cy="668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67F1E9-C909-4AAC-B2AB-88381276547D}">
      <dsp:nvSpPr>
        <dsp:cNvPr id="0" name=""/>
        <dsp:cNvSpPr/>
      </dsp:nvSpPr>
      <dsp:spPr>
        <a:xfrm>
          <a:off x="1403815" y="1519799"/>
          <a:ext cx="5288932" cy="1215424"/>
        </a:xfrm>
        <a:prstGeom prst="rect">
          <a:avLst/>
        </a:prstGeom>
        <a:noFill/>
        <a:ln>
          <a:solidFill>
            <a:schemeClr val="tx1">
              <a:lumMod val="65000"/>
            </a:schemeClr>
          </a:solid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755650">
            <a:lnSpc>
              <a:spcPct val="100000"/>
            </a:lnSpc>
            <a:spcBef>
              <a:spcPct val="0"/>
            </a:spcBef>
            <a:spcAft>
              <a:spcPct val="35000"/>
            </a:spcAft>
            <a:buNone/>
          </a:pPr>
          <a:r>
            <a:rPr lang="en-US" sz="1700" kern="1200" dirty="0">
              <a:solidFill>
                <a:schemeClr val="tx1">
                  <a:lumMod val="50000"/>
                </a:schemeClr>
              </a:solidFill>
            </a:rPr>
            <a:t>First, we only collected data from the largest hacking community and did not consider other hacking communities.</a:t>
          </a:r>
        </a:p>
      </dsp:txBody>
      <dsp:txXfrm>
        <a:off x="1403815" y="1519799"/>
        <a:ext cx="5288932" cy="1215424"/>
      </dsp:txXfrm>
    </dsp:sp>
    <dsp:sp modelId="{AEDF002E-999A-4D41-A869-8E61FB962FD0}">
      <dsp:nvSpPr>
        <dsp:cNvPr id="0" name=""/>
        <dsp:cNvSpPr/>
      </dsp:nvSpPr>
      <dsp:spPr>
        <a:xfrm>
          <a:off x="0" y="3039080"/>
          <a:ext cx="6692748" cy="1215424"/>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F353AEE4-BF1A-4539-B9FA-03B971FCD1B7}">
      <dsp:nvSpPr>
        <dsp:cNvPr id="0" name=""/>
        <dsp:cNvSpPr/>
      </dsp:nvSpPr>
      <dsp:spPr>
        <a:xfrm>
          <a:off x="367665" y="3312550"/>
          <a:ext cx="668483" cy="668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326112-E707-47C8-AA47-7817E56BE719}">
      <dsp:nvSpPr>
        <dsp:cNvPr id="0" name=""/>
        <dsp:cNvSpPr/>
      </dsp:nvSpPr>
      <dsp:spPr>
        <a:xfrm>
          <a:off x="1403815" y="3039080"/>
          <a:ext cx="5288932" cy="1215424"/>
        </a:xfrm>
        <a:prstGeom prst="rect">
          <a:avLst/>
        </a:prstGeom>
        <a:no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755650">
            <a:lnSpc>
              <a:spcPct val="100000"/>
            </a:lnSpc>
            <a:spcBef>
              <a:spcPct val="0"/>
            </a:spcBef>
            <a:spcAft>
              <a:spcPct val="35000"/>
            </a:spcAft>
            <a:buNone/>
          </a:pPr>
          <a:r>
            <a:rPr lang="en-US" sz="1700" kern="1200" dirty="0">
              <a:solidFill>
                <a:schemeClr val="tx1">
                  <a:lumMod val="50000"/>
                </a:schemeClr>
              </a:solidFill>
            </a:rPr>
            <a:t>Second, this study has focused on the CaaS and crimeware available in the cybercrime underground, but much in-depth analysis remains to be done on the configurations of cybercrime networks</a:t>
          </a:r>
          <a:r>
            <a:rPr lang="en-US" sz="1700" kern="1200" dirty="0"/>
            <a:t>.</a:t>
          </a:r>
        </a:p>
      </dsp:txBody>
      <dsp:txXfrm>
        <a:off x="1403815" y="3039080"/>
        <a:ext cx="5288932" cy="12154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1">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E1DC0-463E-42CF-9813-6233546A3C63}" type="datetimeFigureOut">
              <a:rPr lang="en-US" smtClean="0"/>
              <a:t>10/26/2019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37B75-80E4-4E63-A339-4CC8A5E2FA59}" type="slidenum">
              <a:rPr lang="en-US" smtClean="0"/>
              <a:t>‹#›</a:t>
            </a:fld>
            <a:endParaRPr lang="en-US"/>
          </a:p>
        </p:txBody>
      </p:sp>
    </p:spTree>
    <p:extLst>
      <p:ext uri="{BB962C8B-B14F-4D97-AF65-F5344CB8AC3E}">
        <p14:creationId xmlns:p14="http://schemas.microsoft.com/office/powerpoint/2010/main" val="49212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10/26/2019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jpe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resources.inf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7.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4A40AE-50D4-4384-9F06-5DD6721429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52575" cy="1515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0">
            <a:extLst>
              <a:ext uri="{FF2B5EF4-FFF2-40B4-BE49-F238E27FC236}">
                <a16:creationId xmlns:a16="http://schemas.microsoft.com/office/drawing/2014/main" id="{C95D10FA-BE55-4CCD-BFE7-D8DB98F16996}"/>
              </a:ext>
            </a:extLst>
          </p:cNvPr>
          <p:cNvSpPr txBox="1">
            <a:spLocks/>
          </p:cNvSpPr>
          <p:nvPr/>
        </p:nvSpPr>
        <p:spPr>
          <a:xfrm>
            <a:off x="1552575" y="4993"/>
            <a:ext cx="9162761" cy="1505065"/>
          </a:xfrm>
          <a:prstGeom prst="rect">
            <a:avLst/>
          </a:prstGeom>
          <a:solidFill>
            <a:schemeClr val="bg1"/>
          </a:solidFill>
        </p:spPr>
        <p:txBody>
          <a:bodyPr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fontAlgn="auto" hangingPunct="1">
              <a:spcBef>
                <a:spcPts val="0"/>
              </a:spcBef>
              <a:spcAft>
                <a:spcPts val="0"/>
              </a:spcAft>
              <a:defRPr/>
            </a:pPr>
            <a:r>
              <a:rPr lang="en-US" sz="2500" b="1" dirty="0">
                <a:solidFill>
                  <a:srgbClr val="002060"/>
                </a:solidFill>
                <a:latin typeface="Bookman Old Style" pitchFamily="18" charset="0"/>
                <a:ea typeface="+mj-ea"/>
                <a:cs typeface="+mj-cs"/>
              </a:rPr>
              <a:t>MYSURU ROYAL INSTITUTE OF TECHNOLOGY</a:t>
            </a:r>
            <a:br>
              <a:rPr lang="en-US" dirty="0">
                <a:latin typeface="Bookman Old Style" pitchFamily="18" charset="0"/>
                <a:ea typeface="+mj-ea"/>
                <a:cs typeface="+mj-cs"/>
              </a:rPr>
            </a:br>
            <a:r>
              <a:rPr lang="en-US" sz="1100" dirty="0">
                <a:solidFill>
                  <a:schemeClr val="tx1">
                    <a:lumMod val="95000"/>
                    <a:lumOff val="5000"/>
                  </a:schemeClr>
                </a:solidFill>
                <a:latin typeface="Bookman Old Style" pitchFamily="18" charset="0"/>
              </a:rPr>
              <a:t>(Affiliated to VTU, </a:t>
            </a:r>
            <a:r>
              <a:rPr lang="en-US" sz="1100" dirty="0" err="1">
                <a:solidFill>
                  <a:schemeClr val="tx1">
                    <a:lumMod val="95000"/>
                    <a:lumOff val="5000"/>
                  </a:schemeClr>
                </a:solidFill>
                <a:latin typeface="Bookman Old Style" pitchFamily="18" charset="0"/>
              </a:rPr>
              <a:t>Belagavi</a:t>
            </a:r>
            <a:r>
              <a:rPr lang="en-US" sz="1100" dirty="0">
                <a:solidFill>
                  <a:schemeClr val="tx1">
                    <a:lumMod val="95000"/>
                    <a:lumOff val="5000"/>
                  </a:schemeClr>
                </a:solidFill>
                <a:latin typeface="Bookman Old Style" pitchFamily="18" charset="0"/>
              </a:rPr>
              <a:t>, Approved by AICTE, New Delhi &amp; Govt. of Karnataka)</a:t>
            </a:r>
            <a:br>
              <a:rPr lang="en-US" dirty="0">
                <a:solidFill>
                  <a:schemeClr val="tx1">
                    <a:lumMod val="95000"/>
                    <a:lumOff val="5000"/>
                  </a:schemeClr>
                </a:solidFill>
                <a:latin typeface="Bookman Old Style" pitchFamily="18" charset="0"/>
              </a:rPr>
            </a:br>
            <a:r>
              <a:rPr lang="en-US" sz="1200" b="1" dirty="0" err="1">
                <a:solidFill>
                  <a:schemeClr val="tx1">
                    <a:lumMod val="95000"/>
                    <a:lumOff val="5000"/>
                  </a:schemeClr>
                </a:solidFill>
                <a:latin typeface="Bookman Old Style" pitchFamily="18" charset="0"/>
              </a:rPr>
              <a:t>Lakshmipura</a:t>
            </a:r>
            <a:r>
              <a:rPr lang="en-US" sz="1200" b="1" dirty="0">
                <a:solidFill>
                  <a:schemeClr val="tx1">
                    <a:lumMod val="95000"/>
                    <a:lumOff val="5000"/>
                  </a:schemeClr>
                </a:solidFill>
                <a:latin typeface="Bookman Old Style" pitchFamily="18" charset="0"/>
              </a:rPr>
              <a:t> Road, Off-Mysuru-Bengaluru Highway, Srirangapatna</a:t>
            </a:r>
          </a:p>
          <a:p>
            <a:pPr algn="ctr" eaLnBrk="1" fontAlgn="auto" hangingPunct="1">
              <a:spcBef>
                <a:spcPts val="0"/>
              </a:spcBef>
              <a:spcAft>
                <a:spcPts val="0"/>
              </a:spcAft>
              <a:defRPr/>
            </a:pPr>
            <a:endParaRPr lang="en-US" sz="1200" b="1" dirty="0">
              <a:solidFill>
                <a:schemeClr val="tx1">
                  <a:lumMod val="95000"/>
                  <a:lumOff val="5000"/>
                </a:schemeClr>
              </a:solidFill>
              <a:latin typeface="Bookman Old Style" pitchFamily="18" charset="0"/>
            </a:endParaRPr>
          </a:p>
          <a:p>
            <a:pPr algn="ctr" eaLnBrk="1" fontAlgn="auto" hangingPunct="1">
              <a:spcBef>
                <a:spcPts val="0"/>
              </a:spcBef>
              <a:spcAft>
                <a:spcPts val="0"/>
              </a:spcAft>
              <a:defRPr/>
            </a:pPr>
            <a:r>
              <a:rPr lang="en-US" sz="2100" b="1" dirty="0">
                <a:solidFill>
                  <a:schemeClr val="tx1">
                    <a:lumMod val="95000"/>
                    <a:lumOff val="5000"/>
                  </a:schemeClr>
                </a:solidFill>
                <a:latin typeface="Bookman Old Style" pitchFamily="18" charset="0"/>
              </a:rPr>
              <a:t>DEPARTMENT OF COMPUTER SCIENCE AND ENGINEERING</a:t>
            </a:r>
          </a:p>
          <a:p>
            <a:pPr algn="ctr" eaLnBrk="1" fontAlgn="auto" hangingPunct="1">
              <a:spcBef>
                <a:spcPts val="0"/>
              </a:spcBef>
              <a:spcAft>
                <a:spcPts val="0"/>
              </a:spcAft>
              <a:defRPr/>
            </a:pPr>
            <a:endParaRPr lang="en-US" sz="600" b="1" dirty="0">
              <a:latin typeface="Bookman Old Style" pitchFamily="18" charset="0"/>
              <a:ea typeface="+mj-ea"/>
              <a:cs typeface="+mj-cs"/>
            </a:endParaRPr>
          </a:p>
        </p:txBody>
      </p:sp>
      <p:pic>
        <p:nvPicPr>
          <p:cNvPr id="6" name="Picture 5" descr="Image">
            <a:extLst>
              <a:ext uri="{FF2B5EF4-FFF2-40B4-BE49-F238E27FC236}">
                <a16:creationId xmlns:a16="http://schemas.microsoft.com/office/drawing/2014/main" id="{6B7D730C-69B5-4E73-BB7C-CAD677BE1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336" y="4993"/>
            <a:ext cx="1476664" cy="150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BE8AA9BD-5B28-4BB1-803B-54BB6E1B0DE1}"/>
              </a:ext>
            </a:extLst>
          </p:cNvPr>
          <p:cNvSpPr txBox="1"/>
          <p:nvPr/>
        </p:nvSpPr>
        <p:spPr>
          <a:xfrm>
            <a:off x="245425" y="2062124"/>
            <a:ext cx="11946575" cy="14465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a:solidFill>
                  <a:schemeClr val="bg2"/>
                </a:solidFill>
                <a:highlight>
                  <a:srgbClr val="C0C0C0"/>
                </a:highlight>
                <a:latin typeface="Tw Cen MT" panose="020B0602020104020603" pitchFamily="34" charset="0"/>
              </a:rPr>
              <a:t>A Data Analytics Approach to the Cybercrime Underground Economy  </a:t>
            </a:r>
          </a:p>
        </p:txBody>
      </p:sp>
      <p:sp>
        <p:nvSpPr>
          <p:cNvPr id="8" name="TextBox 27">
            <a:extLst>
              <a:ext uri="{FF2B5EF4-FFF2-40B4-BE49-F238E27FC236}">
                <a16:creationId xmlns:a16="http://schemas.microsoft.com/office/drawing/2014/main" id="{B8583709-595F-4CE2-B8B0-C47733F186E5}"/>
              </a:ext>
            </a:extLst>
          </p:cNvPr>
          <p:cNvSpPr txBox="1"/>
          <p:nvPr/>
        </p:nvSpPr>
        <p:spPr>
          <a:xfrm>
            <a:off x="2653587" y="3448248"/>
            <a:ext cx="7278915" cy="7232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a:latin typeface="Tw Cen MT" panose="020B0602020104020603" pitchFamily="34" charset="0"/>
              </a:rPr>
              <a:t>Using Naïve Bayes Model</a:t>
            </a:r>
          </a:p>
        </p:txBody>
      </p:sp>
      <p:sp>
        <p:nvSpPr>
          <p:cNvPr id="9" name="TextBox 20">
            <a:extLst>
              <a:ext uri="{FF2B5EF4-FFF2-40B4-BE49-F238E27FC236}">
                <a16:creationId xmlns:a16="http://schemas.microsoft.com/office/drawing/2014/main" id="{D892184B-718A-42BD-9487-04C96C40C366}"/>
              </a:ext>
            </a:extLst>
          </p:cNvPr>
          <p:cNvSpPr txBox="1"/>
          <p:nvPr/>
        </p:nvSpPr>
        <p:spPr>
          <a:xfrm>
            <a:off x="2579254" y="1419460"/>
            <a:ext cx="7278915" cy="7232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100" dirty="0">
                <a:latin typeface="Tw Cen MT" panose="020B0602020104020603" pitchFamily="34" charset="0"/>
              </a:rPr>
              <a:t>Project Presentation on</a:t>
            </a:r>
          </a:p>
        </p:txBody>
      </p:sp>
      <p:sp>
        <p:nvSpPr>
          <p:cNvPr id="10" name="TextBox 28">
            <a:extLst>
              <a:ext uri="{FF2B5EF4-FFF2-40B4-BE49-F238E27FC236}">
                <a16:creationId xmlns:a16="http://schemas.microsoft.com/office/drawing/2014/main" id="{CF3F83E4-1978-462D-82E9-2028E8170B29}"/>
              </a:ext>
            </a:extLst>
          </p:cNvPr>
          <p:cNvSpPr txBox="1"/>
          <p:nvPr/>
        </p:nvSpPr>
        <p:spPr>
          <a:xfrm>
            <a:off x="5439567" y="5035386"/>
            <a:ext cx="5352046"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65000"/>
                  </a:schemeClr>
                </a:solidFill>
                <a:latin typeface="Tw Cen MT" panose="020B0602020104020603" pitchFamily="34" charset="0"/>
              </a:rPr>
              <a:t>Under the Supervision Of</a:t>
            </a:r>
          </a:p>
          <a:p>
            <a:pPr algn="ctr"/>
            <a:r>
              <a:rPr lang="en-US" sz="2400" dirty="0">
                <a:solidFill>
                  <a:schemeClr val="tx1">
                    <a:lumMod val="95000"/>
                  </a:schemeClr>
                </a:solidFill>
                <a:latin typeface="Tw Cen MT" panose="020B0602020104020603" pitchFamily="34" charset="0"/>
              </a:rPr>
              <a:t>Dr. Harish </a:t>
            </a:r>
            <a:r>
              <a:rPr lang="en-US" sz="2400" dirty="0" err="1">
                <a:solidFill>
                  <a:schemeClr val="tx1">
                    <a:lumMod val="95000"/>
                  </a:schemeClr>
                </a:solidFill>
                <a:latin typeface="Tw Cen MT" panose="020B0602020104020603" pitchFamily="34" charset="0"/>
              </a:rPr>
              <a:t>Boraiah</a:t>
            </a:r>
            <a:endParaRPr lang="en-US" sz="2400" dirty="0">
              <a:solidFill>
                <a:schemeClr val="tx1">
                  <a:lumMod val="95000"/>
                </a:schemeClr>
              </a:solidFill>
              <a:latin typeface="Tw Cen MT" panose="020B0602020104020603" pitchFamily="34" charset="0"/>
            </a:endParaRPr>
          </a:p>
          <a:p>
            <a:pPr algn="ctr"/>
            <a:r>
              <a:rPr lang="en-US" sz="2400" dirty="0">
                <a:solidFill>
                  <a:schemeClr val="tx1">
                    <a:lumMod val="65000"/>
                  </a:schemeClr>
                </a:solidFill>
                <a:latin typeface="Tw Cen MT" panose="020B0602020104020603" pitchFamily="34" charset="0"/>
              </a:rPr>
              <a:t>Project Guide</a:t>
            </a:r>
          </a:p>
          <a:p>
            <a:pPr algn="ctr"/>
            <a:r>
              <a:rPr lang="en-US" sz="2400" dirty="0">
                <a:solidFill>
                  <a:schemeClr val="tx1">
                    <a:lumMod val="65000"/>
                  </a:schemeClr>
                </a:solidFill>
                <a:latin typeface="Tw Cen MT" panose="020B0602020104020603" pitchFamily="34" charset="0"/>
              </a:rPr>
              <a:t>Dept of CSE,MRIT</a:t>
            </a:r>
          </a:p>
        </p:txBody>
      </p:sp>
      <p:sp>
        <p:nvSpPr>
          <p:cNvPr id="11" name="TextBox 21">
            <a:extLst>
              <a:ext uri="{FF2B5EF4-FFF2-40B4-BE49-F238E27FC236}">
                <a16:creationId xmlns:a16="http://schemas.microsoft.com/office/drawing/2014/main" id="{C0C72484-F203-4F1E-99B4-4463023C9D61}"/>
              </a:ext>
            </a:extLst>
          </p:cNvPr>
          <p:cNvSpPr txBox="1"/>
          <p:nvPr/>
        </p:nvSpPr>
        <p:spPr>
          <a:xfrm>
            <a:off x="9040508" y="5022499"/>
            <a:ext cx="3829050"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65000"/>
                  </a:schemeClr>
                </a:solidFill>
                <a:effectLst>
                  <a:outerShdw blurRad="38100" dist="38100" dir="2700000" algn="tl">
                    <a:srgbClr val="000000">
                      <a:alpha val="43137"/>
                    </a:srgbClr>
                  </a:outerShdw>
                </a:effectLst>
                <a:latin typeface="Tw Cen MT" panose="020B0602020104020603" pitchFamily="34" charset="0"/>
              </a:rPr>
              <a:t>Internal Guide</a:t>
            </a:r>
          </a:p>
          <a:p>
            <a:pPr algn="ctr">
              <a:spcBef>
                <a:spcPct val="0"/>
              </a:spcBef>
            </a:pPr>
            <a:r>
              <a:rPr lang="en-US" altLang="en-US" sz="2400" dirty="0">
                <a:latin typeface="Tw Cen MT" panose="020B0602020104020603" pitchFamily="34" charset="0"/>
              </a:rPr>
              <a:t>Sowmya B</a:t>
            </a:r>
          </a:p>
          <a:p>
            <a:pPr algn="ctr">
              <a:spcBef>
                <a:spcPct val="0"/>
              </a:spcBef>
            </a:pPr>
            <a:r>
              <a:rPr lang="en-US" altLang="en-US" sz="2400" dirty="0">
                <a:solidFill>
                  <a:schemeClr val="tx1">
                    <a:lumMod val="65000"/>
                  </a:schemeClr>
                </a:solidFill>
                <a:latin typeface="Tw Cen MT" panose="020B0602020104020603" pitchFamily="34" charset="0"/>
              </a:rPr>
              <a:t>Professor</a:t>
            </a:r>
          </a:p>
          <a:p>
            <a:pPr algn="ctr">
              <a:spcBef>
                <a:spcPct val="0"/>
              </a:spcBef>
            </a:pPr>
            <a:r>
              <a:rPr lang="en-US" altLang="en-US" sz="2400" dirty="0">
                <a:solidFill>
                  <a:schemeClr val="tx1">
                    <a:lumMod val="65000"/>
                  </a:schemeClr>
                </a:solidFill>
                <a:latin typeface="Tw Cen MT" panose="020B0602020104020603" pitchFamily="34" charset="0"/>
              </a:rPr>
              <a:t>Dept of CSE, MRIT</a:t>
            </a:r>
            <a:endParaRPr lang="en-US" sz="2400" dirty="0">
              <a:solidFill>
                <a:schemeClr val="tx1">
                  <a:lumMod val="65000"/>
                </a:schemeClr>
              </a:solidFill>
              <a:latin typeface="Tw Cen MT" panose="020B0602020104020603" pitchFamily="34" charset="0"/>
            </a:endParaRPr>
          </a:p>
        </p:txBody>
      </p:sp>
      <p:sp>
        <p:nvSpPr>
          <p:cNvPr id="12" name="TextBox 23">
            <a:extLst>
              <a:ext uri="{FF2B5EF4-FFF2-40B4-BE49-F238E27FC236}">
                <a16:creationId xmlns:a16="http://schemas.microsoft.com/office/drawing/2014/main" id="{3AF64472-DCDA-4D55-BF07-DEBE7FE63739}"/>
              </a:ext>
            </a:extLst>
          </p:cNvPr>
          <p:cNvSpPr txBox="1"/>
          <p:nvPr/>
        </p:nvSpPr>
        <p:spPr>
          <a:xfrm>
            <a:off x="2286328" y="4551208"/>
            <a:ext cx="7345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chemeClr val="tx1">
                    <a:lumMod val="65000"/>
                  </a:schemeClr>
                </a:solidFill>
                <a:latin typeface="Tw Cen MT" panose="020B0602020104020603" pitchFamily="34" charset="0"/>
              </a:rPr>
              <a:t>By,</a:t>
            </a:r>
          </a:p>
        </p:txBody>
      </p:sp>
      <p:sp>
        <p:nvSpPr>
          <p:cNvPr id="13" name="TextBox 24">
            <a:extLst>
              <a:ext uri="{FF2B5EF4-FFF2-40B4-BE49-F238E27FC236}">
                <a16:creationId xmlns:a16="http://schemas.microsoft.com/office/drawing/2014/main" id="{7A2A9AA9-9993-4C08-8B14-C7B1A74CC0C2}"/>
              </a:ext>
            </a:extLst>
          </p:cNvPr>
          <p:cNvSpPr txBox="1"/>
          <p:nvPr/>
        </p:nvSpPr>
        <p:spPr>
          <a:xfrm>
            <a:off x="2251400" y="5113470"/>
            <a:ext cx="5352047"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b="1" dirty="0">
                <a:effectLst>
                  <a:outerShdw blurRad="38100" dist="38100" dir="2700000" algn="tl">
                    <a:srgbClr val="000000">
                      <a:alpha val="43137"/>
                    </a:srgbClr>
                  </a:outerShdw>
                </a:effectLst>
                <a:latin typeface="Tw Cen MT" panose="020B0602020104020603" pitchFamily="34" charset="0"/>
              </a:rPr>
              <a:t>YASHAS P (4MU16CS081)</a:t>
            </a:r>
          </a:p>
          <a:p>
            <a:pPr algn="just"/>
            <a:r>
              <a:rPr lang="en-US" sz="2400" b="1" dirty="0">
                <a:effectLst>
                  <a:outerShdw blurRad="38100" dist="38100" dir="2700000" algn="tl">
                    <a:srgbClr val="000000">
                      <a:alpha val="43137"/>
                    </a:srgbClr>
                  </a:outerShdw>
                </a:effectLst>
                <a:latin typeface="Tw Cen MT" panose="020B0602020104020603" pitchFamily="34" charset="0"/>
              </a:rPr>
              <a:t>PRAJWAL H S (4MU16CS088)</a:t>
            </a:r>
          </a:p>
          <a:p>
            <a:pPr algn="just"/>
            <a:r>
              <a:rPr lang="en-US" sz="2400" b="1" dirty="0">
                <a:effectLst>
                  <a:outerShdw blurRad="38100" dist="38100" dir="2700000" algn="tl">
                    <a:srgbClr val="000000">
                      <a:alpha val="43137"/>
                    </a:srgbClr>
                  </a:outerShdw>
                </a:effectLst>
                <a:latin typeface="Tw Cen MT" panose="020B0602020104020603" pitchFamily="34" charset="0"/>
              </a:rPr>
              <a:t>SHIVA PRASAD (4MU16CS058)</a:t>
            </a:r>
          </a:p>
          <a:p>
            <a:pPr algn="just"/>
            <a:r>
              <a:rPr lang="en-US" sz="2400" b="1" dirty="0">
                <a:effectLst>
                  <a:outerShdw blurRad="38100" dist="38100" dir="2700000" algn="tl">
                    <a:srgbClr val="000000">
                      <a:alpha val="43137"/>
                    </a:srgbClr>
                  </a:outerShdw>
                </a:effectLst>
                <a:latin typeface="Tw Cen MT" panose="020B0602020104020603" pitchFamily="34" charset="0"/>
              </a:rPr>
              <a:t>MAHADEVU M V (4MU16CS030)</a:t>
            </a:r>
            <a:endParaRPr lang="en-US" sz="2400" dirty="0">
              <a:latin typeface="Tw Cen MT" panose="020B0602020104020603" pitchFamily="34" charset="0"/>
            </a:endParaRPr>
          </a:p>
        </p:txBody>
      </p:sp>
    </p:spTree>
    <p:extLst>
      <p:ext uri="{BB962C8B-B14F-4D97-AF65-F5344CB8AC3E}">
        <p14:creationId xmlns:p14="http://schemas.microsoft.com/office/powerpoint/2010/main" val="14674609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853F0-FB05-44B5-8440-1A2631639BF2}"/>
              </a:ext>
            </a:extLst>
          </p:cNvPr>
          <p:cNvSpPr txBox="1"/>
          <p:nvPr/>
        </p:nvSpPr>
        <p:spPr>
          <a:xfrm>
            <a:off x="1143001" y="0"/>
            <a:ext cx="9905998" cy="1478570"/>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3600" cap="all" dirty="0">
                <a:highlight>
                  <a:srgbClr val="808080"/>
                </a:highlight>
                <a:latin typeface="+mj-lt"/>
                <a:ea typeface="+mj-ea"/>
                <a:cs typeface="+mj-cs"/>
              </a:rPr>
              <a:t>PROPOSED SYSTEM</a:t>
            </a:r>
          </a:p>
        </p:txBody>
      </p:sp>
      <p:pic>
        <p:nvPicPr>
          <p:cNvPr id="55" name="Graphic 54" descr="Presentation with Checklist">
            <a:extLst>
              <a:ext uri="{FF2B5EF4-FFF2-40B4-BE49-F238E27FC236}">
                <a16:creationId xmlns:a16="http://schemas.microsoft.com/office/drawing/2014/main" id="{CF848222-78D4-4020-BF62-F2A3DF4DE1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1198" y="2201607"/>
            <a:ext cx="2454785" cy="245478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3" name="TextBox 2">
            <a:extLst>
              <a:ext uri="{FF2B5EF4-FFF2-40B4-BE49-F238E27FC236}">
                <a16:creationId xmlns:a16="http://schemas.microsoft.com/office/drawing/2014/main" id="{8C4B2369-7DF1-4267-9E6B-DFF03AAE945D}"/>
              </a:ext>
            </a:extLst>
          </p:cNvPr>
          <p:cNvSpPr txBox="1"/>
          <p:nvPr/>
        </p:nvSpPr>
        <p:spPr>
          <a:xfrm>
            <a:off x="3045195" y="1320790"/>
            <a:ext cx="8131791" cy="3541714"/>
          </a:xfrm>
          <a:prstGeom prst="rect">
            <a:avLst/>
          </a:prstGeom>
        </p:spPr>
        <p:txBody>
          <a:bodyPr vert="horz" lIns="91440" tIns="45720" rIns="91440" bIns="45720" rtlCol="0">
            <a:normAutofit fontScale="25000" lnSpcReduction="20000"/>
          </a:bodyPr>
          <a:lstStyle/>
          <a:p>
            <a:pPr defTabSz="914400">
              <a:lnSpc>
                <a:spcPct val="110000"/>
              </a:lnSpc>
              <a:spcAft>
                <a:spcPts val="600"/>
              </a:spcAft>
              <a:buSzPct val="125000"/>
            </a:pPr>
            <a:endParaRPr lang="en-US" sz="700" dirty="0"/>
          </a:p>
          <a:p>
            <a:pPr marL="285750" indent="-285750" algn="just" defTabSz="914400">
              <a:lnSpc>
                <a:spcPct val="110000"/>
              </a:lnSpc>
              <a:spcAft>
                <a:spcPts val="600"/>
              </a:spcAft>
              <a:buSzPct val="125000"/>
              <a:buFont typeface="Wingdings" panose="05000000000000000000" pitchFamily="2" charset="2"/>
              <a:buChar char="Ø"/>
            </a:pPr>
            <a:r>
              <a:rPr lang="en-US" sz="6400" dirty="0"/>
              <a:t>The goal of our data analysis framework is to conduct a big-picture investigation of the cybercrime underground by covering all phases of data analysis from the beginning to the end.</a:t>
            </a:r>
          </a:p>
          <a:p>
            <a:pPr marL="285750" indent="-285750" algn="just" defTabSz="914400">
              <a:lnSpc>
                <a:spcPct val="110000"/>
              </a:lnSpc>
              <a:spcAft>
                <a:spcPts val="600"/>
              </a:spcAft>
              <a:buSzPct val="125000"/>
              <a:buFont typeface="Wingdings" panose="05000000000000000000" pitchFamily="2" charset="2"/>
              <a:buChar char="Ø"/>
            </a:pPr>
            <a:endParaRPr lang="en-US" sz="6400" dirty="0"/>
          </a:p>
          <a:p>
            <a:pPr marL="285750" indent="-285750" algn="just" defTabSz="914400">
              <a:lnSpc>
                <a:spcPct val="110000"/>
              </a:lnSpc>
              <a:spcAft>
                <a:spcPts val="600"/>
              </a:spcAft>
              <a:buSzPct val="125000"/>
              <a:buFont typeface="Wingdings" panose="05000000000000000000" pitchFamily="2" charset="2"/>
              <a:buChar char="Ø"/>
            </a:pPr>
            <a:r>
              <a:rPr lang="en-US" sz="6400" dirty="0"/>
              <a:t>This framework comprises </a:t>
            </a:r>
            <a:r>
              <a:rPr lang="en-US" sz="6400" b="1" dirty="0"/>
              <a:t>four</a:t>
            </a:r>
            <a:r>
              <a:rPr lang="en-US" sz="6400" dirty="0"/>
              <a:t> steps: </a:t>
            </a:r>
          </a:p>
          <a:p>
            <a:pPr marL="1257300" indent="-1143000" algn="just" defTabSz="914400">
              <a:lnSpc>
                <a:spcPct val="110000"/>
              </a:lnSpc>
              <a:spcAft>
                <a:spcPts val="600"/>
              </a:spcAft>
              <a:buSzPct val="125000"/>
              <a:buAutoNum type="arabicParenBoth"/>
            </a:pPr>
            <a:r>
              <a:rPr lang="en-US" sz="6400" dirty="0"/>
              <a:t>defining goals; </a:t>
            </a:r>
          </a:p>
          <a:p>
            <a:pPr marL="1257300" indent="-1143000" algn="just" defTabSz="914400">
              <a:lnSpc>
                <a:spcPct val="110000"/>
              </a:lnSpc>
              <a:spcAft>
                <a:spcPts val="600"/>
              </a:spcAft>
              <a:buSzPct val="125000"/>
              <a:buAutoNum type="arabicParenBoth"/>
            </a:pPr>
            <a:r>
              <a:rPr lang="en-US" sz="6400" dirty="0"/>
              <a:t>identifying sources;</a:t>
            </a:r>
          </a:p>
          <a:p>
            <a:pPr marL="1257300" indent="-1143000" algn="just" defTabSz="914400">
              <a:lnSpc>
                <a:spcPct val="110000"/>
              </a:lnSpc>
              <a:spcAft>
                <a:spcPts val="600"/>
              </a:spcAft>
              <a:buSzPct val="125000"/>
              <a:buAutoNum type="arabicParenBoth"/>
            </a:pPr>
            <a:r>
              <a:rPr lang="en-US" sz="6400" dirty="0"/>
              <a:t>selecting analytical methods; and </a:t>
            </a:r>
          </a:p>
          <a:p>
            <a:pPr marL="1257300" indent="-1143000" algn="just" defTabSz="914400">
              <a:lnSpc>
                <a:spcPct val="110000"/>
              </a:lnSpc>
              <a:spcAft>
                <a:spcPts val="600"/>
              </a:spcAft>
              <a:buSzPct val="125000"/>
              <a:buAutoNum type="arabicParenBoth"/>
            </a:pPr>
            <a:r>
              <a:rPr lang="en-US" sz="6400" dirty="0"/>
              <a:t>implementing an application.</a:t>
            </a:r>
          </a:p>
          <a:p>
            <a:pPr marL="285750" indent="-285750" algn="just" defTabSz="914400">
              <a:lnSpc>
                <a:spcPct val="110000"/>
              </a:lnSpc>
              <a:spcAft>
                <a:spcPts val="600"/>
              </a:spcAft>
              <a:buSzPct val="125000"/>
              <a:buFont typeface="Wingdings" panose="05000000000000000000" pitchFamily="2" charset="2"/>
              <a:buChar char="Ø"/>
            </a:pPr>
            <a:endParaRPr lang="en-US" sz="6400" dirty="0"/>
          </a:p>
          <a:p>
            <a:pPr marL="285750" indent="-285750" algn="just" defTabSz="914400">
              <a:lnSpc>
                <a:spcPct val="110000"/>
              </a:lnSpc>
              <a:spcAft>
                <a:spcPts val="600"/>
              </a:spcAft>
              <a:buSzPct val="125000"/>
              <a:buFont typeface="Wingdings" panose="05000000000000000000" pitchFamily="2" charset="2"/>
              <a:buChar char="Ø"/>
            </a:pPr>
            <a:r>
              <a:rPr lang="en-US" sz="6400" dirty="0"/>
              <a:t>Steps 1–4 all contain the RAT elements Because this study emphasizes the importance of RAT for analyzing the cybercrime underground, the proposed RAT-based definitions are critical to this framework.</a:t>
            </a:r>
          </a:p>
          <a:p>
            <a:pPr marL="285750" indent="-285750" algn="just" defTabSz="914400">
              <a:lnSpc>
                <a:spcPct val="110000"/>
              </a:lnSpc>
              <a:spcAft>
                <a:spcPts val="600"/>
              </a:spcAft>
              <a:buSzPct val="125000"/>
              <a:buFont typeface="Wingdings" panose="05000000000000000000" pitchFamily="2" charset="2"/>
              <a:buChar char="Ø"/>
            </a:pPr>
            <a:r>
              <a:rPr lang="en-US" sz="6400" b="1" dirty="0"/>
              <a:t>A. Step 1: </a:t>
            </a:r>
            <a:r>
              <a:rPr lang="en-US" sz="6400" dirty="0"/>
              <a:t>Defining Goals The first step is to identify the conceptual scope of the </a:t>
            </a:r>
          </a:p>
          <a:p>
            <a:pPr marL="285750" indent="-285750" algn="just" defTabSz="914400">
              <a:lnSpc>
                <a:spcPct val="110000"/>
              </a:lnSpc>
              <a:spcAft>
                <a:spcPts val="600"/>
              </a:spcAft>
              <a:buSzPct val="125000"/>
              <a:buFont typeface="Wingdings" panose="05000000000000000000" pitchFamily="2" charset="2"/>
              <a:buChar char="Ø"/>
            </a:pPr>
            <a:r>
              <a:rPr lang="en-US" sz="6400" dirty="0"/>
              <a:t>analysis. Specifically, this step identifies the analysis context, namely the objectives and goals.</a:t>
            </a:r>
          </a:p>
          <a:p>
            <a:pPr marL="285750" indent="-285750" algn="just" defTabSz="914400">
              <a:lnSpc>
                <a:spcPct val="110000"/>
              </a:lnSpc>
              <a:spcAft>
                <a:spcPts val="600"/>
              </a:spcAft>
              <a:buSzPct val="125000"/>
              <a:buFont typeface="Wingdings" panose="05000000000000000000" pitchFamily="2" charset="2"/>
              <a:buChar char="Ø"/>
            </a:pPr>
            <a:r>
              <a:rPr lang="en-US" sz="6400" b="1" dirty="0"/>
              <a:t>B. Step 2: </a:t>
            </a:r>
            <a:r>
              <a:rPr lang="en-US" sz="6400" dirty="0"/>
              <a:t>Identifying Sources the second </a:t>
            </a:r>
          </a:p>
          <a:p>
            <a:pPr marL="285750" indent="-285750" algn="just" defTabSz="914400">
              <a:lnSpc>
                <a:spcPct val="110000"/>
              </a:lnSpc>
              <a:spcAft>
                <a:spcPts val="600"/>
              </a:spcAft>
              <a:buSzPct val="125000"/>
              <a:buFont typeface="Wingdings" panose="05000000000000000000" pitchFamily="2" charset="2"/>
              <a:buChar char="Ø"/>
            </a:pPr>
            <a:r>
              <a:rPr lang="en-US" sz="6400" b="1" dirty="0"/>
              <a:t>step is to identify the data sources, based on the goals defined by Step 1.</a:t>
            </a:r>
          </a:p>
          <a:p>
            <a:pPr indent="-228600" defTabSz="914400">
              <a:lnSpc>
                <a:spcPct val="110000"/>
              </a:lnSpc>
              <a:spcAft>
                <a:spcPts val="600"/>
              </a:spcAft>
              <a:buSzPct val="125000"/>
              <a:buFont typeface="Arial" panose="020B0604020202020204" pitchFamily="34" charset="0"/>
              <a:buChar char="•"/>
            </a:pPr>
            <a:endParaRPr lang="en-US" sz="700" dirty="0"/>
          </a:p>
        </p:txBody>
      </p:sp>
    </p:spTree>
    <p:extLst>
      <p:ext uri="{BB962C8B-B14F-4D97-AF65-F5344CB8AC3E}">
        <p14:creationId xmlns:p14="http://schemas.microsoft.com/office/powerpoint/2010/main" val="1036927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ED60F4-ADEF-4C23-8D0F-A1F0DB22964D}"/>
              </a:ext>
            </a:extLst>
          </p:cNvPr>
          <p:cNvSpPr txBox="1"/>
          <p:nvPr/>
        </p:nvSpPr>
        <p:spPr>
          <a:xfrm>
            <a:off x="425195" y="886691"/>
            <a:ext cx="5801446" cy="4640574"/>
          </a:xfrm>
          <a:prstGeom prst="rect">
            <a:avLst/>
          </a:prstGeom>
        </p:spPr>
        <p:txBody>
          <a:bodyPr vert="horz" lIns="91440" tIns="45720" rIns="91440" bIns="45720" rtlCol="0" anchor="ctr">
            <a:noAutofit/>
          </a:bodyPr>
          <a:lstStyle/>
          <a:p>
            <a:pPr marL="285750" indent="-228600" defTabSz="914400">
              <a:lnSpc>
                <a:spcPct val="110000"/>
              </a:lnSpc>
              <a:spcAft>
                <a:spcPts val="600"/>
              </a:spcAft>
              <a:buSzPct val="125000"/>
              <a:buFont typeface="Arial" panose="020B0604020202020204" pitchFamily="34" charset="0"/>
              <a:buChar char="•"/>
            </a:pPr>
            <a:r>
              <a:rPr lang="en-US" sz="1400" b="1" dirty="0"/>
              <a:t>We collected a total of 2,672,091 posts selling CaaS or crimeware, made between August 2008 and October 2017.From a large hacking community site (www.hackforums.net) with over 578,000 members and more than 40 million posts.</a:t>
            </a:r>
          </a:p>
          <a:p>
            <a:pPr marL="285750" indent="-228600" defTabSz="914400">
              <a:lnSpc>
                <a:spcPct val="110000"/>
              </a:lnSpc>
              <a:spcAft>
                <a:spcPts val="600"/>
              </a:spcAft>
              <a:buSzPct val="125000"/>
              <a:buFont typeface="Arial" panose="020B0604020202020204" pitchFamily="34" charset="0"/>
              <a:buChar char="•"/>
            </a:pPr>
            <a:r>
              <a:rPr lang="en-US" sz="1400" b="1" dirty="0"/>
              <a:t>We also collected 16,172 user profiles of sellers and potential buyers, based on their communication histories, as well as prices and questions and answers about the transactions.</a:t>
            </a:r>
          </a:p>
          <a:p>
            <a:pPr marL="342900" indent="-285750" defTabSz="914400">
              <a:lnSpc>
                <a:spcPct val="110000"/>
              </a:lnSpc>
              <a:spcAft>
                <a:spcPts val="600"/>
              </a:spcAft>
              <a:buSzPct val="125000"/>
              <a:buFont typeface="Arial" panose="020B0604020202020204" pitchFamily="34" charset="0"/>
              <a:buChar char="•"/>
            </a:pPr>
            <a:r>
              <a:rPr lang="en-US" sz="1400" b="1" dirty="0"/>
              <a:t>The black market uses traditional forum threads (e.g., bulletin boards) instead of typical e-commerce platforms (e.g., eBay, and Amazon).</a:t>
            </a:r>
          </a:p>
          <a:p>
            <a:pPr marL="285750" indent="-228600" defTabSz="914400">
              <a:lnSpc>
                <a:spcPct val="110000"/>
              </a:lnSpc>
              <a:spcAft>
                <a:spcPts val="600"/>
              </a:spcAft>
              <a:buSzPct val="125000"/>
              <a:buFont typeface="Arial" panose="020B0604020202020204" pitchFamily="34" charset="0"/>
              <a:buChar char="•"/>
            </a:pPr>
            <a:r>
              <a:rPr lang="en-US" sz="1400" b="1" dirty="0"/>
              <a:t>Since the product features, prices, and descriptions were explained within longer texts, we used a variety of text mining techniques to extract the important features.</a:t>
            </a:r>
          </a:p>
          <a:p>
            <a:pPr marL="285750" indent="-228600" defTabSz="914400">
              <a:lnSpc>
                <a:spcPct val="110000"/>
              </a:lnSpc>
              <a:spcAft>
                <a:spcPts val="600"/>
              </a:spcAft>
              <a:buSzPct val="125000"/>
              <a:buFont typeface="Arial" panose="020B0604020202020204" pitchFamily="34" charset="0"/>
              <a:buChar char="•"/>
            </a:pPr>
            <a:r>
              <a:rPr lang="en-US" sz="1400" b="1" dirty="0"/>
              <a:t>In addition, we obtained a malware database from a cybersecurity firm containing over 53,815 entries covering cybercrimes between May 11, 2010 and January 13, 2014.</a:t>
            </a:r>
          </a:p>
          <a:p>
            <a:pPr marL="285750" indent="-228600" defTabSz="914400">
              <a:lnSpc>
                <a:spcPct val="110000"/>
              </a:lnSpc>
              <a:spcAft>
                <a:spcPts val="600"/>
              </a:spcAft>
              <a:buSzPct val="125000"/>
              <a:buFont typeface="Arial" panose="020B0604020202020204" pitchFamily="34" charset="0"/>
              <a:buChar char="•"/>
            </a:pPr>
            <a:endParaRPr lang="en-US" sz="1200" dirty="0"/>
          </a:p>
        </p:txBody>
      </p:sp>
      <p:pic>
        <p:nvPicPr>
          <p:cNvPr id="4" name="Picture 3" descr="A screenshot of a cell phone&#10;&#10;Description automatically generated">
            <a:extLst>
              <a:ext uri="{FF2B5EF4-FFF2-40B4-BE49-F238E27FC236}">
                <a16:creationId xmlns:a16="http://schemas.microsoft.com/office/drawing/2014/main" id="{A3C2495E-6854-4E5C-859D-B78A9196BCAF}"/>
              </a:ext>
            </a:extLst>
          </p:cNvPr>
          <p:cNvPicPr>
            <a:picLocks noChangeAspect="1"/>
          </p:cNvPicPr>
          <p:nvPr/>
        </p:nvPicPr>
        <p:blipFill rotWithShape="1">
          <a:blip r:embed="rId3"/>
          <a:srcRect r="3" b="11223"/>
          <a:stretch/>
        </p:blipFill>
        <p:spPr>
          <a:xfrm>
            <a:off x="6226641" y="1062983"/>
            <a:ext cx="5367992" cy="351467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6" name="TextBox 5">
            <a:extLst>
              <a:ext uri="{FF2B5EF4-FFF2-40B4-BE49-F238E27FC236}">
                <a16:creationId xmlns:a16="http://schemas.microsoft.com/office/drawing/2014/main" id="{72EFA049-5B20-41F8-9075-1F6049E70337}"/>
              </a:ext>
            </a:extLst>
          </p:cNvPr>
          <p:cNvSpPr txBox="1"/>
          <p:nvPr/>
        </p:nvSpPr>
        <p:spPr>
          <a:xfrm>
            <a:off x="6096000" y="4577655"/>
            <a:ext cx="5801446" cy="646331"/>
          </a:xfrm>
          <a:prstGeom prst="rect">
            <a:avLst/>
          </a:prstGeom>
          <a:noFill/>
        </p:spPr>
        <p:txBody>
          <a:bodyPr wrap="square" rtlCol="0">
            <a:spAutoFit/>
          </a:bodyPr>
          <a:lstStyle/>
          <a:p>
            <a:r>
              <a:rPr lang="en-US" dirty="0"/>
              <a:t>FIGURE 1. Proposed data analytical framework. Sections are in parentheses. </a:t>
            </a:r>
          </a:p>
        </p:txBody>
      </p:sp>
    </p:spTree>
    <p:extLst>
      <p:ext uri="{BB962C8B-B14F-4D97-AF65-F5344CB8AC3E}">
        <p14:creationId xmlns:p14="http://schemas.microsoft.com/office/powerpoint/2010/main" val="10384119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DAB6-97D1-43B9-8B09-03F2A7DEFE95}"/>
              </a:ext>
            </a:extLst>
          </p:cNvPr>
          <p:cNvSpPr>
            <a:spLocks noGrp="1"/>
          </p:cNvSpPr>
          <p:nvPr>
            <p:ph type="title"/>
          </p:nvPr>
        </p:nvSpPr>
        <p:spPr>
          <a:xfrm>
            <a:off x="8036041" y="618518"/>
            <a:ext cx="3281003" cy="1478570"/>
          </a:xfrm>
        </p:spPr>
        <p:txBody>
          <a:bodyPr anchor="b">
            <a:normAutofit/>
          </a:bodyPr>
          <a:lstStyle/>
          <a:p>
            <a:r>
              <a:rPr lang="en-US" sz="1500" dirty="0"/>
              <a:t> </a:t>
            </a:r>
            <a:r>
              <a:rPr lang="en-US" sz="1500" b="1" dirty="0"/>
              <a:t>Classification of crimeware products and services. </a:t>
            </a:r>
            <a:br>
              <a:rPr lang="en-US" sz="1500" b="1" dirty="0"/>
            </a:br>
            <a:br>
              <a:rPr lang="en-US" sz="1500" dirty="0"/>
            </a:br>
            <a:r>
              <a:rPr lang="en-US" sz="1500" dirty="0"/>
              <a:t>Phishing and brute force attack services are subsets of account hacking service. </a:t>
            </a:r>
          </a:p>
        </p:txBody>
      </p:sp>
      <p:sp>
        <p:nvSpPr>
          <p:cNvPr id="7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white background&#10;&#10;Description automatically generated">
            <a:extLst>
              <a:ext uri="{FF2B5EF4-FFF2-40B4-BE49-F238E27FC236}">
                <a16:creationId xmlns:a16="http://schemas.microsoft.com/office/drawing/2014/main" id="{DD76774E-DFA2-4718-BDA0-BD08547E8C39}"/>
              </a:ext>
            </a:extLst>
          </p:cNvPr>
          <p:cNvPicPr>
            <a:picLocks noChangeAspect="1"/>
          </p:cNvPicPr>
          <p:nvPr/>
        </p:nvPicPr>
        <p:blipFill>
          <a:blip r:embed="rId3"/>
          <a:stretch>
            <a:fillRect/>
          </a:stretch>
        </p:blipFill>
        <p:spPr>
          <a:xfrm>
            <a:off x="1442464" y="1137621"/>
            <a:ext cx="5465429" cy="4577297"/>
          </a:xfrm>
          <a:prstGeom prst="rect">
            <a:avLst/>
          </a:prstGeom>
        </p:spPr>
      </p:pic>
      <p:sp>
        <p:nvSpPr>
          <p:cNvPr id="73" name="Content Placeholder 8">
            <a:extLst>
              <a:ext uri="{FF2B5EF4-FFF2-40B4-BE49-F238E27FC236}">
                <a16:creationId xmlns:a16="http://schemas.microsoft.com/office/drawing/2014/main" id="{98C142E0-A338-4824-9D48-1FAC69C7FF2F}"/>
              </a:ext>
            </a:extLst>
          </p:cNvPr>
          <p:cNvSpPr>
            <a:spLocks noGrp="1"/>
          </p:cNvSpPr>
          <p:nvPr>
            <p:ph idx="1"/>
          </p:nvPr>
        </p:nvSpPr>
        <p:spPr>
          <a:xfrm>
            <a:off x="7780017" y="2278062"/>
            <a:ext cx="3613034" cy="3541714"/>
          </a:xfrm>
        </p:spPr>
        <p:txBody>
          <a:bodyPr>
            <a:normAutofit fontScale="85000" lnSpcReduction="10000"/>
          </a:bodyPr>
          <a:lstStyle/>
          <a:p>
            <a:r>
              <a:rPr lang="en-US" sz="1800" dirty="0"/>
              <a:t>Table 1 lists the definitions of CaaS and crimeware used in the academic and business practices literature, which form a basis for our classification model, suitable for the IS field. .</a:t>
            </a:r>
          </a:p>
          <a:p>
            <a:r>
              <a:rPr lang="en-US" sz="1800" dirty="0"/>
              <a:t> In contrast, preventive measures are associated with RAT’s absence of capable guardians because encryption and VPN services, </a:t>
            </a:r>
            <a:r>
              <a:rPr lang="en-US" sz="1800" dirty="0" err="1"/>
              <a:t>crypters</a:t>
            </a:r>
            <a:r>
              <a:rPr lang="en-US" sz="1800" dirty="0"/>
              <a:t> , and proxies are intended to neutralize preventive measures by bypassing anti-virus and log monitoring software. </a:t>
            </a:r>
          </a:p>
        </p:txBody>
      </p:sp>
      <p:sp>
        <p:nvSpPr>
          <p:cNvPr id="7" name="TextBox 6">
            <a:extLst>
              <a:ext uri="{FF2B5EF4-FFF2-40B4-BE49-F238E27FC236}">
                <a16:creationId xmlns:a16="http://schemas.microsoft.com/office/drawing/2014/main" id="{228729C1-964B-4DAD-BD23-F2CE3EBAAD20}"/>
              </a:ext>
            </a:extLst>
          </p:cNvPr>
          <p:cNvSpPr txBox="1"/>
          <p:nvPr/>
        </p:nvSpPr>
        <p:spPr>
          <a:xfrm>
            <a:off x="1137664" y="6049943"/>
            <a:ext cx="6752460" cy="646331"/>
          </a:xfrm>
          <a:prstGeom prst="rect">
            <a:avLst/>
          </a:prstGeom>
          <a:noFill/>
        </p:spPr>
        <p:txBody>
          <a:bodyPr wrap="square" rtlCol="0">
            <a:spAutoFit/>
          </a:bodyPr>
          <a:lstStyle/>
          <a:p>
            <a:r>
              <a:rPr lang="en-US" dirty="0"/>
              <a:t>TABLE 1. Classification of crimeware products and services. Phishing and brute force attack services are subsets of account hacking service. </a:t>
            </a:r>
          </a:p>
        </p:txBody>
      </p:sp>
    </p:spTree>
    <p:extLst>
      <p:ext uri="{BB962C8B-B14F-4D97-AF65-F5344CB8AC3E}">
        <p14:creationId xmlns:p14="http://schemas.microsoft.com/office/powerpoint/2010/main" val="15472689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p:nvSpPr>
          <p:cNvPr id="65" name="Rectangle 64">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68"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useBgFill="1">
        <p:nvSpPr>
          <p:cNvPr id="123"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55CE28E-7612-4957-82F0-05C9EDFA3450}"/>
              </a:ext>
            </a:extLst>
          </p:cNvPr>
          <p:cNvSpPr txBox="1"/>
          <p:nvPr/>
        </p:nvSpPr>
        <p:spPr>
          <a:xfrm>
            <a:off x="4268628" y="-133350"/>
            <a:ext cx="6099334" cy="2841625"/>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3600" cap="all" dirty="0">
                <a:highlight>
                  <a:srgbClr val="808080"/>
                </a:highlight>
                <a:latin typeface="+mj-lt"/>
                <a:ea typeface="+mj-ea"/>
                <a:cs typeface="+mj-cs"/>
              </a:rPr>
              <a:t>Advantages</a:t>
            </a:r>
          </a:p>
        </p:txBody>
      </p:sp>
      <p:sp>
        <p:nvSpPr>
          <p:cNvPr id="3" name="TextBox 2">
            <a:extLst>
              <a:ext uri="{FF2B5EF4-FFF2-40B4-BE49-F238E27FC236}">
                <a16:creationId xmlns:a16="http://schemas.microsoft.com/office/drawing/2014/main" id="{771D5B08-47C9-4643-B5A3-A110802B3877}"/>
              </a:ext>
            </a:extLst>
          </p:cNvPr>
          <p:cNvSpPr txBox="1"/>
          <p:nvPr/>
        </p:nvSpPr>
        <p:spPr>
          <a:xfrm>
            <a:off x="4063841" y="1655762"/>
            <a:ext cx="7794784" cy="507831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Compelling and relevant content will grab the attention of potential customers and increase brand visibility.</a:t>
            </a:r>
          </a:p>
          <a:p>
            <a:pPr marL="285750" indent="-285750" algn="just">
              <a:buFont typeface="Wingdings" panose="05000000000000000000" pitchFamily="2" charset="2"/>
              <a:buChar char="Ø"/>
            </a:pPr>
            <a:r>
              <a:rPr lang="en-US" dirty="0"/>
              <a:t>You can respond instantly to industry developments and be seen as ‘thought leader’ or expert in your field. </a:t>
            </a:r>
          </a:p>
          <a:p>
            <a:pPr marL="285750" indent="-285750" algn="just">
              <a:buFont typeface="Wingdings" panose="05000000000000000000" pitchFamily="2" charset="2"/>
              <a:buChar char="Ø"/>
            </a:pPr>
            <a:r>
              <a:rPr lang="en-US" dirty="0"/>
              <a:t>Positive feedback is public and can be persuasive to other potential customers.</a:t>
            </a:r>
          </a:p>
          <a:p>
            <a:pPr marL="285750" indent="-285750" algn="just">
              <a:buFont typeface="Wingdings" panose="05000000000000000000" pitchFamily="2" charset="2"/>
              <a:buChar char="Ø"/>
            </a:pPr>
            <a:r>
              <a:rPr lang="en-US" dirty="0"/>
              <a:t>Negative feedback highlights areas where you can improve.</a:t>
            </a:r>
          </a:p>
          <a:p>
            <a:pPr marL="285750" indent="-285750" algn="just">
              <a:buFont typeface="Wingdings" panose="05000000000000000000" pitchFamily="2" charset="2"/>
              <a:buChar char="Ø"/>
            </a:pPr>
            <a:r>
              <a:rPr lang="en-US" dirty="0"/>
              <a:t>The goal of the proposed framework is to “investigate the cybercrime underground economy.” </a:t>
            </a:r>
          </a:p>
          <a:p>
            <a:pPr marL="285750" indent="-285750" algn="just">
              <a:buFont typeface="Wingdings" panose="05000000000000000000" pitchFamily="2" charset="2"/>
              <a:buChar char="Ø"/>
            </a:pPr>
            <a:r>
              <a:rPr lang="en-US" dirty="0"/>
              <a:t>Data mining is a technique used to mine out patterns of useful data from large data sets.</a:t>
            </a:r>
          </a:p>
          <a:p>
            <a:pPr marL="285750" indent="-285750" algn="just">
              <a:buFont typeface="Wingdings" panose="05000000000000000000" pitchFamily="2" charset="2"/>
              <a:buChar char="Ø"/>
            </a:pPr>
            <a:r>
              <a:rPr lang="en-US" dirty="0"/>
              <a:t>This system will check the sender messages and whether the message is promoting terrorism.</a:t>
            </a:r>
          </a:p>
          <a:p>
            <a:pPr marL="285750" indent="-285750" algn="just">
              <a:buFont typeface="Wingdings" panose="05000000000000000000" pitchFamily="2" charset="2"/>
              <a:buChar char="Ø"/>
            </a:pPr>
            <a:r>
              <a:rPr lang="en-US" dirty="0"/>
              <a:t>Data mining as well as web mining are used together at times for efficient system development.</a:t>
            </a:r>
          </a:p>
          <a:p>
            <a:pPr marL="285750" indent="-285750" algn="just">
              <a:buFont typeface="Wingdings" panose="05000000000000000000" pitchFamily="2" charset="2"/>
              <a:buChar char="Ø"/>
            </a:pPr>
            <a:r>
              <a:rPr lang="en-US" dirty="0"/>
              <a:t>It will give more awareness to the users.</a:t>
            </a:r>
          </a:p>
          <a:p>
            <a:r>
              <a:rPr lang="en-US" dirty="0"/>
              <a:t> </a:t>
            </a:r>
          </a:p>
          <a:p>
            <a:endParaRPr lang="en-US" dirty="0"/>
          </a:p>
          <a:p>
            <a:endParaRPr lang="en-US" dirty="0"/>
          </a:p>
        </p:txBody>
      </p:sp>
      <p:pic>
        <p:nvPicPr>
          <p:cNvPr id="1026" name="Picture 2" descr="cleardot">
            <a:extLst>
              <a:ext uri="{FF2B5EF4-FFF2-40B4-BE49-F238E27FC236}">
                <a16:creationId xmlns:a16="http://schemas.microsoft.com/office/drawing/2014/main" id="{C382AB43-A6CF-4B09-8886-ED84EAA12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eardot">
            <a:extLst>
              <a:ext uri="{FF2B5EF4-FFF2-40B4-BE49-F238E27FC236}">
                <a16:creationId xmlns:a16="http://schemas.microsoft.com/office/drawing/2014/main" id="{EC2FFC2C-17B7-4C53-9EDD-4E86EF546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leardot">
            <a:extLst>
              <a:ext uri="{FF2B5EF4-FFF2-40B4-BE49-F238E27FC236}">
                <a16:creationId xmlns:a16="http://schemas.microsoft.com/office/drawing/2014/main" id="{B3EEA3D4-6E0F-462C-BBF9-EE1B1E9A3B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6272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478-0DEA-4DA6-8061-5F50FB8ABD8D}"/>
              </a:ext>
            </a:extLst>
          </p:cNvPr>
          <p:cNvSpPr>
            <a:spLocks noGrp="1"/>
          </p:cNvSpPr>
          <p:nvPr>
            <p:ph type="title"/>
          </p:nvPr>
        </p:nvSpPr>
        <p:spPr>
          <a:xfrm>
            <a:off x="1309036" y="103613"/>
            <a:ext cx="9905998" cy="1478570"/>
          </a:xfrm>
        </p:spPr>
        <p:txBody>
          <a:bodyPr/>
          <a:lstStyle/>
          <a:p>
            <a:pPr algn="r"/>
            <a:r>
              <a:rPr lang="en-US" dirty="0">
                <a:highlight>
                  <a:srgbClr val="808080"/>
                </a:highlight>
              </a:rPr>
              <a:t>ARCHITECTURE</a:t>
            </a:r>
          </a:p>
        </p:txBody>
      </p:sp>
      <p:pic>
        <p:nvPicPr>
          <p:cNvPr id="7" name="Picture 6">
            <a:extLst>
              <a:ext uri="{FF2B5EF4-FFF2-40B4-BE49-F238E27FC236}">
                <a16:creationId xmlns:a16="http://schemas.microsoft.com/office/drawing/2014/main" id="{24A32EC4-734B-4AA8-9F86-114B4FA9FD7F}"/>
              </a:ext>
            </a:extLst>
          </p:cNvPr>
          <p:cNvPicPr>
            <a:picLocks noChangeAspect="1"/>
          </p:cNvPicPr>
          <p:nvPr/>
        </p:nvPicPr>
        <p:blipFill>
          <a:blip r:embed="rId2"/>
          <a:stretch>
            <a:fillRect/>
          </a:stretch>
        </p:blipFill>
        <p:spPr>
          <a:xfrm>
            <a:off x="1270566" y="1173129"/>
            <a:ext cx="7417698" cy="5092987"/>
          </a:xfrm>
          <a:prstGeom prst="rect">
            <a:avLst/>
          </a:prstGeom>
        </p:spPr>
      </p:pic>
      <p:sp>
        <p:nvSpPr>
          <p:cNvPr id="3" name="TextBox 2">
            <a:extLst>
              <a:ext uri="{FF2B5EF4-FFF2-40B4-BE49-F238E27FC236}">
                <a16:creationId xmlns:a16="http://schemas.microsoft.com/office/drawing/2014/main" id="{910DE488-B5B4-4C39-980C-D4FA031B4271}"/>
              </a:ext>
            </a:extLst>
          </p:cNvPr>
          <p:cNvSpPr txBox="1"/>
          <p:nvPr/>
        </p:nvSpPr>
        <p:spPr>
          <a:xfrm>
            <a:off x="3195961" y="6266116"/>
            <a:ext cx="4323425" cy="369332"/>
          </a:xfrm>
          <a:prstGeom prst="rect">
            <a:avLst/>
          </a:prstGeom>
          <a:noFill/>
        </p:spPr>
        <p:txBody>
          <a:bodyPr wrap="square" rtlCol="0">
            <a:spAutoFit/>
          </a:bodyPr>
          <a:lstStyle/>
          <a:p>
            <a:r>
              <a:rPr lang="en-US" dirty="0"/>
              <a:t>Figure : Architecture of Proposed Model</a:t>
            </a:r>
          </a:p>
        </p:txBody>
      </p:sp>
    </p:spTree>
    <p:extLst>
      <p:ext uri="{BB962C8B-B14F-4D97-AF65-F5344CB8AC3E}">
        <p14:creationId xmlns:p14="http://schemas.microsoft.com/office/powerpoint/2010/main" val="41678497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DBAD-87E9-4AD2-90DF-0BB021992F94}"/>
              </a:ext>
            </a:extLst>
          </p:cNvPr>
          <p:cNvSpPr>
            <a:spLocks noGrp="1"/>
          </p:cNvSpPr>
          <p:nvPr>
            <p:ph type="title"/>
          </p:nvPr>
        </p:nvSpPr>
        <p:spPr>
          <a:xfrm>
            <a:off x="1141413" y="618518"/>
            <a:ext cx="9905998" cy="1478570"/>
          </a:xfrm>
        </p:spPr>
        <p:txBody>
          <a:bodyPr>
            <a:normAutofit/>
          </a:bodyPr>
          <a:lstStyle/>
          <a:p>
            <a:pPr algn="r"/>
            <a:r>
              <a:rPr lang="en-US" b="1" dirty="0">
                <a:highlight>
                  <a:srgbClr val="808080"/>
                </a:highlight>
              </a:rPr>
              <a:t>Explanation</a:t>
            </a:r>
          </a:p>
        </p:txBody>
      </p:sp>
      <p:pic>
        <p:nvPicPr>
          <p:cNvPr id="55" name="Graphic 54" descr="Teacher">
            <a:extLst>
              <a:ext uri="{FF2B5EF4-FFF2-40B4-BE49-F238E27FC236}">
                <a16:creationId xmlns:a16="http://schemas.microsoft.com/office/drawing/2014/main" id="{C3D82650-7D69-4105-A74A-031C32812A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3" y="2001837"/>
            <a:ext cx="354965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5C6BD7CF-2550-4A53-8AA1-0E2251A39239}"/>
              </a:ext>
            </a:extLst>
          </p:cNvPr>
          <p:cNvSpPr>
            <a:spLocks noGrp="1"/>
          </p:cNvSpPr>
          <p:nvPr>
            <p:ph idx="1"/>
          </p:nvPr>
        </p:nvSpPr>
        <p:spPr>
          <a:xfrm>
            <a:off x="4897747" y="1910657"/>
            <a:ext cx="6546107" cy="3640830"/>
          </a:xfrm>
        </p:spPr>
        <p:txBody>
          <a:bodyPr>
            <a:noAutofit/>
          </a:bodyPr>
          <a:lstStyle/>
          <a:p>
            <a:pPr>
              <a:buFont typeface="Wingdings" panose="05000000000000000000" pitchFamily="2" charset="2"/>
              <a:buChar char="Ø"/>
            </a:pPr>
            <a:r>
              <a:rPr lang="en-US" sz="1800" dirty="0"/>
              <a:t>Step 1:User Upload</a:t>
            </a:r>
          </a:p>
          <a:p>
            <a:pPr marL="0" indent="0">
              <a:buNone/>
            </a:pPr>
            <a:r>
              <a:rPr lang="en-US" sz="1800" dirty="0"/>
              <a:t>Users upload their data through any media to the database.</a:t>
            </a:r>
          </a:p>
          <a:p>
            <a:pPr>
              <a:buFont typeface="Wingdings" panose="05000000000000000000" pitchFamily="2" charset="2"/>
              <a:buChar char="Ø"/>
            </a:pPr>
            <a:r>
              <a:rPr lang="en-US" sz="1800" dirty="0"/>
              <a:t>Step 2:Admin process</a:t>
            </a:r>
          </a:p>
          <a:p>
            <a:pPr marL="0" indent="0">
              <a:buNone/>
            </a:pPr>
            <a:r>
              <a:rPr lang="en-US" sz="1800" dirty="0"/>
              <a:t>Admin response for the request and process data</a:t>
            </a:r>
          </a:p>
          <a:p>
            <a:pPr>
              <a:buFont typeface="Wingdings" panose="05000000000000000000" pitchFamily="2" charset="2"/>
              <a:buChar char="Ø"/>
            </a:pPr>
            <a:r>
              <a:rPr lang="en-US" sz="1800" dirty="0"/>
              <a:t>Step 3:Decisions to provide access</a:t>
            </a:r>
          </a:p>
          <a:p>
            <a:pPr marL="0" indent="0">
              <a:buNone/>
            </a:pPr>
            <a:r>
              <a:rPr lang="en-US" sz="1800" dirty="0"/>
              <a:t>Using algorithms for decision making and provide access to requested customers.</a:t>
            </a:r>
          </a:p>
          <a:p>
            <a:pPr>
              <a:buFont typeface="Wingdings" panose="05000000000000000000" pitchFamily="2" charset="2"/>
              <a:buChar char="Ø"/>
            </a:pPr>
            <a:r>
              <a:rPr lang="en-US" sz="1800" dirty="0"/>
              <a:t>Step 4:Download access files</a:t>
            </a:r>
          </a:p>
          <a:p>
            <a:pPr marL="0" indent="0">
              <a:buNone/>
            </a:pPr>
            <a:r>
              <a:rPr lang="en-US" sz="1800" dirty="0"/>
              <a:t>Tracking of files and download the requested files.</a:t>
            </a:r>
          </a:p>
        </p:txBody>
      </p:sp>
    </p:spTree>
    <p:extLst>
      <p:ext uri="{BB962C8B-B14F-4D97-AF65-F5344CB8AC3E}">
        <p14:creationId xmlns:p14="http://schemas.microsoft.com/office/powerpoint/2010/main" val="29294233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9ECB6-F84F-4801-86BD-ABF2DB85F1BC}"/>
              </a:ext>
            </a:extLst>
          </p:cNvPr>
          <p:cNvSpPr>
            <a:spLocks noGrp="1"/>
          </p:cNvSpPr>
          <p:nvPr>
            <p:ph type="title"/>
          </p:nvPr>
        </p:nvSpPr>
        <p:spPr>
          <a:xfrm>
            <a:off x="861874" y="361066"/>
            <a:ext cx="9905998" cy="1478570"/>
          </a:xfrm>
        </p:spPr>
        <p:txBody>
          <a:bodyPr>
            <a:normAutofit/>
          </a:bodyPr>
          <a:lstStyle/>
          <a:p>
            <a:pPr algn="r"/>
            <a:r>
              <a:rPr lang="en-US" dirty="0">
                <a:highlight>
                  <a:srgbClr val="808080"/>
                </a:highlight>
              </a:rPr>
              <a:t>Software and hardware requirements</a:t>
            </a:r>
          </a:p>
        </p:txBody>
      </p:sp>
      <p:graphicFrame>
        <p:nvGraphicFramePr>
          <p:cNvPr id="5" name="Content Placeholder 2">
            <a:extLst>
              <a:ext uri="{FF2B5EF4-FFF2-40B4-BE49-F238E27FC236}">
                <a16:creationId xmlns:a16="http://schemas.microsoft.com/office/drawing/2014/main" id="{39577042-33AB-46A0-8984-191A4C8027C9}"/>
              </a:ext>
            </a:extLst>
          </p:cNvPr>
          <p:cNvGraphicFramePr>
            <a:graphicFrameLocks noGrp="1"/>
          </p:cNvGraphicFramePr>
          <p:nvPr>
            <p:ph idx="1"/>
            <p:extLst>
              <p:ext uri="{D42A27DB-BD31-4B8C-83A1-F6EECF244321}">
                <p14:modId xmlns:p14="http://schemas.microsoft.com/office/powerpoint/2010/main" val="2095036999"/>
              </p:ext>
            </p:extLst>
          </p:nvPr>
        </p:nvGraphicFramePr>
        <p:xfrm>
          <a:off x="1141411" y="1658144"/>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AA51611-0D93-480B-BEAC-77C45D81DC85}"/>
              </a:ext>
            </a:extLst>
          </p:cNvPr>
          <p:cNvSpPr txBox="1"/>
          <p:nvPr/>
        </p:nvSpPr>
        <p:spPr>
          <a:xfrm>
            <a:off x="1597980" y="3906175"/>
            <a:ext cx="4216893" cy="1754326"/>
          </a:xfrm>
          <a:prstGeom prst="rect">
            <a:avLst/>
          </a:prstGeom>
          <a:noFill/>
        </p:spPr>
        <p:txBody>
          <a:bodyPr wrap="square" rtlCol="0">
            <a:spAutoFit/>
          </a:bodyPr>
          <a:lstStyle/>
          <a:p>
            <a:pPr lvl="0" algn="just"/>
            <a:r>
              <a:rPr lang="en-US" b="1" dirty="0"/>
              <a:t>Operating system 	:</a:t>
            </a:r>
            <a:r>
              <a:rPr lang="en-US" dirty="0"/>
              <a:t>Windows 10 ,Linux</a:t>
            </a:r>
          </a:p>
          <a:p>
            <a:pPr lvl="0" algn="just"/>
            <a:r>
              <a:rPr lang="en-US" b="1" dirty="0"/>
              <a:t>Coding Language	:   </a:t>
            </a:r>
            <a:r>
              <a:rPr lang="en-US" dirty="0"/>
              <a:t>Python.</a:t>
            </a:r>
          </a:p>
          <a:p>
            <a:pPr lvl="0" algn="just"/>
            <a:r>
              <a:rPr lang="en-US" b="1" dirty="0"/>
              <a:t>Front-End			:   </a:t>
            </a:r>
            <a:r>
              <a:rPr lang="en-US" dirty="0"/>
              <a:t>Python.</a:t>
            </a:r>
          </a:p>
          <a:p>
            <a:pPr lvl="0" algn="just"/>
            <a:r>
              <a:rPr lang="en-US" b="1" dirty="0"/>
              <a:t>Designing		:   </a:t>
            </a:r>
            <a:r>
              <a:rPr lang="en-US" dirty="0"/>
              <a:t>Html , </a:t>
            </a:r>
            <a:r>
              <a:rPr lang="en-US" dirty="0" err="1"/>
              <a:t>css</a:t>
            </a:r>
            <a:r>
              <a:rPr lang="en-US" dirty="0"/>
              <a:t> , </a:t>
            </a:r>
            <a:r>
              <a:rPr lang="en-US" dirty="0" err="1"/>
              <a:t>javascript</a:t>
            </a:r>
            <a:r>
              <a:rPr lang="en-US" dirty="0"/>
              <a:t> </a:t>
            </a:r>
          </a:p>
          <a:p>
            <a:pPr lvl="0" algn="just"/>
            <a:r>
              <a:rPr lang="en-US" b="1" dirty="0"/>
              <a:t>Data Base		:   </a:t>
            </a:r>
            <a:r>
              <a:rPr lang="en-US" dirty="0"/>
              <a:t>MySQL.</a:t>
            </a:r>
          </a:p>
          <a:p>
            <a:endParaRPr lang="en-US" dirty="0"/>
          </a:p>
        </p:txBody>
      </p:sp>
      <p:sp>
        <p:nvSpPr>
          <p:cNvPr id="4" name="TextBox 3">
            <a:extLst>
              <a:ext uri="{FF2B5EF4-FFF2-40B4-BE49-F238E27FC236}">
                <a16:creationId xmlns:a16="http://schemas.microsoft.com/office/drawing/2014/main" id="{6915268E-C44F-4707-A938-0960AE00831E}"/>
              </a:ext>
            </a:extLst>
          </p:cNvPr>
          <p:cNvSpPr txBox="1"/>
          <p:nvPr/>
        </p:nvSpPr>
        <p:spPr>
          <a:xfrm>
            <a:off x="6818050" y="3906175"/>
            <a:ext cx="4216893" cy="1785104"/>
          </a:xfrm>
          <a:prstGeom prst="rect">
            <a:avLst/>
          </a:prstGeom>
          <a:noFill/>
        </p:spPr>
        <p:txBody>
          <a:bodyPr wrap="square" rtlCol="0">
            <a:spAutoFit/>
          </a:bodyPr>
          <a:lstStyle/>
          <a:p>
            <a:pPr lvl="0" algn="just"/>
            <a:r>
              <a:rPr lang="en-US" b="1" dirty="0"/>
              <a:t>System		:   Intel i3</a:t>
            </a:r>
            <a:r>
              <a:rPr lang="en-US" dirty="0"/>
              <a:t> 2.4 GHz.</a:t>
            </a:r>
          </a:p>
          <a:p>
            <a:pPr lvl="0" algn="just"/>
            <a:r>
              <a:rPr lang="en-US" b="1" dirty="0"/>
              <a:t>Hard Disk        :   Min 100</a:t>
            </a:r>
            <a:r>
              <a:rPr lang="en-US" dirty="0"/>
              <a:t> GB.</a:t>
            </a:r>
          </a:p>
          <a:p>
            <a:pPr lvl="0" algn="just"/>
            <a:r>
              <a:rPr lang="en-US" b="1" dirty="0"/>
              <a:t>Monitor	        </a:t>
            </a:r>
            <a:r>
              <a:rPr lang="en-US" sz="2000" b="1" dirty="0"/>
              <a:t>:</a:t>
            </a:r>
            <a:r>
              <a:rPr lang="en-US" b="1" dirty="0"/>
              <a:t> </a:t>
            </a:r>
            <a:r>
              <a:rPr lang="en-US" dirty="0"/>
              <a:t>  14’ </a:t>
            </a:r>
            <a:r>
              <a:rPr lang="en-US" dirty="0" err="1"/>
              <a:t>Colour</a:t>
            </a:r>
            <a:r>
              <a:rPr lang="en-US" dirty="0"/>
              <a:t> Monitor.</a:t>
            </a:r>
          </a:p>
          <a:p>
            <a:pPr lvl="0" algn="just"/>
            <a:r>
              <a:rPr lang="en-US" b="1" dirty="0"/>
              <a:t>Mouse	       	:   </a:t>
            </a:r>
            <a:r>
              <a:rPr lang="en-US" dirty="0"/>
              <a:t>Optical Mouse.</a:t>
            </a:r>
          </a:p>
          <a:p>
            <a:pPr lvl="0" algn="just"/>
            <a:r>
              <a:rPr lang="en-US" b="1" dirty="0"/>
              <a:t>Ram	               :  Min 2 GB</a:t>
            </a:r>
            <a:endParaRPr lang="en-US" dirty="0"/>
          </a:p>
          <a:p>
            <a:endParaRPr lang="en-US" dirty="0"/>
          </a:p>
        </p:txBody>
      </p:sp>
    </p:spTree>
    <p:extLst>
      <p:ext uri="{BB962C8B-B14F-4D97-AF65-F5344CB8AC3E}">
        <p14:creationId xmlns:p14="http://schemas.microsoft.com/office/powerpoint/2010/main" val="25237882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0" name="Rectangle 7"/>
          <p:cNvSpPr>
            <a:spLocks noGrp="1" noRot="1" noChangeAspect="1" noMove="1" noResize="1" noEditPoints="1" noAdjustHandles="1" noChangeArrowheads="1" noChangeShapeType="1" noTextEdit="1"/>
          </p:cNvSpPr>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51" name="Group 9"/>
          <p:cNvGrpSpPr>
            <a:grpSpLocks noGrp="1" noUngrp="1" noRot="1" noChangeAspect="1" noMove="1" noResize="1"/>
          </p:cNvGrpSpPr>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p:cNvSpPr>
              <a:spLocks noChangeArrowheads="1"/>
            </p:cNvSpPr>
            <p:nvPr/>
          </p:nvSpPr>
          <p:spPr bwMode="auto">
            <a:xfrm>
              <a:off x="114300" y="4763"/>
              <a:ext cx="23813" cy="2181225"/>
            </a:xfrm>
            <a:prstGeom prst="rect">
              <a:avLst/>
            </a:prstGeom>
            <a:grpFill/>
            <a:ln>
              <a:noFill/>
            </a:ln>
          </p:spPr>
        </p:sp>
        <p:sp>
          <p:nvSpPr>
            <p:cNvPr id="1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2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2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2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2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2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27" name="Rectangle 21"/>
            <p:cNvSpPr>
              <a:spLocks noChangeArrowheads="1"/>
            </p:cNvSpPr>
            <p:nvPr/>
          </p:nvSpPr>
          <p:spPr bwMode="auto">
            <a:xfrm>
              <a:off x="133350" y="4662488"/>
              <a:ext cx="23813" cy="2181225"/>
            </a:xfrm>
            <a:prstGeom prst="rect">
              <a:avLst/>
            </a:prstGeom>
            <a:grpFill/>
            <a:ln>
              <a:noFill/>
            </a:ln>
          </p:spPr>
        </p:sp>
        <p:sp>
          <p:nvSpPr>
            <p:cNvPr id="2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2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3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3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3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3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3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sp>
        <p:nvSpPr>
          <p:cNvPr id="2" name="Title 1"/>
          <p:cNvSpPr>
            <a:spLocks noGrp="1"/>
          </p:cNvSpPr>
          <p:nvPr>
            <p:ph type="title"/>
          </p:nvPr>
        </p:nvSpPr>
        <p:spPr>
          <a:xfrm>
            <a:off x="1076098" y="161318"/>
            <a:ext cx="9905998" cy="1079653"/>
          </a:xfrm>
        </p:spPr>
        <p:txBody>
          <a:bodyPr>
            <a:normAutofit/>
          </a:bodyPr>
          <a:lstStyle/>
          <a:p>
            <a:pPr algn="r"/>
            <a:r>
              <a:rPr lang="en-US" sz="2800" dirty="0">
                <a:highlight>
                  <a:srgbClr val="808080"/>
                </a:highlight>
                <a:latin typeface="Times New Roman" panose="02020603050405020304" pitchFamily="18" charset="0"/>
                <a:cs typeface="Times New Roman" panose="02020603050405020304" pitchFamily="18" charset="0"/>
              </a:rPr>
              <a:t>System design and implementation</a:t>
            </a:r>
          </a:p>
        </p:txBody>
      </p:sp>
      <p:sp>
        <p:nvSpPr>
          <p:cNvPr id="3" name="Content Placeholder 2"/>
          <p:cNvSpPr>
            <a:spLocks noGrp="1"/>
          </p:cNvSpPr>
          <p:nvPr>
            <p:ph idx="1"/>
          </p:nvPr>
        </p:nvSpPr>
        <p:spPr>
          <a:xfrm>
            <a:off x="1076188" y="1061873"/>
            <a:ext cx="10236337" cy="5535977"/>
          </a:xfrm>
        </p:spPr>
        <p:txBody>
          <a:bodyPr>
            <a:normAutofit/>
          </a:bodyPr>
          <a:lstStyle/>
          <a:p>
            <a:pPr>
              <a:buNone/>
            </a:pPr>
            <a:r>
              <a:rPr lang="en-US" dirty="0">
                <a:highlight>
                  <a:srgbClr val="808080"/>
                </a:highlight>
              </a:rPr>
              <a:t>DESIGN:</a:t>
            </a:r>
          </a:p>
          <a:p>
            <a:pPr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 contrast, the goal of our data analysis framework is to conduct a big-picture investigation of the cybercrime underground by covering all phases of data analysis from the beginning to the end (see Fig. 1). This framework comprises four steps: (1) defining goals; (2) identifying sources; (3) selecting analytical methods; and (4) implementing an application. </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data analysis step of the proposed framework involves four steps. Here, we report the data analysis results: </a:t>
            </a:r>
            <a:r>
              <a:rPr lang="en-IN" sz="1600" dirty="0" err="1">
                <a:latin typeface="Times New Roman" panose="02020603050405020304" pitchFamily="18" charset="0"/>
                <a:cs typeface="Times New Roman" panose="02020603050405020304" pitchFamily="18" charset="0"/>
              </a:rPr>
              <a:t>CaaS</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crimeware</a:t>
            </a:r>
            <a:r>
              <a:rPr lang="en-IN" sz="1600" dirty="0">
                <a:latin typeface="Times New Roman" panose="02020603050405020304" pitchFamily="18" charset="0"/>
                <a:cs typeface="Times New Roman" panose="02020603050405020304" pitchFamily="18" charset="0"/>
              </a:rPr>
              <a:t> classification and market trends, cybercrime market dynamics, and potential hacking targets.</a:t>
            </a:r>
          </a:p>
          <a:p>
            <a:pPr marL="0" indent="0" algn="just">
              <a:buNone/>
            </a:pPr>
            <a:r>
              <a:rPr lang="en-IN" sz="1600" dirty="0" err="1">
                <a:latin typeface="Times New Roman" panose="02020603050405020304" pitchFamily="18" charset="0"/>
                <a:cs typeface="Times New Roman" panose="02020603050405020304" pitchFamily="18" charset="0"/>
              </a:rPr>
              <a:t>A.CaaS</a:t>
            </a:r>
            <a:r>
              <a:rPr lang="en-IN" sz="1600" dirty="0">
                <a:latin typeface="Times New Roman" panose="02020603050405020304" pitchFamily="18" charset="0"/>
                <a:cs typeface="Times New Roman" panose="02020603050405020304" pitchFamily="18" charset="0"/>
              </a:rPr>
              <a:t> and Crimeware Classification and Market Trends .</a:t>
            </a:r>
          </a:p>
          <a:p>
            <a:pPr marL="0" indent="0" algn="just">
              <a:buNone/>
            </a:pPr>
            <a:r>
              <a:rPr lang="en-US" sz="1600" dirty="0" err="1">
                <a:latin typeface="Times New Roman" panose="02020603050405020304" pitchFamily="18" charset="0"/>
                <a:cs typeface="Times New Roman" panose="02020603050405020304" pitchFamily="18" charset="0"/>
              </a:rPr>
              <a:t>B.Cybercrime</a:t>
            </a:r>
            <a:r>
              <a:rPr lang="en-US" sz="1600" dirty="0">
                <a:latin typeface="Times New Roman" panose="02020603050405020304" pitchFamily="18" charset="0"/>
                <a:cs typeface="Times New Roman" panose="02020603050405020304" pitchFamily="18" charset="0"/>
              </a:rPr>
              <a:t> Market Dynamics</a:t>
            </a:r>
          </a:p>
        </p:txBody>
      </p:sp>
      <p:grpSp>
        <p:nvGrpSpPr>
          <p:cNvPr id="52" name="Group 38"/>
          <p:cNvGrpSpPr>
            <a:grpSpLocks noGrp="1" noUngrp="1" noRot="1" noChangeAspect="1" noMove="1" noResize="1"/>
          </p:cNvGrpSpPr>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41"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42"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3"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44"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45"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46"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7"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48"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9" name="Rectangle 41"/>
            <p:cNvSpPr>
              <a:spLocks noChangeArrowheads="1"/>
            </p:cNvSpPr>
            <p:nvPr/>
          </p:nvSpPr>
          <p:spPr bwMode="auto">
            <a:xfrm>
              <a:off x="11939587" y="6596063"/>
              <a:ext cx="23813" cy="252413"/>
            </a:xfrm>
            <a:prstGeom prst="rect">
              <a:avLst/>
            </a:prstGeom>
            <a:grpFill/>
            <a:ln>
              <a:noFill/>
            </a:ln>
          </p:spPr>
        </p:sp>
      </p:grpSp>
      <p:pic>
        <p:nvPicPr>
          <p:cNvPr id="55" name="Picture 54" descr="Capture1.JPG"/>
          <p:cNvPicPr>
            <a:picLocks noChangeAspect="1"/>
          </p:cNvPicPr>
          <p:nvPr/>
        </p:nvPicPr>
        <p:blipFill>
          <a:blip r:embed="rId2"/>
          <a:stretch>
            <a:fillRect/>
          </a:stretch>
        </p:blipFill>
        <p:spPr>
          <a:xfrm>
            <a:off x="1185726" y="4559199"/>
            <a:ext cx="4834346" cy="20116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6" name="Picture 55" descr="Capture2.JPG"/>
          <p:cNvPicPr>
            <a:picLocks noChangeAspect="1"/>
          </p:cNvPicPr>
          <p:nvPr/>
        </p:nvPicPr>
        <p:blipFill>
          <a:blip r:embed="rId3"/>
          <a:stretch>
            <a:fillRect/>
          </a:stretch>
        </p:blipFill>
        <p:spPr>
          <a:xfrm>
            <a:off x="6215335" y="4563837"/>
            <a:ext cx="4856661" cy="2041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2195" y="226632"/>
            <a:ext cx="4279673" cy="805333"/>
          </a:xfrm>
        </p:spPr>
        <p:txBody>
          <a:bodyPr>
            <a:normAutofit/>
          </a:bodyPr>
          <a:lstStyle/>
          <a:p>
            <a:pPr algn="r"/>
            <a:r>
              <a:rPr lang="en-US">
                <a:highlight>
                  <a:srgbClr val="808080"/>
                </a:highlight>
                <a:latin typeface="Times New Roman" panose="02020603050405020304" pitchFamily="18" charset="0"/>
                <a:cs typeface="Times New Roman" panose="02020603050405020304" pitchFamily="18" charset="0"/>
              </a:rPr>
              <a:t>Implementation</a:t>
            </a:r>
            <a:endParaRPr lang="en-US" dirty="0">
              <a:highlight>
                <a:srgbClr val="808080"/>
              </a:highlight>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084218" y="1031965"/>
            <a:ext cx="9950130" cy="5460275"/>
          </a:xfrm>
        </p:spPr>
        <p:txBody>
          <a:bodyPr>
            <a:normAutofit/>
          </a:bodyPr>
          <a:lstStyle/>
          <a:p>
            <a:pPr>
              <a:buFont typeface="Wingdings" panose="05000000000000000000" pitchFamily="2" charset="2"/>
              <a:buChar char="Ø"/>
            </a:pPr>
            <a:r>
              <a:rPr lang="en-IN" sz="1600" dirty="0"/>
              <a:t> </a:t>
            </a:r>
            <a:r>
              <a:rPr lang="en-IN" sz="1600" dirty="0">
                <a:latin typeface="Times New Roman" panose="02020603050405020304" pitchFamily="18" charset="0"/>
                <a:cs typeface="Times New Roman" panose="02020603050405020304" pitchFamily="18" charset="0"/>
              </a:rPr>
              <a:t>First, by creating example front-end applications, we have demonstrated how our design </a:t>
            </a:r>
            <a:r>
              <a:rPr lang="en-IN" sz="1600" dirty="0" err="1">
                <a:latin typeface="Times New Roman" panose="02020603050405020304" pitchFamily="18" charset="0"/>
                <a:cs typeface="Times New Roman" panose="02020603050405020304" pitchFamily="18" charset="0"/>
              </a:rPr>
              <a:t>artifacts</a:t>
            </a:r>
            <a:r>
              <a:rPr lang="en-IN" sz="1600" dirty="0">
                <a:latin typeface="Times New Roman" panose="02020603050405020304" pitchFamily="18" charset="0"/>
                <a:cs typeface="Times New Roman" panose="02020603050405020304" pitchFamily="18" charset="0"/>
              </a:rPr>
              <a:t> (the proposed framework and classification model) can be implemented in practice. Despite the rapidly growing threat from cybercrime, there has been little research into .practical frameworks for future </a:t>
            </a:r>
            <a:r>
              <a:rPr lang="en-IN" sz="1600" dirty="0" err="1">
                <a:latin typeface="Times New Roman" panose="02020603050405020304" pitchFamily="18" charset="0"/>
                <a:cs typeface="Times New Roman" panose="02020603050405020304" pitchFamily="18" charset="0"/>
              </a:rPr>
              <a:t>cybersecurity</a:t>
            </a:r>
            <a:r>
              <a:rPr lang="en-IN" sz="1600" dirty="0">
                <a:latin typeface="Times New Roman" panose="02020603050405020304" pitchFamily="18" charset="0"/>
                <a:cs typeface="Times New Roman" panose="02020603050405020304" pitchFamily="18" charset="0"/>
              </a:rPr>
              <a:t> researchers.</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Second, this study adds to the emerging </a:t>
            </a:r>
            <a:r>
              <a:rPr lang="en-IN" sz="1600" dirty="0" err="1">
                <a:latin typeface="Times New Roman" panose="02020603050405020304" pitchFamily="18" charset="0"/>
                <a:cs typeface="Times New Roman" panose="02020603050405020304" pitchFamily="18" charset="0"/>
              </a:rPr>
              <a:t>cybersecurity</a:t>
            </a:r>
            <a:r>
              <a:rPr lang="en-IN" sz="1600" dirty="0">
                <a:latin typeface="Times New Roman" panose="02020603050405020304" pitchFamily="18" charset="0"/>
                <a:cs typeface="Times New Roman" panose="02020603050405020304" pitchFamily="18" charset="0"/>
              </a:rPr>
              <a:t> literature by providing a foundation on which to build [7]. We have investigated the cybercrime underground economy using our proposed analytical framework. Despite the importance of data analysis, scholars have had little guidance as to how to analyze and integrate data from different contexts.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Third, this study adds to the body of knowledge by demonstrating new approaches to the problems cybercrime and social media researchers. Despite the increasing importance of data analysis, researchers have been slow to recognize the advantages of new and more powerful data-driven analysis methods.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We have applied several modern techniques, such as machine learning, key phrase extraction, and natural language processing, in this area, thereby encouraging future research to be more systematic and empirical.</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Finally, this study adds to RAT by applying it to the cybercrime underground. The same three factors can be applied to cybercrime and general crimes, so we have classified </a:t>
            </a:r>
            <a:r>
              <a:rPr lang="en-IN" sz="1600" dirty="0" err="1">
                <a:latin typeface="Times New Roman" panose="02020603050405020304" pitchFamily="18" charset="0"/>
                <a:cs typeface="Times New Roman" panose="02020603050405020304" pitchFamily="18" charset="0"/>
              </a:rPr>
              <a:t>CaaS</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crimeware</a:t>
            </a:r>
            <a:r>
              <a:rPr lang="en-IN" sz="1600" dirty="0">
                <a:latin typeface="Times New Roman" panose="02020603050405020304" pitchFamily="18" charset="0"/>
                <a:cs typeface="Times New Roman" panose="02020603050405020304" pitchFamily="18" charset="0"/>
              </a:rPr>
              <a:t> in the context of the cybercrime underground and analyzed them accordingly</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73186" y="333041"/>
            <a:ext cx="2591646" cy="646331"/>
          </a:xfrm>
          <a:prstGeom prst="rect">
            <a:avLst/>
          </a:prstGeom>
          <a:noFill/>
        </p:spPr>
        <p:txBody>
          <a:bodyPr wrap="square" rtlCol="0">
            <a:spAutoFit/>
          </a:bodyPr>
          <a:lstStyle/>
          <a:p>
            <a:pPr algn="r"/>
            <a:r>
              <a:rPr lang="en-US" sz="3600" b="1" dirty="0">
                <a:highlight>
                  <a:srgbClr val="808080"/>
                </a:highlight>
                <a:latin typeface="Times New Roman" panose="02020603050405020304" pitchFamily="18" charset="0"/>
                <a:cs typeface="Times New Roman" panose="02020603050405020304" pitchFamily="18" charset="0"/>
              </a:rPr>
              <a:t>Algorithm:</a:t>
            </a:r>
          </a:p>
        </p:txBody>
      </p:sp>
      <p:sp>
        <p:nvSpPr>
          <p:cNvPr id="3" name="TextBox 2"/>
          <p:cNvSpPr txBox="1"/>
          <p:nvPr/>
        </p:nvSpPr>
        <p:spPr>
          <a:xfrm>
            <a:off x="1369190" y="979372"/>
            <a:ext cx="9846098" cy="6124754"/>
          </a:xfrm>
          <a:prstGeom prst="rect">
            <a:avLst/>
          </a:prstGeom>
          <a:noFill/>
        </p:spPr>
        <p:txBody>
          <a:bodyPr wrap="square" rtlCol="0">
            <a:spAutoFit/>
          </a:bodyPr>
          <a:lstStyle/>
          <a:p>
            <a:pPr algn="just"/>
            <a:endParaRPr lang="en-US" b="1" u="sng" dirty="0">
              <a:latin typeface="Times New Roman" panose="02020603050405020304" pitchFamily="18" charset="0"/>
              <a:cs typeface="Times New Roman" panose="02020603050405020304" pitchFamily="18" charset="0"/>
            </a:endParaRPr>
          </a:p>
          <a:p>
            <a:pPr algn="just"/>
            <a:r>
              <a:rPr lang="en-US" sz="1600" b="1" u="sng" dirty="0">
                <a:latin typeface="Times New Roman" panose="02020603050405020304" pitchFamily="18" charset="0"/>
                <a:cs typeface="Times New Roman" panose="02020603050405020304" pitchFamily="18" charset="0"/>
              </a:rPr>
              <a:t>Naive Bayes Classifier </a:t>
            </a:r>
            <a:r>
              <a:rPr lang="en-US" sz="1600" b="1" dirty="0">
                <a:latin typeface="Times New Roman" panose="02020603050405020304" pitchFamily="18" charset="0"/>
                <a:cs typeface="Times New Roman" panose="02020603050405020304" pitchFamily="18" charset="0"/>
              </a:rPr>
              <a:t>:</a:t>
            </a:r>
          </a:p>
          <a:p>
            <a:pPr algn="just"/>
            <a:endParaRPr lang="en-US" sz="16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Naive </a:t>
            </a:r>
            <a:r>
              <a:rPr lang="en-US" sz="1600" dirty="0" err="1">
                <a:latin typeface="Times New Roman" panose="02020603050405020304" pitchFamily="18" charset="0"/>
                <a:cs typeface="Times New Roman" panose="02020603050405020304" pitchFamily="18" charset="0"/>
              </a:rPr>
              <a:t>Bayes</a:t>
            </a:r>
            <a:r>
              <a:rPr lang="en-US" sz="1600" dirty="0">
                <a:latin typeface="Times New Roman" panose="02020603050405020304" pitchFamily="18" charset="0"/>
                <a:cs typeface="Times New Roman" panose="02020603050405020304" pitchFamily="18" charset="0"/>
              </a:rPr>
              <a:t> is a classification algorithm for binary (two-class) and multi-class classification problems. The technique is easiest to understand when described using binary or categorical input </a:t>
            </a:r>
            <a:r>
              <a:rPr lang="en-US" sz="1600" dirty="0" err="1">
                <a:latin typeface="Times New Roman" panose="02020603050405020304" pitchFamily="18" charset="0"/>
                <a:cs typeface="Times New Roman" panose="02020603050405020304" pitchFamily="18" charset="0"/>
              </a:rPr>
              <a:t>values.It</a:t>
            </a:r>
            <a:r>
              <a:rPr lang="en-US" sz="1600" dirty="0">
                <a:latin typeface="Times New Roman" panose="02020603050405020304" pitchFamily="18" charset="0"/>
                <a:cs typeface="Times New Roman" panose="02020603050405020304" pitchFamily="18" charset="0"/>
              </a:rPr>
              <a:t> is called </a:t>
            </a:r>
            <a:r>
              <a:rPr lang="en-US" sz="1600" i="1" dirty="0">
                <a:latin typeface="Times New Roman" panose="02020603050405020304" pitchFamily="18" charset="0"/>
                <a:cs typeface="Times New Roman" panose="02020603050405020304" pitchFamily="18" charset="0"/>
              </a:rPr>
              <a:t>naive </a:t>
            </a:r>
            <a:r>
              <a:rPr lang="en-US" sz="1600" i="1" dirty="0" err="1">
                <a:latin typeface="Times New Roman" panose="02020603050405020304" pitchFamily="18" charset="0"/>
                <a:cs typeface="Times New Roman" panose="02020603050405020304" pitchFamily="18" charset="0"/>
              </a:rPr>
              <a:t>Bayes</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or </a:t>
            </a:r>
            <a:r>
              <a:rPr lang="en-US" sz="1600" i="1" dirty="0">
                <a:latin typeface="Times New Roman" panose="02020603050405020304" pitchFamily="18" charset="0"/>
                <a:cs typeface="Times New Roman" panose="02020603050405020304" pitchFamily="18" charset="0"/>
              </a:rPr>
              <a:t>idiot </a:t>
            </a:r>
            <a:r>
              <a:rPr lang="en-US" sz="1600" i="1" dirty="0" err="1">
                <a:latin typeface="Times New Roman" panose="02020603050405020304" pitchFamily="18" charset="0"/>
                <a:cs typeface="Times New Roman" panose="02020603050405020304" pitchFamily="18" charset="0"/>
              </a:rPr>
              <a:t>Bayes</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because the calculation of the probabilities for each hypothesis is simplified to make their calculation tractable. </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Rather than attempting to calculate the values of each attribute value P(d1, d2, d3|h), they are assumed to be conditionally independent given the target value and calculated as </a:t>
            </a:r>
            <a:r>
              <a:rPr lang="en-US" sz="1600" b="1" dirty="0">
                <a:latin typeface="Times New Roman" panose="02020603050405020304" pitchFamily="18" charset="0"/>
                <a:cs typeface="Times New Roman" panose="02020603050405020304" pitchFamily="18" charset="0"/>
              </a:rPr>
              <a:t>P(d1|h) * P(d2|H</a:t>
            </a:r>
            <a:r>
              <a:rPr lang="en-US" sz="1600" dirty="0">
                <a:latin typeface="Times New Roman" panose="02020603050405020304" pitchFamily="18" charset="0"/>
                <a:cs typeface="Times New Roman" panose="02020603050405020304" pitchFamily="18" charset="0"/>
              </a:rPr>
              <a:t>) and so on. </a:t>
            </a:r>
          </a:p>
          <a:p>
            <a:pPr algn="just"/>
            <a:endParaRPr lang="en-US" sz="1600" b="1" u="sng" dirty="0">
              <a:latin typeface="Times New Roman" panose="02020603050405020304" pitchFamily="18" charset="0"/>
              <a:cs typeface="Times New Roman" panose="02020603050405020304" pitchFamily="18" charset="0"/>
            </a:endParaRPr>
          </a:p>
          <a:p>
            <a:pPr algn="just"/>
            <a:r>
              <a:rPr lang="en-US" sz="1600" b="1" u="sng" dirty="0">
                <a:latin typeface="Times New Roman" panose="02020603050405020304" pitchFamily="18" charset="0"/>
                <a:cs typeface="Times New Roman" panose="02020603050405020304" pitchFamily="18" charset="0"/>
              </a:rPr>
              <a:t>Make Predictions with a Naive Bayes Model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Given a naive Bayes model, you can make predictions for new data using Bayes theorem. </a:t>
            </a:r>
          </a:p>
          <a:p>
            <a:pPr algn="just"/>
            <a:r>
              <a:rPr lang="en-US" sz="1600" b="1" dirty="0">
                <a:latin typeface="Times New Roman" panose="02020603050405020304" pitchFamily="18" charset="0"/>
                <a:cs typeface="Times New Roman" panose="02020603050405020304" pitchFamily="18" charset="0"/>
              </a:rPr>
              <a:t>MAP (h) = max(P(</a:t>
            </a:r>
            <a:r>
              <a:rPr lang="en-US" sz="1600" b="1" dirty="0" err="1">
                <a:latin typeface="Times New Roman" panose="02020603050405020304" pitchFamily="18" charset="0"/>
                <a:cs typeface="Times New Roman" panose="02020603050405020304" pitchFamily="18" charset="0"/>
              </a:rPr>
              <a:t>d|h</a:t>
            </a:r>
            <a:r>
              <a:rPr lang="en-US" sz="1600" b="1" dirty="0">
                <a:latin typeface="Times New Roman" panose="02020603050405020304" pitchFamily="18" charset="0"/>
                <a:cs typeface="Times New Roman" panose="02020603050405020304" pitchFamily="18" charset="0"/>
              </a:rPr>
              <a:t>) * P(h)) </a:t>
            </a:r>
          </a:p>
          <a:p>
            <a:pPr algn="just"/>
            <a:r>
              <a:rPr lang="en-US" sz="1600" dirty="0">
                <a:latin typeface="Times New Roman" panose="02020603050405020304" pitchFamily="18" charset="0"/>
                <a:cs typeface="Times New Roman" panose="02020603050405020304" pitchFamily="18" charset="0"/>
              </a:rPr>
              <a:t>Using our example above, if we had a new instance with the </a:t>
            </a:r>
            <a:r>
              <a:rPr lang="en-US" sz="1600" i="1" dirty="0">
                <a:latin typeface="Times New Roman" panose="02020603050405020304" pitchFamily="18" charset="0"/>
                <a:cs typeface="Times New Roman" panose="02020603050405020304" pitchFamily="18" charset="0"/>
              </a:rPr>
              <a:t>weather </a:t>
            </a:r>
            <a:r>
              <a:rPr lang="en-US" sz="1600" dirty="0">
                <a:latin typeface="Times New Roman" panose="02020603050405020304" pitchFamily="18" charset="0"/>
                <a:cs typeface="Times New Roman" panose="02020603050405020304" pitchFamily="18" charset="0"/>
              </a:rPr>
              <a:t>of </a:t>
            </a:r>
            <a:r>
              <a:rPr lang="en-US" sz="1600" i="1" dirty="0">
                <a:latin typeface="Times New Roman" panose="02020603050405020304" pitchFamily="18" charset="0"/>
                <a:cs typeface="Times New Roman" panose="02020603050405020304" pitchFamily="18" charset="0"/>
              </a:rPr>
              <a:t>sunny</a:t>
            </a:r>
            <a:r>
              <a:rPr lang="en-US" sz="1600" dirty="0">
                <a:latin typeface="Times New Roman" panose="02020603050405020304" pitchFamily="18" charset="0"/>
                <a:cs typeface="Times New Roman" panose="02020603050405020304" pitchFamily="18" charset="0"/>
              </a:rPr>
              <a:t>, we can calculate:</a:t>
            </a:r>
          </a:p>
          <a:p>
            <a:pPr algn="ctr"/>
            <a:r>
              <a:rPr lang="en-US" sz="1600" b="1" dirty="0">
                <a:latin typeface="Times New Roman" panose="02020603050405020304" pitchFamily="18" charset="0"/>
                <a:cs typeface="Times New Roman" panose="02020603050405020304" pitchFamily="18" charset="0"/>
              </a:rPr>
              <a:t>go-out=P(weather=</a:t>
            </a:r>
            <a:r>
              <a:rPr lang="en-US" sz="1600" b="1" dirty="0" err="1">
                <a:latin typeface="Times New Roman" panose="02020603050405020304" pitchFamily="18" charset="0"/>
                <a:cs typeface="Times New Roman" panose="02020603050405020304" pitchFamily="18" charset="0"/>
              </a:rPr>
              <a:t>sunny|class</a:t>
            </a:r>
            <a:r>
              <a:rPr lang="en-US" sz="1600" b="1" dirty="0">
                <a:latin typeface="Times New Roman" panose="02020603050405020304" pitchFamily="18" charset="0"/>
                <a:cs typeface="Times New Roman" panose="02020603050405020304" pitchFamily="18" charset="0"/>
              </a:rPr>
              <a:t>=go-out)*P(class=go-out)stay-home = P(weather=</a:t>
            </a:r>
            <a:r>
              <a:rPr lang="en-US" sz="1600" b="1" dirty="0" err="1">
                <a:latin typeface="Times New Roman" panose="02020603050405020304" pitchFamily="18" charset="0"/>
                <a:cs typeface="Times New Roman" panose="02020603050405020304" pitchFamily="18" charset="0"/>
              </a:rPr>
              <a:t>sunny|class</a:t>
            </a:r>
            <a:r>
              <a:rPr lang="en-US" sz="1600" b="1" dirty="0">
                <a:latin typeface="Times New Roman" panose="02020603050405020304" pitchFamily="18" charset="0"/>
                <a:cs typeface="Times New Roman" panose="02020603050405020304" pitchFamily="18" charset="0"/>
              </a:rPr>
              <a:t>=stay-home) * P(class=stay-home) </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We can choose the class that has the largest calculated value. We can turn these values into probabilities by normalizing them as follows: </a:t>
            </a:r>
          </a:p>
          <a:p>
            <a:pPr algn="ctr"/>
            <a:r>
              <a:rPr lang="en-US" sz="1600" b="1" dirty="0">
                <a:latin typeface="Times New Roman" panose="02020603050405020304" pitchFamily="18" charset="0"/>
                <a:cs typeface="Times New Roman" panose="02020603050405020304" pitchFamily="18" charset="0"/>
              </a:rPr>
              <a:t>P(go-</a:t>
            </a:r>
            <a:r>
              <a:rPr lang="en-US" sz="1600" b="1" dirty="0" err="1">
                <a:latin typeface="Times New Roman" panose="02020603050405020304" pitchFamily="18" charset="0"/>
                <a:cs typeface="Times New Roman" panose="02020603050405020304" pitchFamily="18" charset="0"/>
              </a:rPr>
              <a:t>out|weather</a:t>
            </a:r>
            <a:r>
              <a:rPr lang="en-US" sz="1600" b="1" dirty="0">
                <a:latin typeface="Times New Roman" panose="02020603050405020304" pitchFamily="18" charset="0"/>
                <a:cs typeface="Times New Roman" panose="02020603050405020304" pitchFamily="18" charset="0"/>
              </a:rPr>
              <a:t>=sunny) = go-out / (go-out + stay-home) P(stay-</a:t>
            </a:r>
            <a:r>
              <a:rPr lang="en-US" sz="1600" b="1" dirty="0" err="1">
                <a:latin typeface="Times New Roman" panose="02020603050405020304" pitchFamily="18" charset="0"/>
                <a:cs typeface="Times New Roman" panose="02020603050405020304" pitchFamily="18" charset="0"/>
              </a:rPr>
              <a:t>home|weather</a:t>
            </a:r>
            <a:r>
              <a:rPr lang="en-US" sz="1600" b="1" dirty="0">
                <a:latin typeface="Times New Roman" panose="02020603050405020304" pitchFamily="18" charset="0"/>
                <a:cs typeface="Times New Roman" panose="02020603050405020304" pitchFamily="18" charset="0"/>
              </a:rPr>
              <a:t>=sunny) = stay-home / (go-out + stay-home) </a:t>
            </a:r>
            <a:endParaRPr lang="en-IN" sz="1600"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3">
            <a:extLst>
              <a:ext uri="{FF2B5EF4-FFF2-40B4-BE49-F238E27FC236}">
                <a16:creationId xmlns:a16="http://schemas.microsoft.com/office/drawing/2014/main" id="{BE8AA9BD-5B28-4BB1-803B-54BB6E1B0DE1}"/>
              </a:ext>
            </a:extLst>
          </p:cNvPr>
          <p:cNvSpPr txBox="1"/>
          <p:nvPr/>
        </p:nvSpPr>
        <p:spPr>
          <a:xfrm>
            <a:off x="4972052" y="514350"/>
            <a:ext cx="9905998" cy="147857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3600" b="1" u="sng" cap="all" dirty="0">
                <a:highlight>
                  <a:srgbClr val="808080"/>
                </a:highlight>
                <a:latin typeface="+mj-lt"/>
                <a:ea typeface="+mj-ea"/>
                <a:cs typeface="+mj-cs"/>
              </a:rPr>
              <a:t>Contents</a:t>
            </a:r>
          </a:p>
        </p:txBody>
      </p:sp>
      <p:graphicFrame>
        <p:nvGraphicFramePr>
          <p:cNvPr id="10" name="TextBox 22">
            <a:extLst>
              <a:ext uri="{FF2B5EF4-FFF2-40B4-BE49-F238E27FC236}">
                <a16:creationId xmlns:a16="http://schemas.microsoft.com/office/drawing/2014/main" id="{80B7B4D0-3B1E-4D75-B10C-33632A59B4A0}"/>
              </a:ext>
            </a:extLst>
          </p:cNvPr>
          <p:cNvGraphicFramePr/>
          <p:nvPr>
            <p:extLst>
              <p:ext uri="{D42A27DB-BD31-4B8C-83A1-F6EECF244321}">
                <p14:modId xmlns:p14="http://schemas.microsoft.com/office/powerpoint/2010/main" val="2436976413"/>
              </p:ext>
            </p:extLst>
          </p:nvPr>
        </p:nvGraphicFramePr>
        <p:xfrm>
          <a:off x="1143000" y="1763713"/>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59708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103" y="238509"/>
            <a:ext cx="4976948" cy="439573"/>
          </a:xfrm>
        </p:spPr>
        <p:txBody>
          <a:bodyPr>
            <a:normAutofit fontScale="90000"/>
          </a:bodyPr>
          <a:lstStyle/>
          <a:p>
            <a:pPr algn="r"/>
            <a:r>
              <a:rPr lang="en-IN" b="1" dirty="0">
                <a:highlight>
                  <a:srgbClr val="808080"/>
                </a:highlight>
                <a:latin typeface="Times New Roman" panose="02020603050405020304" pitchFamily="18" charset="0"/>
                <a:cs typeface="Times New Roman" panose="02020603050405020304" pitchFamily="18" charset="0"/>
              </a:rPr>
              <a:t>Modules included:</a:t>
            </a:r>
          </a:p>
        </p:txBody>
      </p:sp>
      <p:sp>
        <p:nvSpPr>
          <p:cNvPr id="3" name="Content Placeholder 2"/>
          <p:cNvSpPr>
            <a:spLocks noGrp="1"/>
          </p:cNvSpPr>
          <p:nvPr>
            <p:ph idx="1"/>
          </p:nvPr>
        </p:nvSpPr>
        <p:spPr>
          <a:xfrm>
            <a:off x="1141412" y="770710"/>
            <a:ext cx="10105708" cy="5930536"/>
          </a:xfrm>
        </p:spPr>
        <p:txBody>
          <a:bodyPr/>
          <a:lstStyle/>
          <a:p>
            <a:pPr>
              <a:buNone/>
            </a:pPr>
            <a:r>
              <a:rPr lang="en-IN" dirty="0">
                <a:latin typeface="Times New Roman" panose="02020603050405020304" pitchFamily="18" charset="0"/>
                <a:cs typeface="Times New Roman" panose="02020603050405020304" pitchFamily="18" charset="0"/>
              </a:rPr>
              <a:t>There are 4 modules used for this project they are listed below:</a:t>
            </a:r>
          </a:p>
          <a:p>
            <a:pPr>
              <a:buNone/>
            </a:pPr>
            <a:r>
              <a:rPr lang="en-IN" sz="2000" dirty="0">
                <a:latin typeface="Times New Roman" panose="02020603050405020304" pitchFamily="18" charset="0"/>
                <a:cs typeface="Times New Roman" panose="02020603050405020304" pitchFamily="18" charset="0"/>
              </a:rPr>
              <a:t>1.Upload Files.</a:t>
            </a:r>
          </a:p>
          <a:p>
            <a:pPr>
              <a:buNone/>
            </a:pPr>
            <a:r>
              <a:rPr lang="en-IN" sz="2000" dirty="0">
                <a:latin typeface="Times New Roman" panose="02020603050405020304" pitchFamily="18" charset="0"/>
                <a:cs typeface="Times New Roman" panose="02020603050405020304" pitchFamily="18" charset="0"/>
              </a:rPr>
              <a:t>2.Conversation Monitoring.</a:t>
            </a:r>
          </a:p>
          <a:p>
            <a:pPr>
              <a:buNone/>
            </a:pPr>
            <a:r>
              <a:rPr lang="en-IN" sz="2000" dirty="0">
                <a:latin typeface="Times New Roman" panose="02020603050405020304" pitchFamily="18" charset="0"/>
                <a:cs typeface="Times New Roman" panose="02020603050405020304" pitchFamily="18" charset="0"/>
              </a:rPr>
              <a:t>3.Download Files.</a:t>
            </a:r>
          </a:p>
          <a:p>
            <a:pPr>
              <a:buNone/>
            </a:pPr>
            <a:r>
              <a:rPr lang="en-IN" sz="2000" dirty="0">
                <a:latin typeface="Times New Roman" panose="02020603050405020304" pitchFamily="18" charset="0"/>
                <a:cs typeface="Times New Roman" panose="02020603050405020304" pitchFamily="18" charset="0"/>
              </a:rPr>
              <a:t>4.Graphical Representations</a:t>
            </a:r>
            <a:r>
              <a:rPr lang="en-IN" dirty="0">
                <a:latin typeface="Times New Roman" panose="02020603050405020304" pitchFamily="18" charset="0"/>
                <a:cs typeface="Times New Roman" panose="02020603050405020304" pitchFamily="18" charset="0"/>
              </a:rPr>
              <a:t>.</a:t>
            </a:r>
          </a:p>
        </p:txBody>
      </p:sp>
      <p:pic>
        <p:nvPicPr>
          <p:cNvPr id="4" name="Picture 3" descr="images (2).jpeg"/>
          <p:cNvPicPr>
            <a:picLocks noChangeAspect="1"/>
          </p:cNvPicPr>
          <p:nvPr/>
        </p:nvPicPr>
        <p:blipFill>
          <a:blip r:embed="rId2"/>
          <a:stretch>
            <a:fillRect/>
          </a:stretch>
        </p:blipFill>
        <p:spPr>
          <a:xfrm>
            <a:off x="1301522" y="3794351"/>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images (3).jpeg"/>
          <p:cNvPicPr>
            <a:picLocks noChangeAspect="1"/>
          </p:cNvPicPr>
          <p:nvPr/>
        </p:nvPicPr>
        <p:blipFill>
          <a:blip r:embed="rId3"/>
          <a:stretch>
            <a:fillRect/>
          </a:stretch>
        </p:blipFill>
        <p:spPr>
          <a:xfrm>
            <a:off x="3762102" y="3788229"/>
            <a:ext cx="2286001" cy="21372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images (4).jpeg"/>
          <p:cNvPicPr>
            <a:picLocks noChangeAspect="1"/>
          </p:cNvPicPr>
          <p:nvPr/>
        </p:nvPicPr>
        <p:blipFill>
          <a:blip r:embed="rId4"/>
          <a:stretch>
            <a:fillRect/>
          </a:stretch>
        </p:blipFill>
        <p:spPr>
          <a:xfrm>
            <a:off x="6300651" y="3788228"/>
            <a:ext cx="2307772" cy="21531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descr="images.png"/>
          <p:cNvPicPr>
            <a:picLocks noChangeAspect="1"/>
          </p:cNvPicPr>
          <p:nvPr/>
        </p:nvPicPr>
        <p:blipFill>
          <a:blip r:embed="rId5"/>
          <a:stretch>
            <a:fillRect/>
          </a:stretch>
        </p:blipFill>
        <p:spPr>
          <a:xfrm>
            <a:off x="8856617" y="3788228"/>
            <a:ext cx="2272937" cy="21706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a:grpSpLocks noGrp="1" noUngrp="1" noRot="1" noChangeAspect="1" noMove="1" noResize="1"/>
          </p:cNvGrpSpPr>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p:cNvSpPr>
              <a:spLocks noChangeArrowheads="1"/>
            </p:cNvSpPr>
            <p:nvPr/>
          </p:nvSpPr>
          <p:spPr bwMode="auto">
            <a:xfrm>
              <a:off x="114300" y="4763"/>
              <a:ext cx="23813" cy="2181225"/>
            </a:xfrm>
            <a:prstGeom prst="rect">
              <a:avLst/>
            </a:prstGeom>
            <a:grpFill/>
            <a:ln>
              <a:noFill/>
            </a:ln>
          </p:spPr>
        </p:sp>
        <p:sp>
          <p:nvSpPr>
            <p:cNvPr id="19"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1"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2"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3"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4"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5"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6"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7"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28"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9"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0"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1"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2"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3"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4" name="Rectangle 21"/>
            <p:cNvSpPr>
              <a:spLocks noChangeArrowheads="1"/>
            </p:cNvSpPr>
            <p:nvPr/>
          </p:nvSpPr>
          <p:spPr bwMode="auto">
            <a:xfrm>
              <a:off x="133350" y="4662488"/>
              <a:ext cx="23813" cy="2181225"/>
            </a:xfrm>
            <a:prstGeom prst="rect">
              <a:avLst/>
            </a:prstGeom>
            <a:grpFill/>
            <a:ln>
              <a:noFill/>
            </a:ln>
          </p:spPr>
        </p:sp>
        <p:sp>
          <p:nvSpPr>
            <p:cNvPr id="35"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6"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37"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38"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9"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0"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1"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3"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4"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pic>
        <p:nvPicPr>
          <p:cNvPr id="46" name="Picture 2"/>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p:spPr>
      </p:pic>
      <p:sp>
        <p:nvSpPr>
          <p:cNvPr id="48" name="Rectangle 47"/>
          <p:cNvSpPr>
            <a:spLocks noGrp="1" noRot="1" noChangeAspect="1" noMove="1" noResize="1" noEditPoints="1" noAdjustHandles="1" noChangeArrowheads="1" noChangeShapeType="1" noTextEdit="1"/>
          </p:cNvSpPr>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0" name="Group 49"/>
          <p:cNvGrpSpPr>
            <a:grpSpLocks noGrp="1" noUngrp="1" noRot="1" noChangeAspect="1" noMove="1" noResize="1"/>
          </p:cNvGrpSpPr>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1" name="Rectangle 5"/>
            <p:cNvSpPr>
              <a:spLocks noChangeArrowheads="1"/>
            </p:cNvSpPr>
            <p:nvPr/>
          </p:nvSpPr>
          <p:spPr bwMode="auto">
            <a:xfrm>
              <a:off x="114300" y="4763"/>
              <a:ext cx="23813" cy="2181225"/>
            </a:xfrm>
            <a:prstGeom prst="rect">
              <a:avLst/>
            </a:prstGeom>
            <a:grpFill/>
            <a:ln>
              <a:noFill/>
            </a:ln>
          </p:spPr>
        </p:sp>
        <p:sp>
          <p:nvSpPr>
            <p:cNvPr id="5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5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5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5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5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5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5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6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6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6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6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6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6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67" name="Rectangle 21"/>
            <p:cNvSpPr>
              <a:spLocks noChangeArrowheads="1"/>
            </p:cNvSpPr>
            <p:nvPr/>
          </p:nvSpPr>
          <p:spPr bwMode="auto">
            <a:xfrm>
              <a:off x="133350" y="4662488"/>
              <a:ext cx="23813" cy="2181225"/>
            </a:xfrm>
            <a:prstGeom prst="rect">
              <a:avLst/>
            </a:prstGeom>
            <a:grpFill/>
            <a:ln>
              <a:noFill/>
            </a:ln>
          </p:spPr>
        </p:sp>
        <p:sp>
          <p:nvSpPr>
            <p:cNvPr id="6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6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7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7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7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7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7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pic>
        <p:nvPicPr>
          <p:cNvPr id="79" name="Picture 2"/>
          <p:cNvPicPr>
            <a:picLocks noGrp="1" noRot="1" noChangeAspect="1" noMove="1" noResize="1" noEditPoints="1" noAdjustHandles="1" noChangeArrowheads="1" noChangeShapeType="1" noCrop="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p:spPr>
      </p:pic>
      <p:sp>
        <p:nvSpPr>
          <p:cNvPr id="2" name="TextBox 1"/>
          <p:cNvSpPr txBox="1"/>
          <p:nvPr/>
        </p:nvSpPr>
        <p:spPr>
          <a:xfrm>
            <a:off x="842317" y="1001441"/>
            <a:ext cx="2743310" cy="425502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cap="all" dirty="0">
                <a:solidFill>
                  <a:srgbClr val="FFFFFF"/>
                </a:solidFill>
                <a:highlight>
                  <a:srgbClr val="808080"/>
                </a:highlight>
                <a:latin typeface="+mj-lt"/>
                <a:ea typeface="+mj-ea"/>
                <a:cs typeface="+mj-cs"/>
              </a:rPr>
              <a:t>FUTURE WORK: </a:t>
            </a:r>
            <a:endParaRPr lang="en-US" sz="3600" cap="all" dirty="0">
              <a:solidFill>
                <a:srgbClr val="FFFFFF"/>
              </a:solidFill>
              <a:highlight>
                <a:srgbClr val="808080"/>
              </a:highlight>
              <a:latin typeface="+mj-lt"/>
              <a:ea typeface="+mj-ea"/>
              <a:cs typeface="+mj-cs"/>
            </a:endParaRPr>
          </a:p>
          <a:p>
            <a:pPr defTabSz="914400">
              <a:lnSpc>
                <a:spcPct val="90000"/>
              </a:lnSpc>
              <a:spcBef>
                <a:spcPct val="0"/>
              </a:spcBef>
              <a:spcAft>
                <a:spcPts val="600"/>
              </a:spcAft>
            </a:pPr>
            <a:endParaRPr lang="en-US" sz="3600" cap="all" dirty="0">
              <a:solidFill>
                <a:srgbClr val="FFFFFF"/>
              </a:solidFill>
              <a:latin typeface="+mj-lt"/>
              <a:ea typeface="+mj-ea"/>
              <a:cs typeface="+mj-cs"/>
            </a:endParaRP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454759124"/>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612" y="323401"/>
            <a:ext cx="9905998" cy="1478570"/>
          </a:xfrm>
        </p:spPr>
        <p:txBody>
          <a:bodyPr>
            <a:normAutofit/>
          </a:bodyPr>
          <a:lstStyle/>
          <a:p>
            <a:pPr algn="r"/>
            <a:r>
              <a:rPr lang="en-US" sz="4000" b="1" dirty="0">
                <a:highlight>
                  <a:srgbClr val="808080"/>
                </a:highlight>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70390" y="1651766"/>
            <a:ext cx="9405261" cy="4882833"/>
          </a:xfrm>
        </p:spPr>
        <p:txBody>
          <a:bodyPr anchor="t">
            <a:noAutofit/>
          </a:bodyPr>
          <a:lstStyle/>
          <a:p>
            <a:pPr algn="just"/>
            <a:r>
              <a:rPr lang="en-IN" sz="1400" dirty="0">
                <a:latin typeface="Times New Roman" panose="02020603050405020304" pitchFamily="18" charset="0"/>
                <a:cs typeface="Times New Roman" panose="02020603050405020304" pitchFamily="18" charset="0"/>
              </a:rPr>
              <a:t>Because this study takes a DSR approach, we have focused mainly on building and evaluating </a:t>
            </a:r>
            <a:r>
              <a:rPr lang="en-IN" sz="1400" dirty="0" err="1">
                <a:latin typeface="Times New Roman" panose="02020603050405020304" pitchFamily="18" charset="0"/>
                <a:cs typeface="Times New Roman" panose="02020603050405020304" pitchFamily="18" charset="0"/>
              </a:rPr>
              <a:t>artifacts</a:t>
            </a:r>
            <a:r>
              <a:rPr lang="en-IN" sz="1400" dirty="0">
                <a:latin typeface="Times New Roman" panose="02020603050405020304" pitchFamily="18" charset="0"/>
                <a:cs typeface="Times New Roman" panose="02020603050405020304" pitchFamily="18" charset="0"/>
              </a:rPr>
              <a:t> rather than on developing and justifying theory: actions are usually considered to be the main focus of </a:t>
            </a:r>
            <a:r>
              <a:rPr lang="en-IN" sz="1400" dirty="0" err="1">
                <a:latin typeface="Times New Roman" panose="02020603050405020304" pitchFamily="18" charset="0"/>
                <a:cs typeface="Times New Roman" panose="02020603050405020304" pitchFamily="18" charset="0"/>
              </a:rPr>
              <a:t>behavioral</a:t>
            </a:r>
            <a:r>
              <a:rPr lang="en-IN" sz="1400" dirty="0">
                <a:latin typeface="Times New Roman" panose="02020603050405020304" pitchFamily="18" charset="0"/>
                <a:cs typeface="Times New Roman" panose="02020603050405020304" pitchFamily="18" charset="0"/>
              </a:rPr>
              <a:t> science. </a:t>
            </a:r>
          </a:p>
          <a:p>
            <a:pPr algn="just"/>
            <a:r>
              <a:rPr lang="en-IN" sz="1400" dirty="0">
                <a:latin typeface="Times New Roman" panose="02020603050405020304" pitchFamily="18" charset="0"/>
                <a:cs typeface="Times New Roman" panose="02020603050405020304" pitchFamily="18" charset="0"/>
              </a:rPr>
              <a:t>We have therefore proposed two </a:t>
            </a:r>
            <a:r>
              <a:rPr lang="en-IN" sz="1400" dirty="0" err="1">
                <a:latin typeface="Times New Roman" panose="02020603050405020304" pitchFamily="18" charset="0"/>
                <a:cs typeface="Times New Roman" panose="02020603050405020304" pitchFamily="18" charset="0"/>
              </a:rPr>
              <a:t>artifacts</a:t>
            </a:r>
            <a:r>
              <a:rPr lang="en-IN" sz="1400" dirty="0">
                <a:latin typeface="Times New Roman" panose="02020603050405020304" pitchFamily="18" charset="0"/>
                <a:cs typeface="Times New Roman" panose="02020603050405020304" pitchFamily="18" charset="0"/>
              </a:rPr>
              <a:t>: </a:t>
            </a:r>
          </a:p>
          <a:p>
            <a:pPr algn="just"/>
            <a:r>
              <a:rPr lang="en-IN" sz="1400" dirty="0">
                <a:latin typeface="Times New Roman" panose="02020603050405020304" pitchFamily="18" charset="0"/>
                <a:cs typeface="Times New Roman" panose="02020603050405020304" pitchFamily="18" charset="0"/>
              </a:rPr>
              <a:t>A data analysis framework and a classification model. We have also conducted an ex-ante evaluation of our classification model’s accuracy and an ex-post evaluation of its implementation using example applications. In line with the initiation perspective of DSR, these four example applications demonstrate the range of potential practical applications available to future researchers and practitioners. </a:t>
            </a:r>
          </a:p>
          <a:p>
            <a:pPr algn="just"/>
            <a:r>
              <a:rPr lang="en-IN" sz="1400" dirty="0">
                <a:latin typeface="Times New Roman" panose="02020603050405020304" pitchFamily="18" charset="0"/>
                <a:cs typeface="Times New Roman" panose="02020603050405020304" pitchFamily="18" charset="0"/>
              </a:rPr>
              <a:t>Unlike previous studies that have presented general discussions of a broad range of cybercrime; our study has focused primarily on CaaS and crime ware from an RAT perspective. We have also proposed sets of definitions for different types of CaaS (phishing, brute force attack, DDoS attack, and spamming, </a:t>
            </a:r>
            <a:r>
              <a:rPr lang="en-IN" sz="1400" dirty="0" err="1">
                <a:latin typeface="Times New Roman" panose="02020603050405020304" pitchFamily="18" charset="0"/>
                <a:cs typeface="Times New Roman" panose="02020603050405020304" pitchFamily="18" charset="0"/>
              </a:rPr>
              <a:t>crypting</a:t>
            </a:r>
            <a:r>
              <a:rPr lang="en-IN" sz="1400" dirty="0">
                <a:latin typeface="Times New Roman" panose="02020603050405020304" pitchFamily="18" charset="0"/>
                <a:cs typeface="Times New Roman" panose="02020603050405020304" pitchFamily="18" charset="0"/>
              </a:rPr>
              <a:t>, and VPN services) and crime ware (drive-by download, botnets, exploits, ransomware, rootkits, Trojans, </a:t>
            </a:r>
            <a:r>
              <a:rPr lang="en-IN" sz="1400" dirty="0" err="1">
                <a:latin typeface="Times New Roman" panose="02020603050405020304" pitchFamily="18" charset="0"/>
                <a:cs typeface="Times New Roman" panose="02020603050405020304" pitchFamily="18" charset="0"/>
              </a:rPr>
              <a:t>crypters</a:t>
            </a:r>
            <a:r>
              <a:rPr lang="en-IN" sz="1400" dirty="0">
                <a:latin typeface="Times New Roman" panose="02020603050405020304" pitchFamily="18" charset="0"/>
                <a:cs typeface="Times New Roman" panose="02020603050405020304" pitchFamily="18" charset="0"/>
              </a:rPr>
              <a:t>, and proxies) based on definitions taken from both the academic and business practice literature. </a:t>
            </a:r>
          </a:p>
          <a:p>
            <a:pPr algn="just"/>
            <a:r>
              <a:rPr lang="en-IN" sz="1400" dirty="0">
                <a:latin typeface="Times New Roman" panose="02020603050405020304" pitchFamily="18" charset="0"/>
                <a:cs typeface="Times New Roman" panose="02020603050405020304" pitchFamily="18" charset="0"/>
              </a:rPr>
              <a:t>Based on these, we have built an RAT-based classification model. This study emphasizes the importance of RAT for investigating the cybercrime underground, so these RAT-based definitions are critically important parts of our framework. In addition, unlike prior research that discussed the cybercrime underground economy without attempting to analyze the data, we have analyzed large-scale datasets obtained from the underground community. </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0" name="Rectangle 64"/>
          <p:cNvSpPr>
            <a:spLocks noGrp="1" noRot="1" noChangeAspect="1" noMove="1" noResize="1" noEditPoints="1" noAdjustHandles="1" noChangeArrowheads="1" noChangeShapeType="1" noTextEdit="1"/>
          </p:cNvSpPr>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1" name="Group 66"/>
          <p:cNvGrpSpPr>
            <a:grpSpLocks noGrp="1" noUngrp="1" noRot="1" noChangeAspect="1" noMove="1" noResize="1"/>
          </p:cNvGrpSpPr>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8" name="Rectangle 5"/>
            <p:cNvSpPr>
              <a:spLocks noChangeArrowheads="1"/>
            </p:cNvSpPr>
            <p:nvPr/>
          </p:nvSpPr>
          <p:spPr bwMode="auto">
            <a:xfrm>
              <a:off x="114300" y="4763"/>
              <a:ext cx="23813" cy="2181225"/>
            </a:xfrm>
            <a:prstGeom prst="rect">
              <a:avLst/>
            </a:prstGeom>
            <a:grpFill/>
            <a:ln>
              <a:noFill/>
            </a:ln>
          </p:spPr>
        </p:sp>
        <p:sp>
          <p:nvSpPr>
            <p:cNvPr id="69"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70"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1"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72"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73"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74"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75"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76"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7"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78"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79"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80"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81"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82"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83"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84" name="Rectangle 21"/>
            <p:cNvSpPr>
              <a:spLocks noChangeArrowheads="1"/>
            </p:cNvSpPr>
            <p:nvPr/>
          </p:nvSpPr>
          <p:spPr bwMode="auto">
            <a:xfrm>
              <a:off x="133350" y="4662488"/>
              <a:ext cx="23813" cy="2181225"/>
            </a:xfrm>
            <a:prstGeom prst="rect">
              <a:avLst/>
            </a:prstGeom>
            <a:grpFill/>
            <a:ln>
              <a:noFill/>
            </a:ln>
          </p:spPr>
        </p:sp>
        <p:sp>
          <p:nvSpPr>
            <p:cNvPr id="85"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86"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87"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88"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89"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90"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91"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2"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3"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94"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sp>
        <p:nvSpPr>
          <p:cNvPr id="2" name="Title 1"/>
          <p:cNvSpPr>
            <a:spLocks noGrp="1"/>
          </p:cNvSpPr>
          <p:nvPr>
            <p:ph type="title"/>
          </p:nvPr>
        </p:nvSpPr>
        <p:spPr>
          <a:xfrm>
            <a:off x="1141413" y="618518"/>
            <a:ext cx="9905998" cy="1478570"/>
          </a:xfrm>
        </p:spPr>
        <p:txBody>
          <a:bodyPr>
            <a:normAutofit/>
          </a:bodyPr>
          <a:lstStyle/>
          <a:p>
            <a:pPr algn="r"/>
            <a:r>
              <a:rPr lang="en-US" dirty="0">
                <a:highlight>
                  <a:srgbClr val="808080"/>
                </a:highlight>
              </a:rPr>
              <a:t>References:</a:t>
            </a:r>
          </a:p>
        </p:txBody>
      </p:sp>
      <p:sp>
        <p:nvSpPr>
          <p:cNvPr id="3" name="Content Placeholder 2"/>
          <p:cNvSpPr>
            <a:spLocks noGrp="1"/>
          </p:cNvSpPr>
          <p:nvPr>
            <p:ph idx="1"/>
          </p:nvPr>
        </p:nvSpPr>
        <p:spPr>
          <a:xfrm>
            <a:off x="1141412" y="1815737"/>
            <a:ext cx="9905999" cy="3975464"/>
          </a:xfrm>
        </p:spPr>
        <p:txBody>
          <a:bodyPr>
            <a:normAutofit/>
          </a:bodyPr>
          <a:lstStyle/>
          <a:p>
            <a:pPr algn="just">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[1] J. C. Wong and O. </a:t>
            </a:r>
            <a:r>
              <a:rPr lang="en-IN" sz="1600" dirty="0" err="1">
                <a:latin typeface="Times New Roman" panose="02020603050405020304" pitchFamily="18" charset="0"/>
                <a:cs typeface="Times New Roman" panose="02020603050405020304" pitchFamily="18" charset="0"/>
              </a:rPr>
              <a:t>Solon</a:t>
            </a:r>
            <a:r>
              <a:rPr lang="en-IN" sz="1600" dirty="0">
                <a:latin typeface="Times New Roman" panose="02020603050405020304" pitchFamily="18" charset="0"/>
                <a:cs typeface="Times New Roman" panose="02020603050405020304" pitchFamily="18" charset="0"/>
              </a:rPr>
              <a:t>. (2017, May 12). Massive </a:t>
            </a:r>
            <a:r>
              <a:rPr lang="en-IN" sz="1600" dirty="0" err="1">
                <a:latin typeface="Times New Roman" panose="02020603050405020304" pitchFamily="18" charset="0"/>
                <a:cs typeface="Times New Roman" panose="02020603050405020304" pitchFamily="18" charset="0"/>
              </a:rPr>
              <a:t>ransomware</a:t>
            </a:r>
            <a:r>
              <a:rPr lang="en-IN" sz="1600" dirty="0">
                <a:latin typeface="Times New Roman" panose="02020603050405020304" pitchFamily="18" charset="0"/>
                <a:cs typeface="Times New Roman" panose="02020603050405020304" pitchFamily="18" charset="0"/>
              </a:rPr>
              <a:t> cyber-attack hits nearly 100 countries around the world. [Online]. Available: </a:t>
            </a:r>
          </a:p>
          <a:p>
            <a:pPr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 V. G. </a:t>
            </a:r>
            <a:r>
              <a:rPr lang="en-US" sz="1600" dirty="0" err="1">
                <a:latin typeface="Times New Roman" panose="02020603050405020304" pitchFamily="18" charset="0"/>
                <a:cs typeface="Times New Roman" panose="02020603050405020304" pitchFamily="18" charset="0"/>
              </a:rPr>
              <a:t>Tasiopoulos</a:t>
            </a:r>
            <a:r>
              <a:rPr lang="en-US" sz="1600" dirty="0">
                <a:latin typeface="Times New Roman" panose="02020603050405020304" pitchFamily="18" charset="0"/>
                <a:cs typeface="Times New Roman" panose="02020603050405020304" pitchFamily="18" charset="0"/>
              </a:rPr>
              <a:t> and S. K. </a:t>
            </a:r>
            <a:r>
              <a:rPr lang="en-US" sz="1600" dirty="0" err="1">
                <a:latin typeface="Times New Roman" panose="02020603050405020304" pitchFamily="18" charset="0"/>
                <a:cs typeface="Times New Roman" panose="02020603050405020304" pitchFamily="18" charset="0"/>
              </a:rPr>
              <a:t>Katsikas</a:t>
            </a:r>
            <a:r>
              <a:rPr lang="en-US" sz="1600" dirty="0">
                <a:latin typeface="Times New Roman" panose="02020603050405020304" pitchFamily="18" charset="0"/>
                <a:cs typeface="Times New Roman" panose="02020603050405020304" pitchFamily="18" charset="0"/>
              </a:rPr>
              <a:t>, “Bypassing Antivirus Detection with Encryption,” in Proc., 18th </a:t>
            </a:r>
            <a:r>
              <a:rPr lang="en-US" sz="1600" dirty="0" err="1">
                <a:latin typeface="Times New Roman" panose="02020603050405020304" pitchFamily="18" charset="0"/>
                <a:cs typeface="Times New Roman" panose="02020603050405020304" pitchFamily="18" charset="0"/>
              </a:rPr>
              <a:t>Panhellenic</a:t>
            </a:r>
            <a:r>
              <a:rPr lang="en-US" sz="1600" dirty="0">
                <a:latin typeface="Times New Roman" panose="02020603050405020304" pitchFamily="18" charset="0"/>
                <a:cs typeface="Times New Roman" panose="02020603050405020304" pitchFamily="18" charset="0"/>
              </a:rPr>
              <a:t> Conf. on Informatics - PCI '14, New York, New York, USA, 2014, pp. 1–2: ACM Press</a:t>
            </a:r>
          </a:p>
          <a:p>
            <a:pPr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Gregor</a:t>
            </a:r>
            <a:r>
              <a:rPr lang="en-US" sz="1600" dirty="0">
                <a:latin typeface="Times New Roman" panose="02020603050405020304" pitchFamily="18" charset="0"/>
                <a:cs typeface="Times New Roman" panose="02020603050405020304" pitchFamily="18" charset="0"/>
              </a:rPr>
              <a:t>, “Design theory in information systems,” Aust. J. Inf. Syst., vol. 10, no. 1, pp. 14–22, 2002. </a:t>
            </a:r>
          </a:p>
          <a:p>
            <a:pPr algn="just">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 P. </a:t>
            </a:r>
            <a:r>
              <a:rPr lang="en-IN" sz="1600" dirty="0" err="1">
                <a:latin typeface="Times New Roman" panose="02020603050405020304" pitchFamily="18" charset="0"/>
                <a:cs typeface="Times New Roman" panose="02020603050405020304" pitchFamily="18" charset="0"/>
              </a:rPr>
              <a:t>Shankdhar</a:t>
            </a:r>
            <a:r>
              <a:rPr lang="en-IN" sz="1600" dirty="0">
                <a:latin typeface="Times New Roman" panose="02020603050405020304" pitchFamily="18" charset="0"/>
                <a:cs typeface="Times New Roman" panose="02020603050405020304" pitchFamily="18" charset="0"/>
              </a:rPr>
              <a:t>. (2017, May 29). Popular Tools for Brute-force Attacks. [Online]. Available: </a:t>
            </a:r>
            <a:r>
              <a:rPr lang="en-IN" sz="1600" dirty="0">
                <a:latin typeface="Times New Roman" panose="02020603050405020304" pitchFamily="18" charset="0"/>
                <a:cs typeface="Times New Roman" panose="02020603050405020304" pitchFamily="18" charset="0"/>
                <a:hlinkClick r:id="rId2"/>
              </a:rPr>
              <a:t>http://resources.info</a:t>
            </a:r>
            <a:r>
              <a:rPr lang="en-IN" sz="1600" dirty="0">
                <a:latin typeface="Times New Roman" panose="02020603050405020304" pitchFamily="18" charset="0"/>
                <a:cs typeface="Times New Roman" panose="02020603050405020304" pitchFamily="18" charset="0"/>
              </a:rPr>
              <a:t>secinstitute.com/populartools-for-brute-force-attacks </a:t>
            </a:r>
          </a:p>
          <a:p>
            <a:pPr algn="just">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H. W. Kim, H. C. Chan, and S. Gupta, “Social Media for Business and Society,” Asia Pacific Journal of Information Systems, vol. 25, no. 2, 211-233, 2015</a:t>
            </a:r>
          </a:p>
          <a:p>
            <a:pPr algn="just">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 R. Baskerville, A. </a:t>
            </a:r>
            <a:r>
              <a:rPr lang="en-IN" sz="1600" dirty="0" err="1">
                <a:latin typeface="Times New Roman" panose="02020603050405020304" pitchFamily="18" charset="0"/>
                <a:cs typeface="Times New Roman" panose="02020603050405020304" pitchFamily="18" charset="0"/>
              </a:rPr>
              <a:t>Ga</a:t>
            </a:r>
            <a:r>
              <a:rPr lang="en-IN" sz="1600" dirty="0">
                <a:latin typeface="Times New Roman" panose="02020603050405020304" pitchFamily="18" charset="0"/>
                <a:cs typeface="Times New Roman" panose="02020603050405020304" pitchFamily="18" charset="0"/>
              </a:rPr>
              <a:t>, J. Pries-</a:t>
            </a:r>
            <a:r>
              <a:rPr lang="en-IN" sz="1600" dirty="0" err="1">
                <a:latin typeface="Times New Roman" panose="02020603050405020304" pitchFamily="18" charset="0"/>
                <a:cs typeface="Times New Roman" panose="02020603050405020304" pitchFamily="18" charset="0"/>
              </a:rPr>
              <a:t>heje</a:t>
            </a:r>
            <a:r>
              <a:rPr lang="en-IN" sz="1600" dirty="0">
                <a:latin typeface="Times New Roman" panose="02020603050405020304" pitchFamily="18" charset="0"/>
                <a:cs typeface="Times New Roman" panose="02020603050405020304" pitchFamily="18" charset="0"/>
              </a:rPr>
              <a:t>, and J. Venable, “Soft Design Science Methodology,” in Proc., 4th Int. Conf. on design science research in information systems and technology, 2009. </a:t>
            </a:r>
            <a:endParaRPr lang="en-US" sz="1600" dirty="0">
              <a:latin typeface="Times New Roman" panose="02020603050405020304" pitchFamily="18" charset="0"/>
              <a:cs typeface="Times New Roman" panose="02020603050405020304" pitchFamily="18" charset="0"/>
            </a:endParaRPr>
          </a:p>
        </p:txBody>
      </p:sp>
      <p:grpSp>
        <p:nvGrpSpPr>
          <p:cNvPr id="112" name="Group 95"/>
          <p:cNvGrpSpPr>
            <a:grpSpLocks noGrp="1" noUngrp="1" noRot="1" noChangeAspect="1" noMove="1" noResize="1"/>
          </p:cNvGrpSpPr>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97"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13"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99"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0"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1"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2"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3"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5"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6" name="Rectangle 41"/>
            <p:cNvSpPr>
              <a:spLocks noChangeArrowheads="1"/>
            </p:cNvSpPr>
            <p:nvPr/>
          </p:nvSpPr>
          <p:spPr bwMode="auto">
            <a:xfrm>
              <a:off x="11939587" y="6596063"/>
              <a:ext cx="23813" cy="252413"/>
            </a:xfrm>
            <a:prstGeom prst="rect">
              <a:avLst/>
            </a:prstGeom>
            <a:grpFill/>
            <a:ln>
              <a:noFill/>
            </a:ln>
          </p:spPr>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2"/>
          <p:cNvPicPr>
            <a:picLocks noGrp="1" noRot="1" noChangeAspect="1" noMove="1" noResize="1" noEditPoints="1" noAdjustHandles="1" noChangeArrowheads="1" noChangeShapeType="1" noCrop="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35" name="Group 134"/>
          <p:cNvGrpSpPr>
            <a:grpSpLocks noGrp="1" noUngrp="1" noRot="1" noChangeAspect="1" noMove="1" noResize="1"/>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6" name="Rectangle 5"/>
            <p:cNvSpPr>
              <a:spLocks noChangeArrowheads="1"/>
            </p:cNvSpPr>
            <p:nvPr/>
          </p:nvSpPr>
          <p:spPr bwMode="auto">
            <a:xfrm>
              <a:off x="1209675" y="4763"/>
              <a:ext cx="23813" cy="2181225"/>
            </a:xfrm>
            <a:prstGeom prst="rect">
              <a:avLst/>
            </a:prstGeom>
            <a:grpFill/>
            <a:ln>
              <a:noFill/>
            </a:ln>
          </p:spPr>
        </p:sp>
        <p:sp>
          <p:nvSpPr>
            <p:cNvPr id="137"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38"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39" name="Rectangle 8"/>
            <p:cNvSpPr>
              <a:spLocks noChangeArrowheads="1"/>
            </p:cNvSpPr>
            <p:nvPr/>
          </p:nvSpPr>
          <p:spPr bwMode="auto">
            <a:xfrm>
              <a:off x="414338" y="9525"/>
              <a:ext cx="28575" cy="4481513"/>
            </a:xfrm>
            <a:prstGeom prst="rect">
              <a:avLst/>
            </a:prstGeom>
            <a:grpFill/>
            <a:ln>
              <a:noFill/>
            </a:ln>
          </p:spPr>
        </p:sp>
        <p:sp>
          <p:nvSpPr>
            <p:cNvPr id="140"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1"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42"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43"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4"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45"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46"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7"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8"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49"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50"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51"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52"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53"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54"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55"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56"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157"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58"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159"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60"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61"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62"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63"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64" name="Rectangle 33"/>
            <p:cNvSpPr>
              <a:spLocks noChangeArrowheads="1"/>
            </p:cNvSpPr>
            <p:nvPr/>
          </p:nvSpPr>
          <p:spPr bwMode="auto">
            <a:xfrm>
              <a:off x="642938" y="6610350"/>
              <a:ext cx="23813" cy="242888"/>
            </a:xfrm>
            <a:prstGeom prst="rect">
              <a:avLst/>
            </a:prstGeom>
            <a:grpFill/>
            <a:ln>
              <a:noFill/>
            </a:ln>
          </p:spPr>
        </p:sp>
        <p:sp>
          <p:nvSpPr>
            <p:cNvPr id="165"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66"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67"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68"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69"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70"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71"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72"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73"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74"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75"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76" name="Rectangle 45"/>
            <p:cNvSpPr>
              <a:spLocks noChangeArrowheads="1"/>
            </p:cNvSpPr>
            <p:nvPr/>
          </p:nvSpPr>
          <p:spPr bwMode="auto">
            <a:xfrm>
              <a:off x="1228725" y="4662488"/>
              <a:ext cx="23813" cy="2181225"/>
            </a:xfrm>
            <a:prstGeom prst="rect">
              <a:avLst/>
            </a:prstGeom>
            <a:grpFill/>
            <a:ln>
              <a:noFill/>
            </a:ln>
          </p:spPr>
        </p:sp>
        <p:sp>
          <p:nvSpPr>
            <p:cNvPr id="177"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78"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79"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80"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81"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82"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83"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84"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5"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6"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87"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88"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89"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title"/>
          </p:nvPr>
        </p:nvSpPr>
        <p:spPr>
          <a:xfrm>
            <a:off x="3500846" y="4101737"/>
            <a:ext cx="5577840" cy="947827"/>
          </a:xfrm>
        </p:spPr>
        <p:txBody>
          <a:bodyPr vert="horz" lIns="91440" tIns="45720" rIns="91440" bIns="45720" rtlCol="0" anchor="b">
            <a:normAutofit/>
          </a:bodyPr>
          <a:lstStyle/>
          <a:p>
            <a:pPr algn="ctr"/>
            <a:r>
              <a:rPr lang="en-US" sz="4800" dirty="0">
                <a:solidFill>
                  <a:schemeClr val="tx1">
                    <a:lumMod val="95000"/>
                  </a:schemeClr>
                </a:solidFill>
                <a:highlight>
                  <a:srgbClr val="808080"/>
                </a:highlight>
                <a:latin typeface="Times New Roman" panose="02020603050405020304" pitchFamily="18" charset="0"/>
                <a:cs typeface="Times New Roman" panose="02020603050405020304" pitchFamily="18" charset="0"/>
              </a:rPr>
              <a:t>Thank you</a:t>
            </a:r>
          </a:p>
        </p:txBody>
      </p:sp>
      <p:pic>
        <p:nvPicPr>
          <p:cNvPr id="6" name="Graphic 5" descr="Handshake"/>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5307" y="1108038"/>
            <a:ext cx="2893808" cy="2893808"/>
          </a:xfrm>
          <a:prstGeom prst="round2DiagRect">
            <a:avLst>
              <a:gd name="adj1" fmla="val 5608"/>
              <a:gd name="adj2" fmla="val 0"/>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79959" y="52627"/>
            <a:ext cx="9905998" cy="1478570"/>
          </a:xfrm>
        </p:spPr>
        <p:txBody>
          <a:bodyPr vert="horz" lIns="91440" tIns="45720" rIns="91440" bIns="45720" rtlCol="0" anchor="ctr">
            <a:normAutofit/>
          </a:bodyPr>
          <a:lstStyle/>
          <a:p>
            <a:pPr algn="r"/>
            <a:r>
              <a:rPr lang="en-US" u="sng" dirty="0">
                <a:highlight>
                  <a:srgbClr val="808080"/>
                </a:highlight>
              </a:rPr>
              <a:t>ABSTRACT</a:t>
            </a:r>
          </a:p>
        </p:txBody>
      </p:sp>
      <p:pic>
        <p:nvPicPr>
          <p:cNvPr id="8" name="Graphic 7" descr="Detective">
            <a:extLst>
              <a:ext uri="{FF2B5EF4-FFF2-40B4-BE49-F238E27FC236}">
                <a16:creationId xmlns:a16="http://schemas.microsoft.com/office/drawing/2014/main" id="{5124203D-DF44-46FD-A57D-5B1CC21D25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908" y="2123793"/>
            <a:ext cx="2610413" cy="261041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TextBox 2">
            <a:extLst>
              <a:ext uri="{FF2B5EF4-FFF2-40B4-BE49-F238E27FC236}">
                <a16:creationId xmlns:a16="http://schemas.microsoft.com/office/drawing/2014/main" id="{B602563E-3D6D-4AA0-89C2-B25AC38D1CD0}"/>
              </a:ext>
            </a:extLst>
          </p:cNvPr>
          <p:cNvSpPr txBox="1"/>
          <p:nvPr/>
        </p:nvSpPr>
        <p:spPr>
          <a:xfrm>
            <a:off x="3373608" y="1425329"/>
            <a:ext cx="8115483" cy="5047536"/>
          </a:xfrm>
          <a:prstGeom prst="rect">
            <a:avLst/>
          </a:prstGeom>
          <a:noFill/>
        </p:spPr>
        <p:txBody>
          <a:bodyPr wrap="square" rtlCol="0">
            <a:spAutoFit/>
          </a:bodyPr>
          <a:lstStyle/>
          <a:p>
            <a:pPr marL="342900" indent="-285750" algn="just" defTabSz="914400">
              <a:lnSpc>
                <a:spcPct val="110000"/>
              </a:lnSpc>
              <a:spcAft>
                <a:spcPts val="600"/>
              </a:spcAft>
              <a:buSzPct val="125000"/>
              <a:buFont typeface="Wingdings" panose="05000000000000000000" pitchFamily="2" charset="2"/>
              <a:buChar char="Ø"/>
            </a:pPr>
            <a:r>
              <a:rPr lang="en-US" sz="1600" dirty="0">
                <a:latin typeface="Times New Roman" pitchFamily="18" charset="0"/>
                <a:cs typeface="Times New Roman" pitchFamily="18" charset="0"/>
              </a:rPr>
              <a:t>Despite the rapid escalation of cyber threats, there has still been little research into the foundations of the subject or methodologies and person who deals with cyber security. </a:t>
            </a:r>
          </a:p>
          <a:p>
            <a:pPr marL="342900" indent="-285750" algn="just" defTabSz="914400">
              <a:lnSpc>
                <a:spcPct val="110000"/>
              </a:lnSpc>
              <a:spcAft>
                <a:spcPts val="600"/>
              </a:spcAft>
              <a:buSzPct val="125000"/>
              <a:buFont typeface="Wingdings" panose="05000000000000000000" pitchFamily="2" charset="2"/>
              <a:buChar char="Ø"/>
            </a:pPr>
            <a:r>
              <a:rPr lang="en-IN" sz="1600" dirty="0">
                <a:latin typeface="Times New Roman" pitchFamily="18" charset="0"/>
                <a:cs typeface="Times New Roman" pitchFamily="18" charset="0"/>
              </a:rPr>
              <a:t>Crime-as-a-Service (CaaS), a criminal business model that underpins the cybercrime underground. </a:t>
            </a:r>
          </a:p>
          <a:p>
            <a:pPr marL="342900" indent="-285750" algn="just" defTabSz="914400">
              <a:lnSpc>
                <a:spcPct val="110000"/>
              </a:lnSpc>
              <a:spcAft>
                <a:spcPts val="600"/>
              </a:spcAft>
              <a:buSzPct val="125000"/>
              <a:buFont typeface="Wingdings" panose="05000000000000000000" pitchFamily="2" charset="2"/>
              <a:buChar char="Ø"/>
            </a:pPr>
            <a:r>
              <a:rPr lang="en-IN" sz="1600" dirty="0">
                <a:latin typeface="Times New Roman" pitchFamily="18" charset="0"/>
                <a:cs typeface="Times New Roman" pitchFamily="18" charset="0"/>
              </a:rPr>
              <a:t>Motivation to investigate the cybercrime underground economy by taking a data analytics approach from a design science perspective.</a:t>
            </a:r>
            <a:endParaRPr lang="en-US" sz="1600" dirty="0">
              <a:latin typeface="Times New Roman" pitchFamily="18" charset="0"/>
              <a:cs typeface="Times New Roman" pitchFamily="18" charset="0"/>
            </a:endParaRPr>
          </a:p>
          <a:p>
            <a:pPr marL="342900" indent="-285750" algn="just" defTabSz="914400">
              <a:lnSpc>
                <a:spcPct val="110000"/>
              </a:lnSpc>
              <a:spcAft>
                <a:spcPts val="600"/>
              </a:spcAft>
              <a:buSzPct val="125000"/>
              <a:buFont typeface="Wingdings" panose="05000000000000000000" pitchFamily="2" charset="2"/>
              <a:buChar char="Ø"/>
            </a:pPr>
            <a:r>
              <a:rPr lang="en-IN" sz="1600" dirty="0">
                <a:latin typeface="Times New Roman" pitchFamily="18" charset="0"/>
                <a:cs typeface="Times New Roman" pitchFamily="18" charset="0"/>
              </a:rPr>
              <a:t>To investigate the cybercrime underground economy by </a:t>
            </a:r>
            <a:r>
              <a:rPr lang="en-IN" sz="1600" dirty="0" err="1">
                <a:latin typeface="Times New Roman" pitchFamily="18" charset="0"/>
                <a:cs typeface="Times New Roman" pitchFamily="18" charset="0"/>
              </a:rPr>
              <a:t>analyzing</a:t>
            </a:r>
            <a:r>
              <a:rPr lang="en-IN" sz="1600" dirty="0">
                <a:latin typeface="Times New Roman" pitchFamily="18" charset="0"/>
                <a:cs typeface="Times New Roman" pitchFamily="18" charset="0"/>
              </a:rPr>
              <a:t> a large dataset obtained from the online hacking community.</a:t>
            </a:r>
          </a:p>
          <a:p>
            <a:pPr marL="342900" indent="-285750" algn="just" defTabSz="914400">
              <a:lnSpc>
                <a:spcPct val="110000"/>
              </a:lnSpc>
              <a:spcAft>
                <a:spcPts val="600"/>
              </a:spcAft>
              <a:buSzPct val="125000"/>
              <a:buFont typeface="Wingdings" panose="05000000000000000000" pitchFamily="2" charset="2"/>
              <a:buChar char="Ø"/>
            </a:pPr>
            <a:r>
              <a:rPr lang="en-IN" sz="1600" dirty="0">
                <a:latin typeface="Times New Roman" pitchFamily="18" charset="0"/>
                <a:cs typeface="Times New Roman" pitchFamily="18" charset="0"/>
              </a:rPr>
              <a:t>Provides useful practical insights to practitioners.</a:t>
            </a:r>
          </a:p>
          <a:p>
            <a:pPr marL="342900" indent="-285750" algn="just" defTabSz="914400">
              <a:lnSpc>
                <a:spcPct val="110000"/>
              </a:lnSpc>
              <a:spcAft>
                <a:spcPts val="600"/>
              </a:spcAft>
              <a:buSzPct val="125000"/>
              <a:buFont typeface="Wingdings" panose="05000000000000000000" pitchFamily="2" charset="2"/>
              <a:buChar char="Ø"/>
            </a:pPr>
            <a:r>
              <a:rPr lang="en-IN" sz="1600" dirty="0">
                <a:latin typeface="Times New Roman" pitchFamily="18" charset="0"/>
                <a:cs typeface="Times New Roman" pitchFamily="18" charset="0"/>
              </a:rPr>
              <a:t>underground market-illegal services are provided to help underground buyers conduct cybercrimes</a:t>
            </a:r>
          </a:p>
          <a:p>
            <a:pPr marL="342900" indent="-285750" algn="just" defTabSz="914400">
              <a:lnSpc>
                <a:spcPct val="110000"/>
              </a:lnSpc>
              <a:spcAft>
                <a:spcPts val="600"/>
              </a:spcAft>
              <a:buSzPct val="125000"/>
              <a:buFont typeface="Wingdings" panose="05000000000000000000" pitchFamily="2" charset="2"/>
              <a:buChar char="Ø"/>
            </a:pPr>
            <a:r>
              <a:rPr lang="en-IN" sz="1600" dirty="0">
                <a:latin typeface="Times New Roman" pitchFamily="18" charset="0"/>
                <a:cs typeface="Times New Roman" pitchFamily="18" charset="0"/>
              </a:rPr>
              <a:t>Thus, CaaS is referred to as a do-it-for-me service, unlike crimeware which is a do-it-yourself product.</a:t>
            </a:r>
          </a:p>
          <a:p>
            <a:pPr marL="342900" indent="-285750" algn="just" defTabSz="914400">
              <a:lnSpc>
                <a:spcPct val="110000"/>
              </a:lnSpc>
              <a:spcAft>
                <a:spcPts val="600"/>
              </a:spcAft>
              <a:buSzPct val="125000"/>
              <a:buFont typeface="Wingdings" panose="05000000000000000000" pitchFamily="2" charset="2"/>
              <a:buChar char="Ø"/>
            </a:pPr>
            <a:r>
              <a:rPr lang="en-IN" sz="1600" dirty="0">
                <a:latin typeface="Times New Roman" pitchFamily="18" charset="0"/>
                <a:cs typeface="Times New Roman" pitchFamily="18" charset="0"/>
              </a:rPr>
              <a:t>Periodic monitoring and analysis of the content of cybercrime marketplaces could help predict future cyber threats.</a:t>
            </a:r>
          </a:p>
          <a:p>
            <a:endParaRPr lang="en-US" dirty="0"/>
          </a:p>
        </p:txBody>
      </p:sp>
    </p:spTree>
    <p:extLst>
      <p:ext uri="{BB962C8B-B14F-4D97-AF65-F5344CB8AC3E}">
        <p14:creationId xmlns:p14="http://schemas.microsoft.com/office/powerpoint/2010/main" val="30621274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2814" y="336376"/>
            <a:ext cx="9905998" cy="1478570"/>
          </a:xfrm>
        </p:spPr>
        <p:txBody>
          <a:bodyPr>
            <a:normAutofit/>
          </a:bodyPr>
          <a:lstStyle/>
          <a:p>
            <a:pPr algn="r"/>
            <a:r>
              <a:rPr lang="en-IN" sz="4000" u="sng">
                <a:highlight>
                  <a:srgbClr val="808080"/>
                </a:highlight>
              </a:rPr>
              <a:t>INTRODUCTION</a:t>
            </a:r>
            <a:endParaRPr lang="en-IN" sz="4000" u="sng" dirty="0">
              <a:highlight>
                <a:srgbClr val="808080"/>
              </a:highlight>
            </a:endParaRPr>
          </a:p>
        </p:txBody>
      </p:sp>
      <p:sp>
        <p:nvSpPr>
          <p:cNvPr id="5" name="Content Placeholder 4">
            <a:extLst>
              <a:ext uri="{FF2B5EF4-FFF2-40B4-BE49-F238E27FC236}">
                <a16:creationId xmlns:a16="http://schemas.microsoft.com/office/drawing/2014/main" id="{A9B774AB-3495-47AB-AD4F-51A8FCF1F816}"/>
              </a:ext>
            </a:extLst>
          </p:cNvPr>
          <p:cNvSpPr>
            <a:spLocks noGrp="1"/>
          </p:cNvSpPr>
          <p:nvPr>
            <p:ph idx="1"/>
          </p:nvPr>
        </p:nvSpPr>
        <p:spPr>
          <a:xfrm>
            <a:off x="957045" y="1828800"/>
            <a:ext cx="10417537" cy="4530436"/>
          </a:xfrm>
        </p:spPr>
        <p:txBody>
          <a:bodyPr>
            <a:normAutofit fontScale="77500" lnSpcReduction="20000"/>
          </a:bodyPr>
          <a:lstStyle/>
          <a:p>
            <a:pPr algn="just">
              <a:lnSpc>
                <a:spcPct val="110000"/>
              </a:lnSpc>
              <a:buFont typeface="Wingdings" panose="05000000000000000000" pitchFamily="2" charset="2"/>
              <a:buChar char="Ø"/>
            </a:pPr>
            <a:r>
              <a:rPr lang="en-US" dirty="0">
                <a:latin typeface="Times New Roman" pitchFamily="18" charset="0"/>
                <a:cs typeface="Times New Roman" pitchFamily="18" charset="0"/>
              </a:rPr>
              <a:t>As the threat posed by massive cyberattacks (e.g., ransomware and distributed denial of service attacks (DDoS)) and cybercrimes has grown, individuals, organizations, and governments have struggled to find ways to defend against them. </a:t>
            </a:r>
          </a:p>
          <a:p>
            <a:pPr algn="just">
              <a:lnSpc>
                <a:spcPct val="110000"/>
              </a:lnSpc>
              <a:buFont typeface="Wingdings" panose="05000000000000000000" pitchFamily="2" charset="2"/>
              <a:buChar char="Ø"/>
            </a:pPr>
            <a:r>
              <a:rPr lang="en-US" dirty="0">
                <a:latin typeface="Times New Roman" pitchFamily="18" charset="0"/>
                <a:cs typeface="Times New Roman" pitchFamily="18" charset="0"/>
              </a:rPr>
              <a:t>In 2017, ransomware known as WannaCry was responsible for nearly 45,000 attacks in almost 100 countries . The explosive impact of cybercrime has put governments under pressure to increase their cybersecurity budgets.</a:t>
            </a:r>
          </a:p>
          <a:p>
            <a:pPr algn="just">
              <a:lnSpc>
                <a:spcPct val="110000"/>
              </a:lnSpc>
              <a:buFont typeface="Wingdings" panose="05000000000000000000" pitchFamily="2" charset="2"/>
              <a:buChar char="Ø"/>
            </a:pPr>
            <a:r>
              <a:rPr lang="en-US" dirty="0">
                <a:latin typeface="Times New Roman" pitchFamily="18" charset="0"/>
                <a:cs typeface="Times New Roman" pitchFamily="18" charset="0"/>
              </a:rPr>
              <a:t> United States President Barack Obama proposed spending over $19 billion on cybersecurity as part of his fiscal year 2017 budget, an increase of more than 35% since 2016.</a:t>
            </a:r>
          </a:p>
          <a:p>
            <a:pPr algn="just">
              <a:lnSpc>
                <a:spcPct val="110000"/>
              </a:lnSpc>
              <a:buFont typeface="Wingdings" panose="05000000000000000000" pitchFamily="2" charset="2"/>
              <a:buChar char="Ø"/>
            </a:pPr>
            <a:r>
              <a:rPr lang="en-US" dirty="0">
                <a:latin typeface="Times New Roman" pitchFamily="18" charset="0"/>
                <a:cs typeface="Times New Roman" pitchFamily="18" charset="0"/>
              </a:rPr>
              <a:t> The cybercrime underground has thus emerged as a new type of organization that both operates black markets and enables cybercrime conspiracies to flourish.</a:t>
            </a:r>
          </a:p>
          <a:p>
            <a:pPr algn="just">
              <a:lnSpc>
                <a:spcPct val="110000"/>
              </a:lnSpc>
              <a:buFont typeface="Wingdings" panose="05000000000000000000" pitchFamily="2" charset="2"/>
              <a:buChar char="Ø"/>
            </a:pPr>
            <a:r>
              <a:rPr lang="en-US" dirty="0">
                <a:latin typeface="Times New Roman" pitchFamily="18" charset="0"/>
                <a:cs typeface="Times New Roman" pitchFamily="18" charset="0"/>
              </a:rPr>
              <a:t>In contrast, cybercrime networks are lateral, diffuse, fluid, and evolving.</a:t>
            </a:r>
          </a:p>
          <a:p>
            <a:pPr algn="just">
              <a:lnSpc>
                <a:spcPct val="110000"/>
              </a:lnSpc>
              <a:buFont typeface="Wingdings" panose="05000000000000000000" pitchFamily="2" charset="2"/>
              <a:buChar char="Ø"/>
            </a:pPr>
            <a:r>
              <a:rPr lang="en-US" dirty="0">
                <a:latin typeface="Times New Roman" pitchFamily="18" charset="0"/>
                <a:cs typeface="Times New Roman" pitchFamily="18" charset="0"/>
              </a:rPr>
              <a:t>the threat posed by the rise of highly professional network-based cybercrime business models, such as Crimeware-as-a-Service (CaaS), remains mostly invisible to governments, organizations, and individuals.</a:t>
            </a:r>
          </a:p>
          <a:p>
            <a:pPr>
              <a:lnSpc>
                <a:spcPct val="110000"/>
              </a:lnSpc>
              <a:buFont typeface="Wingdings" panose="05000000000000000000" pitchFamily="2" charset="2"/>
              <a:buChar char="Ø"/>
            </a:pPr>
            <a:endParaRPr lang="en-IN" dirty="0"/>
          </a:p>
          <a:p>
            <a:endParaRPr lang="en-US" dirty="0"/>
          </a:p>
        </p:txBody>
      </p:sp>
    </p:spTree>
    <p:extLst>
      <p:ext uri="{BB962C8B-B14F-4D97-AF65-F5344CB8AC3E}">
        <p14:creationId xmlns:p14="http://schemas.microsoft.com/office/powerpoint/2010/main" val="5446609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9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82687" y="125903"/>
            <a:ext cx="9905998" cy="1478570"/>
          </a:xfrm>
        </p:spPr>
        <p:txBody>
          <a:bodyPr vert="horz" lIns="91440" tIns="45720" rIns="91440" bIns="45720" rtlCol="0" anchor="ctr">
            <a:normAutofit/>
          </a:bodyPr>
          <a:lstStyle/>
          <a:p>
            <a:pPr algn="r"/>
            <a:r>
              <a:rPr lang="en-US" sz="3600" u="sng" kern="1200" cap="all" baseline="0" dirty="0">
                <a:solidFill>
                  <a:schemeClr val="tx1"/>
                </a:solidFill>
                <a:highlight>
                  <a:srgbClr val="808080"/>
                </a:highlight>
                <a:latin typeface="+mj-lt"/>
                <a:ea typeface="+mj-ea"/>
                <a:cs typeface="+mj-cs"/>
              </a:rPr>
              <a:t>OBJECTIVE</a:t>
            </a:r>
          </a:p>
        </p:txBody>
      </p:sp>
      <p:sp>
        <p:nvSpPr>
          <p:cNvPr id="6" name="Rectangle 5">
            <a:extLst>
              <a:ext uri="{FF2B5EF4-FFF2-40B4-BE49-F238E27FC236}">
                <a16:creationId xmlns:a16="http://schemas.microsoft.com/office/drawing/2014/main" id="{4591F83F-824D-4843-918D-B81EFA0A1C72}"/>
              </a:ext>
            </a:extLst>
          </p:cNvPr>
          <p:cNvSpPr/>
          <p:nvPr/>
        </p:nvSpPr>
        <p:spPr>
          <a:xfrm>
            <a:off x="1126331" y="1382713"/>
            <a:ext cx="10233818" cy="4691062"/>
          </a:xfrm>
          <a:prstGeom prst="rect">
            <a:avLst/>
          </a:prstGeom>
        </p:spPr>
        <p:txBody>
          <a:bodyPr vert="horz" lIns="91440" tIns="45720" rIns="91440" bIns="45720" rtlCol="0">
            <a:normAutofit/>
          </a:bodyPr>
          <a:lstStyle/>
          <a:p>
            <a:pPr marL="57150" indent="-285750" defTabSz="914400">
              <a:lnSpc>
                <a:spcPct val="110000"/>
              </a:lnSpc>
              <a:buSzPct val="125000"/>
              <a:buFont typeface="Wingdings" panose="05000000000000000000" pitchFamily="2" charset="2"/>
              <a:buChar char="Ø"/>
            </a:pPr>
            <a:r>
              <a:rPr lang="en-US" sz="1500" kern="1200" dirty="0">
                <a:solidFill>
                  <a:schemeClr val="tx1"/>
                </a:solidFill>
                <a:latin typeface="+mn-lt"/>
                <a:ea typeface="+mn-ea"/>
                <a:cs typeface="+mn-cs"/>
              </a:rPr>
              <a:t>This project collects data from the largest hacking community they do not consider other hacking communities.</a:t>
            </a:r>
          </a:p>
          <a:p>
            <a:pPr defTabSz="914400">
              <a:lnSpc>
                <a:spcPct val="110000"/>
              </a:lnSpc>
              <a:buSzPct val="125000"/>
            </a:pPr>
            <a:r>
              <a:rPr lang="en-US" sz="1500" kern="1200" dirty="0">
                <a:solidFill>
                  <a:schemeClr val="tx1"/>
                </a:solidFill>
                <a:latin typeface="+mn-lt"/>
                <a:ea typeface="+mn-ea"/>
                <a:cs typeface="+mn-cs"/>
              </a:rPr>
              <a:t> </a:t>
            </a:r>
          </a:p>
          <a:p>
            <a:pPr marL="57150" indent="-285750" defTabSz="914400">
              <a:lnSpc>
                <a:spcPct val="110000"/>
              </a:lnSpc>
              <a:buSzPct val="125000"/>
              <a:buFont typeface="Wingdings" panose="05000000000000000000" pitchFamily="2" charset="2"/>
              <a:buChar char="Ø"/>
            </a:pPr>
            <a:r>
              <a:rPr lang="en-US" sz="1500" kern="1200" dirty="0">
                <a:solidFill>
                  <a:schemeClr val="tx1"/>
                </a:solidFill>
                <a:latin typeface="+mn-lt"/>
                <a:ea typeface="+mn-ea"/>
                <a:cs typeface="+mn-cs"/>
              </a:rPr>
              <a:t> Future studies will therefore need to generalize our findings by investigating a wider range of hacking communities. </a:t>
            </a:r>
          </a:p>
          <a:p>
            <a:pPr defTabSz="914400">
              <a:lnSpc>
                <a:spcPct val="110000"/>
              </a:lnSpc>
              <a:buSzPct val="125000"/>
            </a:pPr>
            <a:endParaRPr lang="en-US" sz="1500" kern="1200" dirty="0">
              <a:solidFill>
                <a:schemeClr val="tx1"/>
              </a:solidFill>
              <a:latin typeface="+mn-lt"/>
              <a:ea typeface="+mn-ea"/>
              <a:cs typeface="+mn-cs"/>
            </a:endParaRPr>
          </a:p>
          <a:p>
            <a:pPr marL="57150" indent="-285750" defTabSz="914400">
              <a:lnSpc>
                <a:spcPct val="110000"/>
              </a:lnSpc>
              <a:buSzPct val="125000"/>
              <a:buFont typeface="Wingdings" panose="05000000000000000000" pitchFamily="2" charset="2"/>
              <a:buChar char="Ø"/>
            </a:pPr>
            <a:r>
              <a:rPr lang="en-US" sz="1500" kern="1200" dirty="0">
                <a:solidFill>
                  <a:schemeClr val="tx1"/>
                </a:solidFill>
                <a:latin typeface="+mn-lt"/>
                <a:ea typeface="+mn-ea"/>
                <a:cs typeface="+mn-cs"/>
              </a:rPr>
              <a:t>Second, this study has focused on the CaaS and crimeware available in the cybercrime underground, but much in-depth analysis remains to be done on the configurations of cybercrime networks.</a:t>
            </a:r>
          </a:p>
          <a:p>
            <a:pPr indent="-228600" defTabSz="914400">
              <a:lnSpc>
                <a:spcPct val="110000"/>
              </a:lnSpc>
              <a:buSzPct val="125000"/>
              <a:buFont typeface="Arial" panose="020B0604020202020204" pitchFamily="34" charset="0"/>
              <a:buChar char="•"/>
            </a:pPr>
            <a:endParaRPr lang="en-US" sz="1500" kern="1200" dirty="0">
              <a:solidFill>
                <a:schemeClr val="tx1"/>
              </a:solidFill>
              <a:latin typeface="+mn-lt"/>
              <a:ea typeface="+mn-ea"/>
              <a:cs typeface="+mn-cs"/>
            </a:endParaRPr>
          </a:p>
          <a:p>
            <a:pPr defTabSz="914400">
              <a:lnSpc>
                <a:spcPct val="110000"/>
              </a:lnSpc>
              <a:buSzPct val="125000"/>
            </a:pPr>
            <a:r>
              <a:rPr lang="en-US" sz="2800" u="sng" kern="1200" dirty="0">
                <a:solidFill>
                  <a:schemeClr val="tx1"/>
                </a:solidFill>
                <a:highlight>
                  <a:srgbClr val="808080"/>
                </a:highlight>
                <a:latin typeface="+mn-lt"/>
                <a:ea typeface="+mn-ea"/>
                <a:cs typeface="+mn-cs"/>
              </a:rPr>
              <a:t>MOTIVATION:</a:t>
            </a:r>
          </a:p>
          <a:p>
            <a:pPr indent="-228600" defTabSz="914400">
              <a:lnSpc>
                <a:spcPct val="110000"/>
              </a:lnSpc>
              <a:buSzPct val="125000"/>
              <a:buFont typeface="Arial" panose="020B0604020202020204" pitchFamily="34" charset="0"/>
              <a:buChar char="•"/>
            </a:pPr>
            <a:endParaRPr lang="en-US" sz="1500" u="sng" kern="1200" dirty="0">
              <a:solidFill>
                <a:schemeClr val="tx1"/>
              </a:solidFill>
              <a:latin typeface="+mn-lt"/>
              <a:ea typeface="+mn-ea"/>
              <a:cs typeface="+mn-cs"/>
            </a:endParaRPr>
          </a:p>
          <a:p>
            <a:pPr defTabSz="914400">
              <a:lnSpc>
                <a:spcPct val="110000"/>
              </a:lnSpc>
              <a:buSzPct val="125000"/>
            </a:pPr>
            <a:r>
              <a:rPr lang="en-US" sz="1500" kern="1200" dirty="0">
                <a:solidFill>
                  <a:schemeClr val="tx1"/>
                </a:solidFill>
                <a:latin typeface="+mn-lt"/>
                <a:ea typeface="+mn-ea"/>
                <a:cs typeface="+mn-cs"/>
              </a:rPr>
              <a:t>    1) A data analysis framework for analyzing the cybercrime  underground.</a:t>
            </a:r>
          </a:p>
          <a:p>
            <a:pPr defTabSz="914400">
              <a:lnSpc>
                <a:spcPct val="110000"/>
              </a:lnSpc>
              <a:buSzPct val="125000"/>
            </a:pPr>
            <a:r>
              <a:rPr lang="en-US" sz="1500" kern="1200" dirty="0">
                <a:solidFill>
                  <a:schemeClr val="tx1"/>
                </a:solidFill>
                <a:latin typeface="+mn-lt"/>
                <a:ea typeface="+mn-ea"/>
                <a:cs typeface="+mn-cs"/>
              </a:rPr>
              <a:t>    2) CaaS and crime ware definitions.</a:t>
            </a:r>
          </a:p>
          <a:p>
            <a:pPr defTabSz="914400">
              <a:lnSpc>
                <a:spcPct val="110000"/>
              </a:lnSpc>
              <a:buSzPct val="125000"/>
            </a:pPr>
            <a:r>
              <a:rPr lang="en-US" sz="1500" kern="1200" dirty="0">
                <a:solidFill>
                  <a:schemeClr val="tx1"/>
                </a:solidFill>
                <a:latin typeface="+mn-lt"/>
                <a:ea typeface="+mn-ea"/>
                <a:cs typeface="+mn-cs"/>
              </a:rPr>
              <a:t>    3) An associated classification model.</a:t>
            </a:r>
          </a:p>
          <a:p>
            <a:pPr defTabSz="914400">
              <a:lnSpc>
                <a:spcPct val="110000"/>
              </a:lnSpc>
              <a:buSzPct val="125000"/>
            </a:pPr>
            <a:r>
              <a:rPr lang="en-US" sz="1500" kern="1200" dirty="0">
                <a:solidFill>
                  <a:schemeClr val="tx1"/>
                </a:solidFill>
                <a:latin typeface="+mn-lt"/>
                <a:ea typeface="+mn-ea"/>
                <a:cs typeface="+mn-cs"/>
              </a:rPr>
              <a:t>   4) Develop an example application.</a:t>
            </a:r>
          </a:p>
          <a:p>
            <a:pPr marL="400050" indent="-285750" defTabSz="914400">
              <a:lnSpc>
                <a:spcPct val="110000"/>
              </a:lnSpc>
              <a:spcAft>
                <a:spcPts val="600"/>
              </a:spcAft>
              <a:buSzPct val="125000"/>
              <a:buFont typeface="Wingdings" panose="05000000000000000000" pitchFamily="2" charset="2"/>
              <a:buChar char="Ø"/>
            </a:pPr>
            <a:r>
              <a:rPr lang="en-US" sz="1500" kern="1200" dirty="0">
                <a:solidFill>
                  <a:schemeClr val="tx1"/>
                </a:solidFill>
                <a:latin typeface="+mn-lt"/>
                <a:ea typeface="+mn-ea"/>
                <a:cs typeface="+mn-cs"/>
              </a:rPr>
              <a:t>Provides useful practical insights to practitioners by suggesting guidelines as to how govt needs to prepare for the attacks by the cybercrime underground.</a:t>
            </a:r>
          </a:p>
          <a:p>
            <a:pPr marL="342900" indent="-228600" defTabSz="914400">
              <a:lnSpc>
                <a:spcPct val="110000"/>
              </a:lnSpc>
              <a:spcAft>
                <a:spcPts val="600"/>
              </a:spcAft>
              <a:buSzPct val="125000"/>
              <a:buFont typeface="Arial" panose="020B0604020202020204" pitchFamily="34" charset="0"/>
              <a:buChar char="•"/>
            </a:pPr>
            <a:endParaRPr lang="en-US" sz="1500" kern="1200" dirty="0">
              <a:solidFill>
                <a:schemeClr val="tx1"/>
              </a:solidFill>
              <a:latin typeface="+mn-lt"/>
              <a:ea typeface="+mn-ea"/>
              <a:cs typeface="+mn-cs"/>
            </a:endParaRPr>
          </a:p>
          <a:p>
            <a:pPr indent="-228600" defTabSz="914400">
              <a:lnSpc>
                <a:spcPct val="110000"/>
              </a:lnSpc>
              <a:buSzPct val="125000"/>
              <a:buFont typeface="Arial" panose="020B0604020202020204" pitchFamily="34" charset="0"/>
              <a:buChar char="•"/>
            </a:pPr>
            <a:endParaRPr lang="en-US" sz="1500" kern="1200" dirty="0">
              <a:solidFill>
                <a:schemeClr val="tx1"/>
              </a:solidFill>
              <a:latin typeface="+mn-lt"/>
              <a:ea typeface="+mn-ea"/>
              <a:cs typeface="+mn-cs"/>
            </a:endParaRPr>
          </a:p>
        </p:txBody>
      </p:sp>
      <p:grpSp>
        <p:nvGrpSpPr>
          <p:cNvPr id="122" name="Group 121">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123"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0662192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968E-E18F-4643-9A21-2CFCA0E0EF2A}"/>
              </a:ext>
            </a:extLst>
          </p:cNvPr>
          <p:cNvSpPr>
            <a:spLocks noGrp="1"/>
          </p:cNvSpPr>
          <p:nvPr>
            <p:ph type="title"/>
          </p:nvPr>
        </p:nvSpPr>
        <p:spPr>
          <a:xfrm>
            <a:off x="6720836" y="0"/>
            <a:ext cx="4135981" cy="1092716"/>
          </a:xfrm>
        </p:spPr>
        <p:txBody>
          <a:bodyPr/>
          <a:lstStyle/>
          <a:p>
            <a:pPr algn="r"/>
            <a:r>
              <a:rPr lang="en-US" u="sng" dirty="0">
                <a:highlight>
                  <a:srgbClr val="808080"/>
                </a:highlight>
              </a:rPr>
              <a:t>LITERATURE SURVEY</a:t>
            </a:r>
          </a:p>
        </p:txBody>
      </p:sp>
      <p:sp>
        <p:nvSpPr>
          <p:cNvPr id="3" name="Rectangle 2">
            <a:extLst>
              <a:ext uri="{FF2B5EF4-FFF2-40B4-BE49-F238E27FC236}">
                <a16:creationId xmlns:a16="http://schemas.microsoft.com/office/drawing/2014/main" id="{C6A6EE46-048D-498F-8ACD-D27A210ED9D1}"/>
              </a:ext>
            </a:extLst>
          </p:cNvPr>
          <p:cNvSpPr/>
          <p:nvPr/>
        </p:nvSpPr>
        <p:spPr>
          <a:xfrm>
            <a:off x="847900" y="1092716"/>
            <a:ext cx="10496200" cy="5270484"/>
          </a:xfrm>
          <a:prstGeom prst="rect">
            <a:avLst/>
          </a:prstGeom>
        </p:spPr>
        <p:txBody>
          <a:bodyPr wrap="square">
            <a:spAutoFit/>
          </a:bodyPr>
          <a:lstStyle/>
          <a:p>
            <a:pPr algn="just">
              <a:buFont typeface="Wingdings" panose="05000000000000000000" pitchFamily="2" charset="2"/>
              <a:buChar char="Ø"/>
            </a:pPr>
            <a:r>
              <a:rPr lang="en-US" dirty="0">
                <a:latin typeface="Times New Roman" pitchFamily="18" charset="0"/>
                <a:cs typeface="Times New Roman" pitchFamily="18" charset="0"/>
              </a:rPr>
              <a:t>Cybercrime has undergone a revolutionary change, going from being product-oriented to service-oriented. </a:t>
            </a:r>
          </a:p>
          <a:p>
            <a:pPr algn="just">
              <a:buFont typeface="Wingdings" panose="05000000000000000000" pitchFamily="2" charset="2"/>
              <a:buChar char="Ø"/>
            </a:pPr>
            <a:r>
              <a:rPr lang="en-US" dirty="0">
                <a:latin typeface="Times New Roman" pitchFamily="18" charset="0"/>
                <a:cs typeface="Times New Roman" pitchFamily="18" charset="0"/>
              </a:rPr>
              <a:t>The cybercrime underground has a highly professional business model that supports its own underground economy.</a:t>
            </a:r>
          </a:p>
          <a:p>
            <a:pPr algn="just">
              <a:buFont typeface="Wingdings" panose="05000000000000000000" pitchFamily="2" charset="2"/>
              <a:buChar char="Ø"/>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Sood</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Enbody</a:t>
            </a:r>
            <a:r>
              <a:rPr lang="en-US" dirty="0">
                <a:latin typeface="Times New Roman" pitchFamily="18" charset="0"/>
                <a:cs typeface="Times New Roman" pitchFamily="18" charset="0"/>
              </a:rPr>
              <a:t> have suggested that crimeware marketplaces have three key elements, namely actors (e.g., coders, operators, or buyers), value chains, and modes of operation. </a:t>
            </a:r>
          </a:p>
          <a:p>
            <a:pPr algn="just">
              <a:buFont typeface="Wingdings" panose="05000000000000000000" pitchFamily="2" charset="2"/>
              <a:buChar char="Ø"/>
            </a:pPr>
            <a:r>
              <a:rPr lang="en-US" dirty="0">
                <a:latin typeface="Times New Roman" pitchFamily="18" charset="0"/>
                <a:cs typeface="Times New Roman" pitchFamily="18" charset="0"/>
              </a:rPr>
              <a:t>In criminology, routine activity theory (RAT) is used to explain the causes of crime, both general criminal activity and cybercrime . According to this theory, three elements are necessary for crimes to be committed:</a:t>
            </a:r>
          </a:p>
          <a:p>
            <a:pPr algn="just">
              <a:buFont typeface="Wingdings" panose="05000000000000000000" pitchFamily="2" charset="2"/>
              <a:buChar char="Ø"/>
            </a:pPr>
            <a:r>
              <a:rPr lang="en-US" dirty="0">
                <a:latin typeface="Times New Roman" pitchFamily="18" charset="0"/>
                <a:cs typeface="Times New Roman" pitchFamily="18" charset="0"/>
              </a:rPr>
              <a:t>  a likely offender- ” are motivated sellers and potential buyers in the underground market.”</a:t>
            </a:r>
          </a:p>
          <a:p>
            <a:pPr algn="just">
              <a:buFont typeface="Wingdings" panose="05000000000000000000" pitchFamily="2" charset="2"/>
              <a:buChar char="Ø"/>
            </a:pPr>
            <a:r>
              <a:rPr lang="en-US" dirty="0">
                <a:latin typeface="Times New Roman" pitchFamily="18" charset="0"/>
                <a:cs typeface="Times New Roman" pitchFamily="18" charset="0"/>
              </a:rPr>
              <a:t>  a suitable target- ” are the targeted vulnerable organizations.”</a:t>
            </a:r>
          </a:p>
          <a:p>
            <a:pPr algn="just">
              <a:buFont typeface="Wingdings" panose="05000000000000000000" pitchFamily="2" charset="2"/>
              <a:buChar char="Ø"/>
            </a:pPr>
            <a:r>
              <a:rPr lang="en-US" dirty="0">
                <a:latin typeface="Times New Roman" pitchFamily="18" charset="0"/>
                <a:cs typeface="Times New Roman" pitchFamily="18" charset="0"/>
              </a:rPr>
              <a:t> absence of capable </a:t>
            </a:r>
            <a:r>
              <a:rPr lang="en-US" dirty="0" err="1">
                <a:latin typeface="Times New Roman" pitchFamily="18" charset="0"/>
                <a:cs typeface="Times New Roman" pitchFamily="18" charset="0"/>
              </a:rPr>
              <a:t>gaurdians</a:t>
            </a:r>
            <a:r>
              <a:rPr lang="en-US" dirty="0">
                <a:latin typeface="Times New Roman" pitchFamily="18" charset="0"/>
                <a:cs typeface="Times New Roman" pitchFamily="18" charset="0"/>
              </a:rPr>
              <a:t> against crime- ” is due to organizations failing to take preventive measures against cybercrime.“</a:t>
            </a:r>
          </a:p>
          <a:p>
            <a:pPr algn="just">
              <a:buFont typeface="Wingdings" panose="05000000000000000000" pitchFamily="2" charset="2"/>
              <a:buChar char="Ø"/>
            </a:pPr>
            <a:r>
              <a:rPr lang="en-US" dirty="0">
                <a:latin typeface="Times New Roman" pitchFamily="18" charset="0"/>
                <a:cs typeface="Times New Roman" pitchFamily="18" charset="0"/>
              </a:rPr>
              <a:t>Two types of product or service are available in the cybercrime underground.</a:t>
            </a:r>
          </a:p>
          <a:p>
            <a:pPr algn="just">
              <a:buFont typeface="Wingdings" panose="05000000000000000000" pitchFamily="2" charset="2"/>
              <a:buChar char="Ø"/>
            </a:pPr>
            <a:r>
              <a:rPr lang="en-US" dirty="0">
                <a:latin typeface="Times New Roman" pitchFamily="18" charset="0"/>
                <a:cs typeface="Times New Roman" pitchFamily="18" charset="0"/>
              </a:rPr>
              <a:t> The first can be either CaaS or crimeware that are related to attack strategy, for example, phishing, brute force, or DDoS attacks, or can be used for spamming or creating botnets, exploits, ransomware, rootkits, or Trojans. </a:t>
            </a:r>
          </a:p>
          <a:p>
            <a:pPr algn="just">
              <a:buFont typeface="Wingdings" panose="05000000000000000000" pitchFamily="2" charset="2"/>
              <a:buChar char="Ø"/>
            </a:pPr>
            <a:r>
              <a:rPr lang="en-US" dirty="0">
                <a:latin typeface="Times New Roman" pitchFamily="18" charset="0"/>
                <a:cs typeface="Times New Roman" pitchFamily="18" charset="0"/>
              </a:rPr>
              <a:t>The second type of product such as anti-virus programs. These are based on programs designed to evade anti-virus software to either cause mischief or be left behind for later activation. Examples include encryption and virtual private network (VPN) services, </a:t>
            </a:r>
            <a:r>
              <a:rPr lang="en-US" dirty="0" err="1">
                <a:latin typeface="Times New Roman" pitchFamily="18" charset="0"/>
                <a:cs typeface="Times New Roman" pitchFamily="18" charset="0"/>
              </a:rPr>
              <a:t>crypters</a:t>
            </a:r>
            <a:r>
              <a:rPr lang="en-US" dirty="0">
                <a:latin typeface="Times New Roman" pitchFamily="18" charset="0"/>
                <a:cs typeface="Times New Roman" pitchFamily="18" charset="0"/>
              </a:rPr>
              <a:t>, and proxies.</a:t>
            </a:r>
          </a:p>
        </p:txBody>
      </p:sp>
    </p:spTree>
    <p:extLst>
      <p:ext uri="{BB962C8B-B14F-4D97-AF65-F5344CB8AC3E}">
        <p14:creationId xmlns:p14="http://schemas.microsoft.com/office/powerpoint/2010/main" val="1021590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90366C-EDFF-4B56-8E2A-05C59939FA9A}"/>
              </a:ext>
            </a:extLst>
          </p:cNvPr>
          <p:cNvSpPr txBox="1"/>
          <p:nvPr/>
        </p:nvSpPr>
        <p:spPr>
          <a:xfrm>
            <a:off x="1217613" y="-314325"/>
            <a:ext cx="9905998" cy="1478570"/>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cap="all" dirty="0">
                <a:effectLst>
                  <a:outerShdw blurRad="38100" dist="38100" dir="2700000" algn="tl">
                    <a:srgbClr val="000000">
                      <a:alpha val="43137"/>
                    </a:srgbClr>
                  </a:outerShdw>
                </a:effectLst>
                <a:highlight>
                  <a:srgbClr val="808080"/>
                </a:highlight>
                <a:latin typeface="+mj-lt"/>
                <a:ea typeface="+mj-ea"/>
                <a:cs typeface="+mj-cs"/>
              </a:rPr>
              <a:t>Existing System</a:t>
            </a:r>
          </a:p>
        </p:txBody>
      </p:sp>
      <p:sp>
        <p:nvSpPr>
          <p:cNvPr id="3" name="TextBox 2">
            <a:extLst>
              <a:ext uri="{FF2B5EF4-FFF2-40B4-BE49-F238E27FC236}">
                <a16:creationId xmlns:a16="http://schemas.microsoft.com/office/drawing/2014/main" id="{ABD0575F-C720-4E1C-B3D9-8177ECE6C4B0}"/>
              </a:ext>
            </a:extLst>
          </p:cNvPr>
          <p:cNvSpPr txBox="1"/>
          <p:nvPr/>
        </p:nvSpPr>
        <p:spPr>
          <a:xfrm>
            <a:off x="1068389" y="703557"/>
            <a:ext cx="10434968" cy="3781426"/>
          </a:xfrm>
          <a:prstGeom prst="rect">
            <a:avLst/>
          </a:prstGeom>
        </p:spPr>
        <p:txBody>
          <a:bodyPr vert="horz" lIns="91440" tIns="45720" rIns="91440" bIns="45720" rtlCol="0">
            <a:noAutofit/>
          </a:bodyPr>
          <a:lstStyle/>
          <a:p>
            <a:pPr marL="400050" indent="-342900" algn="just" defTabSz="914400">
              <a:lnSpc>
                <a:spcPct val="110000"/>
              </a:lnSpc>
              <a:spcAft>
                <a:spcPts val="600"/>
              </a:spcAft>
              <a:buSzPct val="12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Cybercrime has undergone a revolutionary change, going from being product-oriented to service-oriented .</a:t>
            </a:r>
          </a:p>
          <a:p>
            <a:pPr marL="400050" indent="-342900" algn="just" defTabSz="914400">
              <a:lnSpc>
                <a:spcPct val="110000"/>
              </a:lnSpc>
              <a:spcAft>
                <a:spcPts val="600"/>
              </a:spcAft>
              <a:buSzPct val="12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cybercrime underground has a highly professional business model that supports its own underground </a:t>
            </a:r>
            <a:r>
              <a:rPr lang="en-US" sz="2000" dirty="0" err="1">
                <a:latin typeface="Times New Roman" panose="02020603050405020304" pitchFamily="18" charset="0"/>
                <a:cs typeface="Times New Roman" panose="02020603050405020304" pitchFamily="18" charset="0"/>
              </a:rPr>
              <a:t>economy.This</a:t>
            </a:r>
            <a:r>
              <a:rPr lang="en-US" sz="2000" dirty="0">
                <a:latin typeface="Times New Roman" panose="02020603050405020304" pitchFamily="18" charset="0"/>
                <a:cs typeface="Times New Roman" panose="02020603050405020304" pitchFamily="18" charset="0"/>
              </a:rPr>
              <a:t> business model, known as CaaS, is “a business model.</a:t>
            </a:r>
          </a:p>
          <a:p>
            <a:pPr marL="400050" indent="-342900" algn="just" defTabSz="914400">
              <a:lnSpc>
                <a:spcPct val="110000"/>
              </a:lnSpc>
              <a:spcAft>
                <a:spcPts val="600"/>
              </a:spcAft>
              <a:buSzPct val="12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CaaS is referred to as a do-it-for-me service, unlike crimeware which is a do-it-yourself products.</a:t>
            </a:r>
          </a:p>
          <a:p>
            <a:pPr marL="400050" indent="-342900" algn="just" defTabSz="914400">
              <a:lnSpc>
                <a:spcPct val="110000"/>
              </a:lnSpc>
              <a:spcAft>
                <a:spcPts val="600"/>
              </a:spcAft>
              <a:buSzPct val="12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Consequently, the CaaS business model can involve the following roles: </a:t>
            </a:r>
          </a:p>
          <a:p>
            <a:pPr marL="742950" indent="-514350" algn="just" defTabSz="914400">
              <a:lnSpc>
                <a:spcPct val="110000"/>
              </a:lnSpc>
              <a:spcAft>
                <a:spcPts val="600"/>
              </a:spcAft>
              <a:buSzPct val="125000"/>
              <a:buFont typeface="+mj-lt"/>
              <a:buAutoNum type="romanLcPeriod"/>
            </a:pPr>
            <a:r>
              <a:rPr lang="en-US" sz="2000" dirty="0">
                <a:latin typeface="Times New Roman" panose="02020603050405020304" pitchFamily="18" charset="0"/>
                <a:cs typeface="Times New Roman" panose="02020603050405020304" pitchFamily="18" charset="0"/>
              </a:rPr>
              <a:t>writing a hacking program</a:t>
            </a:r>
          </a:p>
          <a:p>
            <a:pPr marL="742950" indent="-514350" algn="just" defTabSz="914400">
              <a:lnSpc>
                <a:spcPct val="110000"/>
              </a:lnSpc>
              <a:spcAft>
                <a:spcPts val="600"/>
              </a:spcAft>
              <a:buSzPct val="125000"/>
              <a:buFont typeface="+mj-lt"/>
              <a:buAutoNum type="romanLcPeriod"/>
            </a:pPr>
            <a:r>
              <a:rPr lang="en-US" sz="2000" dirty="0">
                <a:latin typeface="Times New Roman" panose="02020603050405020304" pitchFamily="18" charset="0"/>
                <a:cs typeface="Times New Roman" panose="02020603050405020304" pitchFamily="18" charset="0"/>
              </a:rPr>
              <a:t> performing an attack</a:t>
            </a:r>
          </a:p>
          <a:p>
            <a:pPr marL="742950" indent="-514350" algn="just" defTabSz="914400">
              <a:lnSpc>
                <a:spcPct val="110000"/>
              </a:lnSpc>
              <a:spcAft>
                <a:spcPts val="600"/>
              </a:spcAft>
              <a:buSzPct val="125000"/>
              <a:buFont typeface="+mj-lt"/>
              <a:buAutoNum type="romanLcPeriod"/>
            </a:pPr>
            <a:r>
              <a:rPr lang="en-US" sz="2000" dirty="0">
                <a:latin typeface="Times New Roman" panose="02020603050405020304" pitchFamily="18" charset="0"/>
                <a:cs typeface="Times New Roman" panose="02020603050405020304" pitchFamily="18" charset="0"/>
              </a:rPr>
              <a:t>commissioning an attack</a:t>
            </a:r>
          </a:p>
          <a:p>
            <a:pPr marL="742950" indent="-514350" algn="just" defTabSz="914400">
              <a:lnSpc>
                <a:spcPct val="110000"/>
              </a:lnSpc>
              <a:spcAft>
                <a:spcPts val="600"/>
              </a:spcAft>
              <a:buSzPct val="125000"/>
              <a:buFont typeface="+mj-lt"/>
              <a:buAutoNum type="romanLcPeriod"/>
            </a:pPr>
            <a:r>
              <a:rPr lang="en-US" sz="2000" dirty="0">
                <a:latin typeface="Times New Roman" panose="02020603050405020304" pitchFamily="18" charset="0"/>
                <a:cs typeface="Times New Roman" panose="02020603050405020304" pitchFamily="18" charset="0"/>
              </a:rPr>
              <a:t>providing an attack server (infrastructure) and</a:t>
            </a:r>
          </a:p>
          <a:p>
            <a:pPr marL="742950" indent="-514350" algn="just" defTabSz="914400">
              <a:lnSpc>
                <a:spcPct val="110000"/>
              </a:lnSpc>
              <a:spcAft>
                <a:spcPts val="600"/>
              </a:spcAft>
              <a:buSzPct val="125000"/>
              <a:buFont typeface="+mj-lt"/>
              <a:buAutoNum type="romanLcPeriod"/>
            </a:pPr>
            <a:r>
              <a:rPr lang="en-US" sz="2000" dirty="0">
                <a:latin typeface="Times New Roman" panose="02020603050405020304" pitchFamily="18" charset="0"/>
                <a:cs typeface="Times New Roman" panose="02020603050405020304" pitchFamily="18" charset="0"/>
              </a:rPr>
              <a:t>laundering the proceeds.</a:t>
            </a:r>
          </a:p>
          <a:p>
            <a:pPr marL="400050" indent="-342900" algn="just" defTabSz="914400">
              <a:lnSpc>
                <a:spcPct val="110000"/>
              </a:lnSpc>
              <a:spcAft>
                <a:spcPts val="600"/>
              </a:spcAft>
              <a:buSzPct val="1250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Sood</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Enbody</a:t>
            </a:r>
            <a:r>
              <a:rPr lang="en-US" sz="2000" dirty="0">
                <a:latin typeface="Times New Roman" panose="02020603050405020304" pitchFamily="18" charset="0"/>
                <a:cs typeface="Times New Roman" panose="02020603050405020304" pitchFamily="18" charset="0"/>
              </a:rPr>
              <a:t> have suggested that crimeware marketplaces have three key elements, namely actors (e.g., coders, operators, or buyers), value chains, and modes of operation.</a:t>
            </a:r>
          </a:p>
          <a:p>
            <a:pPr marL="400050" indent="-342900" algn="just" defTabSz="914400">
              <a:lnSpc>
                <a:spcPct val="110000"/>
              </a:lnSpc>
              <a:spcAft>
                <a:spcPts val="600"/>
              </a:spcAft>
              <a:buSzPct val="125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Periodic monitoring &amp; analysis of the content of cybercrime marketplaces could help predict future cyber threats.</a:t>
            </a:r>
          </a:p>
        </p:txBody>
      </p:sp>
    </p:spTree>
    <p:extLst>
      <p:ext uri="{BB962C8B-B14F-4D97-AF65-F5344CB8AC3E}">
        <p14:creationId xmlns:p14="http://schemas.microsoft.com/office/powerpoint/2010/main" val="1313159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26D555-A112-4BC7-85D4-4F273AF89529}"/>
              </a:ext>
            </a:extLst>
          </p:cNvPr>
          <p:cNvSpPr txBox="1"/>
          <p:nvPr/>
        </p:nvSpPr>
        <p:spPr>
          <a:xfrm>
            <a:off x="840712" y="1518939"/>
            <a:ext cx="8569988" cy="4324351"/>
          </a:xfrm>
          <a:prstGeom prst="rect">
            <a:avLst/>
          </a:prstGeom>
        </p:spPr>
        <p:txBody>
          <a:bodyPr vert="horz" lIns="91440" tIns="45720" rIns="91440" bIns="45720" rtlCol="0" anchor="ctr">
            <a:noAutofit/>
          </a:bodyPr>
          <a:lstStyle/>
          <a:p>
            <a:pPr marL="342900" indent="-285750" algn="just" defTabSz="914400">
              <a:lnSpc>
                <a:spcPct val="110000"/>
              </a:lnSpc>
              <a:spcAft>
                <a:spcPts val="600"/>
              </a:spcAft>
              <a:buSzPct val="125000"/>
              <a:buFont typeface="Wingdings" panose="05000000000000000000" pitchFamily="2" charset="2"/>
              <a:buChar char="Ø"/>
            </a:pPr>
            <a:r>
              <a:rPr lang="en-US"/>
              <a:t>The feasibility of the project is analyzed in this phase and business proposal is put forth with a very general plan for the project and some cost estimates.</a:t>
            </a:r>
          </a:p>
          <a:p>
            <a:pPr marL="342900" indent="-285750" algn="just" defTabSz="914400">
              <a:lnSpc>
                <a:spcPct val="110000"/>
              </a:lnSpc>
              <a:spcAft>
                <a:spcPts val="600"/>
              </a:spcAft>
              <a:buSzPct val="125000"/>
              <a:buFont typeface="Wingdings" panose="05000000000000000000" pitchFamily="2" charset="2"/>
              <a:buChar char="Ø"/>
            </a:pPr>
            <a:r>
              <a:rPr lang="en-US"/>
              <a:t>For feasibility analysis, some understanding of the major requirements for the system is essential.</a:t>
            </a:r>
          </a:p>
          <a:p>
            <a:pPr marL="342900" indent="-285750" algn="just" defTabSz="914400">
              <a:lnSpc>
                <a:spcPct val="110000"/>
              </a:lnSpc>
              <a:spcAft>
                <a:spcPts val="600"/>
              </a:spcAft>
              <a:buSzPct val="125000"/>
              <a:buFont typeface="Wingdings" panose="05000000000000000000" pitchFamily="2" charset="2"/>
              <a:buChar char="Ø"/>
            </a:pPr>
            <a:r>
              <a:rPr lang="en-US"/>
              <a:t>Three key considerations involved in the feasibility analysis are,</a:t>
            </a:r>
          </a:p>
          <a:p>
            <a:pPr marL="228600" lvl="1" algn="just" defTabSz="914400">
              <a:lnSpc>
                <a:spcPct val="110000"/>
              </a:lnSpc>
              <a:spcAft>
                <a:spcPts val="600"/>
              </a:spcAft>
              <a:buSzPct val="125000"/>
            </a:pPr>
            <a:r>
              <a:rPr lang="en-US"/>
              <a:t> ECONOMICAL FEASIBILITY</a:t>
            </a:r>
          </a:p>
          <a:p>
            <a:pPr marL="228600" lvl="1" algn="just" defTabSz="914400">
              <a:lnSpc>
                <a:spcPct val="110000"/>
              </a:lnSpc>
              <a:spcAft>
                <a:spcPts val="600"/>
              </a:spcAft>
              <a:buSzPct val="125000"/>
            </a:pPr>
            <a:r>
              <a:rPr lang="en-US"/>
              <a:t>	This study is carried out to check the economic impact that the system will have </a:t>
            </a:r>
          </a:p>
          <a:p>
            <a:pPr marL="228600" lvl="1" algn="just" defTabSz="914400">
              <a:lnSpc>
                <a:spcPct val="110000"/>
              </a:lnSpc>
              <a:spcAft>
                <a:spcPts val="600"/>
              </a:spcAft>
              <a:buSzPct val="125000"/>
            </a:pPr>
            <a:r>
              <a:rPr lang="en-US"/>
              <a:t>on the organization.</a:t>
            </a:r>
          </a:p>
          <a:p>
            <a:pPr marL="228600" lvl="1" algn="just" defTabSz="914400">
              <a:lnSpc>
                <a:spcPct val="110000"/>
              </a:lnSpc>
              <a:spcAft>
                <a:spcPts val="600"/>
              </a:spcAft>
              <a:buSzPct val="125000"/>
            </a:pPr>
            <a:r>
              <a:rPr lang="en-US"/>
              <a:t> TECHNICAL FEASIBILITY</a:t>
            </a:r>
          </a:p>
          <a:p>
            <a:pPr marL="228600" lvl="1" algn="just" defTabSz="914400">
              <a:lnSpc>
                <a:spcPct val="110000"/>
              </a:lnSpc>
              <a:spcAft>
                <a:spcPts val="600"/>
              </a:spcAft>
              <a:buSzPct val="125000"/>
            </a:pPr>
            <a:r>
              <a:rPr lang="en-US"/>
              <a:t>	This study is carried out to check the technical feasibility, that is, the technical requirements of the system.</a:t>
            </a:r>
          </a:p>
          <a:p>
            <a:pPr algn="just" defTabSz="914400">
              <a:lnSpc>
                <a:spcPct val="110000"/>
              </a:lnSpc>
              <a:spcAft>
                <a:spcPts val="600"/>
              </a:spcAft>
              <a:buSzPct val="125000"/>
            </a:pPr>
            <a:r>
              <a:rPr lang="en-US"/>
              <a:t>    SOCIAL FEASIBILITY</a:t>
            </a:r>
          </a:p>
          <a:p>
            <a:pPr algn="just" defTabSz="914400">
              <a:lnSpc>
                <a:spcPct val="110000"/>
              </a:lnSpc>
              <a:spcAft>
                <a:spcPts val="600"/>
              </a:spcAft>
              <a:buSzPct val="125000"/>
            </a:pPr>
            <a:r>
              <a:rPr lang="en-US"/>
              <a:t>	The aspect of study is to check the level of acceptance of the system by the user.</a:t>
            </a:r>
          </a:p>
          <a:p>
            <a:pPr marL="285750" indent="-285750" algn="just" defTabSz="914400">
              <a:lnSpc>
                <a:spcPct val="110000"/>
              </a:lnSpc>
              <a:spcAft>
                <a:spcPts val="600"/>
              </a:spcAft>
              <a:buSzPct val="125000"/>
              <a:buFont typeface="Wingdings" panose="05000000000000000000" pitchFamily="2" charset="2"/>
              <a:buChar char="Ø"/>
            </a:pPr>
            <a:r>
              <a:rPr lang="en-US"/>
              <a:t>This includes the process of training the user to use the system efficiently.</a:t>
            </a:r>
            <a:endParaRPr lang="en-US" dirty="0"/>
          </a:p>
        </p:txBody>
      </p:sp>
      <p:sp>
        <p:nvSpPr>
          <p:cNvPr id="3" name="TextBox 2">
            <a:extLst>
              <a:ext uri="{FF2B5EF4-FFF2-40B4-BE49-F238E27FC236}">
                <a16:creationId xmlns:a16="http://schemas.microsoft.com/office/drawing/2014/main" id="{39961F89-A519-45C0-99AA-E5FD941F83AC}"/>
              </a:ext>
            </a:extLst>
          </p:cNvPr>
          <p:cNvSpPr txBox="1"/>
          <p:nvPr/>
        </p:nvSpPr>
        <p:spPr>
          <a:xfrm>
            <a:off x="6569476" y="358854"/>
            <a:ext cx="4655074" cy="646331"/>
          </a:xfrm>
          <a:prstGeom prst="rect">
            <a:avLst/>
          </a:prstGeom>
          <a:noFill/>
        </p:spPr>
        <p:txBody>
          <a:bodyPr wrap="square" rtlCol="0">
            <a:spAutoFit/>
          </a:bodyPr>
          <a:lstStyle/>
          <a:p>
            <a:pPr algn="just">
              <a:spcAft>
                <a:spcPts val="600"/>
              </a:spcAft>
            </a:pPr>
            <a:r>
              <a:rPr lang="en-US" sz="3600" b="1">
                <a:highlight>
                  <a:srgbClr val="808080"/>
                </a:highlight>
              </a:rPr>
              <a:t>FEASIBILITY STUDY</a:t>
            </a:r>
            <a:endParaRPr lang="en-US" sz="3600" b="1" dirty="0">
              <a:highlight>
                <a:srgbClr val="808080"/>
              </a:highlight>
            </a:endParaRPr>
          </a:p>
        </p:txBody>
      </p:sp>
    </p:spTree>
    <p:extLst>
      <p:ext uri="{BB962C8B-B14F-4D97-AF65-F5344CB8AC3E}">
        <p14:creationId xmlns:p14="http://schemas.microsoft.com/office/powerpoint/2010/main" val="22475791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0D976396-8CE8-4BF2-9DC5-673B163BFD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A44B4622-6C6D-4357-A6BF-4ADFA8DA2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4" name="Group 13">
              <a:extLst>
                <a:ext uri="{FF2B5EF4-FFF2-40B4-BE49-F238E27FC236}">
                  <a16:creationId xmlns:a16="http://schemas.microsoft.com/office/drawing/2014/main" id="{63A6CB2A-1AFB-42D7-B4D3-09501FC35B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26" name="Rectangle 5">
                <a:extLst>
                  <a:ext uri="{FF2B5EF4-FFF2-40B4-BE49-F238E27FC236}">
                    <a16:creationId xmlns:a16="http://schemas.microsoft.com/office/drawing/2014/main" id="{19A439D3-6BFA-467E-9C22-BF0C1FD65D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593FFA50-28FC-4AF0-9495-DE41440E20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0FB68F07-772E-4629-8A61-4055832545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171702FF-8A66-4576-99E0-BDC7F6692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19C2ADE-5C69-47AA-8D54-BE49D729F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C487C228-6327-47B1-9104-758366F37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60D29978-A75A-4AD7-9CC0-4D7B319F6A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98663D8F-6AE3-4218-8182-DAE2492F17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014E41A5-C714-4745-9686-32FB4E4365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EDE53C48-191C-4CFD-AB1D-FB59BFB48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9A3D5918-3D8D-466A-8957-6DCC2A825C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654EFECB-3569-4BBF-9D95-4ACD81E62C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E56DFCE7-4DFC-4858-97A4-ABAF50983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DCF8ABF1-40B7-44F4-A1BC-1E848A383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60D92462-1463-4854-9F70-C7B777DEF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686E16F7-2865-4453-AC56-DC876A5B8E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ADB22857-7E4E-478F-9352-4890B7A5B1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450AB6CE-E6F8-4D31-9ED2-5C5408A72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C2627500-57B7-4F39-9460-E1CE427180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863C2166-F2F9-4CCF-9FC2-91A768C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F40FC89F-F227-4970-86FB-7A17897404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468468EA-0FA9-44EB-B2C1-6893ABFAC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503597C-CCAD-49B3-BAFA-F4D71D817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8B22EA19-D703-4E10-B794-58D6FF78ED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19FC3869-8130-40B9-9DF8-C269F5EDB1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471DF0DF-0D8D-4BF4-B0FC-0C828813E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DF28C461-B139-4B6F-B409-26F9E31584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38B3C18F-4FA0-40BA-B7A3-60A37711FC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6" name="Freeform 32">
                <a:extLst>
                  <a:ext uri="{FF2B5EF4-FFF2-40B4-BE49-F238E27FC236}">
                    <a16:creationId xmlns:a16="http://schemas.microsoft.com/office/drawing/2014/main" id="{111C211C-7FAF-452A-AAFC-C664199EA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3325D432-947F-4BC5-B6C4-CD6C8180A6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9F22CCB-3D63-42A9-917E-1677E92E04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2BD44110-60CE-420C-9195-A26160C5B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FD0647CE-B225-45C3-A3FF-B2B2F008A0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88472412-E163-4BB9-9D32-963604F34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F20CE1F8-C3D0-4B3A-85F6-DA59AA8908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706C22A0-01DE-486E-B0A9-66F5E7F4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E3EA80D9-86C1-4171-A66F-DA17AF525F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025C50E7-1ACD-40F2-B61B-8C581A028ED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07D54E63-6018-454A-93F0-E71F2CAF75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6" name="Group 55">
            <a:extLst>
              <a:ext uri="{FF2B5EF4-FFF2-40B4-BE49-F238E27FC236}">
                <a16:creationId xmlns:a16="http://schemas.microsoft.com/office/drawing/2014/main" id="{B76DCF88-9FB4-41A5-9112-2DACF647AB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57" name="Group 56">
              <a:extLst>
                <a:ext uri="{FF2B5EF4-FFF2-40B4-BE49-F238E27FC236}">
                  <a16:creationId xmlns:a16="http://schemas.microsoft.com/office/drawing/2014/main" id="{06F7EFA6-48F2-420F-82CA-8AA802FA61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9" name="Rectangle 5">
                <a:extLst>
                  <a:ext uri="{FF2B5EF4-FFF2-40B4-BE49-F238E27FC236}">
                    <a16:creationId xmlns:a16="http://schemas.microsoft.com/office/drawing/2014/main" id="{FA452E88-1FB3-4289-86E4-B0BB1AAE01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66CFC533-08E0-41AA-B2AD-36657A395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7">
                <a:extLst>
                  <a:ext uri="{FF2B5EF4-FFF2-40B4-BE49-F238E27FC236}">
                    <a16:creationId xmlns:a16="http://schemas.microsoft.com/office/drawing/2014/main" id="{0FD3CE26-31AC-4694-B3E9-1F7D2CFB2B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8">
                <a:extLst>
                  <a:ext uri="{FF2B5EF4-FFF2-40B4-BE49-F238E27FC236}">
                    <a16:creationId xmlns:a16="http://schemas.microsoft.com/office/drawing/2014/main" id="{3CA89DE8-5A37-4596-9C19-4D2A3D17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9">
                <a:extLst>
                  <a:ext uri="{FF2B5EF4-FFF2-40B4-BE49-F238E27FC236}">
                    <a16:creationId xmlns:a16="http://schemas.microsoft.com/office/drawing/2014/main" id="{8C5D5490-BF3C-4679-B5F2-9E10CA0FDD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0">
                <a:extLst>
                  <a:ext uri="{FF2B5EF4-FFF2-40B4-BE49-F238E27FC236}">
                    <a16:creationId xmlns:a16="http://schemas.microsoft.com/office/drawing/2014/main" id="{E2BB4F68-4B11-40C7-B70D-507E302B3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1">
                <a:extLst>
                  <a:ext uri="{FF2B5EF4-FFF2-40B4-BE49-F238E27FC236}">
                    <a16:creationId xmlns:a16="http://schemas.microsoft.com/office/drawing/2014/main" id="{D32DD7E7-30ED-4C44-9AFB-D641492C62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2">
                <a:extLst>
                  <a:ext uri="{FF2B5EF4-FFF2-40B4-BE49-F238E27FC236}">
                    <a16:creationId xmlns:a16="http://schemas.microsoft.com/office/drawing/2014/main" id="{5A35898D-93D3-414D-9414-6E9948BFD2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3">
                <a:extLst>
                  <a:ext uri="{FF2B5EF4-FFF2-40B4-BE49-F238E27FC236}">
                    <a16:creationId xmlns:a16="http://schemas.microsoft.com/office/drawing/2014/main" id="{CCBD18B2-885C-4D39-BBF8-B25BD6240B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4">
                <a:extLst>
                  <a:ext uri="{FF2B5EF4-FFF2-40B4-BE49-F238E27FC236}">
                    <a16:creationId xmlns:a16="http://schemas.microsoft.com/office/drawing/2014/main" id="{2D7C1B8F-757D-4404-9084-1259E4CF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5">
                <a:extLst>
                  <a:ext uri="{FF2B5EF4-FFF2-40B4-BE49-F238E27FC236}">
                    <a16:creationId xmlns:a16="http://schemas.microsoft.com/office/drawing/2014/main" id="{D009D7B4-6B3E-4D8B-B171-DDC7E33C3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Line 16">
                <a:extLst>
                  <a:ext uri="{FF2B5EF4-FFF2-40B4-BE49-F238E27FC236}">
                    <a16:creationId xmlns:a16="http://schemas.microsoft.com/office/drawing/2014/main" id="{6BA54243-661C-40AB-9752-597FD75719D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1" name="Freeform 17">
                <a:extLst>
                  <a:ext uri="{FF2B5EF4-FFF2-40B4-BE49-F238E27FC236}">
                    <a16:creationId xmlns:a16="http://schemas.microsoft.com/office/drawing/2014/main" id="{2024F2C0-F211-4AB1-8B2C-4583C8838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8">
                <a:extLst>
                  <a:ext uri="{FF2B5EF4-FFF2-40B4-BE49-F238E27FC236}">
                    <a16:creationId xmlns:a16="http://schemas.microsoft.com/office/drawing/2014/main" id="{ECA788FB-1175-4565-B00C-DCABADC6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9">
                <a:extLst>
                  <a:ext uri="{FF2B5EF4-FFF2-40B4-BE49-F238E27FC236}">
                    <a16:creationId xmlns:a16="http://schemas.microsoft.com/office/drawing/2014/main" id="{12CF18FB-9E24-4B69-B810-97A5C9080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0">
                <a:extLst>
                  <a:ext uri="{FF2B5EF4-FFF2-40B4-BE49-F238E27FC236}">
                    <a16:creationId xmlns:a16="http://schemas.microsoft.com/office/drawing/2014/main" id="{D734BB2E-A007-4F54-A7BB-0F4EE9D2F0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21">
                <a:extLst>
                  <a:ext uri="{FF2B5EF4-FFF2-40B4-BE49-F238E27FC236}">
                    <a16:creationId xmlns:a16="http://schemas.microsoft.com/office/drawing/2014/main" id="{7E290049-75AE-43A0-8203-D68C6B7C02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6" name="Freeform 22">
                <a:extLst>
                  <a:ext uri="{FF2B5EF4-FFF2-40B4-BE49-F238E27FC236}">
                    <a16:creationId xmlns:a16="http://schemas.microsoft.com/office/drawing/2014/main" id="{CBAD5CE6-5699-4759-B1B6-EF20457BF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3">
                <a:extLst>
                  <a:ext uri="{FF2B5EF4-FFF2-40B4-BE49-F238E27FC236}">
                    <a16:creationId xmlns:a16="http://schemas.microsoft.com/office/drawing/2014/main" id="{69C07EED-FD36-4060-A9A8-4E49F5ECDC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4">
                <a:extLst>
                  <a:ext uri="{FF2B5EF4-FFF2-40B4-BE49-F238E27FC236}">
                    <a16:creationId xmlns:a16="http://schemas.microsoft.com/office/drawing/2014/main" id="{7ED02DC3-00A5-45D0-94C5-31252B5BF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5">
                <a:extLst>
                  <a:ext uri="{FF2B5EF4-FFF2-40B4-BE49-F238E27FC236}">
                    <a16:creationId xmlns:a16="http://schemas.microsoft.com/office/drawing/2014/main" id="{FBB1DD7B-20A9-4CE4-8C3F-4BACA4B15B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6">
                <a:extLst>
                  <a:ext uri="{FF2B5EF4-FFF2-40B4-BE49-F238E27FC236}">
                    <a16:creationId xmlns:a16="http://schemas.microsoft.com/office/drawing/2014/main" id="{9212DCB8-6894-4996-A625-BD8876479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7">
                <a:extLst>
                  <a:ext uri="{FF2B5EF4-FFF2-40B4-BE49-F238E27FC236}">
                    <a16:creationId xmlns:a16="http://schemas.microsoft.com/office/drawing/2014/main" id="{2780A787-D6A2-488F-8216-5042F5F4E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8">
                <a:extLst>
                  <a:ext uri="{FF2B5EF4-FFF2-40B4-BE49-F238E27FC236}">
                    <a16:creationId xmlns:a16="http://schemas.microsoft.com/office/drawing/2014/main" id="{B7C6F9B6-0207-4245-A568-F1D5C1F939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9">
                <a:extLst>
                  <a:ext uri="{FF2B5EF4-FFF2-40B4-BE49-F238E27FC236}">
                    <a16:creationId xmlns:a16="http://schemas.microsoft.com/office/drawing/2014/main" id="{EC03E80E-65E6-43D2-800C-D3E5CEF16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0">
                <a:extLst>
                  <a:ext uri="{FF2B5EF4-FFF2-40B4-BE49-F238E27FC236}">
                    <a16:creationId xmlns:a16="http://schemas.microsoft.com/office/drawing/2014/main" id="{7B132E67-47FB-491E-98DA-D28ADE8D1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1">
                <a:extLst>
                  <a:ext uri="{FF2B5EF4-FFF2-40B4-BE49-F238E27FC236}">
                    <a16:creationId xmlns:a16="http://schemas.microsoft.com/office/drawing/2014/main" id="{6512933D-AB97-4D6F-86DA-6AAEB9F73A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8" name="Group 57">
              <a:extLst>
                <a:ext uri="{FF2B5EF4-FFF2-40B4-BE49-F238E27FC236}">
                  <a16:creationId xmlns:a16="http://schemas.microsoft.com/office/drawing/2014/main" id="{D2AAD483-B4B4-4901-9C1B-F391F3B100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59" name="Freeform 32">
                <a:extLst>
                  <a:ext uri="{FF2B5EF4-FFF2-40B4-BE49-F238E27FC236}">
                    <a16:creationId xmlns:a16="http://schemas.microsoft.com/office/drawing/2014/main" id="{26CA00F2-52DB-420A-B2CE-622E24493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33">
                <a:extLst>
                  <a:ext uri="{FF2B5EF4-FFF2-40B4-BE49-F238E27FC236}">
                    <a16:creationId xmlns:a16="http://schemas.microsoft.com/office/drawing/2014/main" id="{6D6F23D3-1299-402E-B7E6-EA5245060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34">
                <a:extLst>
                  <a:ext uri="{FF2B5EF4-FFF2-40B4-BE49-F238E27FC236}">
                    <a16:creationId xmlns:a16="http://schemas.microsoft.com/office/drawing/2014/main" id="{680732F5-25A5-4A7F-958D-7F01293BFD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35">
                <a:extLst>
                  <a:ext uri="{FF2B5EF4-FFF2-40B4-BE49-F238E27FC236}">
                    <a16:creationId xmlns:a16="http://schemas.microsoft.com/office/drawing/2014/main" id="{20817740-C1CF-458F-9A10-051C0289B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36">
                <a:extLst>
                  <a:ext uri="{FF2B5EF4-FFF2-40B4-BE49-F238E27FC236}">
                    <a16:creationId xmlns:a16="http://schemas.microsoft.com/office/drawing/2014/main" id="{3BB94575-5155-4DE7-A304-54E256B61D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7">
                <a:extLst>
                  <a:ext uri="{FF2B5EF4-FFF2-40B4-BE49-F238E27FC236}">
                    <a16:creationId xmlns:a16="http://schemas.microsoft.com/office/drawing/2014/main" id="{E887FE25-3092-4CE9-B181-EF67C21BC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38">
                <a:extLst>
                  <a:ext uri="{FF2B5EF4-FFF2-40B4-BE49-F238E27FC236}">
                    <a16:creationId xmlns:a16="http://schemas.microsoft.com/office/drawing/2014/main" id="{2FE2B836-E249-4A78-AB56-CDB45BDAC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39">
                <a:extLst>
                  <a:ext uri="{FF2B5EF4-FFF2-40B4-BE49-F238E27FC236}">
                    <a16:creationId xmlns:a16="http://schemas.microsoft.com/office/drawing/2014/main" id="{BDE04C1F-8A69-422B-8E02-02FB26022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40">
                <a:extLst>
                  <a:ext uri="{FF2B5EF4-FFF2-40B4-BE49-F238E27FC236}">
                    <a16:creationId xmlns:a16="http://schemas.microsoft.com/office/drawing/2014/main" id="{00208B4E-96A5-46F3-9FF0-C117FA8EEF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Rectangle 41">
                <a:extLst>
                  <a:ext uri="{FF2B5EF4-FFF2-40B4-BE49-F238E27FC236}">
                    <a16:creationId xmlns:a16="http://schemas.microsoft.com/office/drawing/2014/main" id="{B2C8F532-05B8-4D61-A815-E225640B43A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97" name="Rectangle 96">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0"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01"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2"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3"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7"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1"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2"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3"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4"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5"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6"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28"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30" name="Rectangle 129">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33"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34"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5"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6"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7"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8"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9"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0"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1"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2"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3"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4"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5"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6"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7"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8"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9"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50"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1"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2"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3"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4"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5"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6"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7"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8"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9"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61"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DC68E5-4A8A-4DB1-8FBD-F2CD7438BFEA}"/>
              </a:ext>
            </a:extLst>
          </p:cNvPr>
          <p:cNvSpPr>
            <a:spLocks noGrp="1"/>
          </p:cNvSpPr>
          <p:nvPr>
            <p:ph type="ctrTitle"/>
          </p:nvPr>
        </p:nvSpPr>
        <p:spPr>
          <a:xfrm>
            <a:off x="853330" y="1134683"/>
            <a:ext cx="2743310" cy="4255024"/>
          </a:xfrm>
        </p:spPr>
        <p:txBody>
          <a:bodyPr vert="horz" lIns="91440" tIns="45720" rIns="91440" bIns="45720" rtlCol="0" anchor="ctr">
            <a:normAutofit/>
          </a:bodyPr>
          <a:lstStyle/>
          <a:p>
            <a:r>
              <a:rPr lang="en-US" sz="2800" dirty="0">
                <a:solidFill>
                  <a:srgbClr val="FFFFFF"/>
                </a:solidFill>
              </a:rPr>
              <a:t>Disadvantages</a:t>
            </a:r>
          </a:p>
        </p:txBody>
      </p:sp>
      <p:graphicFrame>
        <p:nvGraphicFramePr>
          <p:cNvPr id="6" name="TextBox 3">
            <a:extLst>
              <a:ext uri="{FF2B5EF4-FFF2-40B4-BE49-F238E27FC236}">
                <a16:creationId xmlns:a16="http://schemas.microsoft.com/office/drawing/2014/main" id="{DD5660C8-18C5-48A6-9BC0-20F3AC85E8C0}"/>
              </a:ext>
            </a:extLst>
          </p:cNvPr>
          <p:cNvGraphicFramePr/>
          <p:nvPr>
            <p:extLst>
              <p:ext uri="{D42A27DB-BD31-4B8C-83A1-F6EECF244321}">
                <p14:modId xmlns:p14="http://schemas.microsoft.com/office/powerpoint/2010/main" val="3280541073"/>
              </p:ext>
            </p:extLst>
          </p:nvPr>
        </p:nvGraphicFramePr>
        <p:xfrm>
          <a:off x="4850776" y="1261007"/>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726022"/>
      </p:ext>
    </p:extLst>
  </p:cSld>
  <p:clrMapOvr>
    <a:overrideClrMapping bg1="lt1" tx1="dk1" bg2="lt2" tx2="dk2" accent1="accent1" accent2="accent2" accent3="accent3" accent4="accent4" accent5="accent5" accent6="accent6" hlink="hlink" folHlink="folHlink"/>
  </p:clrMapOvr>
  <p:transition spd="slow">
    <p:comb/>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3051</Words>
  <Application>Microsoft Office PowerPoint</Application>
  <PresentationFormat>Widescreen</PresentationFormat>
  <Paragraphs>224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Bookman Old Style</vt:lpstr>
      <vt:lpstr>Calibri</vt:lpstr>
      <vt:lpstr>Times New Roman</vt:lpstr>
      <vt:lpstr>Tw Cen MT</vt:lpstr>
      <vt:lpstr>Wingdings</vt:lpstr>
      <vt:lpstr>Circuit</vt:lpstr>
      <vt:lpstr>PowerPoint Presentation</vt:lpstr>
      <vt:lpstr>PowerPoint Presentation</vt:lpstr>
      <vt:lpstr>ABSTRACT</vt:lpstr>
      <vt:lpstr>INTRODUCTION</vt:lpstr>
      <vt:lpstr>OBJECTIVE</vt:lpstr>
      <vt:lpstr>LITERATURE SURVEY</vt:lpstr>
      <vt:lpstr>PowerPoint Presentation</vt:lpstr>
      <vt:lpstr>PowerPoint Presentation</vt:lpstr>
      <vt:lpstr>Disadvantages</vt:lpstr>
      <vt:lpstr>PowerPoint Presentation</vt:lpstr>
      <vt:lpstr>PowerPoint Presentation</vt:lpstr>
      <vt:lpstr> Classification of crimeware products and services.   Phishing and brute force attack services are subsets of account hacking service. </vt:lpstr>
      <vt:lpstr>PowerPoint Presentation</vt:lpstr>
      <vt:lpstr>ARCHITECTURE</vt:lpstr>
      <vt:lpstr>Explanation</vt:lpstr>
      <vt:lpstr>Software and hardware requirements</vt:lpstr>
      <vt:lpstr>System design and implementation</vt:lpstr>
      <vt:lpstr>Implementation</vt:lpstr>
      <vt:lpstr>PowerPoint Presentation</vt:lpstr>
      <vt:lpstr>Modules included:</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cp:revision>
  <dcterms:created xsi:type="dcterms:W3CDTF">2019-10-25T17:04:04Z</dcterms:created>
  <dcterms:modified xsi:type="dcterms:W3CDTF">2019-10-26T03:55:24Z</dcterms:modified>
</cp:coreProperties>
</file>