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79" r:id="rId2"/>
    <p:sldId id="282"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83" r:id="rId18"/>
    <p:sldId id="271" r:id="rId19"/>
    <p:sldId id="281" r:id="rId20"/>
    <p:sldId id="272" r:id="rId21"/>
    <p:sldId id="273" r:id="rId22"/>
    <p:sldId id="275" r:id="rId23"/>
    <p:sldId id="276" r:id="rId24"/>
    <p:sldId id="277" r:id="rId25"/>
    <p:sldId id="278"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35" autoAdjust="0"/>
    <p:restoredTop sz="94660"/>
  </p:normalViewPr>
  <p:slideViewPr>
    <p:cSldViewPr>
      <p:cViewPr varScale="1">
        <p:scale>
          <a:sx n="81" d="100"/>
          <a:sy n="81" d="100"/>
        </p:scale>
        <p:origin x="126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53D8F-8A37-4148-8598-19DF9C94DC0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AD038E4-0446-49D8-B8C0-10605AE3A5FD}">
      <dgm:prSet custT="1"/>
      <dgm:spPr/>
      <dgm:t>
        <a:bodyPr/>
        <a:lstStyle/>
        <a:p>
          <a:r>
            <a:rPr lang="en-US" sz="1600" dirty="0"/>
            <a:t>Software Requirements:</a:t>
          </a:r>
        </a:p>
        <a:p>
          <a:r>
            <a:rPr lang="en-US" sz="1600" dirty="0">
              <a:latin typeface="Times New Roman" panose="02020603050405020304" pitchFamily="18" charset="0"/>
              <a:cs typeface="Times New Roman" panose="02020603050405020304" pitchFamily="18" charset="0"/>
            </a:rPr>
            <a:t>1. Python</a:t>
          </a:r>
        </a:p>
        <a:p>
          <a:r>
            <a:rPr lang="en-US" sz="1600" dirty="0">
              <a:latin typeface="Times New Roman" panose="02020603050405020304" pitchFamily="18" charset="0"/>
              <a:cs typeface="Times New Roman" panose="02020603050405020304" pitchFamily="18" charset="0"/>
            </a:rPr>
            <a:t>2. Django</a:t>
          </a:r>
        </a:p>
        <a:p>
          <a:r>
            <a:rPr lang="en-US" sz="1600" dirty="0">
              <a:latin typeface="Times New Roman" panose="02020603050405020304" pitchFamily="18" charset="0"/>
              <a:cs typeface="Times New Roman" panose="02020603050405020304" pitchFamily="18" charset="0"/>
            </a:rPr>
            <a:t>3. MySQL</a:t>
          </a:r>
        </a:p>
        <a:p>
          <a:r>
            <a:rPr lang="en-US" sz="1600" dirty="0">
              <a:latin typeface="Times New Roman" panose="02020603050405020304" pitchFamily="18" charset="0"/>
              <a:cs typeface="Times New Roman" panose="02020603050405020304" pitchFamily="18" charset="0"/>
            </a:rPr>
            <a:t>4. WampServer.</a:t>
          </a:r>
          <a:endParaRPr lang="en-US" sz="1600" dirty="0"/>
        </a:p>
      </dgm:t>
    </dgm:pt>
    <dgm:pt modelId="{A2A1BA34-256E-4868-997B-ADB5B440B62B}" type="parTrans" cxnId="{00E76EE4-D563-43EB-9A9A-450B3F68FC29}">
      <dgm:prSet/>
      <dgm:spPr/>
      <dgm:t>
        <a:bodyPr/>
        <a:lstStyle/>
        <a:p>
          <a:endParaRPr lang="en-US"/>
        </a:p>
      </dgm:t>
    </dgm:pt>
    <dgm:pt modelId="{54E89E4C-69B4-457F-9320-6B48936863BC}" type="sibTrans" cxnId="{00E76EE4-D563-43EB-9A9A-450B3F68FC29}">
      <dgm:prSet/>
      <dgm:spPr/>
      <dgm:t>
        <a:bodyPr/>
        <a:lstStyle/>
        <a:p>
          <a:endParaRPr lang="en-US"/>
        </a:p>
      </dgm:t>
    </dgm:pt>
    <dgm:pt modelId="{8F3472DF-D725-425D-9ECE-A8E3120326C7}">
      <dgm:prSet custT="1"/>
      <dgm:spPr/>
      <dgm:t>
        <a:bodyPr/>
        <a:lstStyle/>
        <a:p>
          <a:r>
            <a:rPr lang="en-US" sz="1600" dirty="0"/>
            <a:t>Hardware Requirements:</a:t>
          </a:r>
        </a:p>
        <a:p>
          <a:r>
            <a:rPr lang="en-US" sz="1600" dirty="0">
              <a:latin typeface="Times New Roman" panose="02020603050405020304" pitchFamily="18" charset="0"/>
              <a:cs typeface="Times New Roman" panose="02020603050405020304" pitchFamily="18" charset="0"/>
            </a:rPr>
            <a:t>    1.Processor: Pentium IV or higher</a:t>
          </a:r>
        </a:p>
        <a:p>
          <a:r>
            <a:rPr lang="en-US" sz="1600" dirty="0">
              <a:latin typeface="Times New Roman" panose="02020603050405020304" pitchFamily="18" charset="0"/>
              <a:cs typeface="Times New Roman" panose="02020603050405020304" pitchFamily="18" charset="0"/>
            </a:rPr>
            <a:t>    2.RAM: 2GB </a:t>
          </a:r>
        </a:p>
        <a:p>
          <a:pPr>
            <a:buFont typeface="+mj-lt"/>
            <a:buAutoNum type="arabicPeriod"/>
          </a:pPr>
          <a:r>
            <a:rPr lang="en-US" sz="1600" dirty="0">
              <a:latin typeface="Times New Roman" panose="02020603050405020304" pitchFamily="18" charset="0"/>
              <a:cs typeface="Times New Roman" panose="02020603050405020304" pitchFamily="18" charset="0"/>
            </a:rPr>
            <a:t>    3.Space on Hard Disk: minimum  512MB</a:t>
          </a:r>
          <a:endParaRPr lang="en-US" sz="1600" dirty="0"/>
        </a:p>
      </dgm:t>
    </dgm:pt>
    <dgm:pt modelId="{09329FE7-C285-4341-AB7C-EEA944EC2888}" type="parTrans" cxnId="{1B5C1470-8624-476A-AEB2-43F898400224}">
      <dgm:prSet/>
      <dgm:spPr/>
      <dgm:t>
        <a:bodyPr/>
        <a:lstStyle/>
        <a:p>
          <a:endParaRPr lang="en-US"/>
        </a:p>
      </dgm:t>
    </dgm:pt>
    <dgm:pt modelId="{C707144C-B9C3-4928-8ABE-BB46E3532D56}" type="sibTrans" cxnId="{1B5C1470-8624-476A-AEB2-43F898400224}">
      <dgm:prSet/>
      <dgm:spPr/>
      <dgm:t>
        <a:bodyPr/>
        <a:lstStyle/>
        <a:p>
          <a:endParaRPr lang="en-US"/>
        </a:p>
      </dgm:t>
    </dgm:pt>
    <dgm:pt modelId="{AFD2D62C-92D1-40B5-B745-1B37FBCCF0C2}" type="pres">
      <dgm:prSet presAssocID="{53A53D8F-8A37-4148-8598-19DF9C94DC0B}" presName="root" presStyleCnt="0">
        <dgm:presLayoutVars>
          <dgm:dir/>
          <dgm:resizeHandles val="exact"/>
        </dgm:presLayoutVars>
      </dgm:prSet>
      <dgm:spPr/>
    </dgm:pt>
    <dgm:pt modelId="{AE6A654D-4047-4277-A2F3-88797492CE7F}" type="pres">
      <dgm:prSet presAssocID="{6AD038E4-0446-49D8-B8C0-10605AE3A5FD}" presName="compNode" presStyleCnt="0"/>
      <dgm:spPr/>
    </dgm:pt>
    <dgm:pt modelId="{9C367F38-81E3-42B0-BFD1-9FFAB0266244}" type="pres">
      <dgm:prSet presAssocID="{6AD038E4-0446-49D8-B8C0-10605AE3A5FD}" presName="iconRect" presStyleLbl="node1" presStyleIdx="0" presStyleCnt="2" custScaleX="216924" custScaleY="193525" custLinFactNeighborX="-3322" custLinFactNeighborY="-1111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7D4E9DD-FFA2-4FD6-8B23-97BFF5DF204D}" type="pres">
      <dgm:prSet presAssocID="{6AD038E4-0446-49D8-B8C0-10605AE3A5FD}" presName="spaceRect" presStyleCnt="0"/>
      <dgm:spPr/>
    </dgm:pt>
    <dgm:pt modelId="{370DB072-3F5A-4A2A-965D-CB8D59C79CED}" type="pres">
      <dgm:prSet presAssocID="{6AD038E4-0446-49D8-B8C0-10605AE3A5FD}" presName="textRect" presStyleLbl="revTx" presStyleIdx="0" presStyleCnt="2" custScaleX="240438" custLinFactNeighborX="-91274" custLinFactNeighborY="-1200">
        <dgm:presLayoutVars>
          <dgm:chMax val="1"/>
          <dgm:chPref val="1"/>
        </dgm:presLayoutVars>
      </dgm:prSet>
      <dgm:spPr/>
    </dgm:pt>
    <dgm:pt modelId="{D091ABC7-080B-4A82-AB5E-75526B3B702A}" type="pres">
      <dgm:prSet presAssocID="{54E89E4C-69B4-457F-9320-6B48936863BC}" presName="sibTrans" presStyleCnt="0"/>
      <dgm:spPr/>
    </dgm:pt>
    <dgm:pt modelId="{A9EDF741-F446-456F-AF1C-BF70FB5D31B4}" type="pres">
      <dgm:prSet presAssocID="{8F3472DF-D725-425D-9ECE-A8E3120326C7}" presName="compNode" presStyleCnt="0"/>
      <dgm:spPr/>
    </dgm:pt>
    <dgm:pt modelId="{47EFEB1F-C8E0-418B-9952-DDC8156BC407}" type="pres">
      <dgm:prSet presAssocID="{8F3472DF-D725-425D-9ECE-A8E3120326C7}" presName="iconRect" presStyleLbl="node1" presStyleIdx="1" presStyleCnt="2" custScaleX="177082" custScaleY="147753" custLinFactNeighborX="-89812" custLinFactNeighborY="-208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0D103CB-7D02-4009-A15A-F34CF05B8125}" type="pres">
      <dgm:prSet presAssocID="{8F3472DF-D725-425D-9ECE-A8E3120326C7}" presName="spaceRect" presStyleCnt="0"/>
      <dgm:spPr/>
    </dgm:pt>
    <dgm:pt modelId="{19EDB7AF-A79D-43F7-8C1B-D4739D558FE4}" type="pres">
      <dgm:prSet presAssocID="{8F3472DF-D725-425D-9ECE-A8E3120326C7}" presName="textRect" presStyleLbl="revTx" presStyleIdx="1" presStyleCnt="2" custScaleX="230041" custLinFactNeighborX="-21046" custLinFactNeighborY="1329">
        <dgm:presLayoutVars>
          <dgm:chMax val="1"/>
          <dgm:chPref val="1"/>
        </dgm:presLayoutVars>
      </dgm:prSet>
      <dgm:spPr/>
    </dgm:pt>
  </dgm:ptLst>
  <dgm:cxnLst>
    <dgm:cxn modelId="{0B087A48-32FE-44E4-91FA-C8D1CDF79C99}" type="presOf" srcId="{53A53D8F-8A37-4148-8598-19DF9C94DC0B}" destId="{AFD2D62C-92D1-40B5-B745-1B37FBCCF0C2}" srcOrd="0" destOrd="0" presId="urn:microsoft.com/office/officeart/2018/2/layout/IconLabelList"/>
    <dgm:cxn modelId="{1B5C1470-8624-476A-AEB2-43F898400224}" srcId="{53A53D8F-8A37-4148-8598-19DF9C94DC0B}" destId="{8F3472DF-D725-425D-9ECE-A8E3120326C7}" srcOrd="1" destOrd="0" parTransId="{09329FE7-C285-4341-AB7C-EEA944EC2888}" sibTransId="{C707144C-B9C3-4928-8ABE-BB46E3532D56}"/>
    <dgm:cxn modelId="{00E76EE4-D563-43EB-9A9A-450B3F68FC29}" srcId="{53A53D8F-8A37-4148-8598-19DF9C94DC0B}" destId="{6AD038E4-0446-49D8-B8C0-10605AE3A5FD}" srcOrd="0" destOrd="0" parTransId="{A2A1BA34-256E-4868-997B-ADB5B440B62B}" sibTransId="{54E89E4C-69B4-457F-9320-6B48936863BC}"/>
    <dgm:cxn modelId="{214E5BF7-8A32-49C9-991F-592099375DBF}" type="presOf" srcId="{6AD038E4-0446-49D8-B8C0-10605AE3A5FD}" destId="{370DB072-3F5A-4A2A-965D-CB8D59C79CED}" srcOrd="0" destOrd="0" presId="urn:microsoft.com/office/officeart/2018/2/layout/IconLabelList"/>
    <dgm:cxn modelId="{79CCD3FC-EF8C-4A59-83E0-E27619C8005F}" type="presOf" srcId="{8F3472DF-D725-425D-9ECE-A8E3120326C7}" destId="{19EDB7AF-A79D-43F7-8C1B-D4739D558FE4}" srcOrd="0" destOrd="0" presId="urn:microsoft.com/office/officeart/2018/2/layout/IconLabelList"/>
    <dgm:cxn modelId="{D8C401A2-DC28-453E-9727-8F5D87ED2C56}" type="presParOf" srcId="{AFD2D62C-92D1-40B5-B745-1B37FBCCF0C2}" destId="{AE6A654D-4047-4277-A2F3-88797492CE7F}" srcOrd="0" destOrd="0" presId="urn:microsoft.com/office/officeart/2018/2/layout/IconLabelList"/>
    <dgm:cxn modelId="{0135E720-1E07-46D4-A3F5-23FF6826F63E}" type="presParOf" srcId="{AE6A654D-4047-4277-A2F3-88797492CE7F}" destId="{9C367F38-81E3-42B0-BFD1-9FFAB0266244}" srcOrd="0" destOrd="0" presId="urn:microsoft.com/office/officeart/2018/2/layout/IconLabelList"/>
    <dgm:cxn modelId="{817B9163-FB22-4977-95F0-F28CC28199A6}" type="presParOf" srcId="{AE6A654D-4047-4277-A2F3-88797492CE7F}" destId="{C7D4E9DD-FFA2-4FD6-8B23-97BFF5DF204D}" srcOrd="1" destOrd="0" presId="urn:microsoft.com/office/officeart/2018/2/layout/IconLabelList"/>
    <dgm:cxn modelId="{9236EFAA-74B6-471F-A2BD-8F1236DA5C5A}" type="presParOf" srcId="{AE6A654D-4047-4277-A2F3-88797492CE7F}" destId="{370DB072-3F5A-4A2A-965D-CB8D59C79CED}" srcOrd="2" destOrd="0" presId="urn:microsoft.com/office/officeart/2018/2/layout/IconLabelList"/>
    <dgm:cxn modelId="{A8CB5C73-966A-4049-B6FC-D4A0C2AF9B19}" type="presParOf" srcId="{AFD2D62C-92D1-40B5-B745-1B37FBCCF0C2}" destId="{D091ABC7-080B-4A82-AB5E-75526B3B702A}" srcOrd="1" destOrd="0" presId="urn:microsoft.com/office/officeart/2018/2/layout/IconLabelList"/>
    <dgm:cxn modelId="{00B878B1-9678-4D7B-A6ED-CAE2E96B21B2}" type="presParOf" srcId="{AFD2D62C-92D1-40B5-B745-1B37FBCCF0C2}" destId="{A9EDF741-F446-456F-AF1C-BF70FB5D31B4}" srcOrd="2" destOrd="0" presId="urn:microsoft.com/office/officeart/2018/2/layout/IconLabelList"/>
    <dgm:cxn modelId="{FD6FEBD2-B515-43AA-A1F6-C47E0DA9D74F}" type="presParOf" srcId="{A9EDF741-F446-456F-AF1C-BF70FB5D31B4}" destId="{47EFEB1F-C8E0-418B-9952-DDC8156BC407}" srcOrd="0" destOrd="0" presId="urn:microsoft.com/office/officeart/2018/2/layout/IconLabelList"/>
    <dgm:cxn modelId="{942EEC9C-2DC6-482F-A8DB-7C4EA08CC0EB}" type="presParOf" srcId="{A9EDF741-F446-456F-AF1C-BF70FB5D31B4}" destId="{D0D103CB-7D02-4009-A15A-F34CF05B8125}" srcOrd="1" destOrd="0" presId="urn:microsoft.com/office/officeart/2018/2/layout/IconLabelList"/>
    <dgm:cxn modelId="{D5ACB2EC-369B-427B-9631-941F3C762AE1}" type="presParOf" srcId="{A9EDF741-F446-456F-AF1C-BF70FB5D31B4}" destId="{19EDB7AF-A79D-43F7-8C1B-D4739D558FE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67F38-81E3-42B0-BFD1-9FFAB0266244}">
      <dsp:nvSpPr>
        <dsp:cNvPr id="0" name=""/>
        <dsp:cNvSpPr/>
      </dsp:nvSpPr>
      <dsp:spPr>
        <a:xfrm>
          <a:off x="1036498" y="688371"/>
          <a:ext cx="1441358" cy="1285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0DB072-3F5A-4A2A-965D-CB8D59C79CED}">
      <dsp:nvSpPr>
        <dsp:cNvPr id="0" name=""/>
        <dsp:cNvSpPr/>
      </dsp:nvSpPr>
      <dsp:spPr>
        <a:xfrm>
          <a:off x="0" y="2061218"/>
          <a:ext cx="3550217" cy="125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Software Requirements:</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1. Python</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2. Django</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3. MySQL</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4. WampServer.</a:t>
          </a:r>
          <a:endParaRPr lang="en-US" sz="1600" kern="1200" dirty="0"/>
        </a:p>
      </dsp:txBody>
      <dsp:txXfrm>
        <a:off x="0" y="2061218"/>
        <a:ext cx="3550217" cy="1255004"/>
      </dsp:txXfrm>
    </dsp:sp>
    <dsp:sp modelId="{47EFEB1F-C8E0-418B-9952-DDC8156BC407}">
      <dsp:nvSpPr>
        <dsp:cNvPr id="0" name=""/>
        <dsp:cNvSpPr/>
      </dsp:nvSpPr>
      <dsp:spPr>
        <a:xfrm>
          <a:off x="4326035" y="824404"/>
          <a:ext cx="1176626" cy="981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EDB7AF-A79D-43F7-8C1B-D4739D558FE4}">
      <dsp:nvSpPr>
        <dsp:cNvPr id="0" name=""/>
        <dsp:cNvSpPr/>
      </dsp:nvSpPr>
      <dsp:spPr>
        <a:xfrm>
          <a:off x="3502000" y="2016923"/>
          <a:ext cx="3396699" cy="1255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Hardware Requirements:</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1.Processor: Pentium IV or higher</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2.RAM: 2GB </a:t>
          </a:r>
        </a:p>
        <a:p>
          <a:pPr marL="0" lvl="0" indent="0" algn="ctr" defTabSz="711200">
            <a:lnSpc>
              <a:spcPct val="90000"/>
            </a:lnSpc>
            <a:spcBef>
              <a:spcPct val="0"/>
            </a:spcBef>
            <a:spcAft>
              <a:spcPct val="35000"/>
            </a:spcAft>
            <a:buFont typeface="+mj-lt"/>
            <a:buNone/>
          </a:pPr>
          <a:r>
            <a:rPr lang="en-US" sz="1600" kern="1200" dirty="0">
              <a:latin typeface="Times New Roman" panose="02020603050405020304" pitchFamily="18" charset="0"/>
              <a:cs typeface="Times New Roman" panose="02020603050405020304" pitchFamily="18" charset="0"/>
            </a:rPr>
            <a:t>    3.Space on Hard Disk: minimum  512MB</a:t>
          </a:r>
          <a:endParaRPr lang="en-US" sz="1600" kern="1200" dirty="0"/>
        </a:p>
      </dsp:txBody>
      <dsp:txXfrm>
        <a:off x="3502000" y="2016923"/>
        <a:ext cx="3396699" cy="125500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39175199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38926694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19304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42200359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97149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659927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34853402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3766537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170505065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15837785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13189951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28018181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6789176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2400329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42407914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DB667-28DB-4066-A6F7-536F0C11BD00}" type="datetimeFigureOut">
              <a:rPr lang="en-US" smtClean="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170EA2-D0BB-4385-914B-CD73455CD164}" type="slidenum">
              <a:rPr lang="en-US" smtClean="0"/>
              <a:t>‹#›</a:t>
            </a:fld>
            <a:endParaRPr lang="en-US" dirty="0"/>
          </a:p>
        </p:txBody>
      </p:sp>
    </p:spTree>
    <p:extLst>
      <p:ext uri="{BB962C8B-B14F-4D97-AF65-F5344CB8AC3E}">
        <p14:creationId xmlns:p14="http://schemas.microsoft.com/office/powerpoint/2010/main" val="12684777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BDB667-28DB-4066-A6F7-536F0C11BD00}" type="datetimeFigureOut">
              <a:rPr lang="en-US" smtClean="0"/>
              <a:t>10/24/2019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3170EA2-D0BB-4385-914B-CD73455CD164}" type="slidenum">
              <a:rPr lang="en-US" smtClean="0"/>
              <a:t>‹#›</a:t>
            </a:fld>
            <a:endParaRPr lang="en-US" dirty="0"/>
          </a:p>
        </p:txBody>
      </p:sp>
    </p:spTree>
    <p:extLst>
      <p:ext uri="{BB962C8B-B14F-4D97-AF65-F5344CB8AC3E}">
        <p14:creationId xmlns:p14="http://schemas.microsoft.com/office/powerpoint/2010/main" val="299249929"/>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757509"/>
            <a:ext cx="7772400" cy="1827215"/>
          </a:xfrm>
        </p:spPr>
        <p:txBody>
          <a:bodyPr>
            <a:normAutofit fontScale="90000"/>
          </a:bodyPr>
          <a:lstStyle/>
          <a:p>
            <a:pPr algn="ctr"/>
            <a:br>
              <a:rPr lang="en-US" b="1" dirty="0"/>
            </a:br>
            <a:br>
              <a:rPr lang="en-US" dirty="0">
                <a:solidFill>
                  <a:schemeClr val="tx1"/>
                </a:solidFill>
                <a:latin typeface="Agency FB" pitchFamily="34" charset="0"/>
              </a:rPr>
            </a:br>
            <a:endParaRPr lang="en-US" dirty="0">
              <a:solidFill>
                <a:schemeClr val="tx1"/>
              </a:solidFill>
              <a:latin typeface="Agency FB" pitchFamily="34" charset="0"/>
            </a:endParaRPr>
          </a:p>
        </p:txBody>
      </p:sp>
      <p:sp>
        <p:nvSpPr>
          <p:cNvPr id="3" name="Subtitle 2"/>
          <p:cNvSpPr>
            <a:spLocks noGrp="1"/>
          </p:cNvSpPr>
          <p:nvPr>
            <p:ph type="subTitle" idx="1"/>
          </p:nvPr>
        </p:nvSpPr>
        <p:spPr>
          <a:xfrm>
            <a:off x="4357686" y="3429000"/>
            <a:ext cx="4100514" cy="1714512"/>
          </a:xfrm>
        </p:spPr>
        <p:txBody>
          <a:bodyPr>
            <a:normAutofit fontScale="92500" lnSpcReduction="20000"/>
          </a:bodyPr>
          <a:lstStyle/>
          <a:p>
            <a:r>
              <a:rPr lang="en-US" b="1" i="1" dirty="0">
                <a:solidFill>
                  <a:schemeClr val="tx1"/>
                </a:solidFill>
                <a:latin typeface="Times New Roman" pitchFamily="18" charset="0"/>
                <a:cs typeface="Times New Roman" pitchFamily="18" charset="0"/>
              </a:rPr>
              <a:t>Presented by</a:t>
            </a:r>
            <a:endParaRPr lang="en-US" dirty="0">
              <a:solidFill>
                <a:schemeClr val="tx1"/>
              </a:solidFill>
              <a:latin typeface="Times New Roman" pitchFamily="18" charset="0"/>
              <a:cs typeface="Times New Roman" pitchFamily="18" charset="0"/>
            </a:endParaRPr>
          </a:p>
          <a:p>
            <a:r>
              <a:rPr lang="en-US" b="1" dirty="0">
                <a:solidFill>
                  <a:schemeClr val="tx1"/>
                </a:solidFill>
                <a:latin typeface="Times New Roman" pitchFamily="18" charset="0"/>
                <a:cs typeface="Times New Roman" pitchFamily="18" charset="0"/>
              </a:rPr>
              <a:t>AKASH SUMAN DAS(4MU16CS001)</a:t>
            </a:r>
            <a:endParaRPr lang="en-US" dirty="0">
              <a:solidFill>
                <a:schemeClr val="tx1"/>
              </a:solidFill>
              <a:latin typeface="Times New Roman" pitchFamily="18" charset="0"/>
              <a:cs typeface="Times New Roman" pitchFamily="18" charset="0"/>
            </a:endParaRPr>
          </a:p>
          <a:p>
            <a:r>
              <a:rPr lang="en-US" b="1" dirty="0">
                <a:solidFill>
                  <a:schemeClr val="tx1"/>
                </a:solidFill>
                <a:latin typeface="Times New Roman" pitchFamily="18" charset="0"/>
                <a:cs typeface="Times New Roman" pitchFamily="18" charset="0"/>
              </a:rPr>
              <a:t>CALVIN ABRAHAM(4MU16CS015)</a:t>
            </a:r>
            <a:endParaRPr lang="en-US" dirty="0">
              <a:solidFill>
                <a:schemeClr val="tx1"/>
              </a:solidFill>
              <a:latin typeface="Times New Roman" pitchFamily="18" charset="0"/>
              <a:cs typeface="Times New Roman" pitchFamily="18" charset="0"/>
            </a:endParaRPr>
          </a:p>
          <a:p>
            <a:r>
              <a:rPr lang="en-US" b="1" dirty="0">
                <a:solidFill>
                  <a:schemeClr val="tx1"/>
                </a:solidFill>
                <a:latin typeface="Times New Roman" pitchFamily="18" charset="0"/>
                <a:cs typeface="Times New Roman" pitchFamily="18" charset="0"/>
              </a:rPr>
              <a:t>GURU PRASAD S(4MU16CS020)</a:t>
            </a:r>
          </a:p>
          <a:p>
            <a:r>
              <a:rPr lang="en-US" b="1" dirty="0">
                <a:solidFill>
                  <a:schemeClr val="tx1"/>
                </a:solidFill>
                <a:latin typeface="Times New Roman" pitchFamily="18" charset="0"/>
                <a:cs typeface="Times New Roman" pitchFamily="18" charset="0"/>
              </a:rPr>
              <a:t>RAAKSHITH(4MU16CS090)</a:t>
            </a:r>
            <a:endParaRPr lang="en-US" dirty="0">
              <a:solidFill>
                <a:schemeClr val="tx1"/>
              </a:solidFill>
              <a:latin typeface="Times New Roman" pitchFamily="18" charset="0"/>
              <a:cs typeface="Times New Roman" pitchFamily="18" charset="0"/>
            </a:endParaRPr>
          </a:p>
          <a:p>
            <a:endParaRPr lang="en-US" dirty="0"/>
          </a:p>
        </p:txBody>
      </p:sp>
      <p:sp>
        <p:nvSpPr>
          <p:cNvPr id="33793" name="Rectangle 1"/>
          <p:cNvSpPr>
            <a:spLocks noChangeArrowheads="1"/>
          </p:cNvSpPr>
          <p:nvPr/>
        </p:nvSpPr>
        <p:spPr bwMode="auto">
          <a:xfrm>
            <a:off x="1357290" y="0"/>
            <a:ext cx="6000792"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effectLst/>
                <a:latin typeface="Segoe UI Black" panose="020B0A02040204020203" pitchFamily="34" charset="0"/>
                <a:ea typeface="Segoe UI Black" panose="020B0A02040204020203" pitchFamily="34" charset="0"/>
                <a:cs typeface="Times New Roman" pitchFamily="18" charset="0"/>
              </a:rPr>
              <a:t>PROJECT WORK PHASE Ⅰ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effectLst/>
                <a:latin typeface="Segoe UI Black" panose="020B0A02040204020203" pitchFamily="34" charset="0"/>
                <a:ea typeface="Segoe UI Black" panose="020B0A02040204020203" pitchFamily="34" charset="0"/>
                <a:cs typeface="Times New Roman" pitchFamily="18" charset="0"/>
              </a:rPr>
              <a:t>PRESENTATION</a:t>
            </a:r>
            <a:endParaRPr kumimoji="0" lang="en-US" sz="900" b="0" i="0" u="none" strike="noStrike" cap="none" normalizeH="0" baseline="0" dirty="0">
              <a:ln>
                <a:noFill/>
              </a:ln>
              <a:effectLst/>
              <a:latin typeface="Segoe UI Black" panose="020B0A02040204020203" pitchFamily="34" charset="0"/>
              <a:ea typeface="Segoe UI Black" panose="020B0A02040204020203"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9" name="Picture 8" descr="C:\Users\sandy\Desktop\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844" y="0"/>
            <a:ext cx="1209675" cy="1207574"/>
          </a:xfrm>
          <a:prstGeom prst="rect">
            <a:avLst/>
          </a:prstGeom>
          <a:noFill/>
          <a:ln>
            <a:noFill/>
          </a:ln>
        </p:spPr>
      </p:pic>
      <p:pic>
        <p:nvPicPr>
          <p:cNvPr id="10" name="Picture 9"/>
          <p:cNvPicPr/>
          <p:nvPr/>
        </p:nvPicPr>
        <p:blipFill>
          <a:blip r:embed="rId3"/>
          <a:srcRect/>
          <a:stretch>
            <a:fillRect/>
          </a:stretch>
        </p:blipFill>
        <p:spPr bwMode="auto">
          <a:xfrm>
            <a:off x="7572396" y="0"/>
            <a:ext cx="1381126" cy="1052513"/>
          </a:xfrm>
          <a:prstGeom prst="rect">
            <a:avLst/>
          </a:prstGeom>
          <a:noFill/>
          <a:ln w="9525">
            <a:noFill/>
            <a:miter lim="800000"/>
            <a:headEnd/>
            <a:tailEnd/>
          </a:ln>
        </p:spPr>
      </p:pic>
      <p:sp>
        <p:nvSpPr>
          <p:cNvPr id="11" name="TextBox 10"/>
          <p:cNvSpPr txBox="1"/>
          <p:nvPr/>
        </p:nvSpPr>
        <p:spPr>
          <a:xfrm>
            <a:off x="971600" y="3908093"/>
            <a:ext cx="3071834" cy="1477328"/>
          </a:xfrm>
          <a:prstGeom prst="rect">
            <a:avLst/>
          </a:prstGeom>
          <a:noFill/>
        </p:spPr>
        <p:txBody>
          <a:bodyPr wrap="square" rtlCol="0">
            <a:spAutoFit/>
          </a:bodyPr>
          <a:lstStyle/>
          <a:p>
            <a:r>
              <a:rPr lang="en-US" b="1" i="1" dirty="0">
                <a:latin typeface="Times New Roman" pitchFamily="18" charset="0"/>
                <a:cs typeface="Times New Roman" pitchFamily="18" charset="0"/>
              </a:rPr>
              <a:t>Under the Guidance of</a:t>
            </a:r>
          </a:p>
          <a:p>
            <a:r>
              <a:rPr lang="en-US" b="1" dirty="0">
                <a:latin typeface="Times New Roman" pitchFamily="18" charset="0"/>
                <a:cs typeface="Times New Roman" pitchFamily="18" charset="0"/>
              </a:rPr>
              <a:t>SOUMYA BJ</a:t>
            </a:r>
          </a:p>
          <a:p>
            <a:r>
              <a:rPr lang="en-US" b="1" dirty="0">
                <a:latin typeface="Times New Roman" pitchFamily="18" charset="0"/>
                <a:cs typeface="Times New Roman" pitchFamily="18" charset="0"/>
              </a:rPr>
              <a:t>(Project Mentor)</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HARISH  BORAIAH </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Project Guide)</a:t>
            </a:r>
            <a:endParaRPr lang="en-US" dirty="0">
              <a:latin typeface="Times New Roman" pitchFamily="18" charset="0"/>
              <a:cs typeface="Times New Roman" pitchFamily="18" charset="0"/>
            </a:endParaRPr>
          </a:p>
        </p:txBody>
      </p:sp>
      <p:sp>
        <p:nvSpPr>
          <p:cNvPr id="13" name="TextBox 12"/>
          <p:cNvSpPr txBox="1"/>
          <p:nvPr/>
        </p:nvSpPr>
        <p:spPr>
          <a:xfrm>
            <a:off x="1142976" y="5357826"/>
            <a:ext cx="7572428" cy="1354217"/>
          </a:xfrm>
          <a:prstGeom prst="rect">
            <a:avLst/>
          </a:prstGeom>
          <a:noFill/>
        </p:spPr>
        <p:txBody>
          <a:bodyPr wrap="square" rtlCol="0">
            <a:spAutoFit/>
          </a:bodyPr>
          <a:lstStyle/>
          <a:p>
            <a:pPr algn="ctr"/>
            <a:r>
              <a:rPr lang="en-US" dirty="0"/>
              <a:t>Dept. of Computer Science &amp; </a:t>
            </a:r>
            <a:r>
              <a:rPr lang="en-US" dirty="0" err="1"/>
              <a:t>Engg</a:t>
            </a:r>
            <a:r>
              <a:rPr lang="en-US" dirty="0"/>
              <a:t>. </a:t>
            </a:r>
          </a:p>
          <a:p>
            <a:pPr algn="ctr"/>
            <a:r>
              <a:rPr lang="en-US" dirty="0"/>
              <a:t>MYSURU ROYAL INSTITUTE OF TECHNOLOGY</a:t>
            </a:r>
          </a:p>
          <a:p>
            <a:pPr algn="ctr"/>
            <a:r>
              <a:rPr lang="en-US" sz="1400" dirty="0" err="1">
                <a:latin typeface="Times New Roman" pitchFamily="18" charset="0"/>
                <a:cs typeface="Times New Roman" pitchFamily="18" charset="0"/>
              </a:rPr>
              <a:t>Lakshmipura</a:t>
            </a:r>
            <a:r>
              <a:rPr lang="en-US" sz="1400" dirty="0">
                <a:latin typeface="Times New Roman" pitchFamily="18" charset="0"/>
                <a:cs typeface="Times New Roman" pitchFamily="18" charset="0"/>
              </a:rPr>
              <a:t> Road, </a:t>
            </a:r>
            <a:r>
              <a:rPr lang="en-US" sz="1400" dirty="0" err="1">
                <a:latin typeface="Times New Roman" pitchFamily="18" charset="0"/>
                <a:cs typeface="Times New Roman" pitchFamily="18" charset="0"/>
              </a:rPr>
              <a:t>Palahally</a:t>
            </a:r>
            <a:r>
              <a:rPr lang="en-US" sz="1400" dirty="0">
                <a:latin typeface="Times New Roman" pitchFamily="18" charset="0"/>
                <a:cs typeface="Times New Roman" pitchFamily="18" charset="0"/>
              </a:rPr>
              <a:t> Post, Off </a:t>
            </a:r>
            <a:r>
              <a:rPr lang="en-US" sz="1400" dirty="0" err="1">
                <a:latin typeface="Times New Roman" pitchFamily="18" charset="0"/>
                <a:cs typeface="Times New Roman" pitchFamily="18" charset="0"/>
              </a:rPr>
              <a:t>Mysuru-Bengaluru</a:t>
            </a:r>
            <a:r>
              <a:rPr lang="en-US" sz="1400" dirty="0">
                <a:latin typeface="Times New Roman" pitchFamily="18" charset="0"/>
                <a:cs typeface="Times New Roman" pitchFamily="18" charset="0"/>
              </a:rPr>
              <a:t> Highway, </a:t>
            </a:r>
          </a:p>
          <a:p>
            <a:pPr algn="ctr"/>
            <a:r>
              <a:rPr lang="en-US" sz="1400" dirty="0">
                <a:latin typeface="Times New Roman" pitchFamily="18" charset="0"/>
                <a:cs typeface="Times New Roman" pitchFamily="18" charset="0"/>
              </a:rPr>
              <a:t>SR Patna, </a:t>
            </a:r>
            <a:r>
              <a:rPr lang="en-US" sz="1400" dirty="0" err="1">
                <a:latin typeface="Times New Roman" pitchFamily="18" charset="0"/>
                <a:cs typeface="Times New Roman" pitchFamily="18" charset="0"/>
              </a:rPr>
              <a:t>Mandya</a:t>
            </a:r>
            <a:r>
              <a:rPr lang="en-US" sz="1400" dirty="0">
                <a:latin typeface="Times New Roman" pitchFamily="18" charset="0"/>
                <a:cs typeface="Times New Roman" pitchFamily="18" charset="0"/>
              </a:rPr>
              <a:t> – 571606</a:t>
            </a:r>
          </a:p>
          <a:p>
            <a:pPr algn="ctr"/>
            <a:endParaRPr lang="en-US" dirty="0"/>
          </a:p>
        </p:txBody>
      </p:sp>
      <p:sp>
        <p:nvSpPr>
          <p:cNvPr id="4" name="TextBox 3">
            <a:extLst>
              <a:ext uri="{FF2B5EF4-FFF2-40B4-BE49-F238E27FC236}">
                <a16:creationId xmlns:a16="http://schemas.microsoft.com/office/drawing/2014/main" id="{C619DBFD-741D-40B2-AA73-4E9FEC42DB7D}"/>
              </a:ext>
            </a:extLst>
          </p:cNvPr>
          <p:cNvSpPr txBox="1"/>
          <p:nvPr/>
        </p:nvSpPr>
        <p:spPr>
          <a:xfrm>
            <a:off x="1357290" y="1114182"/>
            <a:ext cx="6215106" cy="1815882"/>
          </a:xfrm>
          <a:prstGeom prst="rect">
            <a:avLst/>
          </a:prstGeom>
          <a:noFill/>
        </p:spPr>
        <p:txBody>
          <a:bodyPr wrap="square" rtlCol="0">
            <a:spAutoFit/>
          </a:bodyPr>
          <a:lstStyle/>
          <a:p>
            <a:pPr algn="ctr"/>
            <a:r>
              <a:rPr lang="en-IN" sz="2800" b="1" u="sng" dirty="0">
                <a:solidFill>
                  <a:schemeClr val="accent1">
                    <a:lumMod val="60000"/>
                    <a:lumOff val="40000"/>
                  </a:schemeClr>
                </a:solidFill>
                <a:latin typeface="Segoe UI Black" panose="020B0A02040204020203" pitchFamily="34" charset="0"/>
                <a:ea typeface="Segoe UI Black" panose="020B0A02040204020203" pitchFamily="34" charset="0"/>
                <a:cs typeface="Times New Roman" pitchFamily="18" charset="0"/>
              </a:rPr>
              <a:t>How Data-Driven Entrepreneur </a:t>
            </a:r>
            <a:r>
              <a:rPr lang="en-IN" sz="2800" b="1" u="sng" dirty="0" err="1">
                <a:solidFill>
                  <a:schemeClr val="accent1">
                    <a:lumMod val="60000"/>
                    <a:lumOff val="40000"/>
                  </a:schemeClr>
                </a:solidFill>
                <a:latin typeface="Segoe UI Black" panose="020B0A02040204020203" pitchFamily="34" charset="0"/>
                <a:ea typeface="Segoe UI Black" panose="020B0A02040204020203" pitchFamily="34" charset="0"/>
                <a:cs typeface="Times New Roman" pitchFamily="18" charset="0"/>
              </a:rPr>
              <a:t>Analyzes</a:t>
            </a:r>
            <a:r>
              <a:rPr lang="en-IN" sz="2800" b="1" u="sng" dirty="0">
                <a:solidFill>
                  <a:schemeClr val="accent1">
                    <a:lumMod val="60000"/>
                    <a:lumOff val="40000"/>
                  </a:schemeClr>
                </a:solidFill>
                <a:latin typeface="Segoe UI Black" panose="020B0A02040204020203" pitchFamily="34" charset="0"/>
                <a:ea typeface="Segoe UI Black" panose="020B0A02040204020203" pitchFamily="34" charset="0"/>
                <a:cs typeface="Times New Roman" pitchFamily="18" charset="0"/>
              </a:rPr>
              <a:t> Imperfect Information for Business Opportunity Evaluation</a:t>
            </a:r>
            <a:endParaRPr lang="hi-IN" sz="2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735390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461" y="332656"/>
            <a:ext cx="7886700" cy="994172"/>
          </a:xfrm>
        </p:spPr>
        <p:txBody>
          <a:bodyPr>
            <a:normAutofit/>
          </a:bodyPr>
          <a:lstStyle/>
          <a:p>
            <a:r>
              <a:rPr lang="en-IN" sz="2800" b="1" dirty="0">
                <a:latin typeface="Times New Roman" panose="02020603050405020304" pitchFamily="18" charset="0"/>
                <a:cs typeface="Times New Roman" panose="02020603050405020304" pitchFamily="18" charset="0"/>
              </a:rPr>
              <a:t>MARKOV MODEL:</a:t>
            </a:r>
          </a:p>
        </p:txBody>
      </p:sp>
      <p:sp>
        <p:nvSpPr>
          <p:cNvPr id="3" name="Content Placeholder 2"/>
          <p:cNvSpPr>
            <a:spLocks noGrp="1"/>
          </p:cNvSpPr>
          <p:nvPr>
            <p:ph idx="1"/>
          </p:nvPr>
        </p:nvSpPr>
        <p:spPr>
          <a:xfrm>
            <a:off x="589460" y="980728"/>
            <a:ext cx="8303019" cy="5544616"/>
          </a:xfrm>
        </p:spPr>
        <p:txBody>
          <a:bodyPr>
            <a:noAutofit/>
          </a:bodyPr>
          <a:lstStyle/>
          <a:p>
            <a:r>
              <a:rPr lang="en-IN" sz="2400" dirty="0">
                <a:latin typeface="Times New Roman" panose="02020603050405020304" pitchFamily="18" charset="0"/>
                <a:cs typeface="Times New Roman" panose="02020603050405020304" pitchFamily="18" charset="0"/>
              </a:rPr>
              <a:t>A Markov model is a stochastic method for randomly changing systems where it is assumed that future states do not depend on past states. These models show all possible states as well as the transitions, rate of transitions and probabilities between them. </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b="1" u="sng" dirty="0">
                <a:latin typeface="Times New Roman" panose="02020603050405020304" pitchFamily="18" charset="0"/>
                <a:cs typeface="Times New Roman" panose="02020603050405020304" pitchFamily="18" charset="0"/>
              </a:rPr>
              <a:t>There are four types of Markov models:</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1.Markov chain - used by systems that are autonomous and have fully observable states</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2.Hidden Markov model - used by systems that are autonomous where the state is partially observable.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marL="0" indent="0">
              <a:buNone/>
            </a:pP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44573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866" y="1178175"/>
            <a:ext cx="8574133" cy="5419177"/>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3.Markov decision processes - used by controlled systems with a fully observable state.</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4.Partially observable Markov decision processes - used by controlled systems where the state is partially observable.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Markov models can be expressed in equations or in graphical models. Graphic Markov models typically use circles (each containing states) and directional arrows to indicate possible transitional changes between them.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p>
          <a:p>
            <a:pPr marL="0" indent="0">
              <a:buNone/>
            </a:pPr>
            <a:br>
              <a:rPr lang="en-IN" sz="2400" dirty="0"/>
            </a:br>
            <a:endParaRPr lang="en-IN" sz="2400" dirty="0"/>
          </a:p>
        </p:txBody>
      </p:sp>
    </p:spTree>
    <p:extLst>
      <p:ext uri="{BB962C8B-B14F-4D97-AF65-F5344CB8AC3E}">
        <p14:creationId xmlns:p14="http://schemas.microsoft.com/office/powerpoint/2010/main" val="36200537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592E-EE6C-4ED9-B331-3903AC9D3CD3}"/>
              </a:ext>
            </a:extLst>
          </p:cNvPr>
          <p:cNvSpPr>
            <a:spLocks noGrp="1"/>
          </p:cNvSpPr>
          <p:nvPr>
            <p:ph type="ctrTitle"/>
          </p:nvPr>
        </p:nvSpPr>
        <p:spPr>
          <a:xfrm>
            <a:off x="251520" y="-174139"/>
            <a:ext cx="7285382" cy="725557"/>
          </a:xfrm>
        </p:spPr>
        <p:txBody>
          <a:bodyPr>
            <a:normAutofit/>
          </a:bodyPr>
          <a:lstStyle/>
          <a:p>
            <a:pPr algn="just"/>
            <a:r>
              <a:rPr lang="en-US" sz="2800" b="1" dirty="0">
                <a:latin typeface="Times New Roman" panose="02020603050405020304" pitchFamily="18" charset="0"/>
                <a:cs typeface="Times New Roman" panose="02020603050405020304" pitchFamily="18" charset="0"/>
              </a:rPr>
              <a:t>PROPOSED SYSTEM:</a:t>
            </a:r>
          </a:p>
        </p:txBody>
      </p:sp>
      <p:sp>
        <p:nvSpPr>
          <p:cNvPr id="3" name="Subtitle 2">
            <a:extLst>
              <a:ext uri="{FF2B5EF4-FFF2-40B4-BE49-F238E27FC236}">
                <a16:creationId xmlns:a16="http://schemas.microsoft.com/office/drawing/2014/main" id="{6BABD77D-F94C-40CB-A6D8-694F03BF5796}"/>
              </a:ext>
            </a:extLst>
          </p:cNvPr>
          <p:cNvSpPr>
            <a:spLocks noGrp="1"/>
          </p:cNvSpPr>
          <p:nvPr>
            <p:ph type="subTitle" idx="1"/>
          </p:nvPr>
        </p:nvSpPr>
        <p:spPr>
          <a:xfrm>
            <a:off x="66971" y="1052736"/>
            <a:ext cx="9085377" cy="6117942"/>
          </a:xfrm>
        </p:spPr>
        <p:txBody>
          <a:bodyPr>
            <a:normAutofit fontScale="92500" lnSpcReduction="20000"/>
          </a:bodyPr>
          <a:lstStyle/>
          <a:p>
            <a:pPr marL="257175" indent="-257175"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Although our model has enabled us to examine a new method of evaluating a hidden market process, several assumptions, limitations, and related extensions to this research need to be acknowledged. </a:t>
            </a:r>
          </a:p>
          <a:p>
            <a:pPr marL="257175" indent="-257175"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our key assumptions pose inherent limitations on our model. For example, although our assumption about an exogenous and independent change in the valuation of investments does not necessarily change our insights, the relaxation of this assumption could lead to more profound insights into the market. </a:t>
            </a:r>
          </a:p>
          <a:p>
            <a:pPr marL="257175" indent="-257175"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DP (Dynamic programming) Model allows two functions they are:</a:t>
            </a:r>
          </a:p>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Path-dependence</a:t>
            </a:r>
          </a:p>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Non-Linearity</a:t>
            </a:r>
          </a:p>
          <a:p>
            <a:pPr marL="257175" indent="-257175"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These Two properties are important, assuming that a Markov model is a close representation of decision-making in real-world entrepreneurial contexts. </a:t>
            </a:r>
          </a:p>
          <a:p>
            <a:pPr marL="257175" indent="-257175"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we did not account for dependence between market factors and selection bias for market factors.</a:t>
            </a:r>
          </a:p>
          <a:p>
            <a:pPr marL="257175" indent="-257175"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
            </a:pPr>
            <a:endParaRPr lang="en-US" dirty="0"/>
          </a:p>
        </p:txBody>
      </p:sp>
    </p:spTree>
    <p:extLst>
      <p:ext uri="{BB962C8B-B14F-4D97-AF65-F5344CB8AC3E}">
        <p14:creationId xmlns:p14="http://schemas.microsoft.com/office/powerpoint/2010/main" val="251152265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1B90A5-C236-4979-8559-7BC94AB02C7E}"/>
              </a:ext>
            </a:extLst>
          </p:cNvPr>
          <p:cNvSpPr txBox="1"/>
          <p:nvPr/>
        </p:nvSpPr>
        <p:spPr>
          <a:xfrm>
            <a:off x="251520" y="404664"/>
            <a:ext cx="8784975" cy="5940088"/>
          </a:xfrm>
          <a:prstGeom prst="rect">
            <a:avLst/>
          </a:prstGeom>
          <a:noFill/>
        </p:spPr>
        <p:txBody>
          <a:bodyPr wrap="square" rtlCol="0">
            <a:spAutoFit/>
          </a:bodyPr>
          <a:lstStyle/>
          <a:p>
            <a:pPr marL="214313" indent="-214313">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Interface Between the Operational Management(OM)and Entrepreneurship involves the decision-making under the Business Opportunity.</a:t>
            </a:r>
          </a:p>
          <a:p>
            <a:endParaRPr lang="en-US" sz="2000" dirty="0">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check the Validity of the Received Information Which raises the Question of How an Entrepreneur can make ensure that the person inputting the right information.</a:t>
            </a:r>
          </a:p>
          <a:p>
            <a:endParaRPr lang="en-US" sz="2000" dirty="0">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Thus we verify the both validation and selection process of Market factors.</a:t>
            </a:r>
          </a:p>
          <a:p>
            <a:endParaRPr lang="en-US" sz="2000" dirty="0">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Finally, it would be helpful to examine how entrepreneurs adapt to market realities while their internal processes and technologies evolve. That involve various fields such as:</a:t>
            </a:r>
          </a:p>
          <a:p>
            <a:pPr marL="214313" indent="-21431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US" sz="2000" dirty="0">
                <a:latin typeface="Times New Roman" panose="02020603050405020304" pitchFamily="18" charset="0"/>
                <a:cs typeface="Times New Roman" panose="02020603050405020304" pitchFamily="18" charset="0"/>
              </a:rPr>
              <a:t>Strategy.</a:t>
            </a:r>
          </a:p>
          <a:p>
            <a:pPr marL="257175" indent="-257175">
              <a:buFont typeface="+mj-lt"/>
              <a:buAutoNum type="arabicPeriod"/>
            </a:pPr>
            <a:r>
              <a:rPr lang="en-US" sz="2000" dirty="0">
                <a:latin typeface="Times New Roman" panose="02020603050405020304" pitchFamily="18" charset="0"/>
                <a:cs typeface="Times New Roman" panose="02020603050405020304" pitchFamily="18" charset="0"/>
              </a:rPr>
              <a:t>Risk Taken.</a:t>
            </a:r>
          </a:p>
          <a:p>
            <a:pPr marL="257175" indent="-257175">
              <a:buFont typeface="+mj-lt"/>
              <a:buAutoNum type="arabicPeriod"/>
            </a:pPr>
            <a:r>
              <a:rPr lang="en-US" sz="2000" dirty="0">
                <a:latin typeface="Times New Roman" panose="02020603050405020304" pitchFamily="18" charset="0"/>
                <a:cs typeface="Times New Roman" panose="02020603050405020304" pitchFamily="18" charset="0"/>
              </a:rPr>
              <a:t>OM (operational Management).</a:t>
            </a:r>
          </a:p>
          <a:p>
            <a:pPr marL="257175" indent="-257175">
              <a:buFont typeface="+mj-lt"/>
              <a:buAutoNum type="arabicPeriod"/>
            </a:pPr>
            <a:r>
              <a:rPr lang="en-US" sz="2000" dirty="0">
                <a:latin typeface="Times New Roman" panose="02020603050405020304" pitchFamily="18" charset="0"/>
                <a:cs typeface="Times New Roman" panose="02020603050405020304" pitchFamily="18" charset="0"/>
              </a:rPr>
              <a:t> Entrepreneurship. </a:t>
            </a:r>
          </a:p>
          <a:p>
            <a:pPr marL="257175" indent="-257175">
              <a:buFont typeface="+mj-lt"/>
              <a:buAutoNum type="arabicPeriod"/>
            </a:pPr>
            <a:r>
              <a:rPr lang="en-US" sz="2000" dirty="0">
                <a:latin typeface="Times New Roman" panose="02020603050405020304" pitchFamily="18" charset="0"/>
                <a:cs typeface="Times New Roman" panose="02020603050405020304" pitchFamily="18" charset="0"/>
              </a:rPr>
              <a:t>Financially Help</a:t>
            </a:r>
          </a:p>
          <a:p>
            <a:pPr marL="257175" indent="-257175">
              <a:buFont typeface="+mj-lt"/>
              <a:buAutoNum type="arabicPeriod"/>
            </a:pPr>
            <a:r>
              <a:rPr lang="en-US" sz="2000" dirty="0">
                <a:latin typeface="Times New Roman" panose="02020603050405020304" pitchFamily="18" charset="0"/>
                <a:cs typeface="Times New Roman" panose="02020603050405020304" pitchFamily="18" charset="0"/>
              </a:rPr>
              <a:t>Money Management.</a:t>
            </a:r>
          </a:p>
        </p:txBody>
      </p:sp>
    </p:spTree>
    <p:extLst>
      <p:ext uri="{BB962C8B-B14F-4D97-AF65-F5344CB8AC3E}">
        <p14:creationId xmlns:p14="http://schemas.microsoft.com/office/powerpoint/2010/main" val="98220655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6246B5-F8BD-4B59-8B08-D7FEA58DAC0B}"/>
              </a:ext>
            </a:extLst>
          </p:cNvPr>
          <p:cNvSpPr txBox="1"/>
          <p:nvPr/>
        </p:nvSpPr>
        <p:spPr>
          <a:xfrm>
            <a:off x="477078" y="1384024"/>
            <a:ext cx="7812157" cy="523220"/>
          </a:xfrm>
          <a:prstGeom prst="rect">
            <a:avLst/>
          </a:prstGeom>
          <a:noFill/>
        </p:spPr>
        <p:txBody>
          <a:bodyPr wrap="squar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437ADBDB-5EC6-4DDE-9F29-BF35F157D918}"/>
              </a:ext>
            </a:extLst>
          </p:cNvPr>
          <p:cNvSpPr txBox="1"/>
          <p:nvPr/>
        </p:nvSpPr>
        <p:spPr>
          <a:xfrm>
            <a:off x="477078" y="2159277"/>
            <a:ext cx="8020879" cy="1800493"/>
          </a:xfrm>
          <a:prstGeom prst="rect">
            <a:avLst/>
          </a:prstGeom>
          <a:noFill/>
        </p:spPr>
        <p:txBody>
          <a:bodyPr wrap="square" rtlCol="0">
            <a:spAutoFit/>
          </a:bodyPr>
          <a:lstStyle/>
          <a:p>
            <a:pPr marL="257175" indent="-257175">
              <a:buFont typeface="+mj-lt"/>
              <a:buAutoNum type="arabicPeriod"/>
            </a:pPr>
            <a:r>
              <a:rPr lang="en-US" sz="2400" dirty="0">
                <a:latin typeface="Times New Roman" panose="02020603050405020304" pitchFamily="18" charset="0"/>
                <a:cs typeface="Times New Roman" panose="02020603050405020304" pitchFamily="18" charset="0"/>
              </a:rPr>
              <a:t> Business opportunity calculated is easily </a:t>
            </a:r>
          </a:p>
          <a:p>
            <a:pPr marL="257175" indent="-257175">
              <a:buFont typeface="+mj-lt"/>
              <a:buAutoNum type="arabicPeriod"/>
            </a:pPr>
            <a:r>
              <a:rPr lang="en-US" sz="2400" dirty="0">
                <a:latin typeface="Times New Roman" panose="02020603050405020304" pitchFamily="18" charset="0"/>
                <a:cs typeface="Times New Roman" panose="02020603050405020304" pitchFamily="18" charset="0"/>
              </a:rPr>
              <a:t> Time is save for this process </a:t>
            </a:r>
          </a:p>
          <a:p>
            <a:pPr marL="257175" indent="-257175">
              <a:buFont typeface="+mj-lt"/>
              <a:buAutoNum type="arabicPeriod"/>
            </a:pPr>
            <a:r>
              <a:rPr lang="en-US" sz="2400" dirty="0">
                <a:latin typeface="Times New Roman" panose="02020603050405020304" pitchFamily="18" charset="0"/>
                <a:cs typeface="Times New Roman" panose="02020603050405020304" pitchFamily="18" charset="0"/>
              </a:rPr>
              <a:t> Money is not waste in this analysis </a:t>
            </a:r>
          </a:p>
          <a:p>
            <a:pPr marL="257175" indent="-257175">
              <a:buFont typeface="+mj-lt"/>
              <a:buAutoNum type="arabicPeriod"/>
            </a:pPr>
            <a:r>
              <a:rPr lang="en-US" sz="2400" dirty="0">
                <a:latin typeface="Times New Roman" panose="02020603050405020304" pitchFamily="18" charset="0"/>
                <a:cs typeface="Times New Roman" panose="02020603050405020304" pitchFamily="18" charset="0"/>
              </a:rPr>
              <a:t> Most secured process </a:t>
            </a:r>
          </a:p>
          <a:p>
            <a:pPr marL="257175" indent="-257175">
              <a:buFont typeface="+mj-lt"/>
              <a:buAutoNum type="arabicPeriod"/>
            </a:pPr>
            <a:endParaRPr lang="en-US" sz="1500" dirty="0"/>
          </a:p>
        </p:txBody>
      </p:sp>
    </p:spTree>
    <p:extLst>
      <p:ext uri="{BB962C8B-B14F-4D97-AF65-F5344CB8AC3E}">
        <p14:creationId xmlns:p14="http://schemas.microsoft.com/office/powerpoint/2010/main" val="323029031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6CD31A-4C7D-420D-9E6B-ADF43B4BD9B7}"/>
              </a:ext>
            </a:extLst>
          </p:cNvPr>
          <p:cNvSpPr txBox="1"/>
          <p:nvPr/>
        </p:nvSpPr>
        <p:spPr>
          <a:xfrm>
            <a:off x="395536" y="476672"/>
            <a:ext cx="8010939" cy="730969"/>
          </a:xfrm>
          <a:prstGeom prst="rect">
            <a:avLst/>
          </a:prstGeom>
          <a:noFill/>
        </p:spPr>
        <p:txBody>
          <a:bodyPr wrap="squar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ARCHITECTURE</a:t>
            </a:r>
            <a:r>
              <a:rPr lang="en-US" sz="2800" b="1" dirty="0">
                <a:solidFill>
                  <a:schemeClr val="accent1"/>
                </a:solidFill>
              </a:rPr>
              <a:t>:</a:t>
            </a:r>
          </a:p>
          <a:p>
            <a:r>
              <a:rPr lang="en-US" sz="1350" dirty="0"/>
              <a:t> </a:t>
            </a:r>
          </a:p>
        </p:txBody>
      </p:sp>
      <p:pic>
        <p:nvPicPr>
          <p:cNvPr id="9" name="Picture 8">
            <a:extLst>
              <a:ext uri="{FF2B5EF4-FFF2-40B4-BE49-F238E27FC236}">
                <a16:creationId xmlns:a16="http://schemas.microsoft.com/office/drawing/2014/main" id="{0B06C7A7-DD47-450B-A03E-7FD6FAF8A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00" y="4611198"/>
            <a:ext cx="3739068" cy="1926195"/>
          </a:xfrm>
          <a:prstGeom prst="snip2DiagRect">
            <a:avLst/>
          </a:prstGeom>
          <a:solidFill>
            <a:srgbClr val="FFFFFF">
              <a:shade val="85000"/>
            </a:srgbClr>
          </a:solidFill>
          <a:ln w="88900" cap="sq">
            <a:solidFill>
              <a:schemeClr val="accent1"/>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7832EC61-9184-4547-8833-3C2510560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1640" y="1052736"/>
            <a:ext cx="6255112" cy="2952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159F2EA1-73FD-4742-905E-4F15F4ECB287}"/>
              </a:ext>
            </a:extLst>
          </p:cNvPr>
          <p:cNvSpPr txBox="1"/>
          <p:nvPr/>
        </p:nvSpPr>
        <p:spPr>
          <a:xfrm>
            <a:off x="2133018" y="3943930"/>
            <a:ext cx="4535974" cy="369332"/>
          </a:xfrm>
          <a:prstGeom prst="rect">
            <a:avLst/>
          </a:prstGeom>
          <a:noFill/>
        </p:spPr>
        <p:txBody>
          <a:bodyPr wrap="square" rtlCol="0">
            <a:spAutoFit/>
          </a:bodyPr>
          <a:lstStyle/>
          <a:p>
            <a:r>
              <a:rPr lang="en-US" dirty="0">
                <a:highlight>
                  <a:srgbClr val="808080"/>
                </a:highlight>
              </a:rPr>
              <a:t>Figure : Architecture of proposed model</a:t>
            </a:r>
          </a:p>
        </p:txBody>
      </p:sp>
    </p:spTree>
    <p:extLst>
      <p:ext uri="{BB962C8B-B14F-4D97-AF65-F5344CB8AC3E}">
        <p14:creationId xmlns:p14="http://schemas.microsoft.com/office/powerpoint/2010/main" val="22228290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E8BEB-C2D9-455F-A34B-69B5F95923C6}"/>
              </a:ext>
            </a:extLst>
          </p:cNvPr>
          <p:cNvSpPr txBox="1"/>
          <p:nvPr/>
        </p:nvSpPr>
        <p:spPr>
          <a:xfrm>
            <a:off x="323528" y="260649"/>
            <a:ext cx="8581933" cy="6863417"/>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Step 1:First we collect data set in different fields (generic) like </a:t>
            </a:r>
            <a:r>
              <a:rPr lang="en-US" sz="2000" dirty="0" err="1">
                <a:latin typeface="Times New Roman" panose="02020603050405020304" pitchFamily="18" charset="0"/>
                <a:cs typeface="Times New Roman" panose="02020603050405020304" pitchFamily="18" charset="0"/>
              </a:rPr>
              <a:t>Investment,Return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Amount,Profit,Loss</a:t>
            </a:r>
            <a:r>
              <a:rPr lang="en-US" sz="2000" dirty="0">
                <a:latin typeface="Times New Roman" panose="02020603050405020304" pitchFamily="18" charset="0"/>
                <a:cs typeface="Times New Roman" panose="02020603050405020304" pitchFamily="18" charset="0"/>
              </a:rPr>
              <a:t> in Last 6 years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2:Analysis for</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Investment Average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Return Amount Average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Profit Average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Loss Average</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Step 3:Markov Chain Model:</a:t>
            </a:r>
          </a:p>
          <a:p>
            <a:r>
              <a:rPr lang="en-US" sz="2000" dirty="0">
                <a:latin typeface="Times New Roman" panose="02020603050405020304" pitchFamily="18" charset="0"/>
                <a:cs typeface="Times New Roman" panose="02020603050405020304" pitchFamily="18" charset="0"/>
              </a:rPr>
              <a:t>             A Markov Chain  Model is </a:t>
            </a:r>
            <a:r>
              <a:rPr lang="en-US" sz="2000" b="1" dirty="0">
                <a:latin typeface="Times New Roman" panose="02020603050405020304" pitchFamily="18" charset="0"/>
                <a:cs typeface="Times New Roman" panose="02020603050405020304" pitchFamily="18" charset="0"/>
              </a:rPr>
              <a:t>“ a stochastic model describing a sequence of possible events in which the probability of each event  depends only on the state attained in the previous event”.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4: Graphical analysis For Investment Average.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5:  Graphical analysis For Return Amount Average.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6 : Graphical analysis For Profit Average.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7 : Graphical analysis For Loss Average.</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842621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58F7BA4-B6D7-4093-BC9D-BA2CF918AE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id="{A1490F55-F54C-467C-B8A6-A31153CC5A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2F2A405-ED68-4CB8-9732-67DA21F2A1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A7D2B90-65E1-48B0-8CA7-52D547406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924D5FD-FDCC-4B58-A2A3-D540DA620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5E193FF4-6DE7-4427-8CA6-6391CF05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53557E8-484E-4039-B233-EBFF43A3B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45E1412B-7A92-4620-B822-2510023D4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21DAC8F-94C8-4EBC-8454-1525B0F59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34D249F-4969-44EA-A390-4FCDA5EB9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AB39E86-A756-4CA8-B71D-0AF734B31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AECCE59-439F-47CE-9E51-D64F06C28609}"/>
              </a:ext>
            </a:extLst>
          </p:cNvPr>
          <p:cNvSpPr/>
          <p:nvPr/>
        </p:nvSpPr>
        <p:spPr>
          <a:xfrm>
            <a:off x="965199" y="609600"/>
            <a:ext cx="7648121" cy="109945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kern="1200">
                <a:solidFill>
                  <a:schemeClr val="accent1"/>
                </a:solidFill>
                <a:latin typeface="+mj-lt"/>
                <a:ea typeface="+mj-ea"/>
                <a:cs typeface="+mj-cs"/>
              </a:rPr>
              <a:t>SOFTWARE HARDWARE REQUIREMENTS:</a:t>
            </a:r>
          </a:p>
        </p:txBody>
      </p:sp>
      <p:sp>
        <p:nvSpPr>
          <p:cNvPr id="24" name="Isosceles Triangle 23">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D5CD523-090B-4FCB-8B86-02908946ED02}"/>
              </a:ext>
            </a:extLst>
          </p:cNvPr>
          <p:cNvGraphicFramePr>
            <a:graphicFrameLocks/>
          </p:cNvGraphicFramePr>
          <p:nvPr>
            <p:extLst>
              <p:ext uri="{D42A27DB-BD31-4B8C-83A1-F6EECF244321}">
                <p14:modId xmlns:p14="http://schemas.microsoft.com/office/powerpoint/2010/main" val="1033740575"/>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79174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8401E-2CEA-450C-B5A9-6404E32B8879}"/>
              </a:ext>
            </a:extLst>
          </p:cNvPr>
          <p:cNvSpPr txBox="1"/>
          <p:nvPr/>
        </p:nvSpPr>
        <p:spPr>
          <a:xfrm>
            <a:off x="107504" y="404664"/>
            <a:ext cx="8100391" cy="730969"/>
          </a:xfrm>
          <a:prstGeom prst="rect">
            <a:avLst/>
          </a:prstGeom>
          <a:noFill/>
        </p:spPr>
        <p:txBody>
          <a:bodyPr wrap="squar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SYSTEM DESIGN AND IMPLEMENTATION</a:t>
            </a:r>
            <a:r>
              <a:rPr lang="en-US" sz="2800" dirty="0">
                <a:solidFill>
                  <a:schemeClr val="accent1"/>
                </a:solidFill>
                <a:latin typeface="Times New Roman" panose="02020603050405020304" pitchFamily="18" charset="0"/>
                <a:cs typeface="Times New Roman" panose="02020603050405020304" pitchFamily="18" charset="0"/>
              </a:rPr>
              <a:t>:</a:t>
            </a:r>
          </a:p>
          <a:p>
            <a:endParaRPr lang="en-US" sz="1350" dirty="0"/>
          </a:p>
        </p:txBody>
      </p:sp>
      <p:sp>
        <p:nvSpPr>
          <p:cNvPr id="3" name="TextBox 2">
            <a:extLst>
              <a:ext uri="{FF2B5EF4-FFF2-40B4-BE49-F238E27FC236}">
                <a16:creationId xmlns:a16="http://schemas.microsoft.com/office/drawing/2014/main" id="{71DE4F52-75F8-49CD-AB8F-A1F662CFC221}"/>
              </a:ext>
            </a:extLst>
          </p:cNvPr>
          <p:cNvSpPr txBox="1"/>
          <p:nvPr/>
        </p:nvSpPr>
        <p:spPr>
          <a:xfrm>
            <a:off x="395536" y="1135633"/>
            <a:ext cx="8640960" cy="489364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Design:</a:t>
            </a:r>
          </a:p>
          <a:p>
            <a:pPr marL="214313" indent="-2143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Consider an entrepreneur who is evaluating a business opportunity for a market in a multiperiod setting.</a:t>
            </a:r>
          </a:p>
          <a:p>
            <a:pPr marL="214313" indent="-2143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state of the market—whether the market has a positive or negative outlook for the entrepreneur’s opportunity—depends on a variety of external market factors such as economic, governmental, social, and regulatory  that may not be directly observable and may change over time.</a:t>
            </a:r>
          </a:p>
          <a:p>
            <a:pPr marL="214313" indent="-2143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Entrepreneur’s Opportunity depends 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Economic</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Governmental</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Social</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Regulatory</a:t>
            </a:r>
          </a:p>
        </p:txBody>
      </p:sp>
    </p:spTree>
    <p:extLst>
      <p:ext uri="{BB962C8B-B14F-4D97-AF65-F5344CB8AC3E}">
        <p14:creationId xmlns:p14="http://schemas.microsoft.com/office/powerpoint/2010/main" val="24429705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9549D-B519-41C6-A54E-F0F1AE44508B}"/>
              </a:ext>
            </a:extLst>
          </p:cNvPr>
          <p:cNvSpPr>
            <a:spLocks noGrp="1"/>
          </p:cNvSpPr>
          <p:nvPr>
            <p:ph idx="1"/>
          </p:nvPr>
        </p:nvSpPr>
        <p:spPr>
          <a:xfrm>
            <a:off x="611560" y="260648"/>
            <a:ext cx="8424936" cy="6597352"/>
          </a:xfrm>
        </p:spPr>
        <p:txBody>
          <a:bodyPr>
            <a:normAutofit lnSpcReduction="10000"/>
          </a:bodyPr>
          <a:lstStyle/>
          <a:p>
            <a:pPr marL="214313" indent="-2143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also include 4Rs (i.e., internal constraints ) they are:</a:t>
            </a:r>
          </a:p>
          <a:p>
            <a:pPr marL="257175" indent="-257175">
              <a:buFont typeface="+mj-lt"/>
              <a:buAutoNum type="arabicPeriod"/>
            </a:pPr>
            <a:r>
              <a:rPr lang="en-US" sz="2400" dirty="0">
                <a:latin typeface="Times New Roman" panose="02020603050405020304" pitchFamily="18" charset="0"/>
                <a:cs typeface="Times New Roman" panose="02020603050405020304" pitchFamily="18" charset="0"/>
              </a:rPr>
              <a:t>Refresh</a:t>
            </a:r>
          </a:p>
          <a:p>
            <a:pPr marL="257175" indent="-257175">
              <a:buFont typeface="+mj-lt"/>
              <a:buAutoNum type="arabicPeriod"/>
            </a:pPr>
            <a:r>
              <a:rPr lang="en-US" sz="2400" dirty="0">
                <a:latin typeface="Times New Roman" panose="02020603050405020304" pitchFamily="18" charset="0"/>
                <a:cs typeface="Times New Roman" panose="02020603050405020304" pitchFamily="18" charset="0"/>
              </a:rPr>
              <a:t>Recycle</a:t>
            </a:r>
          </a:p>
          <a:p>
            <a:pPr marL="257175" indent="-257175">
              <a:buFont typeface="+mj-lt"/>
              <a:buAutoNum type="arabicPeriod"/>
            </a:pPr>
            <a:r>
              <a:rPr lang="en-US" sz="2400" dirty="0">
                <a:latin typeface="Times New Roman" panose="02020603050405020304" pitchFamily="18" charset="0"/>
                <a:cs typeface="Times New Roman" panose="02020603050405020304" pitchFamily="18" charset="0"/>
              </a:rPr>
              <a:t>Retire</a:t>
            </a:r>
          </a:p>
          <a:p>
            <a:pPr marL="257175" indent="-257175">
              <a:buFont typeface="+mj-lt"/>
              <a:buAutoNum type="arabicPeriod"/>
            </a:pPr>
            <a:r>
              <a:rPr lang="en-US" sz="2400" dirty="0">
                <a:latin typeface="Times New Roman" panose="02020603050405020304" pitchFamily="18" charset="0"/>
                <a:cs typeface="Times New Roman" panose="02020603050405020304" pitchFamily="18" charset="0"/>
              </a:rPr>
              <a:t>Replace.</a:t>
            </a:r>
          </a:p>
          <a:p>
            <a:pPr marL="214313" indent="-2143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exemplify the impact of an external factor on opportunity assessment, we offer a simulated example of an entrepreneurial venture in a developing industry (e.g., clean energy). </a:t>
            </a:r>
          </a:p>
          <a:p>
            <a:pPr marL="214313" indent="-2143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entrepreneur may not have established know-how of external market regulations and lobbying practices for the technology (i.e., shortage of external regulations). </a:t>
            </a:r>
          </a:p>
          <a:p>
            <a:pPr marL="214313" indent="-2143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Therefore, he or she might not be able to fully evaluate the true economic outlook positive or negative without understanding the regulatory conditions, particularly among the rapidly changing laws surrounding energy.</a:t>
            </a:r>
          </a:p>
          <a:p>
            <a:pPr marL="0" indent="0">
              <a:buNone/>
            </a:pPr>
            <a:r>
              <a:rPr lang="en-US" sz="2400" dirty="0">
                <a:latin typeface="Times New Roman" panose="02020603050405020304" pitchFamily="18" charset="0"/>
                <a:cs typeface="Times New Roman" panose="02020603050405020304" pitchFamily="18" charset="0"/>
              </a:rPr>
              <a:t>                        </a:t>
            </a:r>
          </a:p>
          <a:p>
            <a:endParaRPr lang="hi-IN" dirty="0"/>
          </a:p>
        </p:txBody>
      </p:sp>
    </p:spTree>
    <p:extLst>
      <p:ext uri="{BB962C8B-B14F-4D97-AF65-F5344CB8AC3E}">
        <p14:creationId xmlns:p14="http://schemas.microsoft.com/office/powerpoint/2010/main" val="6083777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606808-7D5B-4491-A8E9-7E71BD4683A8}"/>
              </a:ext>
            </a:extLst>
          </p:cNvPr>
          <p:cNvPicPr>
            <a:picLocks noChangeAspect="1"/>
          </p:cNvPicPr>
          <p:nvPr/>
        </p:nvPicPr>
        <p:blipFill rotWithShape="1">
          <a:blip r:embed="rId2">
            <a:extLst>
              <a:ext uri="{28A0092B-C50C-407E-A947-70E740481C1C}">
                <a14:useLocalDpi xmlns:a14="http://schemas.microsoft.com/office/drawing/2010/main" val="0"/>
              </a:ext>
            </a:extLst>
          </a:blip>
          <a:srcRect l="38680" r="15887"/>
          <a:stretch/>
        </p:blipFill>
        <p:spPr>
          <a:xfrm>
            <a:off x="3202390" y="-1"/>
            <a:ext cx="5941610"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F12F44D-662D-4F5E-BD3B-1C5D7F613381}"/>
              </a:ext>
            </a:extLst>
          </p:cNvPr>
          <p:cNvSpPr>
            <a:spLocks noGrp="1"/>
          </p:cNvSpPr>
          <p:nvPr>
            <p:ph type="title"/>
          </p:nvPr>
        </p:nvSpPr>
        <p:spPr>
          <a:xfrm>
            <a:off x="492295" y="476672"/>
            <a:ext cx="2888343" cy="1320800"/>
          </a:xfrm>
        </p:spPr>
        <p:txBody>
          <a:bodyPr>
            <a:normAutofit/>
          </a:bodyPr>
          <a:lstStyle/>
          <a:p>
            <a:r>
              <a:rPr lang="en-US" sz="3600" b="1" dirty="0">
                <a:latin typeface="Times New Roman" panose="02020603050405020304" pitchFamily="18" charset="0"/>
                <a:cs typeface="Times New Roman" panose="02020603050405020304" pitchFamily="18" charset="0"/>
              </a:rPr>
              <a:t>INDEX:</a:t>
            </a:r>
            <a:endParaRPr lang="hi-IN" sz="3600"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E3F55D7F-90F4-44F0-B649-FA357EF1DD9F}"/>
              </a:ext>
            </a:extLst>
          </p:cNvPr>
          <p:cNvSpPr>
            <a:spLocks noGrp="1"/>
          </p:cNvSpPr>
          <p:nvPr>
            <p:ph idx="1"/>
          </p:nvPr>
        </p:nvSpPr>
        <p:spPr>
          <a:xfrm>
            <a:off x="508000" y="1340768"/>
            <a:ext cx="3572668" cy="4907632"/>
          </a:xfrm>
        </p:spPr>
        <p:txBody>
          <a:bodyPr>
            <a:normAutofit fontScale="92500" lnSpcReduction="20000"/>
          </a:bodyPr>
          <a:lstStyle/>
          <a:p>
            <a:pPr>
              <a:lnSpc>
                <a:spcPct val="90000"/>
              </a:lnSpc>
            </a:pPr>
            <a:r>
              <a:rPr lang="en-US" sz="1600" dirty="0"/>
              <a:t>Abstract</a:t>
            </a:r>
          </a:p>
          <a:p>
            <a:pPr>
              <a:lnSpc>
                <a:spcPct val="90000"/>
              </a:lnSpc>
            </a:pPr>
            <a:r>
              <a:rPr lang="en-US" sz="1600" dirty="0"/>
              <a:t>Introduction</a:t>
            </a:r>
          </a:p>
          <a:p>
            <a:pPr>
              <a:lnSpc>
                <a:spcPct val="90000"/>
              </a:lnSpc>
            </a:pPr>
            <a:r>
              <a:rPr lang="en-US" sz="1600" dirty="0"/>
              <a:t>Objective</a:t>
            </a:r>
          </a:p>
          <a:p>
            <a:pPr>
              <a:lnSpc>
                <a:spcPct val="90000"/>
              </a:lnSpc>
            </a:pPr>
            <a:r>
              <a:rPr lang="en-US" sz="1600" dirty="0"/>
              <a:t>Literature Survey</a:t>
            </a:r>
          </a:p>
          <a:p>
            <a:pPr>
              <a:lnSpc>
                <a:spcPct val="90000"/>
              </a:lnSpc>
            </a:pPr>
            <a:r>
              <a:rPr lang="en-US" sz="1600" dirty="0"/>
              <a:t>Existing System</a:t>
            </a:r>
          </a:p>
          <a:p>
            <a:pPr>
              <a:lnSpc>
                <a:spcPct val="90000"/>
              </a:lnSpc>
              <a:buFont typeface="Wingdings" panose="05000000000000000000" pitchFamily="2" charset="2"/>
              <a:buChar char="§"/>
            </a:pPr>
            <a:r>
              <a:rPr lang="en-US" sz="1600" i="1" dirty="0"/>
              <a:t>Disadvantages</a:t>
            </a:r>
            <a:endParaRPr lang="en-US" sz="1600" dirty="0"/>
          </a:p>
          <a:p>
            <a:pPr>
              <a:lnSpc>
                <a:spcPct val="90000"/>
              </a:lnSpc>
            </a:pPr>
            <a:r>
              <a:rPr lang="en-US" sz="1600" dirty="0"/>
              <a:t>Feasibility Study</a:t>
            </a:r>
          </a:p>
          <a:p>
            <a:pPr>
              <a:lnSpc>
                <a:spcPct val="90000"/>
              </a:lnSpc>
            </a:pPr>
            <a:r>
              <a:rPr lang="en-US" sz="1600" dirty="0"/>
              <a:t>Markov Model</a:t>
            </a:r>
          </a:p>
          <a:p>
            <a:pPr>
              <a:lnSpc>
                <a:spcPct val="90000"/>
              </a:lnSpc>
            </a:pPr>
            <a:r>
              <a:rPr lang="en-US" sz="1600" dirty="0"/>
              <a:t>Proposed System</a:t>
            </a:r>
          </a:p>
          <a:p>
            <a:pPr>
              <a:lnSpc>
                <a:spcPct val="90000"/>
              </a:lnSpc>
              <a:buFont typeface="Wingdings" panose="05000000000000000000" pitchFamily="2" charset="2"/>
              <a:buChar char="§"/>
            </a:pPr>
            <a:r>
              <a:rPr lang="en-US" sz="1600" i="1" dirty="0"/>
              <a:t>Advantages</a:t>
            </a:r>
          </a:p>
          <a:p>
            <a:pPr>
              <a:lnSpc>
                <a:spcPct val="90000"/>
              </a:lnSpc>
            </a:pPr>
            <a:r>
              <a:rPr lang="en-US" sz="1600" dirty="0"/>
              <a:t>Architecture</a:t>
            </a:r>
          </a:p>
          <a:p>
            <a:pPr>
              <a:lnSpc>
                <a:spcPct val="90000"/>
              </a:lnSpc>
            </a:pPr>
            <a:r>
              <a:rPr lang="en-US" sz="1600" dirty="0"/>
              <a:t>Software and Hardware requirements</a:t>
            </a:r>
          </a:p>
          <a:p>
            <a:pPr>
              <a:lnSpc>
                <a:spcPct val="90000"/>
              </a:lnSpc>
            </a:pPr>
            <a:r>
              <a:rPr lang="en-US" sz="1600" dirty="0"/>
              <a:t>System Design and Implementation</a:t>
            </a:r>
          </a:p>
          <a:p>
            <a:pPr>
              <a:lnSpc>
                <a:spcPct val="90000"/>
              </a:lnSpc>
            </a:pPr>
            <a:r>
              <a:rPr lang="en-US" sz="1600" dirty="0"/>
              <a:t>Modules Included</a:t>
            </a:r>
          </a:p>
          <a:p>
            <a:pPr>
              <a:lnSpc>
                <a:spcPct val="90000"/>
              </a:lnSpc>
            </a:pPr>
            <a:r>
              <a:rPr lang="en-US" sz="1600" dirty="0"/>
              <a:t>Conclusion</a:t>
            </a:r>
          </a:p>
          <a:p>
            <a:pPr>
              <a:lnSpc>
                <a:spcPct val="90000"/>
              </a:lnSpc>
            </a:pPr>
            <a:r>
              <a:rPr lang="en-US" sz="1600" dirty="0"/>
              <a:t>References</a:t>
            </a:r>
          </a:p>
          <a:p>
            <a:pPr>
              <a:lnSpc>
                <a:spcPct val="90000"/>
              </a:lnSpc>
            </a:pPr>
            <a:endParaRPr lang="en-US" sz="700" dirty="0"/>
          </a:p>
          <a:p>
            <a:pPr>
              <a:lnSpc>
                <a:spcPct val="90000"/>
              </a:lnSpc>
            </a:pPr>
            <a:endParaRPr lang="en-US" sz="700" dirty="0"/>
          </a:p>
          <a:p>
            <a:pPr>
              <a:lnSpc>
                <a:spcPct val="90000"/>
              </a:lnSpc>
            </a:pPr>
            <a:endParaRPr lang="en-US" sz="700" dirty="0"/>
          </a:p>
          <a:p>
            <a:pPr>
              <a:lnSpc>
                <a:spcPct val="90000"/>
              </a:lnSpc>
            </a:pPr>
            <a:endParaRPr lang="en-US" sz="700" dirty="0"/>
          </a:p>
          <a:p>
            <a:pPr marL="0" indent="0">
              <a:lnSpc>
                <a:spcPct val="90000"/>
              </a:lnSpc>
              <a:buNone/>
            </a:pPr>
            <a:endParaRPr lang="en-US" sz="700" i="1" dirty="0"/>
          </a:p>
          <a:p>
            <a:pPr>
              <a:lnSpc>
                <a:spcPct val="90000"/>
              </a:lnSpc>
              <a:buFont typeface="Wingdings" panose="05000000000000000000" pitchFamily="2" charset="2"/>
              <a:buChar char="Ø"/>
            </a:pPr>
            <a:endParaRPr lang="en-US" sz="700" dirty="0"/>
          </a:p>
          <a:p>
            <a:pPr marL="0" indent="0">
              <a:lnSpc>
                <a:spcPct val="90000"/>
              </a:lnSpc>
              <a:buNone/>
            </a:pPr>
            <a:endParaRPr lang="en-US" sz="700" dirty="0"/>
          </a:p>
          <a:p>
            <a:pPr>
              <a:lnSpc>
                <a:spcPct val="90000"/>
              </a:lnSpc>
            </a:pPr>
            <a:endParaRPr lang="en-US" sz="700" dirty="0"/>
          </a:p>
          <a:p>
            <a:pPr marL="0" indent="0">
              <a:lnSpc>
                <a:spcPct val="90000"/>
              </a:lnSpc>
              <a:buNone/>
            </a:pPr>
            <a:endParaRPr lang="en-US" sz="700" dirty="0"/>
          </a:p>
          <a:p>
            <a:pPr>
              <a:lnSpc>
                <a:spcPct val="90000"/>
              </a:lnSpc>
            </a:pPr>
            <a:endParaRPr lang="en-US" sz="700" dirty="0"/>
          </a:p>
          <a:p>
            <a:pPr>
              <a:lnSpc>
                <a:spcPct val="90000"/>
              </a:lnSpc>
            </a:pPr>
            <a:endParaRPr lang="en-US" sz="700" dirty="0"/>
          </a:p>
          <a:p>
            <a:pPr>
              <a:lnSpc>
                <a:spcPct val="90000"/>
              </a:lnSpc>
            </a:pPr>
            <a:endParaRPr lang="en-US" sz="700" dirty="0"/>
          </a:p>
          <a:p>
            <a:pPr>
              <a:lnSpc>
                <a:spcPct val="90000"/>
              </a:lnSpc>
            </a:pPr>
            <a:endParaRPr lang="hi-IN" sz="700" dirty="0"/>
          </a:p>
        </p:txBody>
      </p:sp>
      <p:cxnSp>
        <p:nvCxnSpPr>
          <p:cNvPr id="10"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1197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7A68-9ADA-4E19-815A-1B16DE7612F4}"/>
              </a:ext>
            </a:extLst>
          </p:cNvPr>
          <p:cNvSpPr>
            <a:spLocks noGrp="1"/>
          </p:cNvSpPr>
          <p:nvPr>
            <p:ph type="ctrTitle"/>
          </p:nvPr>
        </p:nvSpPr>
        <p:spPr>
          <a:xfrm>
            <a:off x="-916630" y="116632"/>
            <a:ext cx="9054547" cy="831272"/>
          </a:xfrm>
        </p:spPr>
        <p:txBody>
          <a:bodyPr>
            <a:normAutofit/>
          </a:bodyPr>
          <a:lstStyle/>
          <a:p>
            <a:r>
              <a:rPr lang="en-US" sz="2800" b="1" dirty="0">
                <a:latin typeface="Times New Roman" panose="02020603050405020304" pitchFamily="18" charset="0"/>
                <a:cs typeface="Times New Roman" panose="02020603050405020304" pitchFamily="18" charset="0"/>
              </a:rPr>
              <a:t>SYSTEM DESIGN AND IMPLEMENTATION</a:t>
            </a:r>
            <a:endParaRPr lang="hi-IN" sz="2800" b="1" dirty="0">
              <a:latin typeface="Times New Roman" panose="02020603050405020304" pitchFamily="18" charset="0"/>
            </a:endParaRPr>
          </a:p>
        </p:txBody>
      </p:sp>
      <p:sp>
        <p:nvSpPr>
          <p:cNvPr id="3" name="Subtitle 2">
            <a:extLst>
              <a:ext uri="{FF2B5EF4-FFF2-40B4-BE49-F238E27FC236}">
                <a16:creationId xmlns:a16="http://schemas.microsoft.com/office/drawing/2014/main" id="{F0EE7893-BFBA-44A0-966B-A2F624181053}"/>
              </a:ext>
            </a:extLst>
          </p:cNvPr>
          <p:cNvSpPr>
            <a:spLocks noGrp="1"/>
          </p:cNvSpPr>
          <p:nvPr>
            <p:ph type="subTitle" idx="1"/>
          </p:nvPr>
        </p:nvSpPr>
        <p:spPr>
          <a:xfrm>
            <a:off x="844825" y="1124744"/>
            <a:ext cx="7454349" cy="3761617"/>
          </a:xfrm>
        </p:spPr>
        <p:txBody>
          <a:bodyPr>
            <a:normAutofit fontScale="92500" lnSpcReduction="20000"/>
          </a:bodyPr>
          <a:lstStyle/>
          <a:p>
            <a:pPr algn="l"/>
            <a:r>
              <a:rPr lang="en-US" sz="2400" b="1" u="sng" dirty="0">
                <a:solidFill>
                  <a:schemeClr val="accent1"/>
                </a:solidFill>
                <a:latin typeface="Times New Roman" panose="02020603050405020304" pitchFamily="18" charset="0"/>
                <a:cs typeface="Times New Roman" panose="02020603050405020304" pitchFamily="18" charset="0"/>
              </a:rPr>
              <a:t>Implementation:</a:t>
            </a:r>
          </a:p>
          <a:p>
            <a:pPr marL="342900" indent="-342900" algn="l">
              <a:buFont typeface="Wingdings" panose="05000000000000000000" pitchFamily="2" charset="2"/>
              <a:buChar char="Ø"/>
            </a:pPr>
            <a:r>
              <a:rPr lang="en-US" sz="2400" u="sng" dirty="0">
                <a:solidFill>
                  <a:schemeClr val="accent1"/>
                </a:solidFill>
                <a:latin typeface="Times New Roman" panose="02020603050405020304" pitchFamily="18" charset="0"/>
                <a:cs typeface="Times New Roman" panose="02020603050405020304" pitchFamily="18" charset="0"/>
              </a:rPr>
              <a:t>Base scenario:</a:t>
            </a:r>
          </a:p>
          <a:p>
            <a:pPr algn="l"/>
            <a:r>
              <a:rPr lang="en-US" sz="2400" dirty="0">
                <a:latin typeface="Times New Roman" panose="02020603050405020304" pitchFamily="18" charset="0"/>
                <a:cs typeface="Times New Roman" panose="02020603050405020304" pitchFamily="18" charset="0"/>
              </a:rPr>
              <a:t>Numerical analysis.</a:t>
            </a:r>
          </a:p>
          <a:p>
            <a:pPr algn="l"/>
            <a:r>
              <a:rPr lang="en-US" sz="2400" dirty="0">
                <a:latin typeface="Times New Roman" panose="02020603050405020304" pitchFamily="18" charset="0"/>
                <a:cs typeface="Times New Roman" panose="02020603050405020304" pitchFamily="18" charset="0"/>
              </a:rPr>
              <a:t>Focuses on two investment.</a:t>
            </a:r>
          </a:p>
          <a:p>
            <a:pPr marL="800100" lvl="1"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Investment 1 with NI and Investment 2 with FI</a:t>
            </a:r>
          </a:p>
          <a:p>
            <a:pPr marL="800100" lvl="1"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Higher expected returns with Investment 1.</a:t>
            </a:r>
          </a:p>
          <a:p>
            <a:pPr marL="800100" lvl="1"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limited-funded or cash-strapped entrepreneur with low risk aversion could generate higher returns with Investment 1, reducing the proportion of Investment 2 in the portfolio</a:t>
            </a:r>
          </a:p>
          <a:p>
            <a:pPr lvl="1" algn="l"/>
            <a:endParaRPr lang="en-US" sz="1500" dirty="0"/>
          </a:p>
          <a:p>
            <a:pPr marL="257175" indent="-257175" algn="l">
              <a:buFont typeface="Wingdings" panose="05000000000000000000" pitchFamily="2" charset="2"/>
              <a:buChar char="Ø"/>
            </a:pPr>
            <a:endParaRPr lang="en-US" sz="1500" dirty="0"/>
          </a:p>
        </p:txBody>
      </p:sp>
      <p:pic>
        <p:nvPicPr>
          <p:cNvPr id="4" name="Picture 3">
            <a:extLst>
              <a:ext uri="{FF2B5EF4-FFF2-40B4-BE49-F238E27FC236}">
                <a16:creationId xmlns:a16="http://schemas.microsoft.com/office/drawing/2014/main" id="{22B1E293-8E5A-4FCB-AAF7-65C05D597A7B}"/>
              </a:ext>
            </a:extLst>
          </p:cNvPr>
          <p:cNvPicPr>
            <a:picLocks noChangeAspect="1"/>
          </p:cNvPicPr>
          <p:nvPr/>
        </p:nvPicPr>
        <p:blipFill>
          <a:blip r:embed="rId2">
            <a:duotone>
              <a:prstClr val="black"/>
              <a:schemeClr val="tx2">
                <a:tint val="45000"/>
                <a:satMod val="400000"/>
              </a:schemeClr>
            </a:duotone>
          </a:blip>
          <a:stretch>
            <a:fillRect/>
          </a:stretch>
        </p:blipFill>
        <p:spPr>
          <a:xfrm>
            <a:off x="2123728" y="4653136"/>
            <a:ext cx="4632741" cy="2073522"/>
          </a:xfrm>
          <a:prstGeom prst="rect">
            <a:avLst/>
          </a:prstGeom>
        </p:spPr>
      </p:pic>
    </p:spTree>
    <p:extLst>
      <p:ext uri="{BB962C8B-B14F-4D97-AF65-F5344CB8AC3E}">
        <p14:creationId xmlns:p14="http://schemas.microsoft.com/office/powerpoint/2010/main" val="18625035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94474F-8744-444C-9032-F289D4236863}"/>
              </a:ext>
            </a:extLst>
          </p:cNvPr>
          <p:cNvSpPr txBox="1"/>
          <p:nvPr/>
        </p:nvSpPr>
        <p:spPr>
          <a:xfrm>
            <a:off x="683568" y="260648"/>
            <a:ext cx="5585791" cy="523220"/>
          </a:xfrm>
          <a:prstGeom prst="rect">
            <a:avLst/>
          </a:prstGeom>
          <a:noFill/>
        </p:spPr>
        <p:txBody>
          <a:bodyPr wrap="squar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ALGORITHM:</a:t>
            </a:r>
            <a:endParaRPr lang="hi-IN" sz="2800" b="1" dirty="0">
              <a:solidFill>
                <a:schemeClr val="accent1"/>
              </a:solidFill>
              <a:latin typeface="Times New Roman" panose="02020603050405020304" pitchFamily="18" charset="0"/>
            </a:endParaRPr>
          </a:p>
        </p:txBody>
      </p:sp>
      <p:pic>
        <p:nvPicPr>
          <p:cNvPr id="4" name="Content Placeholder 3">
            <a:extLst>
              <a:ext uri="{FF2B5EF4-FFF2-40B4-BE49-F238E27FC236}">
                <a16:creationId xmlns:a16="http://schemas.microsoft.com/office/drawing/2014/main" id="{ACFFF4BF-692B-459A-ACE6-07A6F06692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879148"/>
            <a:ext cx="6912768" cy="5753551"/>
          </a:xfrm>
          <a:prstGeom prst="round2DiagRect">
            <a:avLst>
              <a:gd name="adj1" fmla="val 16667"/>
              <a:gd name="adj2" fmla="val 0"/>
            </a:avLst>
          </a:prstGeom>
          <a:ln w="88900" cap="sq">
            <a:solidFill>
              <a:schemeClr val="accent1">
                <a:lumMod val="60000"/>
                <a:lumOff val="40000"/>
              </a:schemeClr>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943A8BBB-6221-4D54-8FCD-E7CF145A1C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6396" y="108425"/>
            <a:ext cx="1509111" cy="1232344"/>
          </a:xfrm>
          <a:prstGeom prst="snip2DiagRect">
            <a:avLst/>
          </a:prstGeom>
          <a:solidFill>
            <a:srgbClr val="FFFFFF">
              <a:shade val="85000"/>
            </a:srgbClr>
          </a:solidFill>
          <a:ln w="88900" cap="sq">
            <a:solidFill>
              <a:schemeClr val="accent1">
                <a:lumMod val="60000"/>
                <a:lumOff val="4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436140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E6589-E0C4-49FC-BB96-A2A81B97E40F}"/>
              </a:ext>
            </a:extLst>
          </p:cNvPr>
          <p:cNvSpPr>
            <a:spLocks noGrp="1"/>
          </p:cNvSpPr>
          <p:nvPr>
            <p:ph idx="1"/>
          </p:nvPr>
        </p:nvSpPr>
        <p:spPr>
          <a:xfrm>
            <a:off x="628650" y="384267"/>
            <a:ext cx="7886700" cy="4341777"/>
          </a:xfrm>
        </p:spPr>
        <p:txBody>
          <a:bodyPr/>
          <a:lstStyle/>
          <a:p>
            <a:pPr marL="0" indent="0">
              <a:buNone/>
            </a:pPr>
            <a:r>
              <a:rPr lang="en-US" sz="2400" u="sng" dirty="0">
                <a:solidFill>
                  <a:schemeClr val="accent1"/>
                </a:solidFill>
                <a:latin typeface="Times New Roman" panose="02020603050405020304" pitchFamily="18" charset="0"/>
                <a:cs typeface="Times New Roman" panose="02020603050405020304" pitchFamily="18" charset="0"/>
              </a:rPr>
              <a:t>Market observability:</a:t>
            </a:r>
          </a:p>
          <a:p>
            <a:r>
              <a:rPr lang="en-US" sz="2400" dirty="0">
                <a:latin typeface="Times New Roman" panose="02020603050405020304" pitchFamily="18" charset="0"/>
                <a:cs typeface="Times New Roman" panose="02020603050405020304" pitchFamily="18" charset="0"/>
              </a:rPr>
              <a:t>In the base scenario, we found numerical evidence demonstrating the tradeoff between expected returns and market information.</a:t>
            </a:r>
          </a:p>
          <a:p>
            <a:r>
              <a:rPr lang="en-US" sz="2400" dirty="0">
                <a:latin typeface="Times New Roman" panose="02020603050405020304" pitchFamily="18" charset="0"/>
                <a:cs typeface="Times New Roman" panose="02020603050405020304" pitchFamily="18" charset="0"/>
              </a:rPr>
              <a:t>The entrepreneur’s cash level and risk preference is focused.</a:t>
            </a:r>
          </a:p>
          <a:p>
            <a:r>
              <a:rPr lang="en-US" sz="2400" dirty="0">
                <a:latin typeface="Times New Roman" panose="02020603050405020304" pitchFamily="18" charset="0"/>
                <a:cs typeface="Times New Roman" panose="02020603050405020304" pitchFamily="18" charset="0"/>
              </a:rPr>
              <a:t> This insight is also valid with a larger portfolio of four investments</a:t>
            </a:r>
          </a:p>
          <a:p>
            <a:pPr marL="0"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 4) including POMDP-infused Investments 3 and 4. </a:t>
            </a:r>
          </a:p>
          <a:p>
            <a:pPr marL="0" indent="0">
              <a:buNone/>
            </a:pPr>
            <a:endParaRPr lang="hi-IN" b="1" dirty="0"/>
          </a:p>
        </p:txBody>
      </p:sp>
      <p:pic>
        <p:nvPicPr>
          <p:cNvPr id="4" name="Picture 3">
            <a:extLst>
              <a:ext uri="{FF2B5EF4-FFF2-40B4-BE49-F238E27FC236}">
                <a16:creationId xmlns:a16="http://schemas.microsoft.com/office/drawing/2014/main" id="{3EBFA3E9-6192-49D1-80C7-5E5C29596F2A}"/>
              </a:ext>
            </a:extLst>
          </p:cNvPr>
          <p:cNvPicPr>
            <a:picLocks noChangeAspect="1"/>
          </p:cNvPicPr>
          <p:nvPr/>
        </p:nvPicPr>
        <p:blipFill>
          <a:blip r:embed="rId2">
            <a:duotone>
              <a:prstClr val="black"/>
              <a:schemeClr val="tx2">
                <a:tint val="45000"/>
                <a:satMod val="400000"/>
              </a:schemeClr>
            </a:duotone>
          </a:blip>
          <a:stretch>
            <a:fillRect/>
          </a:stretch>
        </p:blipFill>
        <p:spPr>
          <a:xfrm>
            <a:off x="897777" y="4726044"/>
            <a:ext cx="2119745" cy="1846263"/>
          </a:xfrm>
          <a:prstGeom prst="rect">
            <a:avLst/>
          </a:prstGeom>
        </p:spPr>
      </p:pic>
      <p:pic>
        <p:nvPicPr>
          <p:cNvPr id="5" name="Picture 4">
            <a:extLst>
              <a:ext uri="{FF2B5EF4-FFF2-40B4-BE49-F238E27FC236}">
                <a16:creationId xmlns:a16="http://schemas.microsoft.com/office/drawing/2014/main" id="{2AF864E2-459E-421D-9E27-B51774C0008A}"/>
              </a:ext>
            </a:extLst>
          </p:cNvPr>
          <p:cNvPicPr>
            <a:picLocks noChangeAspect="1"/>
          </p:cNvPicPr>
          <p:nvPr/>
        </p:nvPicPr>
        <p:blipFill>
          <a:blip r:embed="rId3">
            <a:duotone>
              <a:prstClr val="black"/>
              <a:schemeClr val="tx2">
                <a:tint val="45000"/>
                <a:satMod val="400000"/>
              </a:schemeClr>
            </a:duotone>
          </a:blip>
          <a:stretch>
            <a:fillRect/>
          </a:stretch>
        </p:blipFill>
        <p:spPr>
          <a:xfrm>
            <a:off x="3362180" y="4706625"/>
            <a:ext cx="2257865" cy="1859645"/>
          </a:xfrm>
          <a:prstGeom prst="rect">
            <a:avLst/>
          </a:prstGeom>
        </p:spPr>
      </p:pic>
      <p:pic>
        <p:nvPicPr>
          <p:cNvPr id="9" name="Picture 8">
            <a:extLst>
              <a:ext uri="{FF2B5EF4-FFF2-40B4-BE49-F238E27FC236}">
                <a16:creationId xmlns:a16="http://schemas.microsoft.com/office/drawing/2014/main" id="{132AC857-ADF7-4274-9B20-6D12BC4A9F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703" y="4293096"/>
            <a:ext cx="3009870" cy="23686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788030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D375-CBB1-486D-9323-FDA1021B60C8}"/>
              </a:ext>
            </a:extLst>
          </p:cNvPr>
          <p:cNvSpPr>
            <a:spLocks noGrp="1"/>
          </p:cNvSpPr>
          <p:nvPr>
            <p:ph type="title"/>
          </p:nvPr>
        </p:nvSpPr>
        <p:spPr>
          <a:xfrm>
            <a:off x="-756592" y="360164"/>
            <a:ext cx="7745144" cy="994172"/>
          </a:xfrm>
        </p:spPr>
        <p:txBody>
          <a:bodyPr/>
          <a:lstStyle/>
          <a:p>
            <a:r>
              <a:rPr lang="en-US" b="1" dirty="0"/>
              <a:t>          </a:t>
            </a:r>
            <a:r>
              <a:rPr lang="en-US" sz="2800" b="1" dirty="0">
                <a:latin typeface="Times New Roman" panose="02020603050405020304" pitchFamily="18" charset="0"/>
                <a:cs typeface="Times New Roman" panose="02020603050405020304" pitchFamily="18" charset="0"/>
              </a:rPr>
              <a:t>MODULES INCLUDED:</a:t>
            </a:r>
            <a:endParaRPr lang="hi-IN" sz="2800"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31088A8A-D95C-4A3C-B478-E2FAB03FD94A}"/>
              </a:ext>
            </a:extLst>
          </p:cNvPr>
          <p:cNvSpPr>
            <a:spLocks noGrp="1"/>
          </p:cNvSpPr>
          <p:nvPr>
            <p:ph idx="1"/>
          </p:nvPr>
        </p:nvSpPr>
        <p:spPr>
          <a:xfrm>
            <a:off x="628650" y="1165324"/>
            <a:ext cx="7886700" cy="3774281"/>
          </a:xfrm>
        </p:spPr>
        <p:txBody>
          <a:bodyPr/>
          <a:lstStyle/>
          <a:p>
            <a:r>
              <a:rPr lang="en-US" sz="2400" dirty="0">
                <a:latin typeface="Times New Roman" panose="02020603050405020304" pitchFamily="18" charset="0"/>
                <a:cs typeface="Times New Roman" panose="02020603050405020304" pitchFamily="18" charset="0"/>
              </a:rPr>
              <a:t>There are three modules can be divided here for this project they are listed as below</a:t>
            </a:r>
          </a:p>
          <a:p>
            <a:pPr lvl="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Agriculture</a:t>
            </a:r>
          </a:p>
          <a:p>
            <a:pPr lvl="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Industries</a:t>
            </a:r>
          </a:p>
          <a:p>
            <a:pPr lvl="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cooperate environment</a:t>
            </a:r>
          </a:p>
          <a:p>
            <a:r>
              <a:rPr lang="en-US" sz="2400" dirty="0">
                <a:latin typeface="Times New Roman" panose="02020603050405020304" pitchFamily="18" charset="0"/>
                <a:cs typeface="Times New Roman" panose="02020603050405020304" pitchFamily="18" charset="0"/>
              </a:rPr>
              <a:t>From the above three modules, project is implemented. Bag of discriminative words are achieved</a:t>
            </a:r>
          </a:p>
          <a:p>
            <a:pPr marL="0" indent="0">
              <a:buNone/>
            </a:pPr>
            <a:endParaRPr lang="hi-IN" dirty="0"/>
          </a:p>
        </p:txBody>
      </p:sp>
      <p:pic>
        <p:nvPicPr>
          <p:cNvPr id="7" name="Picture 6">
            <a:extLst>
              <a:ext uri="{FF2B5EF4-FFF2-40B4-BE49-F238E27FC236}">
                <a16:creationId xmlns:a16="http://schemas.microsoft.com/office/drawing/2014/main" id="{99F3A0CC-EFA4-4D6D-811E-D5A1CF76E2F0}"/>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628650" y="4722019"/>
            <a:ext cx="2730561" cy="1775817"/>
          </a:xfrm>
          <a:prstGeom prst="snip2DiagRect">
            <a:avLst/>
          </a:prstGeom>
          <a:solidFill>
            <a:srgbClr val="FFFFFF">
              <a:shade val="85000"/>
            </a:srgbClr>
          </a:solidFill>
          <a:ln w="88900" cap="sq">
            <a:solidFill>
              <a:schemeClr val="accent1"/>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F072E907-B9C1-4C5B-A42B-044446C7D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291" y="4693443"/>
            <a:ext cx="2504104" cy="1804391"/>
          </a:xfrm>
          <a:prstGeom prst="snip2DiagRect">
            <a:avLst/>
          </a:prstGeom>
          <a:solidFill>
            <a:srgbClr val="FFFFFF">
              <a:shade val="85000"/>
            </a:srgbClr>
          </a:solidFill>
          <a:ln w="88900" cap="sq">
            <a:solidFill>
              <a:schemeClr val="accent1"/>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C128CA5C-FD68-49C2-A8BB-742D761FFD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888" y="4673724"/>
            <a:ext cx="2411071" cy="1775817"/>
          </a:xfrm>
          <a:prstGeom prst="snip2DiagRect">
            <a:avLst/>
          </a:prstGeom>
          <a:solidFill>
            <a:srgbClr val="FFFFFF">
              <a:shade val="85000"/>
            </a:srgbClr>
          </a:solidFill>
          <a:ln w="88900" cap="sq">
            <a:solidFill>
              <a:schemeClr val="accent1"/>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930402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F604-C8B5-4276-9B63-5C2E491C2A7D}"/>
              </a:ext>
            </a:extLst>
          </p:cNvPr>
          <p:cNvSpPr>
            <a:spLocks noGrp="1"/>
          </p:cNvSpPr>
          <p:nvPr>
            <p:ph type="title"/>
          </p:nvPr>
        </p:nvSpPr>
        <p:spPr>
          <a:xfrm>
            <a:off x="-1476672" y="370784"/>
            <a:ext cx="6347713" cy="1320800"/>
          </a:xfrm>
        </p:spPr>
        <p:txBody>
          <a:bodyPr>
            <a:normAutofit/>
          </a:bodyPr>
          <a:lstStyle/>
          <a:p>
            <a:r>
              <a:rPr lang="en-US" sz="4050" b="1" dirty="0"/>
              <a:t>             </a:t>
            </a:r>
            <a:r>
              <a:rPr lang="en-US" sz="2800" b="1" dirty="0">
                <a:latin typeface="Times New Roman" panose="02020603050405020304" pitchFamily="18" charset="0"/>
                <a:cs typeface="Times New Roman" panose="02020603050405020304" pitchFamily="18" charset="0"/>
              </a:rPr>
              <a:t>CONCLUSION:</a:t>
            </a:r>
            <a:endParaRPr lang="hi-IN" sz="2800"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9E2ACB4F-DA4B-44A1-A5ED-614FABA30266}"/>
              </a:ext>
            </a:extLst>
          </p:cNvPr>
          <p:cNvSpPr>
            <a:spLocks noGrp="1"/>
          </p:cNvSpPr>
          <p:nvPr>
            <p:ph idx="1"/>
          </p:nvPr>
        </p:nvSpPr>
        <p:spPr>
          <a:xfrm>
            <a:off x="539552" y="1196752"/>
            <a:ext cx="7886700" cy="3640103"/>
          </a:xfrm>
        </p:spPr>
        <p:txBody>
          <a:bodyPr>
            <a:noAutofit/>
          </a:bodyPr>
          <a:lstStyle/>
          <a:p>
            <a:r>
              <a:rPr lang="en-US" sz="2400" dirty="0">
                <a:latin typeface="Times New Roman" panose="02020603050405020304" pitchFamily="18" charset="0"/>
                <a:cs typeface="Times New Roman" panose="02020603050405020304" pitchFamily="18" charset="0"/>
              </a:rPr>
              <a:t>We develop a dynamic data analysis technique based on a POMDP model to answer how to analyze imperfect market data for business opportunity evaluation.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Entrepreneur’s individual risk preference and operational shortages are analyzed.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obtain a probabilistic information measure in the form of an emission matrix.</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Our algorithm numerically mimics the POMDP-based model.</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Rather than pursuing the highest expected returns, an entrepreneur may choose perfect information, risk hedging, or market controlling investments, based on his/her cash level and risk preference, in order to maximize the venture’s prospects</a:t>
            </a:r>
            <a:endParaRPr lang="hi-IN" sz="2400" dirty="0">
              <a:latin typeface="Times New Roman" panose="02020603050405020304" pitchFamily="18" charset="0"/>
            </a:endParaRPr>
          </a:p>
        </p:txBody>
      </p:sp>
    </p:spTree>
    <p:extLst>
      <p:ext uri="{BB962C8B-B14F-4D97-AF65-F5344CB8AC3E}">
        <p14:creationId xmlns:p14="http://schemas.microsoft.com/office/powerpoint/2010/main" val="41929860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E068-3173-4897-8264-0B57AA18193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a:t>
            </a:r>
            <a:endParaRPr lang="hi-IN" sz="2800"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E7EDDD55-CDDC-4793-B98F-2180D01030BD}"/>
              </a:ext>
            </a:extLst>
          </p:cNvPr>
          <p:cNvSpPr>
            <a:spLocks noGrp="1"/>
          </p:cNvSpPr>
          <p:nvPr>
            <p:ph idx="1"/>
          </p:nvPr>
        </p:nvSpPr>
        <p:spPr>
          <a:xfrm>
            <a:off x="609599" y="1354482"/>
            <a:ext cx="7924802" cy="5170861"/>
          </a:xfrm>
        </p:spPr>
        <p:txBody>
          <a:bodyPr>
            <a:normAutofit/>
          </a:bodyPr>
          <a:lstStyle/>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F.H.Knight</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Risk, Uncertainty and Profit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NewYork,NY</a:t>
            </a:r>
            <a:r>
              <a:rPr lang="en-US" sz="2400" dirty="0">
                <a:latin typeface="Times New Roman" panose="02020603050405020304" pitchFamily="18" charset="0"/>
                <a:cs typeface="Times New Roman" panose="02020603050405020304" pitchFamily="18" charset="0"/>
              </a:rPr>
              <a:t>, USA: </a:t>
            </a:r>
            <a:r>
              <a:rPr lang="en-US" sz="2400" dirty="0" err="1">
                <a:latin typeface="Times New Roman" panose="02020603050405020304" pitchFamily="18" charset="0"/>
                <a:cs typeface="Times New Roman" panose="02020603050405020304" pitchFamily="18" charset="0"/>
              </a:rPr>
              <a:t>oughton</a:t>
            </a:r>
            <a:r>
              <a:rPr lang="en-US" sz="2400" dirty="0">
                <a:latin typeface="Times New Roman" panose="02020603050405020304" pitchFamily="18" charset="0"/>
                <a:cs typeface="Times New Roman" panose="02020603050405020304" pitchFamily="18" charset="0"/>
              </a:rPr>
              <a:t> Mifflin, 1921.</a:t>
            </a:r>
          </a:p>
          <a:p>
            <a:r>
              <a:rPr lang="en-US" sz="2400" dirty="0">
                <a:latin typeface="Times New Roman" panose="02020603050405020304" pitchFamily="18" charset="0"/>
                <a:cs typeface="Times New Roman" panose="02020603050405020304" pitchFamily="18" charset="0"/>
              </a:rPr>
              <a:t>[2] A. McKelvey, J. M. Haynie, and V. </a:t>
            </a:r>
            <a:r>
              <a:rPr lang="en-US" sz="2400" dirty="0" err="1">
                <a:latin typeface="Times New Roman" panose="02020603050405020304" pitchFamily="18" charset="0"/>
                <a:cs typeface="Times New Roman" panose="02020603050405020304" pitchFamily="18" charset="0"/>
              </a:rPr>
              <a:t>Gustavsson</a:t>
            </a:r>
            <a:r>
              <a:rPr lang="en-US" sz="2400" dirty="0">
                <a:latin typeface="Times New Roman" panose="02020603050405020304" pitchFamily="18" charset="0"/>
                <a:cs typeface="Times New Roman" panose="02020603050405020304" pitchFamily="18" charset="0"/>
              </a:rPr>
              <a:t>, “Unpacking the uncertainty construct: Implications for entrepreneurial action,” </a:t>
            </a:r>
            <a:r>
              <a:rPr lang="en-US" sz="2400" i="1" dirty="0">
                <a:latin typeface="Times New Roman" panose="02020603050405020304" pitchFamily="18" charset="0"/>
                <a:cs typeface="Times New Roman" panose="02020603050405020304" pitchFamily="18" charset="0"/>
              </a:rPr>
              <a:t>J. Bus. Venturing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vol. 26, pp. 273–292, 2011.</a:t>
            </a:r>
          </a:p>
          <a:p>
            <a:r>
              <a:rPr lang="en-US" sz="2400" dirty="0">
                <a:latin typeface="Times New Roman" panose="02020603050405020304" pitchFamily="18" charset="0"/>
                <a:cs typeface="Times New Roman" panose="02020603050405020304" pitchFamily="18" charset="0"/>
              </a:rPr>
              <a:t>[3] S. Nambisan, “Digital entrepreneurship: Toward a digital technology perspective of entrepreneurship,” </a:t>
            </a:r>
            <a:r>
              <a:rPr lang="en-US" sz="2400" i="1" dirty="0">
                <a:latin typeface="Times New Roman" panose="02020603050405020304" pitchFamily="18" charset="0"/>
                <a:cs typeface="Times New Roman" panose="02020603050405020304" pitchFamily="18" charset="0"/>
              </a:rPr>
              <a:t>Entrepreneurship Theory </a:t>
            </a:r>
            <a:r>
              <a:rPr lang="en-US" sz="2400" i="1" dirty="0" err="1">
                <a:latin typeface="Times New Roman" panose="02020603050405020304" pitchFamily="18" charset="0"/>
                <a:cs typeface="Times New Roman" panose="02020603050405020304" pitchFamily="18" charset="0"/>
              </a:rPr>
              <a:t>Pr</a:t>
            </a:r>
            <a:r>
              <a:rPr lang="en-US" sz="2400" i="1" dirty="0">
                <a:latin typeface="Times New Roman" panose="02020603050405020304" pitchFamily="18" charset="0"/>
                <a:cs typeface="Times New Roman" panose="02020603050405020304" pitchFamily="18" charset="0"/>
              </a:rPr>
              <a:t> act</a:t>
            </a:r>
            <a:r>
              <a:rPr lang="en-US" sz="2400" dirty="0">
                <a:latin typeface="Times New Roman" panose="02020603050405020304" pitchFamily="18" charset="0"/>
                <a:cs typeface="Times New Roman" panose="02020603050405020304" pitchFamily="18" charset="0"/>
              </a:rPr>
              <a:t> no. 6, pp. 1029–1055, 2017.</a:t>
            </a:r>
          </a:p>
          <a:p>
            <a:pPr marL="0" indent="0">
              <a:buNone/>
            </a:pPr>
            <a:endParaRPr lang="hi-IN" dirty="0"/>
          </a:p>
        </p:txBody>
      </p:sp>
    </p:spTree>
    <p:extLst>
      <p:ext uri="{BB962C8B-B14F-4D97-AF65-F5344CB8AC3E}">
        <p14:creationId xmlns:p14="http://schemas.microsoft.com/office/powerpoint/2010/main" val="392928873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26">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28" name="Straight Connector 27">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2">
            <a:extLst>
              <a:ext uri="{FF2B5EF4-FFF2-40B4-BE49-F238E27FC236}">
                <a16:creationId xmlns:a16="http://schemas.microsoft.com/office/drawing/2014/main" id="{8F90577A-9229-4C1D-946E-C07B9BEFD433}"/>
              </a:ext>
            </a:extLst>
          </p:cNvPr>
          <p:cNvSpPr>
            <a:spLocks noGrp="1"/>
          </p:cNvSpPr>
          <p:nvPr>
            <p:ph type="title"/>
          </p:nvPr>
        </p:nvSpPr>
        <p:spPr>
          <a:xfrm>
            <a:off x="739476" y="4553712"/>
            <a:ext cx="6216024" cy="1096316"/>
          </a:xfrm>
        </p:spPr>
        <p:txBody>
          <a:bodyPr vert="horz" lIns="91440" tIns="45720" rIns="91440" bIns="45720" rtlCol="0" anchor="b">
            <a:normAutofit/>
          </a:bodyPr>
          <a:lstStyle/>
          <a:p>
            <a:pPr algn="ctr"/>
            <a:r>
              <a:rPr lang="en-US" sz="4200" b="1" kern="1200">
                <a:solidFill>
                  <a:schemeClr val="accent1"/>
                </a:solidFill>
                <a:latin typeface="+mj-lt"/>
                <a:ea typeface="+mj-ea"/>
                <a:cs typeface="+mj-cs"/>
              </a:rPr>
              <a:t>THANK YOU</a:t>
            </a:r>
          </a:p>
        </p:txBody>
      </p:sp>
      <p:pic>
        <p:nvPicPr>
          <p:cNvPr id="7" name="Graphic 6" descr="Handshake">
            <a:extLst>
              <a:ext uri="{FF2B5EF4-FFF2-40B4-BE49-F238E27FC236}">
                <a16:creationId xmlns:a16="http://schemas.microsoft.com/office/drawing/2014/main" id="{3140ADBE-F550-4E36-B939-93761298DB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7763" y="934222"/>
            <a:ext cx="3299450" cy="3299450"/>
          </a:xfrm>
          <a:prstGeom prst="rect">
            <a:avLst/>
          </a:prstGeom>
        </p:spPr>
      </p:pic>
    </p:spTree>
    <p:extLst>
      <p:ext uri="{BB962C8B-B14F-4D97-AF65-F5344CB8AC3E}">
        <p14:creationId xmlns:p14="http://schemas.microsoft.com/office/powerpoint/2010/main" val="41990702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02464"/>
            <a:ext cx="7488832" cy="1000131"/>
          </a:xfrm>
        </p:spPr>
        <p:txBody>
          <a:bodyPr>
            <a:normAutofit/>
          </a:bodyPr>
          <a:lstStyle/>
          <a:p>
            <a:br>
              <a:rPr lang="en-IN" sz="3200" dirty="0">
                <a:solidFill>
                  <a:schemeClr val="accent1">
                    <a:lumMod val="60000"/>
                    <a:lumOff val="40000"/>
                  </a:schemeClr>
                </a:solidFill>
                <a:latin typeface="Times New Roman" pitchFamily="18" charset="0"/>
                <a:cs typeface="Times New Roman" pitchFamily="18" charset="0"/>
              </a:rPr>
            </a:br>
            <a:endParaRPr lang="en-US" sz="2000" b="1" dirty="0">
              <a:solidFill>
                <a:schemeClr val="accent1">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716247" y="102464"/>
            <a:ext cx="7711505" cy="5581338"/>
          </a:xfrm>
        </p:spPr>
        <p:txBody>
          <a:bodyPr>
            <a:normAutofit fontScale="25000" lnSpcReduction="20000"/>
          </a:bodyPr>
          <a:lstStyle/>
          <a:p>
            <a:pPr algn="l">
              <a:lnSpc>
                <a:spcPct val="170000"/>
              </a:lnSpc>
            </a:pPr>
            <a:r>
              <a:rPr lang="en-IN" sz="11200" b="1" u="sng" dirty="0">
                <a:solidFill>
                  <a:schemeClr val="accent1"/>
                </a:solidFill>
                <a:latin typeface="Times New Roman" panose="02020603050405020304" pitchFamily="18" charset="0"/>
                <a:cs typeface="Times New Roman" pitchFamily="18" charset="0"/>
              </a:rPr>
              <a:t>ABSTRACT:</a:t>
            </a:r>
          </a:p>
          <a:p>
            <a:pPr algn="l">
              <a:lnSpc>
                <a:spcPct val="170000"/>
              </a:lnSpc>
              <a:buFont typeface="Arial" pitchFamily="34" charset="0"/>
              <a:buChar char="•"/>
            </a:pPr>
            <a:r>
              <a:rPr lang="en-IN" sz="9600" dirty="0">
                <a:solidFill>
                  <a:schemeClr val="tx1">
                    <a:lumMod val="85000"/>
                    <a:lumOff val="15000"/>
                  </a:schemeClr>
                </a:solidFill>
                <a:latin typeface="Times New Roman" pitchFamily="18" charset="0"/>
                <a:cs typeface="Times New Roman" pitchFamily="18" charset="0"/>
              </a:rPr>
              <a:t>High market uncertainty impedes an Entrepreneur’s  ability to evaluate the state of the market for a business opportunity .</a:t>
            </a:r>
          </a:p>
          <a:p>
            <a:pPr algn="l">
              <a:lnSpc>
                <a:spcPct val="170000"/>
              </a:lnSpc>
              <a:buFont typeface="Arial" pitchFamily="34" charset="0"/>
              <a:buChar char="•"/>
            </a:pPr>
            <a:r>
              <a:rPr lang="en-IN" sz="9600" dirty="0">
                <a:solidFill>
                  <a:schemeClr val="tx1">
                    <a:lumMod val="85000"/>
                    <a:lumOff val="15000"/>
                  </a:schemeClr>
                </a:solidFill>
                <a:latin typeface="Times New Roman" pitchFamily="18" charset="0"/>
                <a:cs typeface="Times New Roman" pitchFamily="18" charset="0"/>
              </a:rPr>
              <a:t>Data collection and analysis techniques and technologies are becoming an important source to manage uncertainty, This often refers to Data driven Entrepreneurship.</a:t>
            </a:r>
          </a:p>
          <a:p>
            <a:pPr algn="l">
              <a:lnSpc>
                <a:spcPct val="170000"/>
              </a:lnSpc>
              <a:buFont typeface="Arial" pitchFamily="34" charset="0"/>
              <a:buChar char="•"/>
            </a:pPr>
            <a:r>
              <a:rPr lang="en-IN" sz="9600" dirty="0">
                <a:solidFill>
                  <a:schemeClr val="tx1">
                    <a:lumMod val="85000"/>
                    <a:lumOff val="15000"/>
                  </a:schemeClr>
                </a:solidFill>
                <a:latin typeface="Times New Roman" pitchFamily="18" charset="0"/>
                <a:cs typeface="Times New Roman" pitchFamily="18" charset="0"/>
              </a:rPr>
              <a:t>In this project we consider a dynamic approach using data to overcome market uncertainty.</a:t>
            </a:r>
          </a:p>
          <a:p>
            <a:pPr algn="l">
              <a:lnSpc>
                <a:spcPct val="170000"/>
              </a:lnSpc>
              <a:buFont typeface="Arial" pitchFamily="34" charset="0"/>
              <a:buChar char="•"/>
            </a:pPr>
            <a:r>
              <a:rPr lang="en-IN" sz="9600" dirty="0">
                <a:solidFill>
                  <a:schemeClr val="tx1">
                    <a:lumMod val="85000"/>
                    <a:lumOff val="15000"/>
                  </a:schemeClr>
                </a:solidFill>
                <a:latin typeface="Times New Roman" pitchFamily="18" charset="0"/>
                <a:cs typeface="Times New Roman" pitchFamily="18" charset="0"/>
              </a:rPr>
              <a:t>By developing a model that analyse imperfect market data an Entrepreneur can easily evaluate imperfection in  Business analysis.</a:t>
            </a:r>
          </a:p>
          <a:p>
            <a:pPr algn="l">
              <a:lnSpc>
                <a:spcPct val="170000"/>
              </a:lnSpc>
              <a:buFont typeface="Arial" pitchFamily="34" charset="0"/>
              <a:buChar char="•"/>
            </a:pPr>
            <a:endParaRPr lang="en-IN" sz="9600" dirty="0">
              <a:solidFill>
                <a:schemeClr val="tx1">
                  <a:lumMod val="85000"/>
                  <a:lumOff val="15000"/>
                </a:schemeClr>
              </a:solidFill>
              <a:latin typeface="Times New Roman" pitchFamily="18" charset="0"/>
              <a:cs typeface="Times New Roman" pitchFamily="18" charset="0"/>
            </a:endParaRPr>
          </a:p>
          <a:p>
            <a:pPr algn="l">
              <a:lnSpc>
                <a:spcPct val="170000"/>
              </a:lnSpc>
              <a:buFont typeface="Arial" pitchFamily="34" charset="0"/>
              <a:buChar char="•"/>
            </a:pPr>
            <a:endParaRPr lang="en-IN" sz="4000" dirty="0">
              <a:solidFill>
                <a:schemeClr val="tx1">
                  <a:lumMod val="85000"/>
                  <a:lumOff val="15000"/>
                </a:schemeClr>
              </a:solidFill>
              <a:latin typeface="Times New Roman" pitchFamily="18" charset="0"/>
              <a:cs typeface="Times New Roman" pitchFamily="18" charset="0"/>
            </a:endParaRPr>
          </a:p>
          <a:p>
            <a:pPr algn="l">
              <a:lnSpc>
                <a:spcPct val="170000"/>
              </a:lnSpc>
              <a:buFont typeface="Arial" pitchFamily="34" charset="0"/>
              <a:buChar char="•"/>
            </a:pPr>
            <a:endParaRPr lang="en-IN" sz="4000" dirty="0">
              <a:solidFill>
                <a:schemeClr val="tx1">
                  <a:lumMod val="85000"/>
                  <a:lumOff val="15000"/>
                </a:schemeClr>
              </a:solidFill>
              <a:latin typeface="Times New Roman" pitchFamily="18" charset="0"/>
              <a:cs typeface="Times New Roman" pitchFamily="18" charset="0"/>
            </a:endParaRPr>
          </a:p>
          <a:p>
            <a:pPr algn="l">
              <a:lnSpc>
                <a:spcPct val="170000"/>
              </a:lnSpc>
              <a:buFont typeface="Arial" pitchFamily="34" charset="0"/>
              <a:buChar char="•"/>
            </a:pPr>
            <a:endParaRPr lang="en-IN" sz="4000" dirty="0">
              <a:solidFill>
                <a:schemeClr val="tx1">
                  <a:lumMod val="85000"/>
                  <a:lumOff val="15000"/>
                </a:schemeClr>
              </a:solidFill>
              <a:latin typeface="Times New Roman" pitchFamily="18" charset="0"/>
              <a:cs typeface="Times New Roman" pitchFamily="18" charset="0"/>
            </a:endParaRPr>
          </a:p>
          <a:p>
            <a:pPr algn="l">
              <a:lnSpc>
                <a:spcPct val="170000"/>
              </a:lnSpc>
              <a:buFont typeface="Arial" pitchFamily="34" charset="0"/>
              <a:buChar char="•"/>
            </a:pPr>
            <a:endParaRPr lang="en-IN" sz="4000" dirty="0">
              <a:solidFill>
                <a:schemeClr val="tx1">
                  <a:lumMod val="85000"/>
                  <a:lumOff val="15000"/>
                </a:schemeClr>
              </a:solidFill>
              <a:latin typeface="Times New Roman" pitchFamily="18" charset="0"/>
              <a:cs typeface="Times New Roman" pitchFamily="18" charset="0"/>
            </a:endParaRPr>
          </a:p>
          <a:p>
            <a:pPr algn="l">
              <a:lnSpc>
                <a:spcPct val="170000"/>
              </a:lnSpc>
            </a:pPr>
            <a:endParaRPr lang="en-US" sz="4000" dirty="0">
              <a:solidFill>
                <a:schemeClr val="tx1">
                  <a:lumMod val="85000"/>
                  <a:lumOff val="15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u="sng" dirty="0">
                <a:latin typeface="Times New Roman" pitchFamily="18" charset="0"/>
                <a:cs typeface="Times New Roman" pitchFamily="18" charset="0"/>
              </a:rPr>
              <a:t>INTRODUCTION:</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598" y="1196752"/>
            <a:ext cx="6842721" cy="4844611"/>
          </a:xfrm>
        </p:spPr>
        <p:txBody>
          <a:bodyPr>
            <a:normAutofit lnSpcReduction="10000"/>
          </a:bodyPr>
          <a:lstStyle/>
          <a:p>
            <a:r>
              <a:rPr lang="en-IN" sz="2400" dirty="0">
                <a:solidFill>
                  <a:schemeClr val="tx1">
                    <a:lumMod val="85000"/>
                    <a:lumOff val="15000"/>
                  </a:schemeClr>
                </a:solidFill>
                <a:latin typeface="Times New Roman" pitchFamily="18" charset="0"/>
                <a:cs typeface="Times New Roman" pitchFamily="18" charset="0"/>
              </a:rPr>
              <a:t>Primary focus of entrepreneurship research .</a:t>
            </a:r>
          </a:p>
          <a:p>
            <a:pPr marL="0" indent="0">
              <a:buNone/>
            </a:pPr>
            <a:endParaRPr lang="en-IN" sz="2400" dirty="0">
              <a:solidFill>
                <a:schemeClr val="tx1">
                  <a:lumMod val="85000"/>
                  <a:lumOff val="15000"/>
                </a:schemeClr>
              </a:solidFill>
              <a:latin typeface="Times New Roman" pitchFamily="18" charset="0"/>
              <a:cs typeface="Times New Roman" pitchFamily="18" charset="0"/>
            </a:endParaRPr>
          </a:p>
          <a:p>
            <a:r>
              <a:rPr lang="en-IN" sz="2400" dirty="0">
                <a:solidFill>
                  <a:schemeClr val="tx1">
                    <a:lumMod val="85000"/>
                    <a:lumOff val="15000"/>
                  </a:schemeClr>
                </a:solidFill>
                <a:latin typeface="Times New Roman" pitchFamily="18" charset="0"/>
                <a:cs typeface="Times New Roman" pitchFamily="18" charset="0"/>
              </a:rPr>
              <a:t>Infusion of data analysis and techniques, technology in entrepreneurship will generate a new way of dealing with uncertainty.</a:t>
            </a:r>
          </a:p>
          <a:p>
            <a:pPr marL="0" indent="0">
              <a:buNone/>
            </a:pPr>
            <a:endParaRPr lang="en-IN" sz="2400" dirty="0">
              <a:solidFill>
                <a:schemeClr val="tx1">
                  <a:lumMod val="85000"/>
                  <a:lumOff val="15000"/>
                </a:schemeClr>
              </a:solidFill>
              <a:latin typeface="Times New Roman" pitchFamily="18" charset="0"/>
              <a:cs typeface="Times New Roman" pitchFamily="18" charset="0"/>
            </a:endParaRPr>
          </a:p>
          <a:p>
            <a:r>
              <a:rPr lang="en-IN" sz="2400" dirty="0">
                <a:solidFill>
                  <a:schemeClr val="tx1">
                    <a:lumMod val="85000"/>
                    <a:lumOff val="15000"/>
                  </a:schemeClr>
                </a:solidFill>
                <a:latin typeface="Times New Roman" pitchFamily="18" charset="0"/>
                <a:cs typeface="Times New Roman" pitchFamily="18" charset="0"/>
              </a:rPr>
              <a:t>A growing number of venture capitalists have employed automated data analysis techniques to evaluate business investments.</a:t>
            </a:r>
          </a:p>
          <a:p>
            <a:pPr marL="0" indent="0">
              <a:buNone/>
            </a:pPr>
            <a:endParaRPr lang="en-IN" sz="2400" dirty="0">
              <a:solidFill>
                <a:schemeClr val="tx1">
                  <a:lumMod val="85000"/>
                  <a:lumOff val="15000"/>
                </a:schemeClr>
              </a:solidFill>
              <a:latin typeface="Times New Roman" pitchFamily="18" charset="0"/>
              <a:cs typeface="Times New Roman" pitchFamily="18" charset="0"/>
            </a:endParaRPr>
          </a:p>
          <a:p>
            <a:r>
              <a:rPr lang="en-IN" sz="2400" dirty="0">
                <a:solidFill>
                  <a:schemeClr val="tx1">
                    <a:lumMod val="85000"/>
                    <a:lumOff val="15000"/>
                  </a:schemeClr>
                </a:solidFill>
                <a:latin typeface="Times New Roman" pitchFamily="18" charset="0"/>
                <a:cs typeface="Times New Roman" pitchFamily="18" charset="0"/>
              </a:rPr>
              <a:t>Data driven techniques and technologies improves shaping activities of the entrepreneurial process.</a:t>
            </a:r>
          </a:p>
          <a:p>
            <a:endParaRPr lang="en-IN" dirty="0">
              <a:solidFill>
                <a:schemeClr val="tx1">
                  <a:lumMod val="85000"/>
                  <a:lumOff val="15000"/>
                </a:schemeClr>
              </a:solidFill>
              <a:latin typeface="Times New Roman" pitchFamily="18" charset="0"/>
              <a:cs typeface="Times New Roman" pitchFamily="18" charset="0"/>
            </a:endParaRPr>
          </a:p>
          <a:p>
            <a:endParaRPr lang="en-IN" dirty="0">
              <a:solidFill>
                <a:schemeClr val="tx1">
                  <a:lumMod val="85000"/>
                  <a:lumOff val="15000"/>
                </a:schemeClr>
              </a:solidFill>
              <a:latin typeface="Times New Roman" pitchFamily="18" charset="0"/>
              <a:cs typeface="Times New Roman" pitchFamily="18" charset="0"/>
            </a:endParaRPr>
          </a:p>
          <a:p>
            <a:endParaRPr lang="en-IN" dirty="0">
              <a:solidFill>
                <a:schemeClr val="tx1">
                  <a:lumMod val="85000"/>
                  <a:lumOff val="15000"/>
                </a:schemeClr>
              </a:solidFill>
            </a:endParaRPr>
          </a:p>
          <a:p>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latin typeface="Times New Roman" pitchFamily="18" charset="0"/>
                <a:cs typeface="Times New Roman" pitchFamily="18" charset="0"/>
              </a:rPr>
              <a:t>OBJECTIVE</a:t>
            </a:r>
            <a:r>
              <a:rPr lang="en-IN" sz="3200" b="1" dirty="0">
                <a:latin typeface="Times New Roman" pitchFamily="18" charset="0"/>
                <a:cs typeface="Times New Roman" pitchFamily="18" charset="0"/>
              </a:rPr>
              <a: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09598" y="1196752"/>
            <a:ext cx="6986737" cy="5184576"/>
          </a:xfrm>
        </p:spPr>
        <p:txBody>
          <a:bodyPr>
            <a:normAutofit lnSpcReduction="10000"/>
          </a:bodyPr>
          <a:lstStyle/>
          <a:p>
            <a:r>
              <a:rPr lang="en-IN" sz="2400" dirty="0">
                <a:latin typeface="Times New Roman" pitchFamily="18" charset="0"/>
                <a:cs typeface="Times New Roman" pitchFamily="18" charset="0"/>
              </a:rPr>
              <a:t>Understanding the nature and source of uncertainty.</a:t>
            </a:r>
          </a:p>
          <a:p>
            <a:pPr marL="0" indent="0">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Operational storage of 4Rs- on overcoming market uncertainty.</a:t>
            </a:r>
          </a:p>
          <a:p>
            <a:pPr marL="0" indent="0">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Data driven perspective of entrepreneurship.</a:t>
            </a:r>
          </a:p>
          <a:p>
            <a:pPr marL="0" indent="0">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Data driven entrepreneurship demands .</a:t>
            </a:r>
          </a:p>
          <a:p>
            <a:pPr marL="0" indent="0">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Analysing real time and imperfect data in order to make an optimal portfolio of investments</a:t>
            </a:r>
            <a:r>
              <a:rPr lang="en-IN" sz="2800" dirty="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541514" y="1263862"/>
            <a:ext cx="7992887" cy="5472608"/>
          </a:xfrm>
        </p:spPr>
        <p:txBody>
          <a:bodyPr>
            <a:normAutofit/>
          </a:bodyPr>
          <a:lstStyle/>
          <a:p>
            <a:r>
              <a:rPr lang="en-IN" sz="2400" dirty="0">
                <a:latin typeface="Times New Roman" pitchFamily="18" charset="0"/>
                <a:cs typeface="Times New Roman" pitchFamily="18" charset="0"/>
              </a:rPr>
              <a:t>Opportunity evaluation is the core of entrepreneurial decision making .</a:t>
            </a:r>
          </a:p>
          <a:p>
            <a:r>
              <a:rPr lang="en-IN" sz="2400" dirty="0">
                <a:latin typeface="Times New Roman" pitchFamily="18" charset="0"/>
                <a:cs typeface="Times New Roman" pitchFamily="18" charset="0"/>
              </a:rPr>
              <a:t>McKelvey et al found that an increase in uncertainty decreases the entrepreneur’s willingness to act on an opportunity in the face of uncertain environmental conditions.</a:t>
            </a:r>
          </a:p>
          <a:p>
            <a:r>
              <a:rPr lang="en-IN" sz="2400" dirty="0">
                <a:latin typeface="Times New Roman" pitchFamily="18" charset="0"/>
                <a:cs typeface="Times New Roman" pitchFamily="18" charset="0"/>
              </a:rPr>
              <a:t>Developing strategies to hedge adverse outcome.</a:t>
            </a:r>
          </a:p>
          <a:p>
            <a:r>
              <a:rPr lang="en-IN" sz="2400" dirty="0">
                <a:latin typeface="Times New Roman" pitchFamily="18" charset="0"/>
                <a:cs typeface="Times New Roman" pitchFamily="18" charset="0"/>
              </a:rPr>
              <a:t>Developing operational storage.</a:t>
            </a:r>
          </a:p>
          <a:p>
            <a:r>
              <a:rPr lang="en-IN" sz="2400" dirty="0">
                <a:latin typeface="Times New Roman" pitchFamily="18" charset="0"/>
                <a:cs typeface="Times New Roman" pitchFamily="18" charset="0"/>
              </a:rPr>
              <a:t>Implementation of data driven technologies.</a:t>
            </a:r>
          </a:p>
          <a:p>
            <a:r>
              <a:rPr lang="en-IN" sz="2400" dirty="0">
                <a:latin typeface="Times New Roman" pitchFamily="18" charset="0"/>
                <a:cs typeface="Times New Roman" pitchFamily="18" charset="0"/>
              </a:rPr>
              <a:t>Specifying mathematical track table risk choice problem .</a:t>
            </a:r>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94" y="536512"/>
            <a:ext cx="7886700" cy="994172"/>
          </a:xfrm>
        </p:spPr>
        <p:txBody>
          <a:bodyPr>
            <a:normAutofit/>
          </a:bodyPr>
          <a:lstStyle/>
          <a:p>
            <a:r>
              <a:rPr lang="en-IN" sz="2800" b="1" dirty="0">
                <a:latin typeface="Times New Roman" panose="02020603050405020304" pitchFamily="18" charset="0"/>
                <a:cs typeface="Times New Roman" panose="02020603050405020304" pitchFamily="18" charset="0"/>
              </a:rPr>
              <a:t>EXISTING SYSTEM:</a:t>
            </a:r>
          </a:p>
        </p:txBody>
      </p:sp>
      <p:sp>
        <p:nvSpPr>
          <p:cNvPr id="5" name="Content Placeholder 4"/>
          <p:cNvSpPr>
            <a:spLocks noGrp="1"/>
          </p:cNvSpPr>
          <p:nvPr>
            <p:ph idx="1"/>
          </p:nvPr>
        </p:nvSpPr>
        <p:spPr>
          <a:xfrm>
            <a:off x="613406" y="1196752"/>
            <a:ext cx="7886700" cy="4016830"/>
          </a:xfrm>
        </p:spPr>
        <p:txBody>
          <a:bodyPr>
            <a:normAutofit fontScale="25000" lnSpcReduction="20000"/>
          </a:bodyPr>
          <a:lstStyle/>
          <a:p>
            <a:r>
              <a:rPr lang="en-IN" sz="9600" dirty="0">
                <a:latin typeface="Times New Roman" panose="02020603050405020304" pitchFamily="18" charset="0"/>
                <a:cs typeface="Times New Roman" panose="02020603050405020304" pitchFamily="18" charset="0"/>
              </a:rPr>
              <a:t>Consider an entrepreneur who is evaluating a business opportunity</a:t>
            </a:r>
            <a:br>
              <a:rPr lang="en-IN" sz="9600" dirty="0">
                <a:latin typeface="Times New Roman" panose="02020603050405020304" pitchFamily="18" charset="0"/>
                <a:cs typeface="Times New Roman" panose="02020603050405020304" pitchFamily="18" charset="0"/>
              </a:rPr>
            </a:br>
            <a:r>
              <a:rPr lang="en-IN" sz="9600" dirty="0">
                <a:latin typeface="Times New Roman" panose="02020603050405020304" pitchFamily="18" charset="0"/>
                <a:cs typeface="Times New Roman" panose="02020603050405020304" pitchFamily="18" charset="0"/>
              </a:rPr>
              <a:t>for a market in a multi period setting.</a:t>
            </a:r>
          </a:p>
          <a:p>
            <a:pPr marL="0" indent="0">
              <a:buNone/>
            </a:pPr>
            <a:endParaRPr lang="en-IN" sz="9600" dirty="0">
              <a:latin typeface="Times New Roman" panose="02020603050405020304" pitchFamily="18" charset="0"/>
              <a:cs typeface="Times New Roman" panose="02020603050405020304" pitchFamily="18" charset="0"/>
            </a:endParaRPr>
          </a:p>
          <a:p>
            <a:r>
              <a:rPr lang="en-IN" sz="9600" dirty="0">
                <a:latin typeface="Times New Roman" panose="02020603050405020304" pitchFamily="18" charset="0"/>
                <a:cs typeface="Times New Roman" panose="02020603050405020304" pitchFamily="18" charset="0"/>
              </a:rPr>
              <a:t>The state of market whether the market has a positive or negative outlook for the entrepreneur’s opportunity depends on variety of factors</a:t>
            </a:r>
          </a:p>
          <a:p>
            <a:pPr marL="0" indent="0">
              <a:buNone/>
            </a:pPr>
            <a:endParaRPr lang="en-IN" sz="9600" dirty="0">
              <a:latin typeface="Times New Roman" panose="02020603050405020304" pitchFamily="18" charset="0"/>
              <a:cs typeface="Times New Roman" panose="02020603050405020304" pitchFamily="18" charset="0"/>
            </a:endParaRPr>
          </a:p>
          <a:p>
            <a:r>
              <a:rPr lang="en-IN" sz="9600" dirty="0">
                <a:latin typeface="Times New Roman" panose="02020603050405020304" pitchFamily="18" charset="0"/>
                <a:cs typeface="Times New Roman" panose="02020603050405020304" pitchFamily="18" charset="0"/>
              </a:rPr>
              <a:t>The entrepreneur’s risk preference and operational shortages influence the entrepreneur’s ability to observe the state of the market and take control over market changes.</a:t>
            </a:r>
          </a:p>
          <a:p>
            <a:pPr marL="0" indent="0">
              <a:buNone/>
            </a:pPr>
            <a:r>
              <a:rPr lang="en-IN" sz="9600" dirty="0">
                <a:latin typeface="Times New Roman" panose="02020603050405020304" pitchFamily="18" charset="0"/>
                <a:cs typeface="Times New Roman" panose="02020603050405020304" pitchFamily="18" charset="0"/>
              </a:rPr>
              <a:t> </a:t>
            </a:r>
          </a:p>
          <a:p>
            <a:r>
              <a:rPr lang="en-IN" sz="9600" dirty="0">
                <a:latin typeface="Times New Roman" panose="02020603050405020304" pitchFamily="18" charset="0"/>
                <a:cs typeface="Times New Roman" panose="02020603050405020304" pitchFamily="18" charset="0"/>
              </a:rPr>
              <a:t>To exemplify the impact of an external factor on opportunity assessment, we offer a simulated example of an entrepreneurial venture in a developing industry (e.g., clean energy).</a:t>
            </a:r>
            <a:br>
              <a:rPr lang="en-IN" sz="9600" dirty="0">
                <a:latin typeface="Times New Roman" panose="02020603050405020304" pitchFamily="18" charset="0"/>
                <a:cs typeface="Times New Roman" panose="02020603050405020304" pitchFamily="18" charset="0"/>
              </a:rPr>
            </a:br>
            <a:br>
              <a:rPr lang="en-IN" sz="9600" dirty="0">
                <a:latin typeface="Times New Roman" panose="02020603050405020304" pitchFamily="18" charset="0"/>
                <a:cs typeface="Times New Roman" panose="02020603050405020304" pitchFamily="18" charset="0"/>
              </a:rPr>
            </a:br>
            <a:endParaRPr lang="en-IN" sz="96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br>
              <a:rPr lang="en-IN" dirty="0"/>
            </a:br>
            <a:br>
              <a:rPr lang="en-IN" dirty="0"/>
            </a:br>
            <a:endParaRPr lang="en-IN" dirty="0"/>
          </a:p>
        </p:txBody>
      </p:sp>
    </p:spTree>
    <p:extLst>
      <p:ext uri="{BB962C8B-B14F-4D97-AF65-F5344CB8AC3E}">
        <p14:creationId xmlns:p14="http://schemas.microsoft.com/office/powerpoint/2010/main" val="16267881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736" y="1060608"/>
            <a:ext cx="7886700" cy="4411096"/>
          </a:xfrm>
        </p:spPr>
        <p:txBody>
          <a:bodyPr>
            <a:noAutofit/>
          </a:bodyPr>
          <a:lstStyle/>
          <a:p>
            <a:r>
              <a:rPr lang="en-IN" sz="2400" dirty="0">
                <a:latin typeface="Times New Roman" panose="02020603050405020304" pitchFamily="18" charset="0"/>
                <a:cs typeface="Times New Roman" panose="02020603050405020304" pitchFamily="18" charset="0"/>
              </a:rPr>
              <a:t>Although the new venture’s investors may provide some policy and regulatory assistance, the regulations for an emerging technology may</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be transient, which is likely to result in a hidden market. </a:t>
            </a:r>
          </a:p>
          <a:p>
            <a:r>
              <a:rPr lang="en-IN" sz="2400" dirty="0">
                <a:latin typeface="Times New Roman" panose="02020603050405020304" pitchFamily="18" charset="0"/>
                <a:cs typeface="Times New Roman" panose="02020603050405020304" pitchFamily="18" charset="0"/>
              </a:rPr>
              <a:t>The entrepreneur in our model gathers information about the market by allocating her/his total funds X across a portfolio of investments in f independent external market factors over T Periods.</a:t>
            </a:r>
          </a:p>
          <a:p>
            <a:pPr marL="0" indent="0">
              <a:buNone/>
            </a:pPr>
            <a:br>
              <a:rPr lang="en-IN" sz="2400" dirty="0">
                <a:latin typeface="Times New Roman" panose="02020603050405020304" pitchFamily="18" charset="0"/>
                <a:cs typeface="Times New Roman" panose="02020603050405020304" pitchFamily="18" charset="0"/>
              </a:rPr>
            </a:br>
            <a:r>
              <a:rPr lang="en-IN" sz="2400" b="1" u="sng" dirty="0">
                <a:solidFill>
                  <a:schemeClr val="accent1"/>
                </a:solidFill>
                <a:latin typeface="Times New Roman" panose="02020603050405020304" pitchFamily="18" charset="0"/>
                <a:cs typeface="Times New Roman" panose="02020603050405020304" pitchFamily="18" charset="0"/>
              </a:rPr>
              <a:t>DISADVANTAGES: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1.More or less is probability based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2.Process is not secured for the data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system</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8989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FEASIBILITY STUDY:</a:t>
            </a:r>
          </a:p>
        </p:txBody>
      </p:sp>
      <p:sp>
        <p:nvSpPr>
          <p:cNvPr id="3" name="Content Placeholder 2"/>
          <p:cNvSpPr>
            <a:spLocks noGrp="1"/>
          </p:cNvSpPr>
          <p:nvPr>
            <p:ph idx="1"/>
          </p:nvPr>
        </p:nvSpPr>
        <p:spPr>
          <a:xfrm>
            <a:off x="609599" y="1315028"/>
            <a:ext cx="8515350" cy="4964634"/>
          </a:xfrm>
        </p:spPr>
        <p:txBody>
          <a:bodyPr>
            <a:normAutofit fontScale="62500" lnSpcReduction="20000"/>
          </a:bodyPr>
          <a:lstStyle/>
          <a:p>
            <a:r>
              <a:rPr lang="en-IN" sz="3800" dirty="0">
                <a:latin typeface="Times New Roman" panose="02020603050405020304" pitchFamily="18" charset="0"/>
                <a:cs typeface="Times New Roman" panose="02020603050405020304" pitchFamily="18" charset="0"/>
              </a:rPr>
              <a:t>Feasibility study contributes to the operational and data-driven perspectives of entrepreneurship by refining decision making using a data-driven technique for the opportunity evaluation in a dynamic entrepreneurial process</a:t>
            </a:r>
          </a:p>
          <a:p>
            <a:pPr marL="0" indent="0">
              <a:buNone/>
            </a:pPr>
            <a:endParaRPr lang="en-IN" sz="3800" dirty="0">
              <a:latin typeface="Times New Roman" panose="02020603050405020304" pitchFamily="18" charset="0"/>
              <a:cs typeface="Times New Roman" panose="02020603050405020304" pitchFamily="18" charset="0"/>
            </a:endParaRPr>
          </a:p>
          <a:p>
            <a:r>
              <a:rPr lang="en-IN" sz="3800" dirty="0">
                <a:latin typeface="Times New Roman" panose="02020603050405020304" pitchFamily="18" charset="0"/>
                <a:cs typeface="Times New Roman" panose="02020603050405020304" pitchFamily="18" charset="0"/>
              </a:rPr>
              <a:t>Furthermore we contribute to entrepreneurial decision making under uncertainty by identifying the trade off between expected returns and market information.</a:t>
            </a:r>
          </a:p>
          <a:p>
            <a:pPr marL="0" indent="0">
              <a:buNone/>
            </a:pPr>
            <a:endParaRPr lang="en-IN" sz="3800" dirty="0">
              <a:latin typeface="Times New Roman" panose="02020603050405020304" pitchFamily="18" charset="0"/>
              <a:cs typeface="Times New Roman" panose="02020603050405020304" pitchFamily="18" charset="0"/>
            </a:endParaRPr>
          </a:p>
          <a:p>
            <a:r>
              <a:rPr lang="en-IN" sz="3800" dirty="0">
                <a:latin typeface="Times New Roman" panose="02020603050405020304" pitchFamily="18" charset="0"/>
                <a:cs typeface="Times New Roman" panose="02020603050405020304" pitchFamily="18" charset="0"/>
              </a:rPr>
              <a:t>and providing insights into how data-driven investment portfolio can be used to manage this trade off, while accounting for the entrepreneur’s risk preference and operational shortages</a:t>
            </a:r>
          </a:p>
          <a:p>
            <a:pPr marL="0" indent="0">
              <a:buNone/>
            </a:pP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14134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0</TotalTime>
  <Words>1514</Words>
  <Application>Microsoft Office PowerPoint</Application>
  <PresentationFormat>On-screen Show (4:3)</PresentationFormat>
  <Paragraphs>230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Agency FB</vt:lpstr>
      <vt:lpstr>Arial</vt:lpstr>
      <vt:lpstr>Segoe UI Black</vt:lpstr>
      <vt:lpstr>Times New Roman</vt:lpstr>
      <vt:lpstr>Trebuchet MS</vt:lpstr>
      <vt:lpstr>Wingdings</vt:lpstr>
      <vt:lpstr>Wingdings 3</vt:lpstr>
      <vt:lpstr>Facet</vt:lpstr>
      <vt:lpstr>  </vt:lpstr>
      <vt:lpstr>INDEX:</vt:lpstr>
      <vt:lpstr> </vt:lpstr>
      <vt:lpstr>INTRODUCTION:</vt:lpstr>
      <vt:lpstr>OBJECTIVE:</vt:lpstr>
      <vt:lpstr>Literature survey:</vt:lpstr>
      <vt:lpstr>EXISTING SYSTEM:</vt:lpstr>
      <vt:lpstr>PowerPoint Presentation</vt:lpstr>
      <vt:lpstr>FEASIBILITY STUDY:</vt:lpstr>
      <vt:lpstr>MARKOV MODEL:</vt:lpstr>
      <vt:lpstr>PowerPoint Presentation</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 AND IMPLEMENTATION</vt:lpstr>
      <vt:lpstr>PowerPoint Presentation</vt:lpstr>
      <vt:lpstr>PowerPoint Presentation</vt:lpstr>
      <vt:lpstr>          MODULES INCLUDED:</vt:lpstr>
      <vt:lpstr>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dc:creator>
  <cp:lastModifiedBy>ADMIN</cp:lastModifiedBy>
  <cp:revision>2</cp:revision>
  <dcterms:created xsi:type="dcterms:W3CDTF">2019-10-24T08:05:20Z</dcterms:created>
  <dcterms:modified xsi:type="dcterms:W3CDTF">2019-10-24T08:06:03Z</dcterms:modified>
</cp:coreProperties>
</file>