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4A40AE-50D4-4384-9F06-5DD672142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52575" cy="151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0">
            <a:extLst>
              <a:ext uri="{FF2B5EF4-FFF2-40B4-BE49-F238E27FC236}">
                <a16:creationId xmlns:a16="http://schemas.microsoft.com/office/drawing/2014/main" id="{C95D10FA-BE55-4CCD-BFE7-D8DB98F16996}"/>
              </a:ext>
            </a:extLst>
          </p:cNvPr>
          <p:cNvSpPr txBox="1">
            <a:spLocks/>
          </p:cNvSpPr>
          <p:nvPr/>
        </p:nvSpPr>
        <p:spPr>
          <a:xfrm>
            <a:off x="1552575" y="4993"/>
            <a:ext cx="9162761" cy="150506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>
                <a:solidFill>
                  <a:srgbClr val="002060"/>
                </a:solidFill>
                <a:latin typeface="Bookman Old Style" pitchFamily="18" charset="0"/>
                <a:ea typeface="+mj-ea"/>
                <a:cs typeface="+mj-cs"/>
              </a:rPr>
              <a:t>MYSURU ROYAL INSTITUTE OF TECHNOLOGY</a:t>
            </a:r>
            <a:br>
              <a:rPr lang="en-US" dirty="0">
                <a:latin typeface="Bookman Old Style" pitchFamily="18" charset="0"/>
                <a:ea typeface="+mj-ea"/>
                <a:cs typeface="+mj-cs"/>
              </a:rPr>
            </a:b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(Affiliated to VTU,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Belagavi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, Approved by AICTE, New Delhi &amp; Govt. of Karnataka)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</a:br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Lakshmipura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 Road, Off-Mysuru-Bengaluru Highway, Srirangapatna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DEPARTMENT OF COMPUTER SCIENCE AND ENGINEERING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dirty="0">
              <a:latin typeface="Bookman Old Style" pitchFamily="18" charset="0"/>
              <a:ea typeface="+mj-ea"/>
              <a:cs typeface="+mj-cs"/>
            </a:endParaRPr>
          </a:p>
        </p:txBody>
      </p:sp>
      <p:pic>
        <p:nvPicPr>
          <p:cNvPr id="6" name="Picture 5" descr="Image">
            <a:extLst>
              <a:ext uri="{FF2B5EF4-FFF2-40B4-BE49-F238E27FC236}">
                <a16:creationId xmlns:a16="http://schemas.microsoft.com/office/drawing/2014/main" id="{6B7D730C-69B5-4E73-BB7C-CAD677BE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36" y="4993"/>
            <a:ext cx="1476664" cy="15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425" y="2062124"/>
            <a:ext cx="11946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bg2"/>
                </a:solidFill>
                <a:highlight>
                  <a:srgbClr val="C0C0C0"/>
                </a:highlight>
                <a:latin typeface="Tw Cen MT" panose="020B0602020104020603" pitchFamily="34" charset="0"/>
              </a:rPr>
              <a:t>Robust Malware Detection &amp; Deduction for Internet of (Battlefield) Things Devices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360289" y="332747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00" dirty="0">
                <a:latin typeface="Tw Cen MT" panose="020B0602020104020603" pitchFamily="34" charset="0"/>
              </a:rPr>
              <a:t>Using Deep eigenspace Learning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892184B-718A-42BD-9487-04C96C40C366}"/>
              </a:ext>
            </a:extLst>
          </p:cNvPr>
          <p:cNvSpPr txBox="1"/>
          <p:nvPr/>
        </p:nvSpPr>
        <p:spPr>
          <a:xfrm>
            <a:off x="2579254" y="1419460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100" dirty="0">
                <a:latin typeface="Tw Cen MT" panose="020B0602020104020603" pitchFamily="34" charset="0"/>
              </a:rPr>
              <a:t>Project Presentation on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5224744" y="5100133"/>
            <a:ext cx="5352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w Cen MT" panose="020B0602020104020603" pitchFamily="34" charset="0"/>
              </a:rPr>
              <a:t>Under the Supervision Of</a:t>
            </a:r>
          </a:p>
          <a:p>
            <a:pPr algn="ctr"/>
            <a:r>
              <a:rPr lang="en-US" sz="2400" dirty="0" err="1">
                <a:latin typeface="Tw Cen MT" panose="020B0602020104020603" pitchFamily="34" charset="0"/>
              </a:rPr>
              <a:t>Dr.Harish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Boraiah</a:t>
            </a:r>
            <a:endParaRPr lang="en-US" sz="2400" dirty="0">
              <a:latin typeface="Tw Cen MT" panose="020B0602020104020603" pitchFamily="34" charset="0"/>
            </a:endParaRP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Project Guide</a:t>
            </a: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Dept of CSE,MRIT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C0C72484-F203-4F1E-99B4-4463023C9D61}"/>
              </a:ext>
            </a:extLst>
          </p:cNvPr>
          <p:cNvSpPr txBox="1"/>
          <p:nvPr/>
        </p:nvSpPr>
        <p:spPr>
          <a:xfrm>
            <a:off x="8800811" y="5100133"/>
            <a:ext cx="3829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Internal Guide</a:t>
            </a:r>
          </a:p>
          <a:p>
            <a:pPr algn="ctr">
              <a:spcBef>
                <a:spcPct val="0"/>
              </a:spcBef>
            </a:pPr>
            <a:r>
              <a:rPr lang="en-US" altLang="en-US" sz="2400" b="1" dirty="0">
                <a:latin typeface="Tw Cen MT" panose="020B0602020104020603" pitchFamily="34" charset="0"/>
              </a:rPr>
              <a:t>Sowmya B</a:t>
            </a:r>
          </a:p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Tw Cen MT" panose="020B0602020104020603" pitchFamily="34" charset="0"/>
              </a:rPr>
              <a:t>Professor</a:t>
            </a:r>
          </a:p>
          <a:p>
            <a:pPr algn="ctr">
              <a:spcBef>
                <a:spcPct val="0"/>
              </a:spcBef>
            </a:pPr>
            <a:r>
              <a:rPr lang="en-US" altLang="en-US" sz="2400" dirty="0">
                <a:latin typeface="Tw Cen MT" panose="020B0602020104020603" pitchFamily="34" charset="0"/>
              </a:rPr>
              <a:t>Dept of CSE, MRIT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3AF64472-DCDA-4D55-BF07-DEBE7FE63739}"/>
              </a:ext>
            </a:extLst>
          </p:cNvPr>
          <p:cNvSpPr txBox="1"/>
          <p:nvPr/>
        </p:nvSpPr>
        <p:spPr>
          <a:xfrm>
            <a:off x="2322604" y="4693417"/>
            <a:ext cx="73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By,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7A2A9AA9-9993-4C08-8B14-C7B1A74CC0C2}"/>
              </a:ext>
            </a:extLst>
          </p:cNvPr>
          <p:cNvSpPr txBox="1"/>
          <p:nvPr/>
        </p:nvSpPr>
        <p:spPr>
          <a:xfrm>
            <a:off x="2322604" y="5100133"/>
            <a:ext cx="5352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YASHAS P (4MU16CS081)</a:t>
            </a:r>
          </a:p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PRAJWAL H S (4MU16CS088)</a:t>
            </a:r>
          </a:p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SHIVA PRASAD (4MU16CS056)</a:t>
            </a:r>
          </a:p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MAHADEVU M V (4MU16CS030)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6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A478-339A-4AFE-8B57-0280A9C5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BCED-DF21-4CEB-BB44-9095126F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F57C-60B0-470D-A955-37A42C32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7808-BE78-487F-A2FE-412EA4E7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3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6D79-94ED-4EAA-B699-BDC2C7BD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DEF8-CFC0-47C2-BAFF-B7F8919D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2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F478-0DEA-4DA6-8061-5F50FB8A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5F25-01FF-463F-A07B-F5346747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4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DBAD-87E9-4AD2-90DF-0BB0219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D7CF-2550-4A53-8AA1-0E2251A3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ECB6-F84F-4801-86BD-ABF2DB85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9F1A-CABB-44A2-BAE5-0FD9238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583B-8956-4774-9242-FC3539B9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075C-3109-4DBD-9E1C-3ACE0269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F1C2-763B-45AF-BF51-FDDC10B2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C371-2F3F-44B9-ADDD-0C0F3A66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3FC-2066-4357-8472-E268C565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563A-EC7C-446D-9B07-76CE5DDA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BC60-5CD7-454D-B456-1596548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5F71-5A81-488B-82E7-D111BE46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266933" y="24305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u="sng" dirty="0">
                <a:solidFill>
                  <a:schemeClr val="tx1">
                    <a:lumMod val="95000"/>
                  </a:schemeClr>
                </a:solidFill>
                <a:latin typeface="Tw Cen MT" panose="020B0602020104020603" pitchFamily="34" charset="0"/>
              </a:rPr>
              <a:t>Contents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2E00C997-CFEB-48BD-9E52-DA9A0CFD9E62}"/>
              </a:ext>
            </a:extLst>
          </p:cNvPr>
          <p:cNvSpPr txBox="1"/>
          <p:nvPr/>
        </p:nvSpPr>
        <p:spPr>
          <a:xfrm>
            <a:off x="1351656" y="732191"/>
            <a:ext cx="52865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Abstract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Introduction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Objective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Literature survey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Existing System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Proposed System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Architecture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Software and Hardware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Implementation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Conclusion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References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39DF7D57-5DA2-43BE-A266-AA2BA426A171}"/>
              </a:ext>
            </a:extLst>
          </p:cNvPr>
          <p:cNvSpPr/>
          <p:nvPr/>
        </p:nvSpPr>
        <p:spPr>
          <a:xfrm>
            <a:off x="5862265" y="1016277"/>
            <a:ext cx="5758605" cy="4128117"/>
          </a:xfrm>
          <a:prstGeom prst="horizontalScroll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4F87E-CCE7-4855-8330-C81CC903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656" y="1708843"/>
            <a:ext cx="4621202" cy="27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7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E290-FD49-4F7E-9871-481659A6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86EE-2411-4F59-B178-94693165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8038" y="0"/>
            <a:ext cx="2098177" cy="805333"/>
          </a:xfrm>
        </p:spPr>
        <p:txBody>
          <a:bodyPr/>
          <a:lstStyle/>
          <a:p>
            <a:r>
              <a:rPr lang="en-IN" u="sng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0526"/>
            <a:ext cx="9905999" cy="5394960"/>
          </a:xfrm>
          <a:solidFill>
            <a:schemeClr val="bg2">
              <a:lumMod val="75000"/>
              <a:lumOff val="25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Internet of Things (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IoT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in military settings generally consists of a diverse range of Internet-connected devices and nodes.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present a deep learning based method to detect Internet Of Battlefield Things (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IoBT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malware via the device’s Operational Code (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OpCode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sequence.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transmute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OpCodes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into a vector space and apply a deep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Eigenspace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learning approach to classify malicious and benign applications.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also demonstrate the robustness of our proposed approach in malware detection and its sustainability against junk code insertion attacks.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Lastly, we make available our malware sample on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which hopefully will benefit future research efforts (e.g. to facilitate evaluation of future malware detection approaches).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2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750" y="0"/>
            <a:ext cx="3469776" cy="1478570"/>
          </a:xfrm>
        </p:spPr>
        <p:txBody>
          <a:bodyPr/>
          <a:lstStyle/>
          <a:p>
            <a:r>
              <a:rPr lang="en-IN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58091"/>
            <a:ext cx="9905999" cy="473311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A typical Internet of Things (</a:t>
            </a:r>
            <a:r>
              <a:rPr lang="en-IN" dirty="0" err="1"/>
              <a:t>IoT</a:t>
            </a:r>
            <a:r>
              <a:rPr lang="en-IN" dirty="0"/>
              <a:t>) deployment includes a wide network of (smart) Internet-connected </a:t>
            </a:r>
            <a:r>
              <a:rPr lang="en-IN" dirty="0" err="1"/>
              <a:t>devices,vehicles</a:t>
            </a:r>
            <a:r>
              <a:rPr lang="en-IN" dirty="0"/>
              <a:t>, embedded systems, sensors, and other devices/systems that autonomously sense, store, transfer and process collected data.</a:t>
            </a:r>
          </a:p>
        </p:txBody>
      </p:sp>
    </p:spTree>
    <p:extLst>
      <p:ext uri="{BB962C8B-B14F-4D97-AF65-F5344CB8AC3E}">
        <p14:creationId xmlns:p14="http://schemas.microsoft.com/office/powerpoint/2010/main" val="5446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139" y="182373"/>
            <a:ext cx="2659878" cy="809897"/>
          </a:xfrm>
        </p:spPr>
        <p:txBody>
          <a:bodyPr/>
          <a:lstStyle/>
          <a:p>
            <a:r>
              <a:rPr lang="en-IN" u="sng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06621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968E-E18F-4643-9A21-2CFCA0E0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927" y="0"/>
            <a:ext cx="4135981" cy="1092716"/>
          </a:xfrm>
        </p:spPr>
        <p:txBody>
          <a:bodyPr/>
          <a:lstStyle/>
          <a:p>
            <a:r>
              <a:rPr lang="en-US" u="sng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B3D4-D29A-490D-A096-197368D1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7463"/>
            <a:ext cx="9905999" cy="48637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Malware detection methods can be static or dynamic. </a:t>
            </a:r>
          </a:p>
          <a:p>
            <a:r>
              <a:rPr lang="en-IN" dirty="0"/>
              <a:t>Dynamic malware detection approaches, the program is executed in a controlled environment.</a:t>
            </a:r>
          </a:p>
          <a:p>
            <a:r>
              <a:rPr lang="en-IN" dirty="0"/>
              <a:t>Static approaches statically inspect a program code to detect suspicious applications.</a:t>
            </a:r>
          </a:p>
          <a:p>
            <a:r>
              <a:rPr lang="en-IN" dirty="0"/>
              <a:t>David et al proposed Deep sign to automatically detect malware using a signature generation method.</a:t>
            </a:r>
          </a:p>
          <a:p>
            <a:r>
              <a:rPr lang="en-IN" dirty="0"/>
              <a:t>In another study, </a:t>
            </a:r>
            <a:r>
              <a:rPr lang="en-IN" dirty="0" err="1"/>
              <a:t>Pascanu</a:t>
            </a:r>
            <a:r>
              <a:rPr lang="en-IN" dirty="0"/>
              <a:t> et al. proposed a method to model malware execution using natural language modelling, It was reported that 98.3% true positive rate and 0.1% false positive rate were achieved.</a:t>
            </a:r>
          </a:p>
        </p:txBody>
      </p:sp>
    </p:spTree>
    <p:extLst>
      <p:ext uri="{BB962C8B-B14F-4D97-AF65-F5344CB8AC3E}">
        <p14:creationId xmlns:p14="http://schemas.microsoft.com/office/powerpoint/2010/main" val="1021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15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7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2E71-0910-432E-9E56-57273CDE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BFD7-AE3A-4F44-A8AA-B2CB4368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241</TotalTime>
  <Words>351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Tw Cen MT</vt:lpstr>
      <vt:lpstr>Wingdings</vt:lpstr>
      <vt:lpstr>Circuit</vt:lpstr>
      <vt:lpstr>PowerPoint Presentation</vt:lpstr>
      <vt:lpstr>PowerPoint Presentation</vt:lpstr>
      <vt:lpstr>ABSTRACT</vt:lpstr>
      <vt:lpstr>INTRODUCTION</vt:lpstr>
      <vt:lpstr>OBJECTIVE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MYSURU ROYAL INSTITUTE OF TECHNOLOGY</dc:title>
  <dc:creator>ADMIN</dc:creator>
  <cp:lastModifiedBy>ADMIN</cp:lastModifiedBy>
  <cp:revision>22</cp:revision>
  <dcterms:created xsi:type="dcterms:W3CDTF">2019-09-25T14:28:32Z</dcterms:created>
  <dcterms:modified xsi:type="dcterms:W3CDTF">2019-10-03T01:33:53Z</dcterms:modified>
</cp:coreProperties>
</file>