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14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15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2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56" d="100"/>
          <a:sy n="56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10/30/2024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1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358028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5381098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0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8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3938376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8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651314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1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92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57217"/>
      </p:ext>
    </p:extLst>
  </p:cSld>
  <p:clrMapOvr>
    <a:masterClrMapping/>
  </p:clrMapOvr>
</p:notes>
</file>

<file path=ppt/notesSlides/notesSlide1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1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202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6789840"/>
      </p:ext>
    </p:extLst>
  </p:cSld>
  <p:clrMapOvr>
    <a:masterClrMapping/>
  </p:clrMapOvr>
</p:notes>
</file>

<file path=ppt/notesSlides/notesSlide1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5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206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2351477"/>
      </p:ext>
    </p:extLst>
  </p:cSld>
  <p:clrMapOvr>
    <a:masterClrMapping/>
  </p:clrMapOvr>
</p:notes>
</file>

<file path=ppt/notesSlides/notesSlide1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9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21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4690601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84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8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0661852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0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8448792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20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2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9719328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36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37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37438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47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9294611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56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57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3358075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66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67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8900760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0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7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803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611336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6423983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219601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3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3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122534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4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6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175242"/>
      </p:ext>
    </p:extLst>
  </p:cSld>
  <p:clrMapOvr>
    <a:masterClrMapping xmlns:a="http://schemas.openxmlformats.org/drawingml/2006/main"/>
  </p:clrMapOvr>
</p:sldLayout>
</file>

<file path=ppt/slideLayouts/slideLayout14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12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12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12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2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2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2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32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33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34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545473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2813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9865589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9244205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4534699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45522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2969490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8990590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8785544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3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10/30/2024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643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9.jp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image" Target="../media/1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12.png"/><Relationship Id="rId2" Type="http://schemas.openxmlformats.org/officeDocument/2006/relationships/slideLayout" Target="../slideLayouts/slideLayout14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8.jp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4" cy="1333500"/>
            <a:chOff x="876298" y="990599"/>
            <a:chExt cx="1743074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2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4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8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8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1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1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-828675" y="19665"/>
            <a:ext cx="9982200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2554541" y="3314150"/>
            <a:ext cx="8610599" cy="19011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NAME: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PRAKASH.B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NO: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3122166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94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(asunm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3122166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94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)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 B.COM (GENERAL)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CHRIST COLLEGE OF ARTS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AND SCIENCE.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9745348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7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7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7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77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7069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425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8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9" name="矩形"/>
          <p:cNvSpPr>
            <a:spLocks/>
          </p:cNvSpPr>
          <p:nvPr/>
        </p:nvSpPr>
        <p:spPr>
          <a:xfrm rot="0">
            <a:off x="2452619" y="1060192"/>
            <a:ext cx="8534019" cy="501675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Potential 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Situations in the Data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Uneven Resource Distribution: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Departments with high or low "Count - Name" compared to "Count - Department."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Project-Oriented Departments: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High "Count - Name" relative to "Count - Department."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Administrative or Support Functions: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Low "Count - Name" relative to "Count - Department."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Inefficient Resource Utilization: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High "Count - Name" with low productivity.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Overburdened Departments: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Consistently high "Count - Name" over time.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2020141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83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84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85" name="矩形"/>
          <p:cNvSpPr>
            <a:spLocks/>
          </p:cNvSpPr>
          <p:nvPr/>
        </p:nvSpPr>
        <p:spPr>
          <a:xfrm rot="0">
            <a:off x="739774" y="291147"/>
            <a:ext cx="3303904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120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lang="en-US" altLang="zh-CN" sz="4800" b="1" i="0" u="none" strike="noStrike" kern="120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4800" b="1" i="0" u="none" strike="noStrike" kern="120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86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87" name="矩形"/>
          <p:cNvSpPr>
            <a:spLocks/>
          </p:cNvSpPr>
          <p:nvPr/>
        </p:nvSpPr>
        <p:spPr>
          <a:xfrm rot="0">
            <a:off x="533400" y="1371600"/>
            <a:ext cx="10287000" cy="424731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 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Cleaning and Preparation: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Handling Missing Values: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Addressing any missing data points for "Count - Department" or "Count - Name."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 Normalization: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Ensuring consistency in data formats and units of measurement.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Outlier Detection and Correction: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Identifying and addressing any extreme or unusual values that might skew the analysis.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Feature Engineering: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Creating Derived Metrics: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Consider creating additional metrics such as "Resource Allocation Ratio" (Count - Name / Count - Department) to provide a more comprehensive understanding of resource utilization.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Categorical Encoding: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If the "Department" field is categorical, converting it into a numerical format suitable for modeling.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Exploratory Data Analysis (EDA):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Visualization: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Creating visualizations (e.g., histograms, scatter plots, box plots) to explore the distribution of variables, identify relationships, and detect patterns.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Correlation Analysis: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Assessing the correlation between "Count - Department" and "Count - Name" to understand the relationship between departmental size and resource allocation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952876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矩形"/>
          <p:cNvSpPr>
            <a:spLocks/>
          </p:cNvSpPr>
          <p:nvPr/>
        </p:nvSpPr>
        <p:spPr>
          <a:xfrm rot="0">
            <a:off x="1143000" y="914400"/>
            <a:ext cx="8229600" cy="563231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Model Selection and Training: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Regression Analysis: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Using regression models (e.g., linear regression, multiple regression) to predict the "Count - Name" based on the "Count - Department" and other relevant features.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Classification Models: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If the goal is to classify departments into categories based on their resource allocation patterns, consider using classification models (e.g., decision trees, random forests, logistic regression).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Model Evaluation: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Performance Metrics: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Assessing the model's performance using appropriate metrics (e.g., R-squared, mean squared error, accuracy, precision, recall, F1-score).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Cross-Validation: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Evaluating the model's generalization ability using techniques like k-fold cross-validation.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Interpretation and Insights: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Understanding Model Coefficients: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Interpreting the coefficients of the regression model to understand the impact of "Count - Department" and other features on "Count - Name."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Identifying Significant Predictors: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Determining which features are most influential in predicting "Count - Name."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769103"/>
      </p:ext>
    </p:extLst>
  </p:cSld>
  <p:clrMapOvr>
    <a:masterClrMapping/>
  </p:clrMapOvr>
</p:sld>
</file>

<file path=ppt/slides/slide1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9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9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9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97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2437130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4800" b="1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8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4800" b="1" i="0" u="none" strike="noStrike" kern="0" cap="none" spc="-40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98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13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99" name="图片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2743200" y="1585998"/>
            <a:ext cx="6232525" cy="3509877"/>
          </a:xfrm>
          <a:prstGeom prst="rect"/>
          <a:noFill/>
          <a:ln w="12700" cmpd="sng" cap="flat">
            <a:noFill/>
            <a:prstDash val="solid"/>
            <a:round/>
          </a:ln>
        </p:spPr>
      </p:pic>
      <p:sp>
        <p:nvSpPr>
          <p:cNvPr id="200" name="矩形"/>
          <p:cNvSpPr>
            <a:spLocks/>
          </p:cNvSpPr>
          <p:nvPr/>
        </p:nvSpPr>
        <p:spPr>
          <a:xfrm rot="0">
            <a:off x="4324218" y="1216666"/>
            <a:ext cx="2406491" cy="36933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 ANALYSIS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8345637"/>
      </p:ext>
    </p:extLst>
  </p:cSld>
  <p:clrMapOvr>
    <a:masterClrMapping/>
  </p:clrMapOvr>
</p:sld>
</file>

<file path=ppt/slides/slide1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906383" y="1143000"/>
            <a:ext cx="7299325" cy="4112664"/>
          </a:xfrm>
          <a:prstGeom prst="rect"/>
          <a:noFill/>
          <a:ln w="12700" cmpd="sng" cap="flat">
            <a:noFill/>
            <a:prstDash val="solid"/>
            <a:round/>
          </a:ln>
        </p:spPr>
      </p:pic>
      <p:sp>
        <p:nvSpPr>
          <p:cNvPr id="204" name="矩形"/>
          <p:cNvSpPr>
            <a:spLocks/>
          </p:cNvSpPr>
          <p:nvPr/>
        </p:nvSpPr>
        <p:spPr>
          <a:xfrm rot="0">
            <a:off x="3352800" y="609600"/>
            <a:ext cx="2406491" cy="36933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 ANALYSIS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923773"/>
      </p:ext>
    </p:extLst>
  </p:cSld>
  <p:clrMapOvr>
    <a:masterClrMapping/>
  </p:clrMapOvr>
</p:sld>
</file>

<file path=ppt/slides/slide1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208" name="矩形"/>
          <p:cNvSpPr>
            <a:spLocks/>
          </p:cNvSpPr>
          <p:nvPr/>
        </p:nvSpPr>
        <p:spPr>
          <a:xfrm rot="0">
            <a:off x="762000" y="1447800"/>
            <a:ext cx="9372599" cy="341631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Uneven resource distribution.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Project-oriented focus.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Administrative and support functions.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Inefficient resource utilization.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Overburdened departments.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Recommendations: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Re-evaluate resource allocation strategies.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Implement balanced resource distribution.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Promote strategic planning.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Enhance efficiency and productivity.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Address overburdened departments.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9221287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4" cy="6858466"/>
            <a:chOff x="7448612" y="0"/>
            <a:chExt cx="4743794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7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3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 rot="0">
            <a:off x="1217522" y="2123271"/>
            <a:ext cx="8593228" cy="14249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Performance Analysis using Excel</a:t>
            </a:r>
            <a:endParaRPr lang="zh-CN" altLang="en-US" sz="28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0929318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0" y="21598"/>
                </a:lnTo>
                <a:lnTo>
                  <a:pt x="21599" y="21598"/>
                </a:lnTo>
                <a:lnTo>
                  <a:pt x="21599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6" name="组合"/>
          <p:cNvGrpSpPr>
            <a:grpSpLocks/>
          </p:cNvGrpSpPr>
          <p:nvPr/>
        </p:nvGrpSpPr>
        <p:grpSpPr>
          <a:xfrm>
            <a:off x="7448612" y="0"/>
            <a:ext cx="4743794" cy="6858466"/>
            <a:chOff x="7448612" y="0"/>
            <a:chExt cx="4743794" cy="6858466"/>
          </a:xfrm>
        </p:grpSpPr>
        <p:sp>
          <p:nvSpPr>
            <p:cNvPr id="87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7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9602878" y="0"/>
              <a:ext cx="258952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4" name="曲线"/>
            <p:cNvSpPr>
              <a:spLocks/>
            </p:cNvSpPr>
            <p:nvPr/>
          </p:nvSpPr>
          <p:spPr>
            <a:xfrm rot="0">
              <a:off x="10936247" y="0"/>
              <a:ext cx="125602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5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7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8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9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2" y="3162"/>
                </a:lnTo>
                <a:lnTo>
                  <a:pt x="1473" y="5348"/>
                </a:lnTo>
                <a:lnTo>
                  <a:pt x="384" y="7928"/>
                </a:lnTo>
                <a:lnTo>
                  <a:pt x="0" y="10800"/>
                </a:lnTo>
                <a:lnTo>
                  <a:pt x="384" y="13671"/>
                </a:lnTo>
                <a:lnTo>
                  <a:pt x="1473" y="16250"/>
                </a:lnTo>
                <a:lnTo>
                  <a:pt x="3162" y="18436"/>
                </a:lnTo>
                <a:lnTo>
                  <a:pt x="5349" y="20124"/>
                </a:lnTo>
                <a:lnTo>
                  <a:pt x="7928" y="21214"/>
                </a:lnTo>
                <a:lnTo>
                  <a:pt x="10800" y="21600"/>
                </a:lnTo>
                <a:lnTo>
                  <a:pt x="13670" y="21214"/>
                </a:lnTo>
                <a:lnTo>
                  <a:pt x="16250" y="20124"/>
                </a:lnTo>
                <a:lnTo>
                  <a:pt x="18435" y="18436"/>
                </a:lnTo>
                <a:lnTo>
                  <a:pt x="20124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4" y="5348"/>
                </a:lnTo>
                <a:lnTo>
                  <a:pt x="18435" y="3162"/>
                </a:lnTo>
                <a:lnTo>
                  <a:pt x="16250" y="1474"/>
                </a:lnTo>
                <a:lnTo>
                  <a:pt x="13670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100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3" y="117"/>
                </a:lnTo>
                <a:lnTo>
                  <a:pt x="7681" y="456"/>
                </a:lnTo>
                <a:lnTo>
                  <a:pt x="6246" y="1003"/>
                </a:lnTo>
                <a:lnTo>
                  <a:pt x="4918" y="1739"/>
                </a:lnTo>
                <a:lnTo>
                  <a:pt x="3713" y="2648"/>
                </a:lnTo>
                <a:lnTo>
                  <a:pt x="2649" y="3713"/>
                </a:lnTo>
                <a:lnTo>
                  <a:pt x="1740" y="4918"/>
                </a:lnTo>
                <a:lnTo>
                  <a:pt x="1002" y="6246"/>
                </a:lnTo>
                <a:lnTo>
                  <a:pt x="456" y="7680"/>
                </a:lnTo>
                <a:lnTo>
                  <a:pt x="116" y="9203"/>
                </a:lnTo>
                <a:lnTo>
                  <a:pt x="0" y="10800"/>
                </a:lnTo>
                <a:lnTo>
                  <a:pt x="116" y="12395"/>
                </a:lnTo>
                <a:lnTo>
                  <a:pt x="456" y="13918"/>
                </a:lnTo>
                <a:lnTo>
                  <a:pt x="1002" y="15352"/>
                </a:lnTo>
                <a:lnTo>
                  <a:pt x="1740" y="16679"/>
                </a:lnTo>
                <a:lnTo>
                  <a:pt x="2649" y="17884"/>
                </a:lnTo>
                <a:lnTo>
                  <a:pt x="3713" y="18950"/>
                </a:lnTo>
                <a:lnTo>
                  <a:pt x="4918" y="19858"/>
                </a:lnTo>
                <a:lnTo>
                  <a:pt x="6246" y="20596"/>
                </a:lnTo>
                <a:lnTo>
                  <a:pt x="7681" y="21142"/>
                </a:lnTo>
                <a:lnTo>
                  <a:pt x="9203" y="21481"/>
                </a:lnTo>
                <a:lnTo>
                  <a:pt x="10800" y="21600"/>
                </a:lnTo>
                <a:lnTo>
                  <a:pt x="12394" y="21481"/>
                </a:lnTo>
                <a:lnTo>
                  <a:pt x="13917" y="21142"/>
                </a:lnTo>
                <a:lnTo>
                  <a:pt x="15351" y="20596"/>
                </a:lnTo>
                <a:lnTo>
                  <a:pt x="16680" y="19858"/>
                </a:lnTo>
                <a:lnTo>
                  <a:pt x="17884" y="18950"/>
                </a:lnTo>
                <a:lnTo>
                  <a:pt x="18950" y="17884"/>
                </a:lnTo>
                <a:lnTo>
                  <a:pt x="19858" y="16679"/>
                </a:lnTo>
                <a:lnTo>
                  <a:pt x="20594" y="15352"/>
                </a:lnTo>
                <a:lnTo>
                  <a:pt x="21141" y="13918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3"/>
                </a:lnTo>
                <a:lnTo>
                  <a:pt x="21141" y="7680"/>
                </a:lnTo>
                <a:lnTo>
                  <a:pt x="20594" y="6246"/>
                </a:lnTo>
                <a:lnTo>
                  <a:pt x="19858" y="4918"/>
                </a:lnTo>
                <a:lnTo>
                  <a:pt x="18950" y="3713"/>
                </a:lnTo>
                <a:lnTo>
                  <a:pt x="17884" y="2648"/>
                </a:lnTo>
                <a:lnTo>
                  <a:pt x="16680" y="1739"/>
                </a:lnTo>
                <a:lnTo>
                  <a:pt x="15351" y="1003"/>
                </a:lnTo>
                <a:lnTo>
                  <a:pt x="13917" y="456"/>
                </a:lnTo>
                <a:lnTo>
                  <a:pt x="12394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10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8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4" name="组合"/>
          <p:cNvGrpSpPr>
            <a:grpSpLocks/>
          </p:cNvGrpSpPr>
          <p:nvPr/>
        </p:nvGrpSpPr>
        <p:grpSpPr>
          <a:xfrm>
            <a:off x="47625" y="3819523"/>
            <a:ext cx="4124324" cy="3009896"/>
            <a:chOff x="47625" y="3819523"/>
            <a:chExt cx="4124324" cy="3009896"/>
          </a:xfrm>
        </p:grpSpPr>
        <p:pic>
          <p:nvPicPr>
            <p:cNvPr id="102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3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6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5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7" name="矩形"/>
          <p:cNvSpPr>
            <a:spLocks/>
          </p:cNvSpPr>
          <p:nvPr/>
        </p:nvSpPr>
        <p:spPr>
          <a:xfrm rot="0">
            <a:off x="2509806" y="1041533"/>
            <a:ext cx="5029200" cy="4377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550352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10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1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2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5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6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7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8" name="矩形"/>
          <p:cNvSpPr>
            <a:spLocks/>
          </p:cNvSpPr>
          <p:nvPr/>
        </p:nvSpPr>
        <p:spPr>
          <a:xfrm rot="0">
            <a:off x="838200" y="1437426"/>
            <a:ext cx="8389534" cy="4533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19" name="矩形"/>
          <p:cNvSpPr>
            <a:spLocks/>
          </p:cNvSpPr>
          <p:nvPr/>
        </p:nvSpPr>
        <p:spPr>
          <a:xfrm rot="0">
            <a:off x="765767" y="1537858"/>
            <a:ext cx="8534400" cy="45205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Analyzing 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 Type Distribution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Objective: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To analyze the distribution of employee types (fixed term, permanent, temporary) across different departments and identify potential imbalances or disparities.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Scope: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 Analysis: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Examination of the provided dataset, which includes departmental names, employee type counts, and total results.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Departmental Comparison: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Comparison of employee type distributions across various departments to identify any patterns or trends.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Efficiency Assessment: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Evaluation of the balance between fixed-term, permanent, and temporary employees in each department, considering factors such as workload, project requirements, and organizational goals.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Recommendations: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Formulation of recommendations for optimizing employee type distribution and improving departmental efficiency.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260256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矩形"/>
          <p:cNvSpPr>
            <a:spLocks/>
          </p:cNvSpPr>
          <p:nvPr/>
        </p:nvSpPr>
        <p:spPr>
          <a:xfrm rot="0">
            <a:off x="838201" y="1031731"/>
            <a:ext cx="9829800" cy="3930015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/>
            <a:spAutoFit/>
          </a:bodyPr>
          <a:lstStyle/>
          <a:p>
            <a:pPr marL="0" indent="0" algn="l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宋体" pitchFamily="0" charset="0"/>
                <a:cs typeface="Arial" pitchFamily="0" charset="0"/>
              </a:rPr>
              <a:t>Expected Outcomes: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宋体" pitchFamily="0" charset="0"/>
              <a:cs typeface="Arial" pitchFamily="0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宋体" pitchFamily="0" charset="0"/>
                <a:cs typeface="Arial" pitchFamily="0" charset="0"/>
              </a:rPr>
              <a:t>A comprehensive understanding of the employee type distribution within the organization.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宋体" pitchFamily="0" charset="0"/>
              <a:cs typeface="Arial" pitchFamily="0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宋体" pitchFamily="0" charset="0"/>
                <a:cs typeface="Arial" pitchFamily="0" charset="0"/>
              </a:rPr>
              <a:t>Identification of potential imbalances or disparities in employee type allocation.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宋体" pitchFamily="0" charset="0"/>
              <a:cs typeface="Arial" pitchFamily="0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宋体" pitchFamily="0" charset="0"/>
                <a:cs typeface="Arial" pitchFamily="0" charset="0"/>
              </a:rPr>
              <a:t>Recommendations for improving employee type distribution and departmental efficiency.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宋体" pitchFamily="0" charset="0"/>
              <a:cs typeface="Arial" pitchFamily="0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宋体" pitchFamily="0" charset="0"/>
                <a:cs typeface="Arial" pitchFamily="0" charset="0"/>
              </a:rPr>
              <a:t>Project Deliverables: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宋体" pitchFamily="0" charset="0"/>
              <a:cs typeface="Arial" pitchFamily="0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宋体" pitchFamily="0" charset="0"/>
                <a:cs typeface="Arial" pitchFamily="0" charset="0"/>
              </a:rPr>
              <a:t>Data analysis report, including key metrics and findings.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宋体" pitchFamily="0" charset="0"/>
              <a:cs typeface="Arial" pitchFamily="0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宋体" pitchFamily="0" charset="0"/>
                <a:cs typeface="Arial" pitchFamily="0" charset="0"/>
              </a:rPr>
              <a:t>Comparative analysis of employee type distributions across departments.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宋体" pitchFamily="0" charset="0"/>
              <a:cs typeface="Arial" pitchFamily="0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宋体" pitchFamily="0" charset="0"/>
                <a:cs typeface="Arial" pitchFamily="0" charset="0"/>
              </a:rPr>
              <a:t>Assessment of employee type balance and identification of areas for improvement.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宋体" pitchFamily="0" charset="0"/>
              <a:cs typeface="Arial" pitchFamily="0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宋体" pitchFamily="0" charset="0"/>
                <a:cs typeface="Arial" pitchFamily="0" charset="0"/>
              </a:rPr>
              <a:t>Recommendations for optimizing employee type allocation and improving departmental efficiency.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宋体" pitchFamily="0" charset="0"/>
              <a:cs typeface="Arial" pitchFamily="0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宋体" pitchFamily="0" charset="0"/>
              <a:cs typeface="Aria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338646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38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39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40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42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3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44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6" name="矩形"/>
          <p:cNvSpPr>
            <a:spLocks/>
          </p:cNvSpPr>
          <p:nvPr/>
        </p:nvSpPr>
        <p:spPr>
          <a:xfrm rot="0">
            <a:off x="457200" y="1524805"/>
            <a:ext cx="9967912" cy="511111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Purpose: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To analyze the distribution of employee types (fixed term, permanent, temporary) across departments and identify areas for improvement.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Goals: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Identify imbalances in employee type distribution.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Assess the balance of employee types within departments.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Develop recommendations for optimizing employee type allocation.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Scope: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 analysis of departmental information, employee type counts, and total results.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Comparative analysis across departments.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Assessment of employee type balance.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Recommendations for optimization.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Methodology: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 collection and analysis.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Departmental comparison.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Balance assessment.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Recommendation development.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3037400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0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51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52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1815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53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5" name="矩形"/>
          <p:cNvSpPr>
            <a:spLocks/>
          </p:cNvSpPr>
          <p:nvPr/>
        </p:nvSpPr>
        <p:spPr>
          <a:xfrm rot="0">
            <a:off x="838200" y="1691116"/>
            <a:ext cx="6624637" cy="2308324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/>
            <a:spAutoFit/>
          </a:bodyPr>
          <a:lstStyle/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宋体" pitchFamily="0" charset="0"/>
                <a:cs typeface="Arial" pitchFamily="0" charset="0"/>
              </a:rPr>
              <a:t>Directly affected by resource allocation decisions.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宋体" pitchFamily="0" charset="0"/>
              <a:cs typeface="Arial" pitchFamily="0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宋体" pitchFamily="0" charset="0"/>
                <a:cs typeface="Arial" pitchFamily="0" charset="0"/>
              </a:rPr>
              <a:t>May be impacted by changes resulting from the project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宋体" pitchFamily="0" charset="0"/>
              <a:cs typeface="Arial" pitchFamily="0" charset="0"/>
            </a:endParaRPr>
          </a:p>
          <a:p>
            <a:pPr marL="0" indent="0" algn="l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宋体" pitchFamily="0" charset="0"/>
                <a:cs typeface="Arial" pitchFamily="0" charset="0"/>
              </a:rPr>
              <a:t>Employees working within the various departments of the organization.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宋体" pitchFamily="0" charset="0"/>
              <a:cs typeface="Aria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53406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9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60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61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62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753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-3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600" b="1" i="0" u="none" strike="noStrike" kern="0" cap="none" spc="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29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63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8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5" name="矩形"/>
          <p:cNvSpPr>
            <a:spLocks/>
          </p:cNvSpPr>
          <p:nvPr/>
        </p:nvSpPr>
        <p:spPr>
          <a:xfrm rot="0">
            <a:off x="3053541" y="1712586"/>
            <a:ext cx="6762750" cy="378565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Solution and Value 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Proposition: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Solution: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Departmental Resource Allocation Optimization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Framework.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Components: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Data collection, analysis, comparison, assessment, and recommendations.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Value Proposition: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Improved efficiency, departmental performance, productivity, reduced costs, employee satisfaction, and informed decision-making.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1780237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 Description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9" name="矩形"/>
          <p:cNvSpPr>
            <a:spLocks/>
          </p:cNvSpPr>
          <p:nvPr/>
        </p:nvSpPr>
        <p:spPr>
          <a:xfrm rot="0">
            <a:off x="914400" y="1447800"/>
            <a:ext cx="7696200" cy="317009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Dataset: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Contains information about departmental resource allocation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Fields: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Department, Count - Department, Count - Name.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Assumptions: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"Count - Name" likely represents individuals assigned to projects.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Potential Analysis: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Departmental size comparison, resource allocation analysis, efficiency assessment, bottleneck identification, comparison to departmental goals.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Considerations: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Data quality, privacy, and visualization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6086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260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root</cp:lastModifiedBy>
  <cp:revision>26</cp:revision>
  <dcterms:created xsi:type="dcterms:W3CDTF">2024-03-29T15:07:22Z</dcterms:created>
  <dcterms:modified xsi:type="dcterms:W3CDTF">2024-10-30T01:57:28Z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