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14" autoAdjust="0"/>
    <p:restoredTop sz="94660"/>
  </p:normalViewPr>
  <p:slideViewPr>
    <p:cSldViewPr>
      <p:cViewPr>
        <p:scale>
          <a:sx n="80" d="100"/>
          <a:sy n="80" d="100"/>
        </p:scale>
        <p:origin x="-1722" y="-7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08-May-23</a:t>
            </a:fld>
            <a:endParaRPr lang="en-US" dirty="0"/>
          </a:p>
        </p:txBody>
      </p:sp>
      <p:sp>
        <p:nvSpPr>
          <p:cNvPr id="4" name="Footer Placeholder 3">
            <a:extLst>
              <a:ext uri="{FF2B5EF4-FFF2-40B4-BE49-F238E27FC236}">
                <a16:creationId xmlns:a16="http://schemas.microsoft.com/office/drawing/2014/main" xmlns=""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08-May-23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extLst>
      <p:ext uri="{BB962C8B-B14F-4D97-AF65-F5344CB8AC3E}">
        <p14:creationId xmlns:p14="http://schemas.microsoft.com/office/powerpoint/2010/main" val="375965782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xmlns="" id="{F66236F9-EA1F-4D2A-84DE-EC04F9972C4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xmlns="" id="{32A12C4E-53AE-4900-9783-F6190544083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xmlns="" id="{A14E049B-6FD4-487E-927B-506983629A35}"/>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xmlns="" id="{EF27E3F5-0D4D-492C-8A3E-50BC30CEFD28}"/>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xmlns="" id="{36D4FF91-8818-4598-AC9F-B8C2FA867C0F}"/>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08-May-23</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xmlns="" id="{323EE1CF-2D6B-4E08-B98D-D9F9B919680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xmlns="" id="{2AA44434-8959-4391-901A-0B056114A27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xmlns=""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xmlns=""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xmlns=""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xmlns=""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xmlns=""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xmlns="" id="{9309AE25-B267-4B83-A0CB-35016E70EE69}"/>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xmlns="" id="{61BEEC28-F63A-4526-A6C3-33CFC7679C23}"/>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xmlns="" id="{41E45D2D-0469-4652-A090-C4D13F3C1502}"/>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xmlns="" id="{16C04FF8-AE2F-4C75-8657-A2201B951971}"/>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03848" y="1628800"/>
            <a:ext cx="5326856" cy="1425577"/>
          </a:xfrm>
        </p:spPr>
        <p:txBody>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t/>
            </a:r>
            <a:br>
              <a:rPr lang="en-US" sz="2800" dirty="0"/>
            </a:b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AUTOMATED DRIVER DROWSINESS DETECTION SYSTEM</a:t>
            </a:r>
            <a:endParaRPr lang="en-US" sz="2800" b="0" dirty="0"/>
          </a:p>
        </p:txBody>
      </p:sp>
      <p:sp>
        <p:nvSpPr>
          <p:cNvPr id="3" name="Rectangle 2"/>
          <p:cNvSpPr>
            <a:spLocks noGrp="1"/>
          </p:cNvSpPr>
          <p:nvPr>
            <p:ph type="subTitle" idx="1"/>
          </p:nvPr>
        </p:nvSpPr>
        <p:spPr>
          <a:xfrm>
            <a:off x="2339752" y="3849666"/>
            <a:ext cx="6263704" cy="1234575"/>
          </a:xfrm>
        </p:spPr>
        <p:txBody>
          <a:bodyPr>
            <a:normAutofit/>
          </a:bodyPr>
          <a:lstStyle/>
          <a:p>
            <a:pPr algn="r"/>
            <a:r>
              <a:rPr lang="en-US" dirty="0"/>
              <a:t>Major Project </a:t>
            </a:r>
            <a:r>
              <a:rPr lang="en-US" dirty="0" smtClean="0"/>
              <a:t>End </a:t>
            </a:r>
            <a:r>
              <a:rPr lang="en-US" dirty="0"/>
              <a:t>Term</a:t>
            </a:r>
          </a:p>
          <a:p>
            <a:pPr algn="r"/>
            <a:r>
              <a:rPr lang="en-US" dirty="0"/>
              <a:t>Group </a:t>
            </a:r>
            <a:r>
              <a:rPr lang="en-US" dirty="0" smtClean="0"/>
              <a:t>49</a:t>
            </a:r>
            <a:endParaRPr lang="en-US" dirty="0"/>
          </a:p>
        </p:txBody>
      </p:sp>
      <p:sp>
        <p:nvSpPr>
          <p:cNvPr id="4" name="TextBox 3">
            <a:extLst>
              <a:ext uri="{FF2B5EF4-FFF2-40B4-BE49-F238E27FC236}">
                <a16:creationId xmlns:a16="http://schemas.microsoft.com/office/drawing/2014/main" xmlns="" id="{662E5B24-B96A-4073-AA95-952130EF84B5}"/>
              </a:ext>
            </a:extLst>
          </p:cNvPr>
          <p:cNvSpPr txBox="1"/>
          <p:nvPr/>
        </p:nvSpPr>
        <p:spPr>
          <a:xfrm>
            <a:off x="4674831" y="5417865"/>
            <a:ext cx="3888432" cy="923330"/>
          </a:xfrm>
          <a:prstGeom prst="rect">
            <a:avLst/>
          </a:prstGeom>
          <a:noFill/>
        </p:spPr>
        <p:txBody>
          <a:bodyPr wrap="square" rtlCol="0">
            <a:spAutoFit/>
          </a:bodyPr>
          <a:lstStyle/>
          <a:p>
            <a:pPr algn="r"/>
            <a:r>
              <a:rPr lang="en-IN" b="1" dirty="0">
                <a:solidFill>
                  <a:schemeClr val="bg1"/>
                </a:solidFill>
                <a:latin typeface="Footlight MT Light" panose="0204060206030A020304" pitchFamily="18" charset="0"/>
              </a:rPr>
              <a:t>Under the Supervision of</a:t>
            </a:r>
          </a:p>
          <a:p>
            <a:pPr algn="r"/>
            <a:endParaRPr lang="en-IN" b="1" dirty="0">
              <a:solidFill>
                <a:schemeClr val="bg1"/>
              </a:solidFill>
              <a:latin typeface="Footlight MT Light" panose="0204060206030A020304" pitchFamily="18" charset="0"/>
            </a:endParaRPr>
          </a:p>
          <a:p>
            <a:pPr algn="r"/>
            <a:r>
              <a:rPr lang="en-IN" b="1" dirty="0" err="1">
                <a:solidFill>
                  <a:schemeClr val="bg1"/>
                </a:solidFill>
                <a:latin typeface="Footlight MT Light" panose="0204060206030A020304" pitchFamily="18" charset="0"/>
              </a:rPr>
              <a:t>D</a:t>
            </a:r>
            <a:r>
              <a:rPr lang="en-IN" b="1" dirty="0" err="1" smtClean="0">
                <a:solidFill>
                  <a:schemeClr val="bg1"/>
                </a:solidFill>
                <a:latin typeface="Footlight MT Light" panose="0204060206030A020304" pitchFamily="18" charset="0"/>
              </a:rPr>
              <a:t>r.</a:t>
            </a:r>
            <a:r>
              <a:rPr lang="en-IN" b="1" dirty="0" smtClean="0">
                <a:solidFill>
                  <a:schemeClr val="bg1"/>
                </a:solidFill>
                <a:latin typeface="Footlight MT Light" panose="0204060206030A020304" pitchFamily="18" charset="0"/>
              </a:rPr>
              <a:t> HIMANSHU AGRAWAL  </a:t>
            </a:r>
            <a:endParaRPr lang="en-IN" b="1" dirty="0">
              <a:solidFill>
                <a:schemeClr val="bg1"/>
              </a:solidFill>
              <a:latin typeface="Footlight MT Light" panose="0204060206030A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1A1D3F0-7AC4-4012-8A88-BD85CCD05945}"/>
              </a:ext>
            </a:extLst>
          </p:cNvPr>
          <p:cNvSpPr>
            <a:spLocks noGrp="1"/>
          </p:cNvSpPr>
          <p:nvPr>
            <p:ph type="sldNum" sz="quarter" idx="11"/>
          </p:nvPr>
        </p:nvSpPr>
        <p:spPr/>
        <p:txBody>
          <a:bodyPr/>
          <a:lstStyle/>
          <a:p>
            <a:fld id="{FEA1243F-3000-4347-94A4-FBDEAD3122CB}" type="slidenum">
              <a:rPr lang="en-US" smtClean="0"/>
              <a:pPr/>
              <a:t>10</a:t>
            </a:fld>
            <a:endParaRPr lang="en-US" dirty="0"/>
          </a:p>
        </p:txBody>
      </p:sp>
      <p:sp>
        <p:nvSpPr>
          <p:cNvPr id="3" name="Title 2"/>
          <p:cNvSpPr>
            <a:spLocks noGrp="1"/>
          </p:cNvSpPr>
          <p:nvPr>
            <p:ph type="title"/>
          </p:nvPr>
        </p:nvSpPr>
        <p:spPr/>
        <p:txBody>
          <a:bodyPr/>
          <a:lstStyle/>
          <a:p>
            <a:r>
              <a:rPr lang="en-US" dirty="0" smtClean="0"/>
              <a:t>OUTPUT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231" y="1412776"/>
            <a:ext cx="8066307" cy="4176464"/>
          </a:xfrm>
          <a:prstGeom prst="rect">
            <a:avLst/>
          </a:prstGeom>
        </p:spPr>
      </p:pic>
      <p:sp>
        <p:nvSpPr>
          <p:cNvPr id="4" name="TextBox 3"/>
          <p:cNvSpPr txBox="1"/>
          <p:nvPr/>
        </p:nvSpPr>
        <p:spPr>
          <a:xfrm>
            <a:off x="3406904" y="6093296"/>
            <a:ext cx="2612959" cy="369332"/>
          </a:xfrm>
          <a:prstGeom prst="rect">
            <a:avLst/>
          </a:prstGeom>
          <a:noFill/>
        </p:spPr>
        <p:txBody>
          <a:bodyPr wrap="none" rtlCol="0">
            <a:spAutoFit/>
          </a:bodyPr>
          <a:lstStyle/>
          <a:p>
            <a:r>
              <a:rPr lang="en-US" dirty="0" smtClean="0">
                <a:solidFill>
                  <a:schemeClr val="bg1"/>
                </a:solidFill>
              </a:rPr>
              <a:t>DROWSINESS ALERT </a:t>
            </a: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3528" y="2276872"/>
            <a:ext cx="4176464" cy="3384376"/>
          </a:xfrm>
          <a:prstGeom prst="rect">
            <a:avLst/>
          </a:prstGeo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473187"/>
            <a:ext cx="4038600" cy="3024463"/>
          </a:xfrm>
          <a:prstGeom prst="rect">
            <a:avLst/>
          </a:prstGeom>
        </p:spPr>
      </p:pic>
      <p:sp>
        <p:nvSpPr>
          <p:cNvPr id="7" name="TextBox 6"/>
          <p:cNvSpPr txBox="1"/>
          <p:nvPr/>
        </p:nvSpPr>
        <p:spPr>
          <a:xfrm>
            <a:off x="5580112" y="5949280"/>
            <a:ext cx="2655599" cy="369332"/>
          </a:xfrm>
          <a:prstGeom prst="rect">
            <a:avLst/>
          </a:prstGeom>
          <a:noFill/>
        </p:spPr>
        <p:txBody>
          <a:bodyPr wrap="none" rtlCol="0">
            <a:spAutoFit/>
          </a:bodyPr>
          <a:lstStyle/>
          <a:p>
            <a:r>
              <a:rPr lang="en-US" dirty="0" smtClean="0">
                <a:solidFill>
                  <a:schemeClr val="bg1"/>
                </a:solidFill>
              </a:rPr>
              <a:t>EAR OPEN- NO ALERT</a:t>
            </a:r>
            <a:endParaRPr lang="en-US" dirty="0">
              <a:solidFill>
                <a:schemeClr val="bg1"/>
              </a:solidFill>
            </a:endParaRPr>
          </a:p>
        </p:txBody>
      </p:sp>
    </p:spTree>
    <p:extLst>
      <p:ext uri="{BB962C8B-B14F-4D97-AF65-F5344CB8AC3E}">
        <p14:creationId xmlns:p14="http://schemas.microsoft.com/office/powerpoint/2010/main" val="118189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3068960"/>
            <a:ext cx="4876800" cy="799306"/>
          </a:xfrm>
        </p:spPr>
        <p:txBody>
          <a:bodyPr/>
          <a:lstStyle/>
          <a:p>
            <a:r>
              <a:rPr lang="en-US" sz="6000" dirty="0" smtClean="0"/>
              <a:t>THANK YOU</a:t>
            </a:r>
            <a:r>
              <a:rPr lang="en-US" dirty="0" smtClean="0"/>
              <a:t/>
            </a:r>
            <a:br>
              <a:rPr lang="en-US" dirty="0" smtClean="0"/>
            </a:br>
            <a:endParaRPr lang="en-US" dirty="0"/>
          </a:p>
        </p:txBody>
      </p:sp>
      <p:sp>
        <p:nvSpPr>
          <p:cNvPr id="4" name="TextBox 3"/>
          <p:cNvSpPr txBox="1"/>
          <p:nvPr/>
        </p:nvSpPr>
        <p:spPr>
          <a:xfrm>
            <a:off x="5148064" y="5373216"/>
            <a:ext cx="3942298" cy="1200329"/>
          </a:xfrm>
          <a:prstGeom prst="rect">
            <a:avLst/>
          </a:prstGeom>
          <a:noFill/>
        </p:spPr>
        <p:txBody>
          <a:bodyPr wrap="none" rtlCol="0">
            <a:spAutoFit/>
          </a:bodyPr>
          <a:lstStyle/>
          <a:p>
            <a:r>
              <a:rPr lang="en-US" u="sng" dirty="0" smtClean="0">
                <a:solidFill>
                  <a:schemeClr val="bg1"/>
                </a:solidFill>
              </a:rPr>
              <a:t>GROUP-49</a:t>
            </a:r>
          </a:p>
          <a:p>
            <a:r>
              <a:rPr lang="en-US" dirty="0" smtClean="0">
                <a:solidFill>
                  <a:schemeClr val="bg1"/>
                </a:solidFill>
              </a:rPr>
              <a:t>PRAKHAR JAUHARI    9919103206</a:t>
            </a:r>
          </a:p>
          <a:p>
            <a:r>
              <a:rPr lang="en-US" dirty="0" smtClean="0">
                <a:solidFill>
                  <a:schemeClr val="bg1"/>
                </a:solidFill>
              </a:rPr>
              <a:t>SHIKHAR GUPTA         9919103219</a:t>
            </a:r>
          </a:p>
          <a:p>
            <a:r>
              <a:rPr lang="en-US" dirty="0" smtClean="0">
                <a:solidFill>
                  <a:schemeClr val="bg1"/>
                </a:solidFill>
              </a:rPr>
              <a:t>MANAV CHOUDHARY  9919103222</a:t>
            </a:r>
            <a:endParaRPr lang="en-US" dirty="0">
              <a:solidFill>
                <a:schemeClr val="bg1"/>
              </a:solidFill>
            </a:endParaRPr>
          </a:p>
        </p:txBody>
      </p:sp>
    </p:spTree>
    <p:extLst>
      <p:ext uri="{BB962C8B-B14F-4D97-AF65-F5344CB8AC3E}">
        <p14:creationId xmlns:p14="http://schemas.microsoft.com/office/powerpoint/2010/main" val="334756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INTRODUCTION</a:t>
            </a:r>
          </a:p>
        </p:txBody>
      </p:sp>
      <p:sp>
        <p:nvSpPr>
          <p:cNvPr id="7" name="Slide Number Placeholder 5">
            <a:extLst>
              <a:ext uri="{FF2B5EF4-FFF2-40B4-BE49-F238E27FC236}">
                <a16:creationId xmlns:a16="http://schemas.microsoft.com/office/drawing/2014/main" xmlns=""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dirty="0"/>
          </a:p>
        </p:txBody>
      </p:sp>
      <p:sp>
        <p:nvSpPr>
          <p:cNvPr id="3" name="TextBox 2">
            <a:extLst>
              <a:ext uri="{FF2B5EF4-FFF2-40B4-BE49-F238E27FC236}">
                <a16:creationId xmlns:a16="http://schemas.microsoft.com/office/drawing/2014/main" xmlns="" id="{6A969D77-4DB4-4F0D-8FB8-9883F4252D5E}"/>
              </a:ext>
            </a:extLst>
          </p:cNvPr>
          <p:cNvSpPr txBox="1"/>
          <p:nvPr/>
        </p:nvSpPr>
        <p:spPr>
          <a:xfrm>
            <a:off x="971600" y="1916832"/>
            <a:ext cx="7488832" cy="4575612"/>
          </a:xfrm>
          <a:prstGeom prst="rect">
            <a:avLst/>
          </a:prstGeom>
          <a:noFill/>
        </p:spPr>
        <p:txBody>
          <a:bodyPr wrap="square" rtlCol="0">
            <a:spAutoFit/>
          </a:bodyPr>
          <a:lstStyle/>
          <a:p>
            <a:pPr algn="just">
              <a:lnSpc>
                <a:spcPct val="150000"/>
              </a:lnSpc>
              <a:spcAft>
                <a:spcPts val="800"/>
              </a:spcAft>
            </a:pPr>
            <a:r>
              <a:rPr lang="en-IN" sz="1400" dirty="0">
                <a:solidFill>
                  <a:schemeClr val="bg1"/>
                </a:solidFill>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this system, we will work towards making a real time warning system for drowsy drivers by using various theorems and ratios like EAR (Eye Aspect Ratio). The system will be implemented in python language and further it will be using flask for converting this system into a web application.</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Halting drowsiness requires a mechanism to identify the diminishing sight of the driver due to drowsiness. Diminished alertness is measured by evaluating the driver’s eye features and states, whether the eyes are fully closed, partially closed of fully open for a given frame rate. This detection system will try using a non-contact approach for judging the degree of driver alertness by the amount of eyes open or closed. If the eye aspect ratio for five continuous frames satisfies given condition of the threshold, then the driving force could be detected as drowsy.</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9552" y="506749"/>
            <a:ext cx="4638674" cy="675926"/>
          </a:xfrm>
        </p:spPr>
        <p:txBody>
          <a:bodyPr/>
          <a:lstStyle/>
          <a:p>
            <a:r>
              <a:rPr lang="en-US" dirty="0"/>
              <a:t>PROBLEM STATEMENT</a:t>
            </a:r>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3" name="Rectangle 2"/>
          <p:cNvSpPr>
            <a:spLocks noGrp="1"/>
          </p:cNvSpPr>
          <p:nvPr>
            <p:ph idx="1"/>
          </p:nvPr>
        </p:nvSpPr>
        <p:spPr>
          <a:xfrm>
            <a:off x="611560" y="2132856"/>
            <a:ext cx="7726680" cy="2952328"/>
          </a:xfrm>
        </p:spPr>
        <p:txBody>
          <a:bodyPr>
            <a:no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During long journeys, it is possible that the driver may lose attention because of drowsiness, which may be a potential reason for fatal accidents. Therefore, we need a system for detecting drowsiness and avoid these accidents. We intend the proposal to implement an Automated Drowsiness Detection System for protection of user and secure vehicle access which will generate a penalty over the driver found drowsy during working hours and preventing the intruders to access the vehicle by appropriate authentication.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F2040447-BBDA-4C18-B81B-B5DA1D4FA85B}"/>
              </a:ext>
            </a:extLst>
          </p:cNvPr>
          <p:cNvSpPr>
            <a:spLocks noGrp="1"/>
          </p:cNvSpPr>
          <p:nvPr>
            <p:ph type="sldNum" sz="quarter" idx="11"/>
          </p:nvPr>
        </p:nvSpPr>
        <p:spPr/>
        <p:txBody>
          <a:bodyPr/>
          <a:lstStyle/>
          <a:p>
            <a:fld id="{FEA1243F-3000-4347-94A4-FBDEAD3122CB}" type="slidenum">
              <a:rPr lang="en-US" smtClean="0"/>
              <a:pPr/>
              <a:t>4</a:t>
            </a:fld>
            <a:endParaRPr lang="en-US" dirty="0"/>
          </a:p>
        </p:txBody>
      </p:sp>
      <p:sp>
        <p:nvSpPr>
          <p:cNvPr id="4" name="Title 3">
            <a:extLst>
              <a:ext uri="{FF2B5EF4-FFF2-40B4-BE49-F238E27FC236}">
                <a16:creationId xmlns:a16="http://schemas.microsoft.com/office/drawing/2014/main" xmlns="" id="{FBA33170-67A6-488E-89AF-7A863D63F277}"/>
              </a:ext>
            </a:extLst>
          </p:cNvPr>
          <p:cNvSpPr>
            <a:spLocks noGrp="1"/>
          </p:cNvSpPr>
          <p:nvPr>
            <p:ph type="title"/>
          </p:nvPr>
        </p:nvSpPr>
        <p:spPr/>
        <p:txBody>
          <a:bodyPr/>
          <a:lstStyle/>
          <a:p>
            <a:r>
              <a:rPr lang="en-IN" dirty="0"/>
              <a:t>SIGNIFICANCE</a:t>
            </a:r>
          </a:p>
        </p:txBody>
      </p:sp>
      <p:sp>
        <p:nvSpPr>
          <p:cNvPr id="9" name="TextBox 8">
            <a:extLst>
              <a:ext uri="{FF2B5EF4-FFF2-40B4-BE49-F238E27FC236}">
                <a16:creationId xmlns:a16="http://schemas.microsoft.com/office/drawing/2014/main" xmlns="" id="{D2C48794-E18E-4104-B916-7E5A0C2E1F24}"/>
              </a:ext>
            </a:extLst>
          </p:cNvPr>
          <p:cNvSpPr txBox="1"/>
          <p:nvPr/>
        </p:nvSpPr>
        <p:spPr>
          <a:xfrm>
            <a:off x="683568" y="1340768"/>
            <a:ext cx="7632848" cy="2031325"/>
          </a:xfrm>
          <a:prstGeom prst="rect">
            <a:avLst/>
          </a:prstGeom>
          <a:noFill/>
        </p:spPr>
        <p:txBody>
          <a:bodyPr wrap="square" rtlCol="0">
            <a:spAutoFit/>
          </a:bodyPr>
          <a:lstStyle/>
          <a:p>
            <a:r>
              <a:rPr lang="en-US" sz="18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During long journeys, it is possible that the driver may lose attention because of drowsiness, which may be a potential reason for fatal accidents. With systems like automated </a:t>
            </a:r>
            <a:r>
              <a:rPr lang="en-US" sz="1800" b="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Driver Drowsiness Detection</a:t>
            </a:r>
            <a:r>
              <a:rPr lang="en-US" sz="18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it is possible to detect driver’s body activities while driving that may prove hazardous to the people sitting in the vehicle or around them. The proposed system will decrease the number of road accidents and also give the current cab service providers a technological edge. </a:t>
            </a:r>
            <a:endParaRPr lang="en-IN"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BC76D8E6-3892-4570-BC15-FED3C37B235E}"/>
              </a:ext>
            </a:extLst>
          </p:cNvPr>
          <p:cNvPicPr>
            <a:picLocks noChangeAspect="1"/>
          </p:cNvPicPr>
          <p:nvPr/>
        </p:nvPicPr>
        <p:blipFill>
          <a:blip r:embed="rId3"/>
          <a:stretch>
            <a:fillRect/>
          </a:stretch>
        </p:blipFill>
        <p:spPr>
          <a:xfrm>
            <a:off x="466725" y="3485908"/>
            <a:ext cx="4392488" cy="983392"/>
          </a:xfrm>
          <a:prstGeom prst="rect">
            <a:avLst/>
          </a:prstGeom>
        </p:spPr>
      </p:pic>
      <p:sp>
        <p:nvSpPr>
          <p:cNvPr id="12" name="TextBox 11">
            <a:extLst>
              <a:ext uri="{FF2B5EF4-FFF2-40B4-BE49-F238E27FC236}">
                <a16:creationId xmlns:a16="http://schemas.microsoft.com/office/drawing/2014/main" xmlns="" id="{4FA1A865-8A0D-4786-B8F4-8A0BC16E73B2}"/>
              </a:ext>
            </a:extLst>
          </p:cNvPr>
          <p:cNvSpPr txBox="1"/>
          <p:nvPr/>
        </p:nvSpPr>
        <p:spPr>
          <a:xfrm>
            <a:off x="683568" y="4469300"/>
            <a:ext cx="7284288" cy="2308324"/>
          </a:xfrm>
          <a:prstGeom prst="rect">
            <a:avLst/>
          </a:prstGeom>
          <a:noFill/>
        </p:spPr>
        <p:txBody>
          <a:bodyPr wrap="square" rtlCol="0">
            <a:spAutoFit/>
          </a:bodyPr>
          <a:lstStyle/>
          <a:p>
            <a:r>
              <a:rPr lang="en-US" sz="1600" spc="-1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After procuring the live streaming of the driver’s face, the system will convert it into frames for further processing. The Local Binary Pattern(LBP) algorithm will be applied for the detection of the face portion in the image i.e. the eyes Drowsiness will be determined from whether the eyes of the driver are closed for an instance of seconds. Through analysis of the eye states, the system will be able to differentiate a drowsy driver from a normal driver. Classifiers will then classify the state of the eye features and face location of the driver. If a drowsy driver is detected an alarm will be raised, until the system notices the driver is alert.</a:t>
            </a:r>
            <a:endParaRPr lang="en-IN" sz="1600" spc="-10" dirty="0">
              <a:solidFill>
                <a:schemeClr val="bg1">
                  <a:lumMod val="95000"/>
                  <a:lumOff val="5000"/>
                </a:schemeClr>
              </a:solidFill>
              <a:effectLst/>
              <a:latin typeface="Garamond" panose="02020404030301010803" pitchFamily="18" charset="0"/>
              <a:ea typeface="Times New Roman" panose="02020603050405020304" pitchFamily="18" charset="0"/>
              <a:cs typeface="Times New Roman" panose="02020603050405020304" pitchFamily="18" charset="0"/>
            </a:endParaRPr>
          </a:p>
          <a:p>
            <a:endParaRPr lang="en-IN" sz="1600" dirty="0">
              <a:solidFill>
                <a:schemeClr val="bg1">
                  <a:lumMod val="95000"/>
                  <a:lumOff val="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48680"/>
            <a:ext cx="5041379" cy="671538"/>
          </a:xfrm>
        </p:spPr>
        <p:txBody>
          <a:bodyPr/>
          <a:lstStyle/>
          <a:p>
            <a:r>
              <a:rPr lang="en-US" sz="2800" dirty="0">
                <a:effectLst/>
                <a:latin typeface="Times New Roman" panose="02020603050405020304" pitchFamily="18" charset="0"/>
                <a:ea typeface="Calibri" panose="020F0502020204030204" pitchFamily="34" charset="0"/>
              </a:rPr>
              <a:t>ANALYSIS, DESIGN AND MODELLING</a:t>
            </a:r>
            <a:endParaRPr lang="en-US" sz="5400" dirty="0"/>
          </a:p>
        </p:txBody>
      </p:sp>
      <p:sp>
        <p:nvSpPr>
          <p:cNvPr id="11" name="Content Placeholder 10">
            <a:extLst>
              <a:ext uri="{FF2B5EF4-FFF2-40B4-BE49-F238E27FC236}">
                <a16:creationId xmlns:a16="http://schemas.microsoft.com/office/drawing/2014/main" xmlns="" id="{0330EB0D-E8C9-4BB5-A4B7-8990477B2012}"/>
              </a:ext>
            </a:extLst>
          </p:cNvPr>
          <p:cNvSpPr>
            <a:spLocks noGrp="1"/>
          </p:cNvSpPr>
          <p:nvPr>
            <p:ph sz="half" idx="2"/>
          </p:nvPr>
        </p:nvSpPr>
        <p:spPr>
          <a:xfrm>
            <a:off x="466725" y="1722437"/>
            <a:ext cx="8220075" cy="4525963"/>
          </a:xfrm>
        </p:spPr>
        <p:txBody>
          <a:bodyPr>
            <a:noAutofit/>
          </a:bodyPr>
          <a:lstStyle/>
          <a:p>
            <a:pPr marL="64008" lvl="0" indent="0">
              <a:spcBef>
                <a:spcPts val="0"/>
              </a:spcBef>
              <a:buClrTx/>
              <a:buSzTx/>
              <a:buNone/>
            </a:pPr>
            <a:endParaRPr lang="en-US" sz="1800" b="1" dirty="0">
              <a:solidFill>
                <a:srgbClr val="C94C25"/>
              </a:solidFill>
            </a:endParaRPr>
          </a:p>
          <a:p>
            <a:pPr marL="64008" indent="0">
              <a:spcBef>
                <a:spcPts val="0"/>
              </a:spcBef>
              <a:buClrTx/>
              <a:buSzTx/>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 of automated driver drowsiness detection system is a system to detect fatigue in driver of the vehicle by localizing the eye states and computing the eye aspect ratio and subsequently activating the alarm in case of activities like drowsiness. The alarm and a LED will be activated in case the eye aspect ratio is found less than the set threshold. We will work in Python and apply EAR theorem (eye aspect ratio) to detect eye states. The implementation of the final output will be done by using flask. At very first level we will detect the face using libraries like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dlib</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OpenCv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Further eye detection will take place and then the EAR algorithm will be applied and results will be calculated and output using flask.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4008" lvl="0" indent="0">
              <a:spcBef>
                <a:spcPts val="0"/>
              </a:spcBef>
              <a:buClrTx/>
              <a:buSzTx/>
              <a:buNone/>
            </a:pPr>
            <a:endParaRPr lang="en-US" sz="1600" b="1" dirty="0">
              <a:solidFill>
                <a:srgbClr val="C94C25"/>
              </a:solidFill>
            </a:endParaRPr>
          </a:p>
        </p:txBody>
      </p:sp>
      <p:sp>
        <p:nvSpPr>
          <p:cNvPr id="5" name="Slide Number Placeholder 5">
            <a:extLst>
              <a:ext uri="{FF2B5EF4-FFF2-40B4-BE49-F238E27FC236}">
                <a16:creationId xmlns:a16="http://schemas.microsoft.com/office/drawing/2014/main" xmlns="" id="{ECE7FF2C-0D70-4834-8ECF-4D033CBD6EFD}"/>
              </a:ext>
            </a:extLst>
          </p:cNvPr>
          <p:cNvSpPr>
            <a:spLocks noGrp="1"/>
          </p:cNvSpPr>
          <p:nvPr>
            <p:ph type="sldNum" sz="quarter" idx="12"/>
          </p:nvPr>
        </p:nvSpPr>
        <p:spPr/>
        <p:txBody>
          <a:bodyPr/>
          <a:lstStyle/>
          <a:p>
            <a:fld id="{FEA1243F-3000-4347-94A4-FBDEAD3122C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DESIGN DIAGRAM</a:t>
            </a:r>
          </a:p>
        </p:txBody>
      </p:sp>
      <p:sp>
        <p:nvSpPr>
          <p:cNvPr id="6" name="Slide Number Placeholder 5">
            <a:extLst>
              <a:ext uri="{FF2B5EF4-FFF2-40B4-BE49-F238E27FC236}">
                <a16:creationId xmlns:a16="http://schemas.microsoft.com/office/drawing/2014/main" xmlns="" id="{0369C6F3-E4EF-4838-98C2-5EB64FEBBA51}"/>
              </a:ext>
            </a:extLst>
          </p:cNvPr>
          <p:cNvSpPr>
            <a:spLocks noGrp="1"/>
          </p:cNvSpPr>
          <p:nvPr>
            <p:ph type="sldNum" sz="quarter" idx="11"/>
          </p:nvPr>
        </p:nvSpPr>
        <p:spPr/>
        <p:txBody>
          <a:bodyPr/>
          <a:lstStyle/>
          <a:p>
            <a:fld id="{FEA1243F-3000-4347-94A4-FBDEAD3122CB}" type="slidenum">
              <a:rPr lang="en-US" smtClean="0"/>
              <a:pPr/>
              <a:t>6</a:t>
            </a:fld>
            <a:endParaRPr lang="en-US" dirty="0"/>
          </a:p>
        </p:txBody>
      </p:sp>
      <p:pic>
        <p:nvPicPr>
          <p:cNvPr id="4" name="Picture 3">
            <a:extLst>
              <a:ext uri="{FF2B5EF4-FFF2-40B4-BE49-F238E27FC236}">
                <a16:creationId xmlns:a16="http://schemas.microsoft.com/office/drawing/2014/main" xmlns="" id="{DC8B8B14-694B-48BB-8B3D-8EB7684E7FB6}"/>
              </a:ext>
            </a:extLst>
          </p:cNvPr>
          <p:cNvPicPr>
            <a:picLocks noChangeAspect="1"/>
          </p:cNvPicPr>
          <p:nvPr/>
        </p:nvPicPr>
        <p:blipFill>
          <a:blip r:embed="rId3"/>
          <a:stretch>
            <a:fillRect/>
          </a:stretch>
        </p:blipFill>
        <p:spPr>
          <a:xfrm>
            <a:off x="788670" y="1672590"/>
            <a:ext cx="7566660" cy="3988658"/>
          </a:xfrm>
          <a:prstGeom prst="rect">
            <a:avLst/>
          </a:prstGeom>
          <a:solidFill>
            <a:schemeClr val="bg1"/>
          </a:solidFill>
        </p:spPr>
      </p:pic>
      <p:cxnSp>
        <p:nvCxnSpPr>
          <p:cNvPr id="11" name="Straight Arrow Connector 10"/>
          <p:cNvCxnSpPr/>
          <p:nvPr/>
        </p:nvCxnSpPr>
        <p:spPr>
          <a:xfrm>
            <a:off x="3203848" y="2780928"/>
            <a:ext cx="648072"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65395"/>
            <a:ext cx="5257800" cy="799306"/>
          </a:xfrm>
        </p:spPr>
        <p:txBody>
          <a:bodyPr/>
          <a:lstStyle/>
          <a:p>
            <a:r>
              <a:rPr lang="en-US" dirty="0"/>
              <a:t>USE CASE DIAGRAM</a:t>
            </a:r>
          </a:p>
        </p:txBody>
      </p:sp>
      <p:sp>
        <p:nvSpPr>
          <p:cNvPr id="5" name="Slide Number Placeholder 5">
            <a:extLst>
              <a:ext uri="{FF2B5EF4-FFF2-40B4-BE49-F238E27FC236}">
                <a16:creationId xmlns:a16="http://schemas.microsoft.com/office/drawing/2014/main" xmlns="" id="{D7506178-583F-4423-9987-AE775F9EA36C}"/>
              </a:ext>
            </a:extLst>
          </p:cNvPr>
          <p:cNvSpPr>
            <a:spLocks noGrp="1"/>
          </p:cNvSpPr>
          <p:nvPr>
            <p:ph type="sldNum" sz="quarter" idx="12"/>
          </p:nvPr>
        </p:nvSpPr>
        <p:spPr/>
        <p:txBody>
          <a:bodyPr/>
          <a:lstStyle/>
          <a:p>
            <a:fld id="{FEA1243F-3000-4347-94A4-FBDEAD3122CB}" type="slidenum">
              <a:rPr lang="en-US" smtClean="0"/>
              <a:pPr/>
              <a:t>7</a:t>
            </a:fld>
            <a:endParaRPr lang="en-US" dirty="0"/>
          </a:p>
        </p:txBody>
      </p:sp>
      <p:pic>
        <p:nvPicPr>
          <p:cNvPr id="9" name="Picture 8">
            <a:extLst>
              <a:ext uri="{FF2B5EF4-FFF2-40B4-BE49-F238E27FC236}">
                <a16:creationId xmlns:a16="http://schemas.microsoft.com/office/drawing/2014/main" xmlns="" id="{B9B8F9A5-0F27-4674-B39C-8108017119FA}"/>
              </a:ext>
            </a:extLst>
          </p:cNvPr>
          <p:cNvPicPr>
            <a:picLocks noChangeAspect="1"/>
          </p:cNvPicPr>
          <p:nvPr/>
        </p:nvPicPr>
        <p:blipFill>
          <a:blip r:embed="rId3"/>
          <a:stretch>
            <a:fillRect/>
          </a:stretch>
        </p:blipFill>
        <p:spPr>
          <a:xfrm>
            <a:off x="827584" y="1452045"/>
            <a:ext cx="4144496" cy="5040560"/>
          </a:xfrm>
          <a:prstGeom prst="rect">
            <a:avLst/>
          </a:prstGeom>
        </p:spPr>
      </p:pic>
      <p:pic>
        <p:nvPicPr>
          <p:cNvPr id="10" name="Picture 9">
            <a:extLst>
              <a:ext uri="{FF2B5EF4-FFF2-40B4-BE49-F238E27FC236}">
                <a16:creationId xmlns:a16="http://schemas.microsoft.com/office/drawing/2014/main" xmlns="" id="{32FD3663-A90E-4E02-B0CB-40A4A86E7B38}"/>
              </a:ext>
            </a:extLst>
          </p:cNvPr>
          <p:cNvPicPr/>
          <p:nvPr/>
        </p:nvPicPr>
        <p:blipFill>
          <a:blip r:embed="rId4" cstate="print"/>
          <a:srcRect/>
          <a:stretch>
            <a:fillRect/>
          </a:stretch>
        </p:blipFill>
        <p:spPr bwMode="auto">
          <a:xfrm>
            <a:off x="5559425" y="1700808"/>
            <a:ext cx="2875915" cy="460851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CONTROL FLOW</a:t>
            </a:r>
          </a:p>
        </p:txBody>
      </p:sp>
      <p:sp>
        <p:nvSpPr>
          <p:cNvPr id="6" name="Slide Number Placeholder 5">
            <a:extLst>
              <a:ext uri="{FF2B5EF4-FFF2-40B4-BE49-F238E27FC236}">
                <a16:creationId xmlns:a16="http://schemas.microsoft.com/office/drawing/2014/main" xmlns="" id="{F1415E19-0A19-48F5-975B-046833778EC7}"/>
              </a:ext>
            </a:extLst>
          </p:cNvPr>
          <p:cNvSpPr>
            <a:spLocks noGrp="1"/>
          </p:cNvSpPr>
          <p:nvPr>
            <p:ph type="sldNum" sz="quarter" idx="12"/>
          </p:nvPr>
        </p:nvSpPr>
        <p:spPr/>
        <p:txBody>
          <a:bodyPr/>
          <a:lstStyle/>
          <a:p>
            <a:fld id="{FEA1243F-3000-4347-94A4-FBDEAD3122CB}" type="slidenum">
              <a:rPr lang="en-US" smtClean="0"/>
              <a:pPr/>
              <a:t>8</a:t>
            </a:fld>
            <a:endParaRPr lang="en-US" dirty="0"/>
          </a:p>
        </p:txBody>
      </p:sp>
      <p:pic>
        <p:nvPicPr>
          <p:cNvPr id="9" name="Picture 8">
            <a:extLst>
              <a:ext uri="{FF2B5EF4-FFF2-40B4-BE49-F238E27FC236}">
                <a16:creationId xmlns:a16="http://schemas.microsoft.com/office/drawing/2014/main" xmlns="" id="{9A620EDB-E807-4EDD-BD0F-3CDDA7CFAEAC}"/>
              </a:ext>
            </a:extLst>
          </p:cNvPr>
          <p:cNvPicPr>
            <a:picLocks noChangeAspect="1"/>
          </p:cNvPicPr>
          <p:nvPr/>
        </p:nvPicPr>
        <p:blipFill>
          <a:blip r:embed="rId3"/>
          <a:stretch>
            <a:fillRect/>
          </a:stretch>
        </p:blipFill>
        <p:spPr>
          <a:xfrm>
            <a:off x="2446020" y="1268760"/>
            <a:ext cx="4251960" cy="52238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OUTPUT</a:t>
            </a:r>
            <a:endParaRPr lang="en-US" dirty="0"/>
          </a:p>
        </p:txBody>
      </p:sp>
      <p:sp>
        <p:nvSpPr>
          <p:cNvPr id="5" name="Slide Number Placeholder 5">
            <a:extLst>
              <a:ext uri="{FF2B5EF4-FFF2-40B4-BE49-F238E27FC236}">
                <a16:creationId xmlns:a16="http://schemas.microsoft.com/office/drawing/2014/main" xmlns="" id="{161CB7FE-4BC2-4768-8C6C-F2EDE3AAC421}"/>
              </a:ext>
            </a:extLst>
          </p:cNvPr>
          <p:cNvSpPr>
            <a:spLocks noGrp="1"/>
          </p:cNvSpPr>
          <p:nvPr>
            <p:ph type="sldNum" sz="quarter" idx="12"/>
          </p:nvPr>
        </p:nvSpPr>
        <p:spPr/>
        <p:txBody>
          <a:bodyPr/>
          <a:lstStyle/>
          <a:p>
            <a:fld id="{FEA1243F-3000-4347-94A4-FBDEAD3122CB}" type="slidenum">
              <a:rPr lang="en-US" smtClean="0"/>
              <a:pPr/>
              <a:t>9</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1680" y="4077072"/>
            <a:ext cx="7230484" cy="2133898"/>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5816" y="1484784"/>
            <a:ext cx="3269206" cy="2448272"/>
          </a:xfrm>
          <a:prstGeom prst="rect">
            <a:avLst/>
          </a:prstGeom>
        </p:spPr>
      </p:pic>
      <p:sp>
        <p:nvSpPr>
          <p:cNvPr id="14" name="TextBox 13"/>
          <p:cNvSpPr txBox="1"/>
          <p:nvPr/>
        </p:nvSpPr>
        <p:spPr>
          <a:xfrm>
            <a:off x="6876255" y="2524254"/>
            <a:ext cx="1672253" cy="369332"/>
          </a:xfrm>
          <a:prstGeom prst="rect">
            <a:avLst/>
          </a:prstGeom>
          <a:noFill/>
        </p:spPr>
        <p:txBody>
          <a:bodyPr wrap="none" rtlCol="0">
            <a:spAutoFit/>
          </a:bodyPr>
          <a:lstStyle/>
          <a:p>
            <a:r>
              <a:rPr lang="en-US" dirty="0" smtClean="0">
                <a:solidFill>
                  <a:schemeClr val="bg1"/>
                </a:solidFill>
              </a:rPr>
              <a:t>EAR CLOSED</a:t>
            </a:r>
            <a:endParaRPr lang="en-US" dirty="0">
              <a:solidFill>
                <a:schemeClr val="bg1"/>
              </a:solidFill>
            </a:endParaRPr>
          </a:p>
        </p:txBody>
      </p:sp>
      <p:sp>
        <p:nvSpPr>
          <p:cNvPr id="15" name="TextBox 14"/>
          <p:cNvSpPr txBox="1"/>
          <p:nvPr/>
        </p:nvSpPr>
        <p:spPr>
          <a:xfrm>
            <a:off x="3748619" y="6228020"/>
            <a:ext cx="2317686" cy="369332"/>
          </a:xfrm>
          <a:prstGeom prst="rect">
            <a:avLst/>
          </a:prstGeom>
          <a:noFill/>
        </p:spPr>
        <p:txBody>
          <a:bodyPr wrap="none" rtlCol="0">
            <a:spAutoFit/>
          </a:bodyPr>
          <a:lstStyle/>
          <a:p>
            <a:r>
              <a:rPr lang="en-US" dirty="0" smtClean="0">
                <a:solidFill>
                  <a:schemeClr val="bg1"/>
                </a:solidFill>
              </a:rPr>
              <a:t>DRIVER DATABASE</a:t>
            </a:r>
            <a:endParaRPr lang="en-US"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xmlns=""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DCB47EFB-BDBB-4CE5-A848-1507BE3B7989}">
  <ds:schemaRefs>
    <ds:schemaRef ds:uri="http://schemas.microsoft.com/office/2006/metadata/properties"/>
    <ds:schemaRef ds:uri="http://schemas.openxmlformats.org/package/2006/metadata/core-properties"/>
    <ds:schemaRef ds:uri="16c05727-aa75-4e4a-9b5f-8a80a1165891"/>
    <ds:schemaRef ds:uri="http://schemas.microsoft.com/office/infopath/2007/PartnerControls"/>
    <ds:schemaRef ds:uri="http://purl.org/dc/terms/"/>
    <ds:schemaRef ds:uri="http://purl.org/dc/dcmitype/"/>
    <ds:schemaRef ds:uri="http://schemas.microsoft.com/office/2006/documentManagement/types"/>
    <ds:schemaRef ds:uri="http://purl.org/dc/elements/1.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53</TotalTime>
  <Words>654</Words>
  <Application>Microsoft Office PowerPoint</Application>
  <PresentationFormat>On-screen Show (4:3)</PresentationFormat>
  <Paragraphs>51</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Verve</vt:lpstr>
      <vt:lpstr>  AUTOMATED DRIVER DROWSINESS DETECTION SYSTEM</vt:lpstr>
      <vt:lpstr>INTRODUCTION</vt:lpstr>
      <vt:lpstr>PROBLEM STATEMENT</vt:lpstr>
      <vt:lpstr>SIGNIFICANCE</vt:lpstr>
      <vt:lpstr>ANALYSIS, DESIGN AND MODELLING</vt:lpstr>
      <vt:lpstr>DESIGN DIAGRAM</vt:lpstr>
      <vt:lpstr>USE CASE DIAGRAM</vt:lpstr>
      <vt:lpstr>CONTROL FLOW</vt:lpstr>
      <vt:lpstr>OUTPUT</vt:lpstr>
      <vt:lpstr>OUTPUT</vt:lpstr>
      <vt:lpstr>OUTPUT</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DRIVER DROWSINESS DETECTION SYSTEM</dc:title>
  <dc:creator>Prakhar Jauhari</dc:creator>
  <cp:lastModifiedBy>Shri Saibaba Engineering</cp:lastModifiedBy>
  <cp:revision>8</cp:revision>
  <dcterms:created xsi:type="dcterms:W3CDTF">2020-10-17T16:56:50Z</dcterms:created>
  <dcterms:modified xsi:type="dcterms:W3CDTF">2023-05-08T09:13:50Z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